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45" r:id="rId3"/>
    <p:sldId id="386" r:id="rId4"/>
    <p:sldId id="387" r:id="rId5"/>
    <p:sldId id="440" r:id="rId6"/>
    <p:sldId id="435" r:id="rId7"/>
    <p:sldId id="388" r:id="rId8"/>
    <p:sldId id="390" r:id="rId9"/>
    <p:sldId id="439" r:id="rId10"/>
    <p:sldId id="389" r:id="rId11"/>
    <p:sldId id="436" r:id="rId12"/>
    <p:sldId id="391" r:id="rId13"/>
    <p:sldId id="392" r:id="rId14"/>
    <p:sldId id="394" r:id="rId15"/>
    <p:sldId id="393" r:id="rId16"/>
    <p:sldId id="437" r:id="rId17"/>
    <p:sldId id="395" r:id="rId18"/>
    <p:sldId id="396" r:id="rId19"/>
    <p:sldId id="397" r:id="rId20"/>
    <p:sldId id="398" r:id="rId21"/>
    <p:sldId id="399" r:id="rId22"/>
    <p:sldId id="400" r:id="rId23"/>
    <p:sldId id="402" r:id="rId24"/>
    <p:sldId id="401" r:id="rId25"/>
    <p:sldId id="403" r:id="rId26"/>
    <p:sldId id="404" r:id="rId27"/>
    <p:sldId id="405" r:id="rId28"/>
    <p:sldId id="406" r:id="rId29"/>
    <p:sldId id="408" r:id="rId30"/>
    <p:sldId id="407" r:id="rId31"/>
    <p:sldId id="409" r:id="rId32"/>
    <p:sldId id="410" r:id="rId33"/>
    <p:sldId id="411" r:id="rId34"/>
    <p:sldId id="412" r:id="rId35"/>
    <p:sldId id="441" r:id="rId36"/>
    <p:sldId id="413" r:id="rId37"/>
    <p:sldId id="414" r:id="rId38"/>
    <p:sldId id="416" r:id="rId39"/>
    <p:sldId id="415" r:id="rId40"/>
    <p:sldId id="417" r:id="rId41"/>
    <p:sldId id="418" r:id="rId42"/>
    <p:sldId id="419" r:id="rId43"/>
    <p:sldId id="420" r:id="rId44"/>
    <p:sldId id="421" r:id="rId45"/>
    <p:sldId id="422" r:id="rId46"/>
    <p:sldId id="423" r:id="rId47"/>
    <p:sldId id="424" r:id="rId48"/>
    <p:sldId id="425" r:id="rId49"/>
    <p:sldId id="426" r:id="rId50"/>
    <p:sldId id="427" r:id="rId51"/>
    <p:sldId id="428" r:id="rId52"/>
    <p:sldId id="429" r:id="rId53"/>
    <p:sldId id="430" r:id="rId54"/>
    <p:sldId id="431" r:id="rId55"/>
    <p:sldId id="438" r:id="rId56"/>
    <p:sldId id="432" r:id="rId57"/>
    <p:sldId id="4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765" autoAdjust="0"/>
  </p:normalViewPr>
  <p:slideViewPr>
    <p:cSldViewPr snapToGrid="0">
      <p:cViewPr varScale="1">
        <p:scale>
          <a:sx n="58" d="100"/>
          <a:sy n="58" d="100"/>
        </p:scale>
        <p:origin x="39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260E0-AF36-4F84-BE8A-F88B9A53D212}" type="datetimeFigureOut">
              <a:rPr lang="en-US" smtClean="0"/>
              <a:t>17-Jan-24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C85F5-B30A-4ED2-A9B1-4D85D4EA3371}" type="slidenum">
              <a:rPr lang="en-US" smtClean="0"/>
              <a:t>‹#›</a:t>
            </a:fld>
            <a:endParaRPr lang="en-US"/>
          </a:p>
        </p:txBody>
      </p:sp>
    </p:spTree>
    <p:extLst>
      <p:ext uri="{BB962C8B-B14F-4D97-AF65-F5344CB8AC3E}">
        <p14:creationId xmlns:p14="http://schemas.microsoft.com/office/powerpoint/2010/main" val="3845162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Need for Legislation</a:t>
            </a:r>
          </a:p>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3</a:t>
            </a:fld>
            <a:endParaRPr lang="en-US"/>
          </a:p>
        </p:txBody>
      </p:sp>
    </p:spTree>
    <p:extLst>
      <p:ext uri="{BB962C8B-B14F-4D97-AF65-F5344CB8AC3E}">
        <p14:creationId xmlns:p14="http://schemas.microsoft.com/office/powerpoint/2010/main" val="139478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Need for Legislation</a:t>
            </a:r>
          </a:p>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4</a:t>
            </a:fld>
            <a:endParaRPr lang="en-US"/>
          </a:p>
        </p:txBody>
      </p:sp>
    </p:spTree>
    <p:extLst>
      <p:ext uri="{BB962C8B-B14F-4D97-AF65-F5344CB8AC3E}">
        <p14:creationId xmlns:p14="http://schemas.microsoft.com/office/powerpoint/2010/main" val="386568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 Need for Legislation</a:t>
            </a:r>
          </a:p>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5</a:t>
            </a:fld>
            <a:endParaRPr lang="en-US"/>
          </a:p>
        </p:txBody>
      </p:sp>
    </p:spTree>
    <p:extLst>
      <p:ext uri="{BB962C8B-B14F-4D97-AF65-F5344CB8AC3E}">
        <p14:creationId xmlns:p14="http://schemas.microsoft.com/office/powerpoint/2010/main" val="269656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C85F5-B30A-4ED2-A9B1-4D85D4EA3371}" type="slidenum">
              <a:rPr lang="en-US" smtClean="0"/>
              <a:t>18</a:t>
            </a:fld>
            <a:endParaRPr lang="en-US"/>
          </a:p>
        </p:txBody>
      </p:sp>
    </p:spTree>
    <p:extLst>
      <p:ext uri="{BB962C8B-B14F-4D97-AF65-F5344CB8AC3E}">
        <p14:creationId xmlns:p14="http://schemas.microsoft.com/office/powerpoint/2010/main" val="189223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8DB3A0-9022-413B-B9D9-52C6DE52F45F}" type="datetimeFigureOut">
              <a:rPr lang="en-US" smtClean="0"/>
              <a:t>17-Jan-24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19627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DB3A0-9022-413B-B9D9-52C6DE52F45F}" type="datetimeFigureOut">
              <a:rPr lang="en-US" smtClean="0"/>
              <a:t>17-Jan-24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485602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DB3A0-9022-413B-B9D9-52C6DE52F45F}" type="datetimeFigureOut">
              <a:rPr lang="en-US" smtClean="0"/>
              <a:t>17-Jan-24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5605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34" y="86624"/>
            <a:ext cx="11675165" cy="1013307"/>
          </a:xfrm>
        </p:spPr>
        <p:txBody>
          <a:bodyPr>
            <a:normAutofit/>
          </a:bodyPr>
          <a:lstStyle>
            <a:lvl1pPr>
              <a:defRPr sz="3600" b="1">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a:xfrm>
            <a:off x="212035" y="1192695"/>
            <a:ext cx="11675165" cy="4984267"/>
          </a:xfrm>
        </p:spPr>
        <p:txBody>
          <a:bodyPr>
            <a:normAutofit/>
          </a:bodyPr>
          <a:lstStyle>
            <a:lvl1pPr>
              <a:defRPr sz="3200" b="0">
                <a:latin typeface="Times New Roman" panose="02020603050405020304" pitchFamily="18" charset="0"/>
                <a:cs typeface="Times New Roman" panose="02020603050405020304" pitchFamily="18" charset="0"/>
              </a:defRPr>
            </a:lvl1pPr>
            <a:lvl2pPr>
              <a:defRPr sz="2800" b="0">
                <a:latin typeface="Times New Roman" panose="02020603050405020304" pitchFamily="18" charset="0"/>
                <a:cs typeface="Times New Roman" panose="02020603050405020304" pitchFamily="18" charset="0"/>
              </a:defRPr>
            </a:lvl2pPr>
            <a:lvl3pPr>
              <a:defRPr sz="2400" b="0">
                <a:latin typeface="Times New Roman" panose="02020603050405020304" pitchFamily="18" charset="0"/>
                <a:cs typeface="Times New Roman" panose="02020603050405020304" pitchFamily="18" charset="0"/>
              </a:defRPr>
            </a:lvl3pPr>
            <a:lvl4pPr>
              <a:defRPr sz="2000" b="0">
                <a:latin typeface="Times New Roman" panose="02020603050405020304" pitchFamily="18" charset="0"/>
                <a:cs typeface="Times New Roman" panose="02020603050405020304" pitchFamily="18" charset="0"/>
              </a:defRPr>
            </a:lvl4pPr>
            <a:lvl5pPr>
              <a:defRPr sz="2000" b="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DB3A0-9022-413B-B9D9-52C6DE52F45F}" type="datetimeFigureOut">
              <a:rPr lang="en-US" smtClean="0"/>
              <a:t>17-Jan-24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81043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8DB3A0-9022-413B-B9D9-52C6DE52F45F}" type="datetimeFigureOut">
              <a:rPr lang="en-US" smtClean="0"/>
              <a:t>17-Jan-24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257543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8DB3A0-9022-413B-B9D9-52C6DE52F45F}" type="datetimeFigureOut">
              <a:rPr lang="en-US" smtClean="0"/>
              <a:t>17-Jan-24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06491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8DB3A0-9022-413B-B9D9-52C6DE52F45F}" type="datetimeFigureOut">
              <a:rPr lang="en-US" smtClean="0"/>
              <a:t>17-Jan-24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18644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DB3A0-9022-413B-B9D9-52C6DE52F45F}" type="datetimeFigureOut">
              <a:rPr lang="en-US" smtClean="0"/>
              <a:t>17-Jan-24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772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8DB3A0-9022-413B-B9D9-52C6DE52F45F}" type="datetimeFigureOut">
              <a:rPr lang="en-US" smtClean="0"/>
              <a:t>17-Jan-24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131120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17-Jan-24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420857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8DB3A0-9022-413B-B9D9-52C6DE52F45F}" type="datetimeFigureOut">
              <a:rPr lang="en-US" smtClean="0"/>
              <a:t>17-Jan-24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987021-1E35-423D-BF07-B30E45BDD97C}" type="slidenum">
              <a:rPr lang="en-US" smtClean="0"/>
              <a:t>‹#›</a:t>
            </a:fld>
            <a:endParaRPr lang="en-US"/>
          </a:p>
        </p:txBody>
      </p:sp>
    </p:spTree>
    <p:extLst>
      <p:ext uri="{BB962C8B-B14F-4D97-AF65-F5344CB8AC3E}">
        <p14:creationId xmlns:p14="http://schemas.microsoft.com/office/powerpoint/2010/main" val="329016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B3A0-9022-413B-B9D9-52C6DE52F45F}" type="datetimeFigureOut">
              <a:rPr lang="en-US" smtClean="0"/>
              <a:t>17-Jan-24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87021-1E35-423D-BF07-B30E45BDD97C}" type="slidenum">
              <a:rPr lang="en-US" smtClean="0"/>
              <a:t>‹#›</a:t>
            </a:fld>
            <a:endParaRPr lang="en-US"/>
          </a:p>
        </p:txBody>
      </p:sp>
    </p:spTree>
    <p:extLst>
      <p:ext uri="{BB962C8B-B14F-4D97-AF65-F5344CB8AC3E}">
        <p14:creationId xmlns:p14="http://schemas.microsoft.com/office/powerpoint/2010/main" val="116153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b="1" dirty="0"/>
              <a:t>Unit </a:t>
            </a:r>
            <a:r>
              <a:rPr lang="en-US" b="1" dirty="0" smtClean="0"/>
              <a:t>4:  </a:t>
            </a:r>
            <a:r>
              <a:rPr lang="en-US" dirty="0"/>
              <a:t>Land Legislations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81926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FDRE Constitution of the </a:t>
            </a:r>
            <a:r>
              <a:rPr lang="en-US" dirty="0" smtClean="0"/>
              <a:t>1995</a:t>
            </a:r>
            <a:r>
              <a:rPr lang="en-US" smtClean="0"/>
              <a:t>: </a:t>
            </a:r>
            <a:r>
              <a:rPr lang="en-US"/>
              <a:t>provisions </a:t>
            </a:r>
            <a:r>
              <a:rPr lang="en-US" smtClean="0"/>
              <a:t>(3/4)</a:t>
            </a:r>
            <a:endParaRPr lang="en-US" dirty="0"/>
          </a:p>
        </p:txBody>
      </p:sp>
      <p:sp>
        <p:nvSpPr>
          <p:cNvPr id="3" name="Content Placeholder 2"/>
          <p:cNvSpPr>
            <a:spLocks noGrp="1"/>
          </p:cNvSpPr>
          <p:nvPr>
            <p:ph idx="1"/>
          </p:nvPr>
        </p:nvSpPr>
        <p:spPr/>
        <p:txBody>
          <a:bodyPr>
            <a:normAutofit lnSpcReduction="10000"/>
          </a:bodyPr>
          <a:lstStyle/>
          <a:p>
            <a:r>
              <a:rPr lang="en-US" dirty="0" smtClean="0"/>
              <a:t>Ethiopian </a:t>
            </a:r>
            <a:r>
              <a:rPr lang="en-US" dirty="0">
                <a:solidFill>
                  <a:srgbClr val="FF0000"/>
                </a:solidFill>
              </a:rPr>
              <a:t>peasants</a:t>
            </a:r>
            <a:r>
              <a:rPr lang="en-US" dirty="0"/>
              <a:t> have right to obtain l</a:t>
            </a:r>
            <a:r>
              <a:rPr lang="en-US" dirty="0">
                <a:solidFill>
                  <a:srgbClr val="FF0000"/>
                </a:solidFill>
              </a:rPr>
              <a:t>and without payment </a:t>
            </a:r>
            <a:r>
              <a:rPr lang="en-US" dirty="0"/>
              <a:t>and the protection against eviction from their possession. The implementation of this provision shall be specified by law. </a:t>
            </a:r>
          </a:p>
          <a:p>
            <a:r>
              <a:rPr lang="en-US" dirty="0" smtClean="0"/>
              <a:t>Ethiopian </a:t>
            </a:r>
            <a:r>
              <a:rPr lang="en-US" dirty="0">
                <a:solidFill>
                  <a:srgbClr val="FF0000"/>
                </a:solidFill>
              </a:rPr>
              <a:t>pastoralists</a:t>
            </a:r>
            <a:r>
              <a:rPr lang="en-US" dirty="0"/>
              <a:t> have the right to </a:t>
            </a:r>
            <a:r>
              <a:rPr lang="en-US" dirty="0">
                <a:solidFill>
                  <a:srgbClr val="FF0000"/>
                </a:solidFill>
              </a:rPr>
              <a:t>free land for grazing and cultivation </a:t>
            </a:r>
            <a:r>
              <a:rPr lang="en-US" dirty="0"/>
              <a:t>as well as the </a:t>
            </a:r>
            <a:r>
              <a:rPr lang="en-US" dirty="0">
                <a:solidFill>
                  <a:srgbClr val="FF0000"/>
                </a:solidFill>
              </a:rPr>
              <a:t>right not to be displaced from their own lands</a:t>
            </a:r>
            <a:r>
              <a:rPr lang="en-US" dirty="0"/>
              <a:t>. The implementation shall be specified by law. </a:t>
            </a:r>
          </a:p>
          <a:p>
            <a:r>
              <a:rPr lang="en-US" dirty="0" smtClean="0"/>
              <a:t>Without </a:t>
            </a:r>
            <a:r>
              <a:rPr lang="en-US" dirty="0"/>
              <a:t>prejudice to the right of Ethiopian Nations, Nationalities, and Peoples to the </a:t>
            </a:r>
            <a:r>
              <a:rPr lang="en-US" dirty="0">
                <a:solidFill>
                  <a:srgbClr val="FF0000"/>
                </a:solidFill>
              </a:rPr>
              <a:t>ownership of land, government shall ensure the right of private investors to the use of land on the basis of paymen</a:t>
            </a:r>
            <a:r>
              <a:rPr lang="en-US" dirty="0"/>
              <a:t>t arrangements established by law. Particulars shall be determined by law. </a:t>
            </a:r>
          </a:p>
        </p:txBody>
      </p:sp>
    </p:spTree>
    <p:extLst>
      <p:ext uri="{BB962C8B-B14F-4D97-AF65-F5344CB8AC3E}">
        <p14:creationId xmlns:p14="http://schemas.microsoft.com/office/powerpoint/2010/main" val="345090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FDRE Constitution of the </a:t>
            </a:r>
            <a:r>
              <a:rPr lang="en-US" dirty="0" smtClean="0"/>
              <a:t>1995</a:t>
            </a:r>
            <a:r>
              <a:rPr lang="en-US" smtClean="0"/>
              <a:t>: </a:t>
            </a:r>
            <a:r>
              <a:rPr lang="en-US"/>
              <a:t>provisions </a:t>
            </a:r>
            <a:r>
              <a:rPr lang="en-US" smtClean="0"/>
              <a:t>(4/4)</a:t>
            </a:r>
            <a:endParaRPr lang="en-US" dirty="0"/>
          </a:p>
        </p:txBody>
      </p:sp>
      <p:sp>
        <p:nvSpPr>
          <p:cNvPr id="3" name="Content Placeholder 2"/>
          <p:cNvSpPr>
            <a:spLocks noGrp="1"/>
          </p:cNvSpPr>
          <p:nvPr>
            <p:ph idx="1"/>
          </p:nvPr>
        </p:nvSpPr>
        <p:spPr/>
        <p:txBody>
          <a:bodyPr>
            <a:normAutofit/>
          </a:bodyPr>
          <a:lstStyle/>
          <a:p>
            <a:r>
              <a:rPr lang="en-US" dirty="0" smtClean="0"/>
              <a:t>Every </a:t>
            </a:r>
            <a:r>
              <a:rPr lang="en-US" dirty="0"/>
              <a:t>Ethiopian shall have the </a:t>
            </a:r>
            <a:r>
              <a:rPr lang="en-US" dirty="0">
                <a:solidFill>
                  <a:srgbClr val="FF0000"/>
                </a:solidFill>
              </a:rPr>
              <a:t>full right </a:t>
            </a:r>
            <a:r>
              <a:rPr lang="en-US" dirty="0"/>
              <a:t>to the </a:t>
            </a:r>
            <a:r>
              <a:rPr lang="en-US" dirty="0">
                <a:solidFill>
                  <a:srgbClr val="FF0000"/>
                </a:solidFill>
              </a:rPr>
              <a:t>immovable property he builds </a:t>
            </a:r>
            <a:r>
              <a:rPr lang="en-US" dirty="0"/>
              <a:t>and to the permanent improvements he brings about on the land by his </a:t>
            </a:r>
            <a:r>
              <a:rPr lang="en-US" dirty="0" err="1"/>
              <a:t>labour</a:t>
            </a:r>
            <a:r>
              <a:rPr lang="en-US" dirty="0"/>
              <a:t> or capital. This right shall include the right to alienate, to bequeath, and, where the right of use expires, to remove his property, transfer his title, or claim compensation for it. Particulars shall be determined by law. </a:t>
            </a:r>
          </a:p>
          <a:p>
            <a:r>
              <a:rPr lang="en-US" dirty="0" smtClean="0"/>
              <a:t>Without </a:t>
            </a:r>
            <a:r>
              <a:rPr lang="en-US" dirty="0"/>
              <a:t>prejudice to the right to private property, the government may </a:t>
            </a:r>
            <a:r>
              <a:rPr lang="en-US" dirty="0">
                <a:solidFill>
                  <a:srgbClr val="FF0000"/>
                </a:solidFill>
              </a:rPr>
              <a:t>expropriate private property for public purposes </a:t>
            </a:r>
            <a:r>
              <a:rPr lang="en-US" dirty="0"/>
              <a:t>subject to </a:t>
            </a:r>
            <a:r>
              <a:rPr lang="en-US" dirty="0" smtClean="0">
                <a:solidFill>
                  <a:srgbClr val="FF0000"/>
                </a:solidFill>
              </a:rPr>
              <a:t>payment</a:t>
            </a:r>
            <a:r>
              <a:rPr lang="en-US" dirty="0" smtClean="0"/>
              <a:t> </a:t>
            </a:r>
            <a:r>
              <a:rPr lang="en-US" dirty="0"/>
              <a:t>in advance of compensation commensurate to the value of the property.</a:t>
            </a:r>
          </a:p>
          <a:p>
            <a:endParaRPr lang="en-US" dirty="0"/>
          </a:p>
        </p:txBody>
      </p:sp>
    </p:spTree>
    <p:extLst>
      <p:ext uri="{BB962C8B-B14F-4D97-AF65-F5344CB8AC3E}">
        <p14:creationId xmlns:p14="http://schemas.microsoft.com/office/powerpoint/2010/main" val="11525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FDRE </a:t>
            </a:r>
            <a:r>
              <a:rPr lang="en-US" dirty="0" smtClean="0"/>
              <a:t>constitution (selected articles)</a:t>
            </a:r>
            <a:endParaRPr lang="en-US" dirty="0"/>
          </a:p>
        </p:txBody>
      </p:sp>
      <p:sp>
        <p:nvSpPr>
          <p:cNvPr id="3" name="Content Placeholder 2"/>
          <p:cNvSpPr>
            <a:spLocks noGrp="1"/>
          </p:cNvSpPr>
          <p:nvPr>
            <p:ph idx="1"/>
          </p:nvPr>
        </p:nvSpPr>
        <p:spPr/>
        <p:txBody>
          <a:bodyPr>
            <a:normAutofit/>
          </a:bodyPr>
          <a:lstStyle/>
          <a:p>
            <a:r>
              <a:rPr lang="en-US" dirty="0"/>
              <a:t>Based on Article 51(5) of the FDRE constitution, it is stated that the federal government shall </a:t>
            </a:r>
            <a:r>
              <a:rPr lang="en-US" dirty="0">
                <a:solidFill>
                  <a:srgbClr val="FF0000"/>
                </a:solidFill>
              </a:rPr>
              <a:t>enact laws for the utilization and conservation of land and other natural resources. </a:t>
            </a:r>
            <a:endParaRPr lang="en-US" dirty="0" smtClean="0">
              <a:solidFill>
                <a:srgbClr val="FF0000"/>
              </a:solidFill>
            </a:endParaRPr>
          </a:p>
          <a:p>
            <a:r>
              <a:rPr lang="en-US" dirty="0" smtClean="0"/>
              <a:t>And </a:t>
            </a:r>
            <a:r>
              <a:rPr lang="en-US" dirty="0"/>
              <a:t>Article 52 (2(d)) of the Constitution states that </a:t>
            </a:r>
            <a:r>
              <a:rPr lang="en-US" dirty="0">
                <a:solidFill>
                  <a:srgbClr val="FF0000"/>
                </a:solidFill>
              </a:rPr>
              <a:t>regional governments are empowered to administer land and other natural resources in accordance with federal laws.</a:t>
            </a:r>
            <a:r>
              <a:rPr lang="en-US" dirty="0"/>
              <a:t> According to these provisions the federal government enacted a proclamation </a:t>
            </a:r>
            <a:r>
              <a:rPr lang="en-US" dirty="0">
                <a:solidFill>
                  <a:srgbClr val="FF0000"/>
                </a:solidFill>
              </a:rPr>
              <a:t>456/2005 Rural Land Administration and Use Proclamation</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90299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FDRE </a:t>
            </a:r>
            <a:r>
              <a:rPr lang="en-US" dirty="0" smtClean="0"/>
              <a:t>constitution (selected articles)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Constitution of the Federal Democratic Republic of Ethiopia (FDRE) </a:t>
            </a:r>
            <a:r>
              <a:rPr lang="en-US" dirty="0">
                <a:solidFill>
                  <a:srgbClr val="FF0000"/>
                </a:solidFill>
              </a:rPr>
              <a:t>recognizes gender equality </a:t>
            </a:r>
            <a:r>
              <a:rPr lang="en-US" dirty="0"/>
              <a:t>including in Articles. 25, 34, 35 and 40. The Constitution accords </a:t>
            </a:r>
            <a:r>
              <a:rPr lang="en-US" dirty="0">
                <a:solidFill>
                  <a:srgbClr val="FF0000"/>
                </a:solidFill>
              </a:rPr>
              <a:t>women equal rights with men regarding the use, transfer, administration, and c</a:t>
            </a:r>
            <a:r>
              <a:rPr lang="en-US" dirty="0"/>
              <a:t>ontrol over land (Art. 35 (7)). </a:t>
            </a:r>
            <a:endParaRPr lang="en-US" dirty="0" smtClean="0"/>
          </a:p>
          <a:p>
            <a:r>
              <a:rPr lang="en-US" dirty="0" smtClean="0">
                <a:solidFill>
                  <a:srgbClr val="FF0000"/>
                </a:solidFill>
              </a:rPr>
              <a:t>Women </a:t>
            </a:r>
            <a:r>
              <a:rPr lang="en-US" dirty="0">
                <a:solidFill>
                  <a:srgbClr val="FF0000"/>
                </a:solidFill>
              </a:rPr>
              <a:t>enjoy equal treatment in the inheritance of property and the disposition of marital property (ibid). </a:t>
            </a:r>
            <a:r>
              <a:rPr lang="en-US" dirty="0"/>
              <a:t>Moreover, the Constitution explicitly prohibits laws and customary practices that discriminate against women (Art. 35(4)). </a:t>
            </a:r>
            <a:endParaRPr lang="en-US" dirty="0" smtClean="0"/>
          </a:p>
          <a:p>
            <a:r>
              <a:rPr lang="en-US" dirty="0" smtClean="0"/>
              <a:t>Article </a:t>
            </a:r>
            <a:r>
              <a:rPr lang="en-US" dirty="0"/>
              <a:t>40 the Right to Property (5) states that </a:t>
            </a:r>
            <a:r>
              <a:rPr lang="en-US" dirty="0">
                <a:solidFill>
                  <a:srgbClr val="FF0000"/>
                </a:solidFill>
              </a:rPr>
              <a:t>“Ethiopian pastoralists have the right to free land for grazing and cultivation as well as the right not to be displaced from their own lands</a:t>
            </a:r>
            <a:r>
              <a:rPr lang="en-US" dirty="0"/>
              <a:t>,” thus protecting women’s land use right as a pastoralist specifically.</a:t>
            </a:r>
          </a:p>
          <a:p>
            <a:endParaRPr lang="en-US" dirty="0"/>
          </a:p>
        </p:txBody>
      </p:sp>
    </p:spTree>
    <p:extLst>
      <p:ext uri="{BB962C8B-B14F-4D97-AF65-F5344CB8AC3E}">
        <p14:creationId xmlns:p14="http://schemas.microsoft.com/office/powerpoint/2010/main" val="128701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Federal Rural Land Administration and Use Proclamation No.  456/2005</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119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articles</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1997 the federal government enacted the Federal Rural Lands Administration and Use Proclamation </a:t>
            </a:r>
            <a:r>
              <a:rPr lang="en-US" dirty="0" err="1">
                <a:solidFill>
                  <a:srgbClr val="FF0000"/>
                </a:solidFill>
              </a:rPr>
              <a:t>No.89</a:t>
            </a:r>
            <a:r>
              <a:rPr lang="en-US" dirty="0">
                <a:solidFill>
                  <a:srgbClr val="FF0000"/>
                </a:solidFill>
              </a:rPr>
              <a:t>/1997 that gave land holders some transfer rights such as renting, gifting and bequeathing to a family member</a:t>
            </a:r>
            <a:r>
              <a:rPr lang="en-US" dirty="0" smtClean="0">
                <a:solidFill>
                  <a:srgbClr val="FF0000"/>
                </a:solidFill>
              </a:rPr>
              <a:t>.</a:t>
            </a:r>
          </a:p>
          <a:p>
            <a:r>
              <a:rPr lang="en-US" dirty="0" smtClean="0"/>
              <a:t>It </a:t>
            </a:r>
            <a:r>
              <a:rPr lang="en-US" dirty="0"/>
              <a:t>also gave power to regional states </a:t>
            </a:r>
            <a:r>
              <a:rPr lang="en-US" dirty="0">
                <a:solidFill>
                  <a:srgbClr val="FF0000"/>
                </a:solidFill>
              </a:rPr>
              <a:t>to enact their own rural land administration laws within the framework of the Federal Rural Lands Administration Proclamation</a:t>
            </a:r>
            <a:r>
              <a:rPr lang="en-US" dirty="0"/>
              <a:t> and to conduct specific or comprehensive rural land redistribution. </a:t>
            </a:r>
          </a:p>
        </p:txBody>
      </p:sp>
    </p:spTree>
    <p:extLst>
      <p:ext uri="{BB962C8B-B14F-4D97-AF65-F5344CB8AC3E}">
        <p14:creationId xmlns:p14="http://schemas.microsoft.com/office/powerpoint/2010/main" val="149813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articles</a:t>
            </a:r>
            <a:endParaRPr lang="en-US" dirty="0"/>
          </a:p>
        </p:txBody>
      </p:sp>
      <p:sp>
        <p:nvSpPr>
          <p:cNvPr id="3" name="Content Placeholder 2"/>
          <p:cNvSpPr>
            <a:spLocks noGrp="1"/>
          </p:cNvSpPr>
          <p:nvPr>
            <p:ph idx="1"/>
          </p:nvPr>
        </p:nvSpPr>
        <p:spPr/>
        <p:txBody>
          <a:bodyPr>
            <a:normAutofit lnSpcReduction="10000"/>
          </a:bodyPr>
          <a:lstStyle/>
          <a:p>
            <a:r>
              <a:rPr lang="en-US" dirty="0" smtClean="0"/>
              <a:t>Based </a:t>
            </a:r>
            <a:r>
              <a:rPr lang="en-US" dirty="0"/>
              <a:t>on Article 51(5) of the FDRE constitution, the federal government shall enact laws for the utilization and conservation of land and other natural resources. Based on article 52 (2(d)) of the same constitution, regional governments are empowered to administer land and other natural resources in accordance with Federal laws. </a:t>
            </a:r>
            <a:endParaRPr lang="en-US" dirty="0" smtClean="0"/>
          </a:p>
          <a:p>
            <a:r>
              <a:rPr lang="en-US" dirty="0" smtClean="0"/>
              <a:t>According </a:t>
            </a:r>
            <a:r>
              <a:rPr lang="en-US" dirty="0"/>
              <a:t>to these provisions th</a:t>
            </a:r>
            <a:r>
              <a:rPr lang="en-US" dirty="0">
                <a:solidFill>
                  <a:srgbClr val="FF0000"/>
                </a:solidFill>
              </a:rPr>
              <a:t>e federal government has enacted a proclamation 456/2005</a:t>
            </a:r>
            <a:r>
              <a:rPr lang="en-US" dirty="0"/>
              <a:t>. All the 9 regional states (excluding </a:t>
            </a:r>
            <a:r>
              <a:rPr lang="en-US" dirty="0" err="1"/>
              <a:t>Sidama</a:t>
            </a:r>
            <a:r>
              <a:rPr lang="en-US" dirty="0"/>
              <a:t> regional state) and the Dire </a:t>
            </a:r>
            <a:r>
              <a:rPr lang="en-US" dirty="0" err="1"/>
              <a:t>Dawa</a:t>
            </a:r>
            <a:r>
              <a:rPr lang="en-US" dirty="0"/>
              <a:t> administration have enacted their rural land administration laws based on the delegation given by article 17 of the Federal Rural Lands Administration Proclamation number 456/2005. </a:t>
            </a:r>
            <a:endParaRPr lang="en-US" dirty="0" smtClean="0"/>
          </a:p>
        </p:txBody>
      </p:sp>
    </p:spTree>
    <p:extLst>
      <p:ext uri="{BB962C8B-B14F-4D97-AF65-F5344CB8AC3E}">
        <p14:creationId xmlns:p14="http://schemas.microsoft.com/office/powerpoint/2010/main" val="139587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articles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federal proclamation reaffirms ownership of </a:t>
            </a:r>
            <a:r>
              <a:rPr lang="en-US" dirty="0">
                <a:solidFill>
                  <a:srgbClr val="FF0000"/>
                </a:solidFill>
              </a:rPr>
              <a:t>rural land by the State</a:t>
            </a:r>
            <a:r>
              <a:rPr lang="en-US" dirty="0"/>
              <a:t>; however, it confers indefinite tenure rights of land use (equivalent to long term leases held in perpetuity) i.e., </a:t>
            </a:r>
            <a:r>
              <a:rPr lang="en-US" dirty="0">
                <a:solidFill>
                  <a:srgbClr val="FF0000"/>
                </a:solidFill>
              </a:rPr>
              <a:t>rights to property produced on land, to land succession, donation, exchange, and lease/rent. It makes provisions for the registration and certification of land use rights. </a:t>
            </a:r>
            <a:endParaRPr lang="en-US" dirty="0" smtClean="0">
              <a:solidFill>
                <a:srgbClr val="FF0000"/>
              </a:solidFill>
            </a:endParaRPr>
          </a:p>
          <a:p>
            <a:r>
              <a:rPr lang="en-US" dirty="0" smtClean="0"/>
              <a:t>It </a:t>
            </a:r>
            <a:r>
              <a:rPr lang="en-US" dirty="0"/>
              <a:t>also </a:t>
            </a:r>
            <a:r>
              <a:rPr lang="en-US" dirty="0">
                <a:solidFill>
                  <a:srgbClr val="FF0000"/>
                </a:solidFill>
              </a:rPr>
              <a:t>bans</a:t>
            </a:r>
            <a:r>
              <a:rPr lang="en-US" dirty="0"/>
              <a:t> further </a:t>
            </a:r>
            <a:r>
              <a:rPr lang="en-US" dirty="0">
                <a:solidFill>
                  <a:srgbClr val="FF0000"/>
                </a:solidFill>
              </a:rPr>
              <a:t>land redistribution</a:t>
            </a:r>
            <a:r>
              <a:rPr lang="en-US" dirty="0"/>
              <a:t>, except under special circumstances. Furthermore, </a:t>
            </a:r>
            <a:r>
              <a:rPr lang="en-US" dirty="0">
                <a:solidFill>
                  <a:srgbClr val="FF0000"/>
                </a:solidFill>
              </a:rPr>
              <a:t>Proclamation 456/2005 requires regional states to enact their respective land administration and use proclamations consistent </a:t>
            </a:r>
            <a:r>
              <a:rPr lang="en-US" dirty="0"/>
              <a:t>with the provisions of the federal proclamation. </a:t>
            </a:r>
          </a:p>
        </p:txBody>
      </p:sp>
    </p:spTree>
    <p:extLst>
      <p:ext uri="{BB962C8B-B14F-4D97-AF65-F5344CB8AC3E}">
        <p14:creationId xmlns:p14="http://schemas.microsoft.com/office/powerpoint/2010/main" val="34624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articles</a:t>
            </a:r>
            <a:endParaRPr lang="en-US" dirty="0"/>
          </a:p>
        </p:txBody>
      </p:sp>
      <p:sp>
        <p:nvSpPr>
          <p:cNvPr id="3" name="Content Placeholder 2"/>
          <p:cNvSpPr>
            <a:spLocks noGrp="1"/>
          </p:cNvSpPr>
          <p:nvPr>
            <p:ph idx="1"/>
          </p:nvPr>
        </p:nvSpPr>
        <p:spPr/>
        <p:txBody>
          <a:bodyPr>
            <a:normAutofit fontScale="92500"/>
          </a:bodyPr>
          <a:lstStyle/>
          <a:p>
            <a:r>
              <a:rPr lang="en-US" dirty="0" smtClean="0"/>
              <a:t>Land </a:t>
            </a:r>
            <a:r>
              <a:rPr lang="en-US" dirty="0"/>
              <a:t>ownership is legally vested in the Ethiopian state and public. </a:t>
            </a:r>
            <a:endParaRPr lang="en-US" dirty="0" smtClean="0"/>
          </a:p>
          <a:p>
            <a:r>
              <a:rPr lang="en-US" dirty="0" smtClean="0"/>
              <a:t>Hence</a:t>
            </a:r>
            <a:r>
              <a:rPr lang="en-US" dirty="0"/>
              <a:t>, </a:t>
            </a:r>
            <a:r>
              <a:rPr lang="en-US" dirty="0">
                <a:solidFill>
                  <a:srgbClr val="FF0000"/>
                </a:solidFill>
              </a:rPr>
              <a:t>land cannot be sold or exchanged</a:t>
            </a:r>
            <a:r>
              <a:rPr lang="en-US" dirty="0"/>
              <a:t>. </a:t>
            </a:r>
            <a:endParaRPr lang="en-US" dirty="0" smtClean="0"/>
          </a:p>
          <a:p>
            <a:r>
              <a:rPr lang="en-US" dirty="0" smtClean="0">
                <a:solidFill>
                  <a:srgbClr val="FF0000"/>
                </a:solidFill>
              </a:rPr>
              <a:t>Peasant </a:t>
            </a:r>
            <a:r>
              <a:rPr lang="en-US" dirty="0">
                <a:solidFill>
                  <a:srgbClr val="FF0000"/>
                </a:solidFill>
              </a:rPr>
              <a:t>farmers, pastoralists and semi-pastoralists</a:t>
            </a:r>
            <a:r>
              <a:rPr lang="en-US" dirty="0"/>
              <a:t> who are or who wish to be engaged in agriculture </a:t>
            </a:r>
            <a:r>
              <a:rPr lang="en-US" dirty="0">
                <a:solidFill>
                  <a:srgbClr val="FF0000"/>
                </a:solidFill>
              </a:rPr>
              <a:t>have only holding rights and cannot sell, exchange or mortgage the land</a:t>
            </a:r>
            <a:r>
              <a:rPr lang="en-US" dirty="0"/>
              <a:t>. </a:t>
            </a:r>
            <a:endParaRPr lang="en-US" dirty="0" smtClean="0"/>
          </a:p>
          <a:p>
            <a:r>
              <a:rPr lang="en-US" dirty="0" smtClean="0"/>
              <a:t>But </a:t>
            </a:r>
            <a:r>
              <a:rPr lang="en-US" dirty="0"/>
              <a:t>the constitution does not prohibit mortgaging land use right</a:t>
            </a:r>
            <a:r>
              <a:rPr lang="en-US"/>
              <a:t>. </a:t>
            </a:r>
            <a:endParaRPr lang="en-US" smtClean="0"/>
          </a:p>
          <a:p>
            <a:r>
              <a:rPr lang="en-US" smtClean="0"/>
              <a:t>Land </a:t>
            </a:r>
            <a:r>
              <a:rPr lang="en-US" dirty="0"/>
              <a:t>administration is the responsibility of regional governments. </a:t>
            </a:r>
            <a:endParaRPr lang="en-US" dirty="0" smtClean="0"/>
          </a:p>
          <a:p>
            <a:r>
              <a:rPr lang="en-US" dirty="0" smtClean="0"/>
              <a:t>The </a:t>
            </a:r>
            <a:r>
              <a:rPr lang="en-US" dirty="0">
                <a:solidFill>
                  <a:srgbClr val="FF0000"/>
                </a:solidFill>
              </a:rPr>
              <a:t>legal framework for rural land acquisition, transfer, redistribution, removal of a holding right, administration and security</a:t>
            </a:r>
            <a:r>
              <a:rPr lang="en-US" dirty="0"/>
              <a:t> are set out in th</a:t>
            </a:r>
            <a:r>
              <a:rPr lang="en-US" dirty="0">
                <a:solidFill>
                  <a:srgbClr val="FF0000"/>
                </a:solidFill>
              </a:rPr>
              <a:t>e 1995 Constitution and Proclamation No. 456/2005. </a:t>
            </a:r>
          </a:p>
        </p:txBody>
      </p:sp>
    </p:spTree>
    <p:extLst>
      <p:ext uri="{BB962C8B-B14F-4D97-AF65-F5344CB8AC3E}">
        <p14:creationId xmlns:p14="http://schemas.microsoft.com/office/powerpoint/2010/main" val="426283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articles</a:t>
            </a:r>
          </a:p>
        </p:txBody>
      </p:sp>
      <p:sp>
        <p:nvSpPr>
          <p:cNvPr id="3" name="Content Placeholder 2"/>
          <p:cNvSpPr>
            <a:spLocks noGrp="1"/>
          </p:cNvSpPr>
          <p:nvPr>
            <p:ph idx="1"/>
          </p:nvPr>
        </p:nvSpPr>
        <p:spPr/>
        <p:txBody>
          <a:bodyPr>
            <a:normAutofit/>
          </a:bodyPr>
          <a:lstStyle/>
          <a:p>
            <a:r>
              <a:rPr lang="en-US" dirty="0" smtClean="0"/>
              <a:t>The </a:t>
            </a:r>
            <a:r>
              <a:rPr lang="en-US" dirty="0"/>
              <a:t>rural land legislation provides peasants with </a:t>
            </a:r>
            <a:r>
              <a:rPr lang="en-US" dirty="0">
                <a:solidFill>
                  <a:srgbClr val="FF0000"/>
                </a:solidFill>
              </a:rPr>
              <a:t>lifetime</a:t>
            </a:r>
            <a:r>
              <a:rPr lang="en-US" dirty="0"/>
              <a:t> rights (holding right) to the land. </a:t>
            </a:r>
            <a:endParaRPr lang="en-US" dirty="0" smtClean="0"/>
          </a:p>
          <a:p>
            <a:r>
              <a:rPr lang="en-US" dirty="0" smtClean="0"/>
              <a:t>This </a:t>
            </a:r>
            <a:r>
              <a:rPr lang="en-US" dirty="0">
                <a:solidFill>
                  <a:srgbClr val="FF0000"/>
                </a:solidFill>
              </a:rPr>
              <a:t>land right </a:t>
            </a:r>
            <a:r>
              <a:rPr lang="en-US" dirty="0"/>
              <a:t>includes </a:t>
            </a:r>
            <a:r>
              <a:rPr lang="en-US" dirty="0">
                <a:solidFill>
                  <a:srgbClr val="FF0000"/>
                </a:solidFill>
              </a:rPr>
              <a:t>use, lease/rent, donation and inheritance rights</a:t>
            </a:r>
            <a:r>
              <a:rPr lang="en-US" dirty="0"/>
              <a:t>; however, </a:t>
            </a:r>
            <a:r>
              <a:rPr lang="en-US" dirty="0">
                <a:solidFill>
                  <a:srgbClr val="FF0000"/>
                </a:solidFill>
              </a:rPr>
              <a:t>sale and mortgage are not allowed</a:t>
            </a:r>
            <a:r>
              <a:rPr lang="en-US" dirty="0"/>
              <a:t>. </a:t>
            </a:r>
            <a:endParaRPr lang="en-US" dirty="0" smtClean="0"/>
          </a:p>
          <a:p>
            <a:r>
              <a:rPr lang="en-US" dirty="0" smtClean="0"/>
              <a:t>The </a:t>
            </a:r>
            <a:r>
              <a:rPr lang="en-US" dirty="0">
                <a:solidFill>
                  <a:srgbClr val="FF0000"/>
                </a:solidFill>
              </a:rPr>
              <a:t>rights of lease/rent, donation and inheritance are however restricted for different reasons</a:t>
            </a:r>
            <a:r>
              <a:rPr lang="en-US" dirty="0"/>
              <a:t>. </a:t>
            </a:r>
            <a:endParaRPr lang="en-US" dirty="0" smtClean="0"/>
          </a:p>
          <a:p>
            <a:r>
              <a:rPr lang="en-US" dirty="0" smtClean="0"/>
              <a:t>The </a:t>
            </a:r>
            <a:r>
              <a:rPr lang="en-US" dirty="0"/>
              <a:t>rural land legislation also creates free access to rural land, however due to land shortage and restriction on land distribution, it is not always possible to implement this right. </a:t>
            </a:r>
          </a:p>
        </p:txBody>
      </p:sp>
    </p:spTree>
    <p:extLst>
      <p:ext uri="{BB962C8B-B14F-4D97-AF65-F5344CB8AC3E}">
        <p14:creationId xmlns:p14="http://schemas.microsoft.com/office/powerpoint/2010/main" val="9903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1954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articles</a:t>
            </a:r>
          </a:p>
        </p:txBody>
      </p:sp>
      <p:sp>
        <p:nvSpPr>
          <p:cNvPr id="3" name="Content Placeholder 2"/>
          <p:cNvSpPr>
            <a:spLocks noGrp="1"/>
          </p:cNvSpPr>
          <p:nvPr>
            <p:ph idx="1"/>
          </p:nvPr>
        </p:nvSpPr>
        <p:spPr/>
        <p:txBody>
          <a:bodyPr>
            <a:normAutofit/>
          </a:bodyPr>
          <a:lstStyle/>
          <a:p>
            <a:r>
              <a:rPr lang="en-US" dirty="0" smtClean="0"/>
              <a:t>In </a:t>
            </a:r>
            <a:r>
              <a:rPr lang="en-US" dirty="0"/>
              <a:t>accordance with Article 5 of </a:t>
            </a:r>
            <a:r>
              <a:rPr lang="en-US" dirty="0">
                <a:solidFill>
                  <a:srgbClr val="FF0000"/>
                </a:solidFill>
              </a:rPr>
              <a:t>Proclamation No. 456/2005, peasant farmers, semi- pastoralists and pastoralists whose livelihoods depends on agriculture, or who want to engage in agriculture, have the right to access land for free</a:t>
            </a:r>
            <a:r>
              <a:rPr lang="en-US" dirty="0"/>
              <a:t>, </a:t>
            </a:r>
            <a:r>
              <a:rPr lang="en-US" dirty="0" smtClean="0"/>
              <a:t>while </a:t>
            </a:r>
            <a:r>
              <a:rPr lang="en-US" dirty="0" smtClean="0">
                <a:solidFill>
                  <a:srgbClr val="0000FF"/>
                </a:solidFill>
              </a:rPr>
              <a:t>private investors who engage in agricultural development activities, also have the right to use rural land in accordance with </a:t>
            </a:r>
            <a:r>
              <a:rPr lang="en-US" dirty="0">
                <a:solidFill>
                  <a:srgbClr val="0000FF"/>
                </a:solidFill>
              </a:rPr>
              <a:t>the investment policies and laws of the country. </a:t>
            </a:r>
            <a:endParaRPr lang="en-US" dirty="0" smtClean="0">
              <a:solidFill>
                <a:srgbClr val="0000FF"/>
              </a:solidFill>
            </a:endParaRPr>
          </a:p>
          <a:p>
            <a:r>
              <a:rPr lang="en-US" dirty="0" smtClean="0"/>
              <a:t>The </a:t>
            </a:r>
            <a:r>
              <a:rPr lang="en-US" dirty="0"/>
              <a:t>federal as well as regional rural land use and administration laws provide that any peasant or pastoralist, or semi pastoralists who have the right to land shall have the right to lease on his holding.</a:t>
            </a:r>
          </a:p>
        </p:txBody>
      </p:sp>
    </p:spTree>
    <p:extLst>
      <p:ext uri="{BB962C8B-B14F-4D97-AF65-F5344CB8AC3E}">
        <p14:creationId xmlns:p14="http://schemas.microsoft.com/office/powerpoint/2010/main" val="403803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articles</a:t>
            </a:r>
          </a:p>
        </p:txBody>
      </p:sp>
      <p:sp>
        <p:nvSpPr>
          <p:cNvPr id="3" name="Content Placeholder 2"/>
          <p:cNvSpPr>
            <a:spLocks noGrp="1"/>
          </p:cNvSpPr>
          <p:nvPr>
            <p:ph idx="1"/>
          </p:nvPr>
        </p:nvSpPr>
        <p:spPr/>
        <p:txBody>
          <a:bodyPr>
            <a:normAutofit/>
          </a:bodyPr>
          <a:lstStyle/>
          <a:p>
            <a:r>
              <a:rPr lang="en-US" dirty="0" smtClean="0"/>
              <a:t>Further </a:t>
            </a:r>
            <a:r>
              <a:rPr lang="en-US" dirty="0"/>
              <a:t>under article 5(1(c)) of the </a:t>
            </a:r>
            <a:r>
              <a:rPr lang="en-US" dirty="0">
                <a:solidFill>
                  <a:srgbClr val="0000FF"/>
                </a:solidFill>
              </a:rPr>
              <a:t>proclamation it is clearly and expressly stipulated that woman who want to engage in agriculture shall have the right to get and use rural land</a:t>
            </a:r>
            <a:r>
              <a:rPr lang="en-US" dirty="0"/>
              <a:t>. </a:t>
            </a:r>
            <a:endParaRPr lang="en-US" dirty="0" smtClean="0"/>
          </a:p>
          <a:p>
            <a:r>
              <a:rPr lang="en-US" dirty="0" smtClean="0"/>
              <a:t>All </a:t>
            </a:r>
            <a:r>
              <a:rPr lang="en-US" dirty="0"/>
              <a:t>other provisions of the proclamation are equally applicable for women too. </a:t>
            </a:r>
            <a:endParaRPr lang="en-US" dirty="0" smtClean="0"/>
          </a:p>
          <a:p>
            <a:r>
              <a:rPr lang="en-US" dirty="0" smtClean="0"/>
              <a:t>Article </a:t>
            </a:r>
            <a:r>
              <a:rPr lang="en-US" dirty="0"/>
              <a:t>6(4) enshrined that where land is jointly held by husband and wife or by other persons, the holding certificate shall be prepared in the name of all the joint holders.</a:t>
            </a:r>
          </a:p>
          <a:p>
            <a:endParaRPr lang="en-US" dirty="0"/>
          </a:p>
        </p:txBody>
      </p:sp>
    </p:spTree>
    <p:extLst>
      <p:ext uri="{BB962C8B-B14F-4D97-AF65-F5344CB8AC3E}">
        <p14:creationId xmlns:p14="http://schemas.microsoft.com/office/powerpoint/2010/main" val="269573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articles</a:t>
            </a:r>
          </a:p>
        </p:txBody>
      </p:sp>
      <p:sp>
        <p:nvSpPr>
          <p:cNvPr id="3" name="Content Placeholder 2"/>
          <p:cNvSpPr>
            <a:spLocks noGrp="1"/>
          </p:cNvSpPr>
          <p:nvPr>
            <p:ph idx="1"/>
          </p:nvPr>
        </p:nvSpPr>
        <p:spPr/>
        <p:txBody>
          <a:bodyPr>
            <a:normAutofit/>
          </a:bodyPr>
          <a:lstStyle/>
          <a:p>
            <a:r>
              <a:rPr lang="en-US" dirty="0" smtClean="0"/>
              <a:t>The </a:t>
            </a:r>
            <a:r>
              <a:rPr lang="en-US" dirty="0"/>
              <a:t>federal rural land administration and use proclamation number 456/2005 under its article 2(4) defines "holding right" as the right of any peasant farmer semi-pastoralist and pastoralist shall have to use rural land for purpose of </a:t>
            </a:r>
            <a:r>
              <a:rPr lang="en-US"/>
              <a:t>agriculture </a:t>
            </a:r>
            <a:r>
              <a:rPr lang="en-US" smtClean="0"/>
              <a:t>and </a:t>
            </a:r>
            <a:r>
              <a:rPr lang="en-US" dirty="0"/>
              <a:t>land development, lease and bequeath to members of family or other lawful heirs and includes the right to acquire property produced on his land thereon by his labor or capital and to sale, exchange and bequeath same. </a:t>
            </a:r>
            <a:endParaRPr lang="en-US" dirty="0" smtClean="0"/>
          </a:p>
          <a:p>
            <a:r>
              <a:rPr lang="en-US" dirty="0" smtClean="0"/>
              <a:t>Besides </a:t>
            </a:r>
            <a:r>
              <a:rPr lang="en-US" dirty="0" err="1"/>
              <a:t>Benishangul</a:t>
            </a:r>
            <a:r>
              <a:rPr lang="en-US" dirty="0"/>
              <a:t> </a:t>
            </a:r>
            <a:r>
              <a:rPr lang="en-US" dirty="0" err="1"/>
              <a:t>Gumuz</a:t>
            </a:r>
            <a:r>
              <a:rPr lang="en-US" dirty="0"/>
              <a:t> regional proclamation under article 11 states that the rural land in the region may be held individually, in group, communally and the government.</a:t>
            </a:r>
          </a:p>
          <a:p>
            <a:endParaRPr lang="en-US" dirty="0"/>
          </a:p>
        </p:txBody>
      </p:sp>
    </p:spTree>
    <p:extLst>
      <p:ext uri="{BB962C8B-B14F-4D97-AF65-F5344CB8AC3E}">
        <p14:creationId xmlns:p14="http://schemas.microsoft.com/office/powerpoint/2010/main" val="269727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types of land holding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858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types of land holding can be classified as: </a:t>
            </a:r>
          </a:p>
        </p:txBody>
      </p:sp>
      <p:sp>
        <p:nvSpPr>
          <p:cNvPr id="3" name="Content Placeholder 2"/>
          <p:cNvSpPr>
            <a:spLocks noGrp="1"/>
          </p:cNvSpPr>
          <p:nvPr>
            <p:ph idx="1"/>
          </p:nvPr>
        </p:nvSpPr>
        <p:spPr/>
        <p:txBody>
          <a:bodyPr>
            <a:normAutofit/>
          </a:bodyPr>
          <a:lstStyle/>
          <a:p>
            <a:r>
              <a:rPr lang="en-US" dirty="0" smtClean="0"/>
              <a:t>State </a:t>
            </a:r>
            <a:r>
              <a:rPr lang="en-US" dirty="0"/>
              <a:t>holding right. </a:t>
            </a:r>
          </a:p>
          <a:p>
            <a:r>
              <a:rPr lang="en-US" dirty="0" smtClean="0"/>
              <a:t>Joint </a:t>
            </a:r>
            <a:r>
              <a:rPr lang="en-US" dirty="0"/>
              <a:t>holding right </a:t>
            </a:r>
          </a:p>
          <a:p>
            <a:r>
              <a:rPr lang="en-US" dirty="0" smtClean="0"/>
              <a:t>Private/individual </a:t>
            </a:r>
            <a:r>
              <a:rPr lang="en-US" dirty="0"/>
              <a:t>holding right. </a:t>
            </a:r>
          </a:p>
          <a:p>
            <a:r>
              <a:rPr lang="en-US" dirty="0" smtClean="0"/>
              <a:t>Communal </a:t>
            </a:r>
            <a:r>
              <a:rPr lang="en-US" dirty="0"/>
              <a:t>holding right </a:t>
            </a:r>
          </a:p>
        </p:txBody>
      </p:sp>
    </p:spTree>
    <p:extLst>
      <p:ext uri="{BB962C8B-B14F-4D97-AF65-F5344CB8AC3E}">
        <p14:creationId xmlns:p14="http://schemas.microsoft.com/office/powerpoint/2010/main" val="3570694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a:t>
            </a:r>
            <a:r>
              <a:rPr lang="en-US"/>
              <a:t>holding </a:t>
            </a:r>
            <a:r>
              <a:rPr lang="en-US" smtClean="0"/>
              <a:t>right</a:t>
            </a:r>
            <a:endParaRPr lang="en-US" dirty="0"/>
          </a:p>
        </p:txBody>
      </p:sp>
      <p:sp>
        <p:nvSpPr>
          <p:cNvPr id="3" name="Content Placeholder 2"/>
          <p:cNvSpPr>
            <a:spLocks noGrp="1"/>
          </p:cNvSpPr>
          <p:nvPr>
            <p:ph idx="1"/>
          </p:nvPr>
        </p:nvSpPr>
        <p:spPr/>
        <p:txBody>
          <a:bodyPr>
            <a:normAutofit/>
          </a:bodyPr>
          <a:lstStyle/>
          <a:p>
            <a:r>
              <a:rPr lang="en-US" smtClean="0"/>
              <a:t>It means </a:t>
            </a:r>
            <a:r>
              <a:rPr lang="en-US" smtClean="0">
                <a:solidFill>
                  <a:srgbClr val="FF0000"/>
                </a:solidFill>
              </a:rPr>
              <a:t>rural land demarcated </a:t>
            </a:r>
            <a:r>
              <a:rPr lang="en-US" smtClean="0"/>
              <a:t>and those lands </a:t>
            </a:r>
            <a:r>
              <a:rPr lang="en-US" smtClean="0">
                <a:solidFill>
                  <a:srgbClr val="FF0000"/>
                </a:solidFill>
              </a:rPr>
              <a:t>to be demarcated in the future at federal or regional states holding</a:t>
            </a:r>
            <a:r>
              <a:rPr lang="en-US" smtClean="0"/>
              <a:t>;</a:t>
            </a:r>
          </a:p>
          <a:p>
            <a:r>
              <a:rPr lang="en-US" smtClean="0"/>
              <a:t>includes </a:t>
            </a:r>
            <a:endParaRPr lang="en-US" dirty="0" smtClean="0"/>
          </a:p>
          <a:p>
            <a:pPr lvl="1"/>
            <a:r>
              <a:rPr lang="en-US" dirty="0" smtClean="0"/>
              <a:t>forestlands</a:t>
            </a:r>
            <a:r>
              <a:rPr lang="en-US" dirty="0"/>
              <a:t>, wildlife protected areas, state farms, </a:t>
            </a:r>
            <a:endParaRPr lang="en-US" dirty="0" smtClean="0"/>
          </a:p>
          <a:p>
            <a:pPr lvl="1"/>
            <a:r>
              <a:rPr lang="en-US" dirty="0" smtClean="0"/>
              <a:t>mining </a:t>
            </a:r>
            <a:r>
              <a:rPr lang="en-US" dirty="0"/>
              <a:t>lands, lakes, rivers and other rural lands. </a:t>
            </a:r>
            <a:endParaRPr lang="en-US" dirty="0" smtClean="0"/>
          </a:p>
          <a:p>
            <a:r>
              <a:rPr lang="en-US" dirty="0" smtClean="0"/>
              <a:t>In </a:t>
            </a:r>
            <a:r>
              <a:rPr lang="en-US" dirty="0"/>
              <a:t>the </a:t>
            </a:r>
            <a:r>
              <a:rPr lang="en-US" dirty="0">
                <a:solidFill>
                  <a:srgbClr val="FF0000"/>
                </a:solidFill>
              </a:rPr>
              <a:t>state holding </a:t>
            </a:r>
            <a:r>
              <a:rPr lang="en-US" dirty="0" smtClean="0">
                <a:solidFill>
                  <a:srgbClr val="FF0000"/>
                </a:solidFill>
              </a:rPr>
              <a:t>rights </a:t>
            </a:r>
            <a:r>
              <a:rPr lang="en-US" dirty="0"/>
              <a:t>are assigned to </a:t>
            </a:r>
            <a:r>
              <a:rPr lang="en-US" dirty="0">
                <a:solidFill>
                  <a:srgbClr val="FF0000"/>
                </a:solidFill>
              </a:rPr>
              <a:t>some authority in the public sector</a:t>
            </a:r>
            <a:r>
              <a:rPr lang="en-US">
                <a:solidFill>
                  <a:srgbClr val="FF0000"/>
                </a:solidFill>
              </a:rPr>
              <a:t>. </a:t>
            </a:r>
            <a:r>
              <a:rPr lang="en-US" smtClean="0">
                <a:solidFill>
                  <a:srgbClr val="FF0000"/>
                </a:solidFill>
              </a:rPr>
              <a:t>Which?</a:t>
            </a:r>
            <a:endParaRPr lang="en-US" dirty="0">
              <a:solidFill>
                <a:srgbClr val="FF0000"/>
              </a:solidFill>
            </a:endParaRPr>
          </a:p>
        </p:txBody>
      </p:sp>
    </p:spTree>
    <p:extLst>
      <p:ext uri="{BB962C8B-B14F-4D97-AF65-F5344CB8AC3E}">
        <p14:creationId xmlns:p14="http://schemas.microsoft.com/office/powerpoint/2010/main" val="34518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Joint holding right </a:t>
            </a:r>
          </a:p>
        </p:txBody>
      </p:sp>
      <p:sp>
        <p:nvSpPr>
          <p:cNvPr id="3" name="Content Placeholder 2"/>
          <p:cNvSpPr>
            <a:spLocks noGrp="1"/>
          </p:cNvSpPr>
          <p:nvPr>
            <p:ph idx="1"/>
          </p:nvPr>
        </p:nvSpPr>
        <p:spPr/>
        <p:txBody>
          <a:bodyPr>
            <a:normAutofit/>
          </a:bodyPr>
          <a:lstStyle/>
          <a:p>
            <a:r>
              <a:rPr lang="en-US" dirty="0" smtClean="0"/>
              <a:t>It </a:t>
            </a:r>
            <a:r>
              <a:rPr lang="en-US" dirty="0"/>
              <a:t>means assigning holding of land to </a:t>
            </a:r>
            <a:r>
              <a:rPr lang="en-US" dirty="0">
                <a:solidFill>
                  <a:srgbClr val="FF0000"/>
                </a:solidFill>
              </a:rPr>
              <a:t>two or more persons </a:t>
            </a:r>
            <a:r>
              <a:rPr lang="en-US" dirty="0"/>
              <a:t>in common having the holding right, </a:t>
            </a:r>
            <a:r>
              <a:rPr lang="en-US" dirty="0">
                <a:solidFill>
                  <a:srgbClr val="FF0000"/>
                </a:solidFill>
              </a:rPr>
              <a:t>and use without division, by sharing the output from the land. </a:t>
            </a:r>
          </a:p>
        </p:txBody>
      </p:sp>
    </p:spTree>
    <p:extLst>
      <p:ext uri="{BB962C8B-B14F-4D97-AF65-F5344CB8AC3E}">
        <p14:creationId xmlns:p14="http://schemas.microsoft.com/office/powerpoint/2010/main" val="1401751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Private/individual holding right. </a:t>
            </a:r>
          </a:p>
        </p:txBody>
      </p:sp>
      <p:sp>
        <p:nvSpPr>
          <p:cNvPr id="3" name="Content Placeholder 2"/>
          <p:cNvSpPr>
            <a:spLocks noGrp="1"/>
          </p:cNvSpPr>
          <p:nvPr>
            <p:ph idx="1"/>
          </p:nvPr>
        </p:nvSpPr>
        <p:spPr/>
        <p:txBody>
          <a:bodyPr>
            <a:normAutofit/>
          </a:bodyPr>
          <a:lstStyle/>
          <a:p>
            <a:r>
              <a:rPr lang="en-US" dirty="0" smtClean="0"/>
              <a:t>It </a:t>
            </a:r>
            <a:r>
              <a:rPr lang="en-US" dirty="0"/>
              <a:t>refers to rural land in the holding of peasant or pastoralists or semi pastoralists or other bodies who are entitled by law to use the land</a:t>
            </a:r>
            <a:r>
              <a:rPr lang="en-US" dirty="0" smtClean="0"/>
              <a:t>.</a:t>
            </a:r>
          </a:p>
        </p:txBody>
      </p:sp>
    </p:spTree>
    <p:extLst>
      <p:ext uri="{BB962C8B-B14F-4D97-AF65-F5344CB8AC3E}">
        <p14:creationId xmlns:p14="http://schemas.microsoft.com/office/powerpoint/2010/main" val="2714108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Communal holding right </a:t>
            </a:r>
          </a:p>
        </p:txBody>
      </p:sp>
      <p:sp>
        <p:nvSpPr>
          <p:cNvPr id="3" name="Content Placeholder 2"/>
          <p:cNvSpPr>
            <a:spLocks noGrp="1"/>
          </p:cNvSpPr>
          <p:nvPr>
            <p:ph idx="1"/>
          </p:nvPr>
        </p:nvSpPr>
        <p:spPr/>
        <p:txBody>
          <a:bodyPr>
            <a:normAutofit/>
          </a:bodyPr>
          <a:lstStyle/>
          <a:p>
            <a:r>
              <a:rPr lang="en-US" dirty="0" smtClean="0"/>
              <a:t>It means rural land which is </a:t>
            </a:r>
            <a:r>
              <a:rPr lang="en-US" dirty="0" smtClean="0">
                <a:solidFill>
                  <a:srgbClr val="FF0000"/>
                </a:solidFill>
              </a:rPr>
              <a:t>out of the ownership of the government or private holding</a:t>
            </a:r>
            <a:r>
              <a:rPr lang="en-US" dirty="0" smtClean="0"/>
              <a:t> and </a:t>
            </a:r>
            <a:r>
              <a:rPr lang="en-US" dirty="0" smtClean="0">
                <a:solidFill>
                  <a:srgbClr val="FF0000"/>
                </a:solidFill>
              </a:rPr>
              <a:t>used by the local people in common </a:t>
            </a:r>
            <a:r>
              <a:rPr lang="en-US" dirty="0" smtClean="0"/>
              <a:t>for grazing, forestry and other social services.</a:t>
            </a:r>
          </a:p>
          <a:p>
            <a:r>
              <a:rPr lang="en-US" dirty="0" smtClean="0"/>
              <a:t>Communal land is a (mostly rural) territory in possession of a community, rather than an individual or company. The characteristics of communal land tenure as follows: </a:t>
            </a:r>
          </a:p>
          <a:p>
            <a:pPr lvl="1"/>
            <a:r>
              <a:rPr lang="en-US" dirty="0" smtClean="0">
                <a:solidFill>
                  <a:srgbClr val="FF0000"/>
                </a:solidFill>
              </a:rPr>
              <a:t>Collective Use- </a:t>
            </a:r>
            <a:r>
              <a:rPr lang="en-US" dirty="0" smtClean="0"/>
              <a:t>Members of the community can use the land collectively. Members are clearly knows by the community.</a:t>
            </a:r>
          </a:p>
          <a:p>
            <a:pPr lvl="1"/>
            <a:r>
              <a:rPr lang="en-US" dirty="0" smtClean="0">
                <a:solidFill>
                  <a:srgbClr val="FF0000"/>
                </a:solidFill>
              </a:rPr>
              <a:t>Large in size </a:t>
            </a:r>
          </a:p>
          <a:p>
            <a:pPr lvl="1"/>
            <a:r>
              <a:rPr lang="en-US" dirty="0" smtClean="0"/>
              <a:t>Mostly used for grazing, forest and other social services</a:t>
            </a:r>
          </a:p>
          <a:p>
            <a:endParaRPr lang="en-US" dirty="0"/>
          </a:p>
        </p:txBody>
      </p:sp>
    </p:spTree>
    <p:extLst>
      <p:ext uri="{BB962C8B-B14F-4D97-AF65-F5344CB8AC3E}">
        <p14:creationId xmlns:p14="http://schemas.microsoft.com/office/powerpoint/2010/main" val="375053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oAutofit/>
          </a:bodyPr>
          <a:lstStyle/>
          <a:p>
            <a:r>
              <a:rPr lang="en-US" sz="4000" dirty="0" smtClean="0"/>
              <a:t>Expropriation </a:t>
            </a:r>
            <a:r>
              <a:rPr lang="en-US" sz="4000" dirty="0"/>
              <a:t>of Land Holding for Public Purpose and Payment of compensation and resettlement of displaced </a:t>
            </a:r>
            <a:r>
              <a:rPr lang="en-US" sz="4000" dirty="0" smtClean="0"/>
              <a:t>people</a:t>
            </a:r>
            <a:endParaRPr lang="en-US" sz="4000" dirty="0"/>
          </a:p>
        </p:txBody>
      </p:sp>
      <p:sp>
        <p:nvSpPr>
          <p:cNvPr id="3" name="Text Placeholder 2"/>
          <p:cNvSpPr>
            <a:spLocks noGrp="1"/>
          </p:cNvSpPr>
          <p:nvPr>
            <p:ph type="body" idx="1"/>
          </p:nvPr>
        </p:nvSpPr>
        <p:spPr/>
        <p:txBody>
          <a:bodyPr>
            <a:normAutofit/>
          </a:bodyPr>
          <a:lstStyle/>
          <a:p>
            <a:r>
              <a:rPr lang="en-US" sz="2800" dirty="0"/>
              <a:t>Proclamation No. 1161/2019 and Regulation No 472/2020</a:t>
            </a:r>
          </a:p>
          <a:p>
            <a:endParaRPr lang="en-US" sz="2800" dirty="0"/>
          </a:p>
        </p:txBody>
      </p:sp>
    </p:spTree>
    <p:extLst>
      <p:ext uri="{BB962C8B-B14F-4D97-AF65-F5344CB8AC3E}">
        <p14:creationId xmlns:p14="http://schemas.microsoft.com/office/powerpoint/2010/main" val="116493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Need for </a:t>
            </a:r>
            <a:r>
              <a:rPr lang="en-US" dirty="0" smtClean="0"/>
              <a:t>Legislation</a:t>
            </a:r>
            <a:endParaRPr lang="en-US" dirty="0"/>
          </a:p>
        </p:txBody>
      </p:sp>
      <p:sp>
        <p:nvSpPr>
          <p:cNvPr id="3" name="Content Placeholder 2"/>
          <p:cNvSpPr>
            <a:spLocks noGrp="1"/>
          </p:cNvSpPr>
          <p:nvPr>
            <p:ph idx="1"/>
          </p:nvPr>
        </p:nvSpPr>
        <p:spPr/>
        <p:txBody>
          <a:bodyPr>
            <a:normAutofit/>
          </a:bodyPr>
          <a:lstStyle/>
          <a:p>
            <a:r>
              <a:rPr lang="en-US" dirty="0" smtClean="0"/>
              <a:t>One feature of </a:t>
            </a:r>
            <a:r>
              <a:rPr lang="en-US" dirty="0" smtClean="0">
                <a:solidFill>
                  <a:srgbClr val="FF0000"/>
                </a:solidFill>
              </a:rPr>
              <a:t>an effective </a:t>
            </a:r>
            <a:r>
              <a:rPr lang="en-US" dirty="0" err="1" smtClean="0">
                <a:solidFill>
                  <a:srgbClr val="FF0000"/>
                </a:solidFill>
              </a:rPr>
              <a:t>cadastre</a:t>
            </a:r>
            <a:r>
              <a:rPr lang="en-US" dirty="0" smtClean="0">
                <a:solidFill>
                  <a:srgbClr val="FF0000"/>
                </a:solidFill>
              </a:rPr>
              <a:t> </a:t>
            </a:r>
            <a:r>
              <a:rPr lang="en-US" dirty="0" smtClean="0"/>
              <a:t>is that it is founded on a </a:t>
            </a:r>
            <a:r>
              <a:rPr lang="en-US" dirty="0" smtClean="0">
                <a:solidFill>
                  <a:srgbClr val="FF0000"/>
                </a:solidFill>
              </a:rPr>
              <a:t>strong and practical legislation</a:t>
            </a:r>
            <a:r>
              <a:rPr lang="en-US" dirty="0" smtClean="0"/>
              <a:t>. </a:t>
            </a:r>
          </a:p>
          <a:p>
            <a:r>
              <a:rPr lang="en-US" dirty="0" smtClean="0"/>
              <a:t>All systems depend on a </a:t>
            </a:r>
            <a:r>
              <a:rPr lang="en-US" dirty="0" smtClean="0">
                <a:solidFill>
                  <a:srgbClr val="FF0000"/>
                </a:solidFill>
              </a:rPr>
              <a:t>sound legal framework of land laws and specific laws on land registration and </a:t>
            </a:r>
            <a:r>
              <a:rPr lang="en-US" dirty="0" err="1" smtClean="0">
                <a:solidFill>
                  <a:srgbClr val="FF0000"/>
                </a:solidFill>
              </a:rPr>
              <a:t>cadastre</a:t>
            </a:r>
            <a:r>
              <a:rPr lang="en-US" dirty="0" smtClean="0"/>
              <a:t>. </a:t>
            </a:r>
          </a:p>
          <a:p>
            <a:r>
              <a:rPr lang="en-US" dirty="0" smtClean="0">
                <a:solidFill>
                  <a:srgbClr val="FF0000"/>
                </a:solidFill>
              </a:rPr>
              <a:t>Land laws </a:t>
            </a:r>
            <a:r>
              <a:rPr lang="en-US" dirty="0" smtClean="0"/>
              <a:t>must </a:t>
            </a:r>
            <a:r>
              <a:rPr lang="en-US" dirty="0" smtClean="0">
                <a:solidFill>
                  <a:srgbClr val="FF0000"/>
                </a:solidFill>
              </a:rPr>
              <a:t>establish an effective </a:t>
            </a:r>
            <a:r>
              <a:rPr lang="en-US" dirty="0" err="1" smtClean="0">
                <a:solidFill>
                  <a:srgbClr val="FF0000"/>
                </a:solidFill>
              </a:rPr>
              <a:t>cadastre</a:t>
            </a:r>
            <a:r>
              <a:rPr lang="en-US" dirty="0" smtClean="0"/>
              <a:t>. </a:t>
            </a:r>
          </a:p>
          <a:p>
            <a:r>
              <a:rPr lang="en-US" dirty="0" smtClean="0"/>
              <a:t>Land registration must be established on </a:t>
            </a:r>
            <a:r>
              <a:rPr lang="en-US" dirty="0" smtClean="0">
                <a:solidFill>
                  <a:srgbClr val="FF0000"/>
                </a:solidFill>
              </a:rPr>
              <a:t>solid legal ground</a:t>
            </a:r>
            <a:r>
              <a:rPr lang="en-US" dirty="0" smtClean="0"/>
              <a:t>.</a:t>
            </a:r>
            <a:endParaRPr lang="en-US" dirty="0"/>
          </a:p>
        </p:txBody>
      </p:sp>
    </p:spTree>
    <p:extLst>
      <p:ext uri="{BB962C8B-B14F-4D97-AF65-F5344CB8AC3E}">
        <p14:creationId xmlns:p14="http://schemas.microsoft.com/office/powerpoint/2010/main" val="3704159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a:t>
            </a:r>
            <a:r>
              <a:rPr lang="en-US" dirty="0"/>
              <a:t>expropriation of landholding</a:t>
            </a:r>
          </a:p>
        </p:txBody>
      </p:sp>
      <p:sp>
        <p:nvSpPr>
          <p:cNvPr id="3" name="Content Placeholder 2"/>
          <p:cNvSpPr>
            <a:spLocks noGrp="1"/>
          </p:cNvSpPr>
          <p:nvPr>
            <p:ph idx="1"/>
          </p:nvPr>
        </p:nvSpPr>
        <p:spPr/>
        <p:txBody>
          <a:bodyPr>
            <a:normAutofit/>
          </a:bodyPr>
          <a:lstStyle/>
          <a:p>
            <a:r>
              <a:rPr lang="en-US" dirty="0" smtClean="0"/>
              <a:t>The </a:t>
            </a:r>
            <a:r>
              <a:rPr lang="en-US" dirty="0"/>
              <a:t>federal </a:t>
            </a:r>
            <a:r>
              <a:rPr lang="en-US" dirty="0">
                <a:solidFill>
                  <a:srgbClr val="FF0000"/>
                </a:solidFill>
              </a:rPr>
              <a:t>expropriation</a:t>
            </a:r>
            <a:r>
              <a:rPr lang="en-US" dirty="0"/>
              <a:t> of landholding for </a:t>
            </a:r>
            <a:r>
              <a:rPr lang="en-US" dirty="0">
                <a:solidFill>
                  <a:srgbClr val="FF0000"/>
                </a:solidFill>
              </a:rPr>
              <a:t>public purpose and payment of compensation and resettlement</a:t>
            </a:r>
            <a:r>
              <a:rPr lang="en-US" dirty="0"/>
              <a:t> proclamation number 1161/2019, and it is implementing regulation number 472/2020: also regulates land issues especially when </a:t>
            </a:r>
            <a:r>
              <a:rPr lang="en-US" dirty="0">
                <a:solidFill>
                  <a:srgbClr val="FF0000"/>
                </a:solidFill>
              </a:rPr>
              <a:t>land is needed for public purpose and expropriation </a:t>
            </a:r>
            <a:r>
              <a:rPr lang="en-US" dirty="0"/>
              <a:t>is </a:t>
            </a:r>
            <a:r>
              <a:rPr lang="en-US" dirty="0" smtClean="0"/>
              <a:t>made.</a:t>
            </a:r>
          </a:p>
          <a:p>
            <a:r>
              <a:rPr lang="en-US" dirty="0" smtClean="0"/>
              <a:t>These </a:t>
            </a:r>
            <a:r>
              <a:rPr lang="en-US" dirty="0"/>
              <a:t>laws have steps on: </a:t>
            </a:r>
          </a:p>
          <a:p>
            <a:pPr lvl="1"/>
            <a:r>
              <a:rPr lang="en-US" dirty="0" smtClean="0">
                <a:solidFill>
                  <a:srgbClr val="FF0000"/>
                </a:solidFill>
              </a:rPr>
              <a:t>How </a:t>
            </a:r>
            <a:r>
              <a:rPr lang="en-US" dirty="0">
                <a:solidFill>
                  <a:srgbClr val="FF0000"/>
                </a:solidFill>
              </a:rPr>
              <a:t>land can be taken from land holders for public purpose. </a:t>
            </a:r>
          </a:p>
          <a:p>
            <a:pPr lvl="1"/>
            <a:r>
              <a:rPr lang="en-US" dirty="0" smtClean="0">
                <a:solidFill>
                  <a:srgbClr val="FF0000"/>
                </a:solidFill>
              </a:rPr>
              <a:t>How </a:t>
            </a:r>
            <a:r>
              <a:rPr lang="en-US" dirty="0">
                <a:solidFill>
                  <a:srgbClr val="FF0000"/>
                </a:solidFill>
              </a:rPr>
              <a:t>amount of compensation be calculated</a:t>
            </a:r>
          </a:p>
          <a:p>
            <a:pPr lvl="1"/>
            <a:r>
              <a:rPr lang="en-US" dirty="0" smtClean="0">
                <a:solidFill>
                  <a:srgbClr val="FF0000"/>
                </a:solidFill>
              </a:rPr>
              <a:t>How </a:t>
            </a:r>
            <a:r>
              <a:rPr lang="en-US" dirty="0">
                <a:solidFill>
                  <a:srgbClr val="FF0000"/>
                </a:solidFill>
              </a:rPr>
              <a:t>compensation is made to expropriates </a:t>
            </a:r>
          </a:p>
          <a:p>
            <a:pPr lvl="1"/>
            <a:r>
              <a:rPr lang="en-US" dirty="0" smtClean="0">
                <a:solidFill>
                  <a:srgbClr val="FF0000"/>
                </a:solidFill>
              </a:rPr>
              <a:t>How </a:t>
            </a:r>
            <a:r>
              <a:rPr lang="en-US" dirty="0">
                <a:solidFill>
                  <a:srgbClr val="FF0000"/>
                </a:solidFill>
              </a:rPr>
              <a:t>expropriated individuals are to be resettled. </a:t>
            </a:r>
          </a:p>
          <a:p>
            <a:endParaRPr lang="en-US" dirty="0"/>
          </a:p>
        </p:txBody>
      </p:sp>
    </p:spTree>
    <p:extLst>
      <p:ext uri="{BB962C8B-B14F-4D97-AF65-F5344CB8AC3E}">
        <p14:creationId xmlns:p14="http://schemas.microsoft.com/office/powerpoint/2010/main" val="1178958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Federal Revised Family Code, Civil Code, and Criminal Code, Cassation Bench Decisions</a:t>
            </a:r>
          </a:p>
        </p:txBody>
      </p:sp>
      <p:sp>
        <p:nvSpPr>
          <p:cNvPr id="3" name="Text Placeholder 2"/>
          <p:cNvSpPr>
            <a:spLocks noGrp="1"/>
          </p:cNvSpPr>
          <p:nvPr>
            <p:ph type="body" idx="1"/>
          </p:nvPr>
        </p:nvSpPr>
        <p:spPr/>
        <p:txBody>
          <a:bodyPr/>
          <a:lstStyle/>
          <a:p>
            <a:r>
              <a:rPr lang="en-US" dirty="0" smtClean="0"/>
              <a:t>Individual reading</a:t>
            </a:r>
            <a:endParaRPr lang="en-US" dirty="0"/>
          </a:p>
        </p:txBody>
      </p:sp>
    </p:spTree>
    <p:extLst>
      <p:ext uri="{BB962C8B-B14F-4D97-AF65-F5344CB8AC3E}">
        <p14:creationId xmlns:p14="http://schemas.microsoft.com/office/powerpoint/2010/main" val="965052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a:t>regional Rural Land Administration and Use Laws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5244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5469255"/>
              </p:ext>
            </p:extLst>
          </p:nvPr>
        </p:nvGraphicFramePr>
        <p:xfrm>
          <a:off x="1" y="461665"/>
          <a:ext cx="12191999" cy="6184138"/>
        </p:xfrm>
        <a:graphic>
          <a:graphicData uri="http://schemas.openxmlformats.org/drawingml/2006/table">
            <a:tbl>
              <a:tblPr firstRow="1" firstCol="1" bandRow="1">
                <a:tableStyleId>{EB9631B5-78F2-41C9-869B-9F39066F8104}</a:tableStyleId>
              </a:tblPr>
              <a:tblGrid>
                <a:gridCol w="1061356"/>
                <a:gridCol w="2416629"/>
                <a:gridCol w="2579914"/>
                <a:gridCol w="2884730"/>
                <a:gridCol w="3249370"/>
              </a:tblGrid>
              <a:tr h="166897">
                <a:tc>
                  <a:txBody>
                    <a:bodyPr/>
                    <a:lstStyle/>
                    <a:p>
                      <a:pPr algn="just">
                        <a:lnSpc>
                          <a:spcPct val="106000"/>
                        </a:lnSpc>
                        <a:spcAft>
                          <a:spcPts val="600"/>
                        </a:spcAft>
                        <a:tabLst>
                          <a:tab pos="139700" algn="l"/>
                          <a:tab pos="457200" algn="l"/>
                        </a:tabLst>
                      </a:pPr>
                      <a:r>
                        <a:rPr lang="en-US" sz="2000" dirty="0">
                          <a:solidFill>
                            <a:schemeClr val="tx1"/>
                          </a:solidFill>
                          <a:effectLst/>
                        </a:rPr>
                        <a:t/>
                      </a:r>
                      <a:br>
                        <a:rPr lang="en-US" sz="2000" dirty="0">
                          <a:solidFill>
                            <a:schemeClr val="tx1"/>
                          </a:solidFill>
                          <a:effectLst/>
                        </a:rPr>
                      </a:br>
                      <a:r>
                        <a:rPr lang="en-US" sz="2000" dirty="0">
                          <a:solidFill>
                            <a:schemeClr val="tx1"/>
                          </a:solidFill>
                          <a:effectLst/>
                        </a:rPr>
                        <a:t> </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dirty="0" err="1">
                          <a:solidFill>
                            <a:schemeClr val="tx1"/>
                          </a:solidFill>
                          <a:effectLst/>
                        </a:rPr>
                        <a:t>Tigray</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l">
                        <a:lnSpc>
                          <a:spcPct val="106000"/>
                        </a:lnSpc>
                        <a:spcAft>
                          <a:spcPts val="600"/>
                        </a:spcAft>
                        <a:tabLst>
                          <a:tab pos="139700" algn="l"/>
                          <a:tab pos="457200" algn="l"/>
                        </a:tabLst>
                      </a:pPr>
                      <a:r>
                        <a:rPr lang="en-US" sz="2000">
                          <a:solidFill>
                            <a:schemeClr val="tx1"/>
                          </a:solidFill>
                          <a:effectLst/>
                        </a:rPr>
                        <a:t>Amhara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Oromia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SNNPR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r h="957741">
                <a:tc>
                  <a:txBody>
                    <a:bodyPr/>
                    <a:lstStyle/>
                    <a:p>
                      <a:pPr algn="just">
                        <a:lnSpc>
                          <a:spcPct val="106000"/>
                        </a:lnSpc>
                        <a:spcAft>
                          <a:spcPts val="600"/>
                        </a:spcAft>
                        <a:tabLst>
                          <a:tab pos="139700" algn="l"/>
                          <a:tab pos="457200" algn="l"/>
                        </a:tabLst>
                      </a:pPr>
                      <a:r>
                        <a:rPr lang="en-US" sz="2000">
                          <a:solidFill>
                            <a:schemeClr val="tx1"/>
                          </a:solidFill>
                          <a:effectLst/>
                        </a:rPr>
                        <a:t>Rural Land Rent </a:t>
                      </a:r>
                      <a:endParaRPr lang="en-US" sz="20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SLLC Pre-requisite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Up to half of the total holding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3 for traditional farming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Maximum 20 years </a:t>
                      </a:r>
                    </a:p>
                    <a:p>
                      <a:pPr algn="just">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Without displacing the landholder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Annual crops 10 years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Perennial crops up to 30 years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Up to half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3 for traditional farming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15 years for modern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VGs right to rent out whole holding</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dirty="0">
                          <a:solidFill>
                            <a:schemeClr val="tx1"/>
                          </a:solidFill>
                          <a:effectLst/>
                        </a:rPr>
                        <a:t>Landholding certificate pre-requisite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dirty="0">
                          <a:solidFill>
                            <a:schemeClr val="tx1"/>
                          </a:solidFill>
                          <a:effectLst/>
                        </a:rPr>
                        <a:t>Without displacing the landholder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dirty="0">
                          <a:solidFill>
                            <a:schemeClr val="tx1"/>
                          </a:solidFill>
                          <a:effectLst/>
                        </a:rPr>
                        <a:t>Farmer to farmer 5 years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dirty="0">
                          <a:solidFill>
                            <a:schemeClr val="tx1"/>
                          </a:solidFill>
                          <a:effectLst/>
                        </a:rPr>
                        <a:t>Investors for annual crop 10 years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dirty="0">
                          <a:solidFill>
                            <a:schemeClr val="tx1"/>
                          </a:solidFill>
                          <a:effectLst/>
                        </a:rPr>
                        <a:t>Investors for Perennial crop 25 years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r h="513100">
                <a:tc>
                  <a:txBody>
                    <a:bodyPr/>
                    <a:lstStyle/>
                    <a:p>
                      <a:pPr algn="just">
                        <a:lnSpc>
                          <a:spcPct val="106000"/>
                        </a:lnSpc>
                        <a:spcAft>
                          <a:spcPts val="600"/>
                        </a:spcAft>
                        <a:tabLst>
                          <a:tab pos="139700" algn="l"/>
                          <a:tab pos="457200" algn="l"/>
                        </a:tabLst>
                      </a:pPr>
                      <a:r>
                        <a:rPr lang="en-US" sz="2000" dirty="0">
                          <a:solidFill>
                            <a:schemeClr val="tx1"/>
                          </a:solidFill>
                          <a:effectLst/>
                        </a:rPr>
                        <a:t>Donation </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Landless immediate descendants, adopted child or immediate ascendant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Requirements </a:t>
                      </a:r>
                    </a:p>
                    <a:p>
                      <a:pPr algn="l">
                        <a:lnSpc>
                          <a:spcPct val="106000"/>
                        </a:lnSpc>
                        <a:spcAft>
                          <a:spcPts val="600"/>
                        </a:spcAft>
                        <a:tabLst>
                          <a:tab pos="139700" algn="l"/>
                          <a:tab pos="457200" algn="l"/>
                        </a:tabLst>
                      </a:pPr>
                      <a:r>
                        <a:rPr lang="en-US" sz="2000">
                          <a:solidFill>
                            <a:schemeClr val="tx1"/>
                          </a:solidFill>
                          <a:effectLst/>
                        </a:rPr>
                        <a:t>A. Child, grandchild, family member; or </a:t>
                      </a:r>
                    </a:p>
                    <a:p>
                      <a:pPr algn="l">
                        <a:lnSpc>
                          <a:spcPct val="106000"/>
                        </a:lnSpc>
                        <a:spcAft>
                          <a:spcPts val="600"/>
                        </a:spcAft>
                        <a:tabLst>
                          <a:tab pos="139700" algn="l"/>
                          <a:tab pos="457200" algn="l"/>
                        </a:tabLst>
                      </a:pPr>
                      <a:r>
                        <a:rPr lang="en-US" sz="2000">
                          <a:solidFill>
                            <a:schemeClr val="tx1"/>
                          </a:solidFill>
                          <a:effectLst/>
                        </a:rPr>
                        <a:t>B. Supporting the donor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Landless family members and immediate descendants with no other income</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Family members </a:t>
                      </a:r>
                    </a:p>
                    <a:p>
                      <a:pPr algn="just">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r h="478870">
                <a:tc>
                  <a:txBody>
                    <a:bodyPr/>
                    <a:lstStyle/>
                    <a:p>
                      <a:pPr algn="just">
                        <a:lnSpc>
                          <a:spcPct val="106000"/>
                        </a:lnSpc>
                        <a:spcAft>
                          <a:spcPts val="600"/>
                        </a:spcAft>
                        <a:tabLst>
                          <a:tab pos="139700" algn="l"/>
                          <a:tab pos="457200" algn="l"/>
                        </a:tabLst>
                      </a:pPr>
                      <a:r>
                        <a:rPr lang="en-US" sz="2000" dirty="0">
                          <a:solidFill>
                            <a:schemeClr val="tx1"/>
                          </a:solidFill>
                          <a:effectLst/>
                        </a:rPr>
                        <a:t>Testate Succession </a:t>
                      </a:r>
                      <a:endParaRPr lang="en-US" sz="2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Not Possible   </a:t>
                      </a:r>
                    </a:p>
                    <a:p>
                      <a:pPr algn="ctr">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l">
                        <a:lnSpc>
                          <a:spcPct val="106000"/>
                        </a:lnSpc>
                        <a:spcAft>
                          <a:spcPts val="600"/>
                        </a:spcAft>
                        <a:tabLst>
                          <a:tab pos="139700" algn="l"/>
                          <a:tab pos="457200" algn="l"/>
                        </a:tabLst>
                      </a:pPr>
                      <a:r>
                        <a:rPr lang="en-US" sz="2000">
                          <a:solidFill>
                            <a:schemeClr val="tx1"/>
                          </a:solidFill>
                          <a:effectLst/>
                        </a:rPr>
                        <a:t>To any one whose livelihood is dependent on agriculture or wants to engage on it</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Family Members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Priority for wholly dependent of the land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dirty="0">
                          <a:solidFill>
                            <a:schemeClr val="tx1"/>
                          </a:solidFill>
                          <a:effectLst/>
                        </a:rPr>
                        <a:t>Family members (not clear whether testate or intestate) </a:t>
                      </a:r>
                    </a:p>
                    <a:p>
                      <a:pPr algn="just">
                        <a:lnSpc>
                          <a:spcPct val="106000"/>
                        </a:lnSpc>
                        <a:spcAft>
                          <a:spcPts val="600"/>
                        </a:spcAft>
                        <a:tabLst>
                          <a:tab pos="139700" algn="l"/>
                          <a:tab pos="457200" algn="l"/>
                        </a:tabLst>
                      </a:pPr>
                      <a:r>
                        <a:rPr lang="en-US" sz="2000" dirty="0">
                          <a:solidFill>
                            <a:schemeClr val="tx1"/>
                          </a:solidFill>
                          <a:effectLst/>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bl>
          </a:graphicData>
        </a:graphic>
      </p:graphicFrame>
      <p:sp>
        <p:nvSpPr>
          <p:cNvPr id="3" name="Rectangle 2"/>
          <p:cNvSpPr/>
          <p:nvPr/>
        </p:nvSpPr>
        <p:spPr>
          <a:xfrm>
            <a:off x="4057325" y="0"/>
            <a:ext cx="4493474" cy="461665"/>
          </a:xfrm>
          <a:prstGeom prst="rect">
            <a:avLst/>
          </a:prstGeom>
        </p:spPr>
        <p:txBody>
          <a:bodyPr wrap="none">
            <a:spAutoFit/>
          </a:bodyPr>
          <a:lstStyle/>
          <a:p>
            <a:r>
              <a:rPr lang="en-US" sz="2400" dirty="0"/>
              <a:t>Brief Comparison of Regional Laws</a:t>
            </a:r>
          </a:p>
        </p:txBody>
      </p:sp>
      <p:sp>
        <p:nvSpPr>
          <p:cNvPr id="4" name="Rectangle 3"/>
          <p:cNvSpPr/>
          <p:nvPr/>
        </p:nvSpPr>
        <p:spPr>
          <a:xfrm>
            <a:off x="8847925" y="46166"/>
            <a:ext cx="3206327" cy="307777"/>
          </a:xfrm>
          <a:prstGeom prst="rect">
            <a:avLst/>
          </a:prstGeom>
        </p:spPr>
        <p:txBody>
          <a:bodyPr wrap="none">
            <a:spAutoFit/>
          </a:bodyPr>
          <a:lstStyle/>
          <a:p>
            <a:r>
              <a:rPr lang="en-US" sz="1400" dirty="0" smtClean="0">
                <a:latin typeface="Times New Roman" panose="02020603050405020304" pitchFamily="18" charset="0"/>
                <a:ea typeface="Calibri" panose="020F0502020204030204" pitchFamily="34" charset="0"/>
              </a:rPr>
              <a:t>SLLC = Second </a:t>
            </a:r>
            <a:r>
              <a:rPr lang="en-US" sz="1400" dirty="0">
                <a:latin typeface="Times New Roman" panose="02020603050405020304" pitchFamily="18" charset="0"/>
                <a:ea typeface="Calibri" panose="020F0502020204030204" pitchFamily="34" charset="0"/>
              </a:rPr>
              <a:t>Level Land Certification </a:t>
            </a:r>
            <a:endParaRPr lang="en-US" sz="1400" dirty="0"/>
          </a:p>
        </p:txBody>
      </p:sp>
    </p:spTree>
    <p:extLst>
      <p:ext uri="{BB962C8B-B14F-4D97-AF65-F5344CB8AC3E}">
        <p14:creationId xmlns:p14="http://schemas.microsoft.com/office/powerpoint/2010/main" val="2559069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0531159"/>
              </p:ext>
            </p:extLst>
          </p:nvPr>
        </p:nvGraphicFramePr>
        <p:xfrm>
          <a:off x="1" y="461665"/>
          <a:ext cx="12191999" cy="5492496"/>
        </p:xfrm>
        <a:graphic>
          <a:graphicData uri="http://schemas.openxmlformats.org/drawingml/2006/table">
            <a:tbl>
              <a:tblPr firstRow="1" firstCol="1" bandRow="1">
                <a:tableStyleId>{EB9631B5-78F2-41C9-869B-9F39066F8104}</a:tableStyleId>
              </a:tblPr>
              <a:tblGrid>
                <a:gridCol w="1094013"/>
                <a:gridCol w="3249386"/>
                <a:gridCol w="2906486"/>
                <a:gridCol w="2514600"/>
                <a:gridCol w="2427514"/>
              </a:tblGrid>
              <a:tr h="166897">
                <a:tc>
                  <a:txBody>
                    <a:bodyPr/>
                    <a:lstStyle/>
                    <a:p>
                      <a:pPr algn="just">
                        <a:lnSpc>
                          <a:spcPct val="106000"/>
                        </a:lnSpc>
                        <a:spcAft>
                          <a:spcPts val="600"/>
                        </a:spcAft>
                        <a:tabLst>
                          <a:tab pos="139700" algn="l"/>
                          <a:tab pos="457200" algn="l"/>
                        </a:tabLst>
                      </a:pPr>
                      <a:r>
                        <a:rPr lang="en-US" sz="2000" dirty="0">
                          <a:solidFill>
                            <a:schemeClr val="tx1"/>
                          </a:solidFill>
                          <a:effectLst/>
                        </a:rPr>
                        <a:t/>
                      </a:r>
                      <a:br>
                        <a:rPr lang="en-US" sz="2000" dirty="0">
                          <a:solidFill>
                            <a:schemeClr val="tx1"/>
                          </a:solidFill>
                          <a:effectLst/>
                        </a:rPr>
                      </a:br>
                      <a:r>
                        <a:rPr lang="en-US" sz="2000" dirty="0">
                          <a:solidFill>
                            <a:schemeClr val="tx1"/>
                          </a:solidFill>
                          <a:effectLst/>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dirty="0" err="1">
                          <a:solidFill>
                            <a:schemeClr val="tx1"/>
                          </a:solidFill>
                          <a:effectLst/>
                        </a:rPr>
                        <a:t>Tigray</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Amhara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Oromia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SNNPR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r h="877929">
                <a:tc>
                  <a:txBody>
                    <a:bodyPr/>
                    <a:lstStyle/>
                    <a:p>
                      <a:pPr algn="just">
                        <a:lnSpc>
                          <a:spcPct val="106000"/>
                        </a:lnSpc>
                        <a:spcAft>
                          <a:spcPts val="600"/>
                        </a:spcAft>
                        <a:tabLst>
                          <a:tab pos="139700" algn="l"/>
                          <a:tab pos="457200" algn="l"/>
                        </a:tabLst>
                      </a:pPr>
                      <a:r>
                        <a:rPr lang="en-US" sz="2000" dirty="0">
                          <a:solidFill>
                            <a:schemeClr val="tx1"/>
                          </a:solidFill>
                          <a:effectLst/>
                        </a:rPr>
                        <a:t>Intestate succession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Underage children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Landless adopted or natural children who attained majority.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Landless immediate ascendants</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Those who were supporting. </a:t>
                      </a:r>
                    </a:p>
                    <a:p>
                      <a:pPr marL="342900" lvl="0" indent="-342900" algn="l">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Distribution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Immediate Ascendants </a:t>
                      </a:r>
                    </a:p>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Immediate Descendants </a:t>
                      </a:r>
                    </a:p>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Other family members as per the law </a:t>
                      </a:r>
                    </a:p>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Land Bank </a:t>
                      </a:r>
                    </a:p>
                    <a:p>
                      <a:pPr algn="just">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Family Members </a:t>
                      </a:r>
                    </a:p>
                    <a:p>
                      <a:pPr algn="just">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Family members (not clear whether testate or intestate) </a:t>
                      </a:r>
                    </a:p>
                    <a:p>
                      <a:pPr algn="just">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r h="798117">
                <a:tc>
                  <a:txBody>
                    <a:bodyPr/>
                    <a:lstStyle/>
                    <a:p>
                      <a:pPr algn="just">
                        <a:lnSpc>
                          <a:spcPct val="106000"/>
                        </a:lnSpc>
                        <a:spcAft>
                          <a:spcPts val="600"/>
                        </a:spcAft>
                        <a:tabLst>
                          <a:tab pos="139700" algn="l"/>
                          <a:tab pos="457200" algn="l"/>
                        </a:tabLst>
                      </a:pPr>
                      <a:r>
                        <a:rPr lang="en-US" sz="2000">
                          <a:solidFill>
                            <a:schemeClr val="tx1"/>
                          </a:solidFill>
                          <a:effectLst/>
                        </a:rPr>
                        <a:t>Access to Credit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Drafted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Maximum 30 years Land use right </a:t>
                      </a:r>
                    </a:p>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Financial Institutions Recognized by NBE</a:t>
                      </a:r>
                    </a:p>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To the extent of the land use right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Drafted</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Drafted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bl>
          </a:graphicData>
        </a:graphic>
      </p:graphicFrame>
      <p:sp>
        <p:nvSpPr>
          <p:cNvPr id="3" name="Rectangle 2"/>
          <p:cNvSpPr/>
          <p:nvPr/>
        </p:nvSpPr>
        <p:spPr>
          <a:xfrm>
            <a:off x="4057325" y="0"/>
            <a:ext cx="4493474" cy="461665"/>
          </a:xfrm>
          <a:prstGeom prst="rect">
            <a:avLst/>
          </a:prstGeom>
        </p:spPr>
        <p:txBody>
          <a:bodyPr wrap="none">
            <a:spAutoFit/>
          </a:bodyPr>
          <a:lstStyle/>
          <a:p>
            <a:r>
              <a:rPr lang="en-US" sz="2400" dirty="0"/>
              <a:t>Brief Comparison of Regional Laws</a:t>
            </a:r>
          </a:p>
        </p:txBody>
      </p:sp>
    </p:spTree>
    <p:extLst>
      <p:ext uri="{BB962C8B-B14F-4D97-AF65-F5344CB8AC3E}">
        <p14:creationId xmlns:p14="http://schemas.microsoft.com/office/powerpoint/2010/main" val="294129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 y="461665"/>
          <a:ext cx="12191999" cy="2261616"/>
        </p:xfrm>
        <a:graphic>
          <a:graphicData uri="http://schemas.openxmlformats.org/drawingml/2006/table">
            <a:tbl>
              <a:tblPr firstRow="1" firstCol="1" bandRow="1">
                <a:tableStyleId>{EB9631B5-78F2-41C9-869B-9F39066F8104}</a:tableStyleId>
              </a:tblPr>
              <a:tblGrid>
                <a:gridCol w="1094013"/>
                <a:gridCol w="3249386"/>
                <a:gridCol w="2906486"/>
                <a:gridCol w="2514600"/>
                <a:gridCol w="2427514"/>
              </a:tblGrid>
              <a:tr h="166897">
                <a:tc>
                  <a:txBody>
                    <a:bodyPr/>
                    <a:lstStyle/>
                    <a:p>
                      <a:pPr algn="just">
                        <a:lnSpc>
                          <a:spcPct val="106000"/>
                        </a:lnSpc>
                        <a:spcAft>
                          <a:spcPts val="600"/>
                        </a:spcAft>
                        <a:tabLst>
                          <a:tab pos="139700" algn="l"/>
                          <a:tab pos="457200" algn="l"/>
                        </a:tabLst>
                      </a:pPr>
                      <a:r>
                        <a:rPr lang="en-US" sz="2000" dirty="0">
                          <a:solidFill>
                            <a:schemeClr val="tx1"/>
                          </a:solidFill>
                          <a:effectLst/>
                        </a:rPr>
                        <a:t/>
                      </a:r>
                      <a:br>
                        <a:rPr lang="en-US" sz="2000" dirty="0">
                          <a:solidFill>
                            <a:schemeClr val="tx1"/>
                          </a:solidFill>
                          <a:effectLst/>
                        </a:rPr>
                      </a:br>
                      <a:r>
                        <a:rPr lang="en-US" sz="2000" dirty="0">
                          <a:solidFill>
                            <a:schemeClr val="tx1"/>
                          </a:solidFill>
                          <a:effectLst/>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dirty="0" err="1">
                          <a:solidFill>
                            <a:schemeClr val="tx1"/>
                          </a:solidFill>
                          <a:effectLst/>
                        </a:rPr>
                        <a:t>Tigray</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Amhara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Oromia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SNNPR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r>
              <a:tr h="558682">
                <a:tc>
                  <a:txBody>
                    <a:bodyPr/>
                    <a:lstStyle/>
                    <a:p>
                      <a:pPr algn="just">
                        <a:lnSpc>
                          <a:spcPct val="106000"/>
                        </a:lnSpc>
                        <a:spcAft>
                          <a:spcPts val="600"/>
                        </a:spcAft>
                        <a:tabLst>
                          <a:tab pos="139700" algn="l"/>
                          <a:tab pos="457200" algn="l"/>
                        </a:tabLst>
                      </a:pPr>
                      <a:r>
                        <a:rPr lang="en-US" sz="2000" dirty="0">
                          <a:solidFill>
                            <a:schemeClr val="tx1"/>
                          </a:solidFill>
                          <a:effectLst/>
                        </a:rPr>
                        <a:t>Women Land Rights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2 Committee members </a:t>
                      </a:r>
                    </a:p>
                    <a:p>
                      <a:pPr marL="342900" lvl="0" indent="-342900" algn="just">
                        <a:lnSpc>
                          <a:spcPct val="106000"/>
                        </a:lnSpc>
                        <a:spcAft>
                          <a:spcPts val="0"/>
                        </a:spcAft>
                        <a:buFont typeface="Arial" panose="020B0604020202020204" pitchFamily="34" charset="0"/>
                        <a:buChar char="•"/>
                        <a:tabLst>
                          <a:tab pos="139700" algn="l"/>
                          <a:tab pos="228600" algn="l"/>
                          <a:tab pos="457200" algn="l"/>
                        </a:tabLst>
                      </a:pPr>
                      <a:r>
                        <a:rPr lang="en-US" sz="2000">
                          <a:solidFill>
                            <a:schemeClr val="tx1"/>
                          </a:solidFill>
                          <a:effectLst/>
                        </a:rPr>
                        <a:t>Affirmative action during re-distribution (25 % for women)  </a:t>
                      </a:r>
                    </a:p>
                    <a:p>
                      <a:pPr algn="just">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Representation by legally recognized body  </a:t>
                      </a:r>
                    </a:p>
                    <a:p>
                      <a:pPr algn="just">
                        <a:lnSpc>
                          <a:spcPct val="106000"/>
                        </a:lnSpc>
                        <a:spcAft>
                          <a:spcPts val="600"/>
                        </a:spcAft>
                        <a:tabLst>
                          <a:tab pos="139700" algn="l"/>
                          <a:tab pos="457200" algn="l"/>
                        </a:tabLst>
                      </a:pPr>
                      <a:r>
                        <a:rPr lang="en-US" sz="2000">
                          <a:solidFill>
                            <a:schemeClr val="tx1"/>
                          </a:solidFill>
                          <a:effectLst/>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algn="just">
                        <a:lnSpc>
                          <a:spcPct val="106000"/>
                        </a:lnSpc>
                        <a:spcAft>
                          <a:spcPts val="600"/>
                        </a:spcAft>
                        <a:tabLst>
                          <a:tab pos="139700" algn="l"/>
                          <a:tab pos="457200" algn="l"/>
                        </a:tabLst>
                      </a:pPr>
                      <a:r>
                        <a:rPr lang="en-US" sz="2000">
                          <a:solidFill>
                            <a:schemeClr val="tx1"/>
                          </a:solidFill>
                          <a:effectLst/>
                        </a:rPr>
                        <a:t>At the time of divorce partition of property taking in to account the number of children they will take care of</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0807" marR="30807" marT="0" marB="0"/>
                </a:tc>
                <a:tc>
                  <a:txBody>
                    <a:bodyPr/>
                    <a:lstStyle/>
                    <a:p>
                      <a:pPr marL="342900" lvl="0" indent="-342900" algn="just">
                        <a:lnSpc>
                          <a:spcPct val="106000"/>
                        </a:lnSpc>
                        <a:spcAft>
                          <a:spcPts val="0"/>
                        </a:spcAft>
                        <a:buFont typeface="Times New Roman" panose="02020603050405020304" pitchFamily="18" charset="0"/>
                        <a:buChar char="-"/>
                        <a:tabLst>
                          <a:tab pos="139700" algn="l"/>
                          <a:tab pos="457200" algn="l"/>
                        </a:tabLst>
                      </a:pPr>
                      <a:r>
                        <a:rPr lang="en-US" sz="2000" dirty="0">
                          <a:solidFill>
                            <a:schemeClr val="tx1"/>
                          </a:solidFill>
                          <a:effectLst/>
                        </a:rPr>
                        <a:t> </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0807" marR="30807" marT="0" marB="0"/>
                </a:tc>
              </a:tr>
            </a:tbl>
          </a:graphicData>
        </a:graphic>
      </p:graphicFrame>
      <p:sp>
        <p:nvSpPr>
          <p:cNvPr id="3" name="Rectangle 2"/>
          <p:cNvSpPr/>
          <p:nvPr/>
        </p:nvSpPr>
        <p:spPr>
          <a:xfrm>
            <a:off x="4057325" y="0"/>
            <a:ext cx="4493474" cy="461665"/>
          </a:xfrm>
          <a:prstGeom prst="rect">
            <a:avLst/>
          </a:prstGeom>
        </p:spPr>
        <p:txBody>
          <a:bodyPr wrap="none">
            <a:spAutoFit/>
          </a:bodyPr>
          <a:lstStyle/>
          <a:p>
            <a:r>
              <a:rPr lang="en-US" sz="2400" dirty="0"/>
              <a:t>Brief Comparison of Regional Laws</a:t>
            </a:r>
          </a:p>
        </p:txBody>
      </p:sp>
    </p:spTree>
    <p:extLst>
      <p:ext uri="{BB962C8B-B14F-4D97-AF65-F5344CB8AC3E}">
        <p14:creationId xmlns:p14="http://schemas.microsoft.com/office/powerpoint/2010/main" val="1962244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and Building Legislations</a:t>
            </a:r>
          </a:p>
        </p:txBody>
      </p:sp>
      <p:sp>
        <p:nvSpPr>
          <p:cNvPr id="3" name="Text Placeholder 2"/>
          <p:cNvSpPr>
            <a:spLocks noGrp="1"/>
          </p:cNvSpPr>
          <p:nvPr>
            <p:ph type="body" idx="1"/>
          </p:nvPr>
        </p:nvSpPr>
        <p:spPr/>
        <p:txBody>
          <a:bodyPr/>
          <a:lstStyle/>
          <a:p>
            <a:r>
              <a:rPr lang="en-US" dirty="0" smtClean="0"/>
              <a:t>Individual reading</a:t>
            </a:r>
            <a:endParaRPr lang="en-US" dirty="0"/>
          </a:p>
        </p:txBody>
      </p:sp>
    </p:spTree>
    <p:extLst>
      <p:ext uri="{BB962C8B-B14F-4D97-AF65-F5344CB8AC3E}">
        <p14:creationId xmlns:p14="http://schemas.microsoft.com/office/powerpoint/2010/main" val="1606621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Environmental </a:t>
            </a:r>
            <a:r>
              <a:rPr lang="en-US" dirty="0"/>
              <a:t>and Forestry Legislations</a:t>
            </a:r>
            <a:br>
              <a:rPr lang="en-US" dirty="0"/>
            </a:br>
            <a:endParaRPr lang="en-US" dirty="0"/>
          </a:p>
        </p:txBody>
      </p:sp>
      <p:sp>
        <p:nvSpPr>
          <p:cNvPr id="3" name="Text Placeholder 2"/>
          <p:cNvSpPr>
            <a:spLocks noGrp="1"/>
          </p:cNvSpPr>
          <p:nvPr>
            <p:ph type="body" idx="1"/>
          </p:nvPr>
        </p:nvSpPr>
        <p:spPr/>
        <p:txBody>
          <a:bodyPr>
            <a:normAutofit/>
          </a:bodyPr>
          <a:lstStyle/>
          <a:p>
            <a:r>
              <a:rPr lang="en-US" sz="3200" dirty="0">
                <a:solidFill>
                  <a:schemeClr val="tx1"/>
                </a:solidFill>
              </a:rPr>
              <a:t>Proclamation No. 1065/2018 is for the Forest Development, Conservation and Utilization Proclamation. </a:t>
            </a:r>
          </a:p>
          <a:p>
            <a:endParaRPr lang="en-US" sz="3200" dirty="0">
              <a:solidFill>
                <a:schemeClr val="tx1"/>
              </a:solidFill>
            </a:endParaRPr>
          </a:p>
        </p:txBody>
      </p:sp>
    </p:spTree>
    <p:extLst>
      <p:ext uri="{BB962C8B-B14F-4D97-AF65-F5344CB8AC3E}">
        <p14:creationId xmlns:p14="http://schemas.microsoft.com/office/powerpoint/2010/main" val="4172065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articles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6626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Article 4. Forest Ownership </a:t>
            </a:r>
          </a:p>
        </p:txBody>
      </p:sp>
      <p:sp>
        <p:nvSpPr>
          <p:cNvPr id="3" name="Content Placeholder 2"/>
          <p:cNvSpPr>
            <a:spLocks noGrp="1"/>
          </p:cNvSpPr>
          <p:nvPr>
            <p:ph idx="1"/>
          </p:nvPr>
        </p:nvSpPr>
        <p:spPr/>
        <p:txBody>
          <a:bodyPr>
            <a:normAutofit/>
          </a:bodyPr>
          <a:lstStyle/>
          <a:p>
            <a:r>
              <a:rPr lang="en-US" dirty="0" smtClean="0"/>
              <a:t>There </a:t>
            </a:r>
            <a:r>
              <a:rPr lang="en-US" dirty="0"/>
              <a:t>shall be the following types of forest ownership፡ </a:t>
            </a:r>
          </a:p>
          <a:p>
            <a:pPr marL="0" indent="0">
              <a:buNone/>
            </a:pPr>
            <a:r>
              <a:rPr lang="en-US" dirty="0"/>
              <a:t>1/ Private forest or; </a:t>
            </a:r>
          </a:p>
          <a:p>
            <a:pPr marL="0" indent="0">
              <a:buNone/>
            </a:pPr>
            <a:r>
              <a:rPr lang="en-US" dirty="0"/>
              <a:t>2/ Community forest or </a:t>
            </a:r>
          </a:p>
          <a:p>
            <a:pPr marL="0" indent="0">
              <a:buNone/>
            </a:pPr>
            <a:r>
              <a:rPr lang="en-US" dirty="0"/>
              <a:t>3/ Association forest </a:t>
            </a:r>
          </a:p>
          <a:p>
            <a:pPr marL="0" indent="0">
              <a:buNone/>
            </a:pPr>
            <a:r>
              <a:rPr lang="en-US" dirty="0"/>
              <a:t>4/ State forest. </a:t>
            </a:r>
          </a:p>
        </p:txBody>
      </p:sp>
    </p:spTree>
    <p:extLst>
      <p:ext uri="{BB962C8B-B14F-4D97-AF65-F5344CB8AC3E}">
        <p14:creationId xmlns:p14="http://schemas.microsoft.com/office/powerpoint/2010/main" val="269558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a:t>
            </a:r>
            <a:r>
              <a:rPr lang="en-US" dirty="0"/>
              <a:t>elements that land registration </a:t>
            </a:r>
            <a:r>
              <a:rPr lang="en-US" dirty="0" smtClean="0"/>
              <a:t>laws have </a:t>
            </a:r>
            <a:r>
              <a:rPr lang="en-US" smtClean="0"/>
              <a:t>to </a:t>
            </a:r>
            <a:r>
              <a:rPr lang="en-US" smtClean="0"/>
              <a:t>address (1/2)</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Creating </a:t>
            </a:r>
            <a:r>
              <a:rPr lang="en-US" dirty="0">
                <a:solidFill>
                  <a:srgbClr val="FF0000"/>
                </a:solidFill>
              </a:rPr>
              <a:t>the institutional authority </a:t>
            </a:r>
            <a:r>
              <a:rPr lang="en-US" dirty="0"/>
              <a:t>responsible for ensuring the </a:t>
            </a:r>
            <a:r>
              <a:rPr lang="en-US" dirty="0">
                <a:solidFill>
                  <a:srgbClr val="FF0000"/>
                </a:solidFill>
              </a:rPr>
              <a:t>impartial maintenance of land registers.</a:t>
            </a:r>
          </a:p>
          <a:p>
            <a:r>
              <a:rPr lang="en-US" dirty="0" smtClean="0"/>
              <a:t>Determining </a:t>
            </a:r>
            <a:r>
              <a:rPr lang="en-US" dirty="0"/>
              <a:t>the </a:t>
            </a:r>
            <a:r>
              <a:rPr lang="en-US" dirty="0">
                <a:solidFill>
                  <a:srgbClr val="FF0000"/>
                </a:solidFill>
              </a:rPr>
              <a:t>method</a:t>
            </a:r>
            <a:r>
              <a:rPr lang="en-US" dirty="0"/>
              <a:t> by which a register for the whole jurisdiction is to be compiled (systematic or sporadic).</a:t>
            </a:r>
          </a:p>
          <a:p>
            <a:r>
              <a:rPr lang="en-US" dirty="0" smtClean="0"/>
              <a:t>Establishing </a:t>
            </a:r>
            <a:r>
              <a:rPr lang="en-US" dirty="0">
                <a:solidFill>
                  <a:srgbClr val="FF0000"/>
                </a:solidFill>
              </a:rPr>
              <a:t>systems and procedur</a:t>
            </a:r>
            <a:r>
              <a:rPr lang="en-US" dirty="0"/>
              <a:t>es for </a:t>
            </a:r>
            <a:r>
              <a:rPr lang="en-US" dirty="0">
                <a:solidFill>
                  <a:srgbClr val="FF0000"/>
                </a:solidFill>
              </a:rPr>
              <a:t>land transfer and registration </a:t>
            </a:r>
            <a:r>
              <a:rPr lang="en-US" dirty="0"/>
              <a:t>of other interests in </a:t>
            </a:r>
            <a:r>
              <a:rPr lang="en-US"/>
              <a:t>land</a:t>
            </a:r>
            <a:r>
              <a:rPr lang="en-US" smtClean="0"/>
              <a:t>.</a:t>
            </a:r>
            <a:endParaRPr lang="en-US" dirty="0"/>
          </a:p>
        </p:txBody>
      </p:sp>
    </p:spTree>
    <p:extLst>
      <p:ext uri="{BB962C8B-B14F-4D97-AF65-F5344CB8AC3E}">
        <p14:creationId xmlns:p14="http://schemas.microsoft.com/office/powerpoint/2010/main" val="3657251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Article 5. Rights and Incentives of Private Forest Developer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a:t>
            </a:r>
            <a:r>
              <a:rPr lang="en-US" dirty="0"/>
              <a:t>/ A private forest developer shall have the following rights: </a:t>
            </a:r>
          </a:p>
          <a:p>
            <a:pPr marL="0" indent="0">
              <a:buNone/>
            </a:pPr>
            <a:r>
              <a:rPr lang="en-US" dirty="0"/>
              <a:t>a) </a:t>
            </a:r>
            <a:r>
              <a:rPr lang="en-US" dirty="0">
                <a:solidFill>
                  <a:srgbClr val="FF0000"/>
                </a:solidFill>
              </a:rPr>
              <a:t>Acquire land </a:t>
            </a:r>
            <a:r>
              <a:rPr lang="en-US" dirty="0"/>
              <a:t>that has been identified for forest development and to develop that forest. </a:t>
            </a:r>
          </a:p>
          <a:p>
            <a:pPr marL="0" indent="0">
              <a:buNone/>
            </a:pPr>
            <a:r>
              <a:rPr lang="en-US" dirty="0"/>
              <a:t>b) Obtain a </a:t>
            </a:r>
            <a:r>
              <a:rPr lang="en-US" dirty="0">
                <a:solidFill>
                  <a:srgbClr val="FF0000"/>
                </a:solidFill>
              </a:rPr>
              <a:t>certificate of title deed </a:t>
            </a:r>
            <a:r>
              <a:rPr lang="en-US" dirty="0"/>
              <a:t>for developing forests in the identified forest land; </a:t>
            </a:r>
          </a:p>
          <a:p>
            <a:pPr marL="0" indent="0">
              <a:buNone/>
            </a:pPr>
            <a:r>
              <a:rPr lang="en-US" dirty="0"/>
              <a:t>c) </a:t>
            </a:r>
            <a:r>
              <a:rPr lang="en-US" dirty="0">
                <a:solidFill>
                  <a:srgbClr val="FF0000"/>
                </a:solidFill>
              </a:rPr>
              <a:t>Utilize or sell</a:t>
            </a:r>
            <a:r>
              <a:rPr lang="en-US" dirty="0"/>
              <a:t> to local and foreign markets </a:t>
            </a:r>
            <a:r>
              <a:rPr lang="en-US" dirty="0">
                <a:solidFill>
                  <a:srgbClr val="FF0000"/>
                </a:solidFill>
              </a:rPr>
              <a:t>forest products </a:t>
            </a:r>
            <a:r>
              <a:rPr lang="en-US" dirty="0"/>
              <a:t>obtained from their forest development;</a:t>
            </a:r>
          </a:p>
          <a:p>
            <a:pPr marL="0" indent="0">
              <a:buNone/>
            </a:pPr>
            <a:r>
              <a:rPr lang="en-US" dirty="0" smtClean="0"/>
              <a:t>e</a:t>
            </a:r>
            <a:r>
              <a:rPr lang="en-US" dirty="0"/>
              <a:t>) </a:t>
            </a:r>
            <a:r>
              <a:rPr lang="en-US" dirty="0">
                <a:solidFill>
                  <a:srgbClr val="FF0000"/>
                </a:solidFill>
              </a:rPr>
              <a:t>Transfer his possession rights</a:t>
            </a:r>
            <a:r>
              <a:rPr lang="en-US" dirty="0"/>
              <a:t>; </a:t>
            </a:r>
          </a:p>
          <a:p>
            <a:pPr marL="0" indent="0">
              <a:buNone/>
            </a:pPr>
            <a:r>
              <a:rPr lang="en-US" dirty="0" smtClean="0"/>
              <a:t>g</a:t>
            </a:r>
            <a:r>
              <a:rPr lang="en-US" dirty="0"/>
              <a:t>) </a:t>
            </a:r>
            <a:r>
              <a:rPr lang="en-US" dirty="0">
                <a:solidFill>
                  <a:srgbClr val="FF0000"/>
                </a:solidFill>
              </a:rPr>
              <a:t>Get compensation </a:t>
            </a:r>
            <a:r>
              <a:rPr lang="en-US" dirty="0"/>
              <a:t>in case of </a:t>
            </a:r>
            <a:r>
              <a:rPr lang="en-US" dirty="0">
                <a:solidFill>
                  <a:srgbClr val="FF0000"/>
                </a:solidFill>
              </a:rPr>
              <a:t>expropriation</a:t>
            </a:r>
            <a:r>
              <a:rPr lang="en-US" dirty="0"/>
              <a:t> of his possession for public interest;  </a:t>
            </a:r>
          </a:p>
          <a:p>
            <a:pPr marL="0" indent="0">
              <a:buNone/>
            </a:pPr>
            <a:r>
              <a:rPr lang="en-US" dirty="0"/>
              <a:t>2/ A private forest developer shall be provided with the following incentives: </a:t>
            </a:r>
          </a:p>
          <a:p>
            <a:pPr marL="0" indent="0">
              <a:buNone/>
            </a:pPr>
            <a:r>
              <a:rPr lang="en-US" dirty="0"/>
              <a:t>a) Be </a:t>
            </a:r>
            <a:r>
              <a:rPr lang="en-US" dirty="0">
                <a:solidFill>
                  <a:srgbClr val="FF0000"/>
                </a:solidFill>
              </a:rPr>
              <a:t>free from land lease </a:t>
            </a:r>
            <a:r>
              <a:rPr lang="en-US" dirty="0"/>
              <a:t>and any kind of tax for the first year of production ; </a:t>
            </a:r>
          </a:p>
          <a:p>
            <a:pPr marL="0" indent="0">
              <a:buNone/>
            </a:pPr>
            <a:r>
              <a:rPr lang="en-US" dirty="0"/>
              <a:t>b) </a:t>
            </a:r>
            <a:r>
              <a:rPr lang="en-US" dirty="0">
                <a:solidFill>
                  <a:srgbClr val="FF0000"/>
                </a:solidFill>
              </a:rPr>
              <a:t>Access</a:t>
            </a:r>
            <a:r>
              <a:rPr lang="en-US" dirty="0"/>
              <a:t> to </a:t>
            </a:r>
            <a:r>
              <a:rPr lang="en-US" dirty="0">
                <a:solidFill>
                  <a:srgbClr val="FF0000"/>
                </a:solidFill>
              </a:rPr>
              <a:t>loan</a:t>
            </a:r>
            <a:r>
              <a:rPr lang="en-US" dirty="0"/>
              <a:t> upon fulfilling appropriate requirements. </a:t>
            </a:r>
          </a:p>
          <a:p>
            <a:endParaRPr lang="en-US" dirty="0"/>
          </a:p>
        </p:txBody>
      </p:sp>
    </p:spTree>
    <p:extLst>
      <p:ext uri="{BB962C8B-B14F-4D97-AF65-F5344CB8AC3E}">
        <p14:creationId xmlns:p14="http://schemas.microsoft.com/office/powerpoint/2010/main" val="4167878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Article </a:t>
            </a:r>
            <a:r>
              <a:rPr lang="en-US" dirty="0" smtClean="0"/>
              <a:t>6</a:t>
            </a:r>
            <a:r>
              <a:rPr lang="en-US" dirty="0"/>
              <a:t>. Obligations of Private Forest Developer </a:t>
            </a:r>
          </a:p>
        </p:txBody>
      </p:sp>
      <p:sp>
        <p:nvSpPr>
          <p:cNvPr id="3" name="Content Placeholder 2"/>
          <p:cNvSpPr>
            <a:spLocks noGrp="1"/>
          </p:cNvSpPr>
          <p:nvPr>
            <p:ph idx="1"/>
          </p:nvPr>
        </p:nvSpPr>
        <p:spPr/>
        <p:txBody>
          <a:bodyPr>
            <a:normAutofit/>
          </a:bodyPr>
          <a:lstStyle/>
          <a:p>
            <a:r>
              <a:rPr lang="en-US" dirty="0" smtClean="0"/>
              <a:t>A </a:t>
            </a:r>
            <a:r>
              <a:rPr lang="en-US" dirty="0"/>
              <a:t>private forest developer shall have the following obligations: </a:t>
            </a:r>
          </a:p>
          <a:p>
            <a:r>
              <a:rPr lang="en-US" dirty="0" smtClean="0"/>
              <a:t>6</a:t>
            </a:r>
            <a:r>
              <a:rPr lang="en-US" dirty="0"/>
              <a:t>/ Provide the relevant </a:t>
            </a:r>
            <a:r>
              <a:rPr lang="en-US" dirty="0">
                <a:solidFill>
                  <a:srgbClr val="FF0000"/>
                </a:solidFill>
              </a:rPr>
              <a:t>authority with information </a:t>
            </a:r>
            <a:r>
              <a:rPr lang="en-US" dirty="0"/>
              <a:t>about the forest; </a:t>
            </a:r>
          </a:p>
          <a:p>
            <a:r>
              <a:rPr lang="en-US" dirty="0"/>
              <a:t>7/ Use the </a:t>
            </a:r>
            <a:r>
              <a:rPr lang="en-US" dirty="0">
                <a:solidFill>
                  <a:srgbClr val="FF0000"/>
                </a:solidFill>
              </a:rPr>
              <a:t>acquired forest land only for the intended purpose</a:t>
            </a:r>
            <a:r>
              <a:rPr lang="en-US" dirty="0"/>
              <a:t>; </a:t>
            </a:r>
          </a:p>
          <a:p>
            <a:r>
              <a:rPr lang="en-US" dirty="0"/>
              <a:t>8/ Fulfill and respect the required criteria of the transaction system in order to benefit from carbon and ecosystem services sales income. </a:t>
            </a:r>
          </a:p>
        </p:txBody>
      </p:sp>
    </p:spTree>
    <p:extLst>
      <p:ext uri="{BB962C8B-B14F-4D97-AF65-F5344CB8AC3E}">
        <p14:creationId xmlns:p14="http://schemas.microsoft.com/office/powerpoint/2010/main" val="889618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Article 7. Rights and Incentives of Community Forest Developers </a:t>
            </a:r>
          </a:p>
        </p:txBody>
      </p:sp>
      <p:sp>
        <p:nvSpPr>
          <p:cNvPr id="3" name="Content Placeholder 2"/>
          <p:cNvSpPr>
            <a:spLocks noGrp="1"/>
          </p:cNvSpPr>
          <p:nvPr>
            <p:ph idx="1"/>
          </p:nvPr>
        </p:nvSpPr>
        <p:spPr/>
        <p:txBody>
          <a:bodyPr>
            <a:normAutofit fontScale="92500" lnSpcReduction="20000"/>
          </a:bodyPr>
          <a:lstStyle/>
          <a:p>
            <a:r>
              <a:rPr lang="en-US" dirty="0" smtClean="0"/>
              <a:t>1</a:t>
            </a:r>
            <a:r>
              <a:rPr lang="en-US" dirty="0"/>
              <a:t>/ Community forest developers shall have the following rights: </a:t>
            </a:r>
          </a:p>
          <a:p>
            <a:r>
              <a:rPr lang="en-US" dirty="0"/>
              <a:t>a) Voluntarily engage in participatory forest management and get support to develop a forest on their </a:t>
            </a:r>
            <a:r>
              <a:rPr lang="en-US" dirty="0">
                <a:solidFill>
                  <a:srgbClr val="FF0000"/>
                </a:solidFill>
              </a:rPr>
              <a:t>communal land or areas designated by the government as forest land;</a:t>
            </a:r>
            <a:r>
              <a:rPr lang="en-US" dirty="0"/>
              <a:t> </a:t>
            </a:r>
          </a:p>
          <a:p>
            <a:r>
              <a:rPr lang="en-US" dirty="0"/>
              <a:t>b) Obtain a </a:t>
            </a:r>
            <a:r>
              <a:rPr lang="en-US" dirty="0">
                <a:solidFill>
                  <a:srgbClr val="FF0000"/>
                </a:solidFill>
              </a:rPr>
              <a:t>certificate of title deed </a:t>
            </a:r>
            <a:r>
              <a:rPr lang="en-US" dirty="0"/>
              <a:t>for the forests they are developing; </a:t>
            </a:r>
          </a:p>
          <a:p>
            <a:r>
              <a:rPr lang="en-US" dirty="0" smtClean="0"/>
              <a:t>h</a:t>
            </a:r>
            <a:r>
              <a:rPr lang="en-US" dirty="0"/>
              <a:t>) Get compensation in case of expropriation of possession for public interest; </a:t>
            </a:r>
          </a:p>
          <a:p>
            <a:r>
              <a:rPr lang="en-US" dirty="0"/>
              <a:t>2/ Community forest developer shall be provided with the following incentives: </a:t>
            </a:r>
          </a:p>
          <a:p>
            <a:r>
              <a:rPr lang="en-US" dirty="0"/>
              <a:t>a) </a:t>
            </a:r>
            <a:r>
              <a:rPr lang="en-US" dirty="0">
                <a:solidFill>
                  <a:srgbClr val="FF0000"/>
                </a:solidFill>
              </a:rPr>
              <a:t>Exemption</a:t>
            </a:r>
            <a:r>
              <a:rPr lang="en-US" dirty="0"/>
              <a:t> from any forest development </a:t>
            </a:r>
            <a:r>
              <a:rPr lang="en-US" dirty="0">
                <a:solidFill>
                  <a:srgbClr val="FF0000"/>
                </a:solidFill>
              </a:rPr>
              <a:t>income tax </a:t>
            </a:r>
            <a:r>
              <a:rPr lang="en-US" dirty="0"/>
              <a:t>for the </a:t>
            </a:r>
            <a:r>
              <a:rPr lang="en-US" dirty="0">
                <a:solidFill>
                  <a:srgbClr val="FF0000"/>
                </a:solidFill>
              </a:rPr>
              <a:t>first two consecutive production years; </a:t>
            </a:r>
          </a:p>
          <a:p>
            <a:r>
              <a:rPr lang="en-US" dirty="0"/>
              <a:t>b) </a:t>
            </a:r>
            <a:r>
              <a:rPr lang="en-US" dirty="0">
                <a:solidFill>
                  <a:srgbClr val="FF0000"/>
                </a:solidFill>
              </a:rPr>
              <a:t>Access loan </a:t>
            </a:r>
            <a:r>
              <a:rPr lang="en-US" dirty="0"/>
              <a:t>upon fulfilling appropriate requirements</a:t>
            </a:r>
            <a:r>
              <a:rPr lang="en-US" dirty="0" smtClean="0"/>
              <a:t>.</a:t>
            </a:r>
            <a:endParaRPr lang="en-US" dirty="0"/>
          </a:p>
        </p:txBody>
      </p:sp>
    </p:spTree>
    <p:extLst>
      <p:ext uri="{BB962C8B-B14F-4D97-AF65-F5344CB8AC3E}">
        <p14:creationId xmlns:p14="http://schemas.microsoft.com/office/powerpoint/2010/main" val="3878566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8. Obligations of Community Forest Developers </a:t>
            </a:r>
          </a:p>
        </p:txBody>
      </p:sp>
      <p:sp>
        <p:nvSpPr>
          <p:cNvPr id="3" name="Content Placeholder 2"/>
          <p:cNvSpPr>
            <a:spLocks noGrp="1"/>
          </p:cNvSpPr>
          <p:nvPr>
            <p:ph idx="1"/>
          </p:nvPr>
        </p:nvSpPr>
        <p:spPr/>
        <p:txBody>
          <a:bodyPr/>
          <a:lstStyle/>
          <a:p>
            <a:r>
              <a:rPr lang="en-US" dirty="0" smtClean="0"/>
              <a:t>Community </a:t>
            </a:r>
            <a:r>
              <a:rPr lang="en-US" dirty="0"/>
              <a:t>forest developers shall have the following obligations: </a:t>
            </a:r>
          </a:p>
          <a:p>
            <a:r>
              <a:rPr lang="en-US" dirty="0"/>
              <a:t>1/ the obligations provided under Article 6 of this Proclamation shall also be applicable to community forest developers; </a:t>
            </a:r>
          </a:p>
          <a:p>
            <a:r>
              <a:rPr lang="en-US" dirty="0"/>
              <a:t>2/ keep at the office of the responsible </a:t>
            </a:r>
            <a:r>
              <a:rPr lang="en-US" dirty="0">
                <a:solidFill>
                  <a:srgbClr val="FF0000"/>
                </a:solidFill>
              </a:rPr>
              <a:t>government</a:t>
            </a:r>
            <a:r>
              <a:rPr lang="en-US" dirty="0"/>
              <a:t> </a:t>
            </a:r>
            <a:r>
              <a:rPr lang="en-US" dirty="0">
                <a:solidFill>
                  <a:srgbClr val="FF0000"/>
                </a:solidFill>
              </a:rPr>
              <a:t>organ the forest management plan and community by law</a:t>
            </a:r>
            <a:r>
              <a:rPr lang="en-US" dirty="0"/>
              <a:t>s. </a:t>
            </a:r>
          </a:p>
        </p:txBody>
      </p:sp>
    </p:spTree>
    <p:extLst>
      <p:ext uri="{BB962C8B-B14F-4D97-AF65-F5344CB8AC3E}">
        <p14:creationId xmlns:p14="http://schemas.microsoft.com/office/powerpoint/2010/main" val="1043887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9. Rights of Associations of Forest Developers </a:t>
            </a:r>
          </a:p>
        </p:txBody>
      </p:sp>
      <p:sp>
        <p:nvSpPr>
          <p:cNvPr id="3" name="Content Placeholder 2"/>
          <p:cNvSpPr>
            <a:spLocks noGrp="1"/>
          </p:cNvSpPr>
          <p:nvPr>
            <p:ph idx="1"/>
          </p:nvPr>
        </p:nvSpPr>
        <p:spPr/>
        <p:txBody>
          <a:bodyPr>
            <a:normAutofit/>
          </a:bodyPr>
          <a:lstStyle/>
          <a:p>
            <a:r>
              <a:rPr lang="en-US" dirty="0" smtClean="0"/>
              <a:t>1</a:t>
            </a:r>
            <a:r>
              <a:rPr lang="en-US" dirty="0"/>
              <a:t>/ Associations of forest developers will have the following rights </a:t>
            </a:r>
          </a:p>
          <a:p>
            <a:r>
              <a:rPr lang="en-US" dirty="0"/>
              <a:t>a) All rights and incentives indicated in Article 5(1) concerning private forest developers are also valid for associations of forest developers; </a:t>
            </a:r>
          </a:p>
          <a:p>
            <a:r>
              <a:rPr lang="en-US" dirty="0"/>
              <a:t>b) Register with the appropriate government body </a:t>
            </a:r>
          </a:p>
          <a:p>
            <a:r>
              <a:rPr lang="en-US" dirty="0"/>
              <a:t>2/ Associations of forest developers shall be provided with the following incentives: </a:t>
            </a:r>
          </a:p>
          <a:p>
            <a:r>
              <a:rPr lang="en-US" dirty="0"/>
              <a:t>a) Be </a:t>
            </a:r>
            <a:r>
              <a:rPr lang="en-US" dirty="0">
                <a:solidFill>
                  <a:srgbClr val="FF0000"/>
                </a:solidFill>
              </a:rPr>
              <a:t>free from any kind of tax for the first production year</a:t>
            </a:r>
            <a:r>
              <a:rPr lang="en-US" dirty="0"/>
              <a:t>;</a:t>
            </a:r>
          </a:p>
          <a:p>
            <a:r>
              <a:rPr lang="en-US" dirty="0"/>
              <a:t>b) </a:t>
            </a:r>
            <a:r>
              <a:rPr lang="en-US" dirty="0">
                <a:solidFill>
                  <a:srgbClr val="FF0000"/>
                </a:solidFill>
              </a:rPr>
              <a:t>Access to a loan </a:t>
            </a:r>
            <a:r>
              <a:rPr lang="en-US" dirty="0"/>
              <a:t>upon fulfilling the appropriate requirements. </a:t>
            </a:r>
          </a:p>
        </p:txBody>
      </p:sp>
    </p:spTree>
    <p:extLst>
      <p:ext uri="{BB962C8B-B14F-4D97-AF65-F5344CB8AC3E}">
        <p14:creationId xmlns:p14="http://schemas.microsoft.com/office/powerpoint/2010/main" val="174535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Article </a:t>
            </a:r>
            <a:r>
              <a:rPr lang="en-US" dirty="0"/>
              <a:t>Obligations of Associations of Forest Developers </a:t>
            </a:r>
          </a:p>
        </p:txBody>
      </p:sp>
      <p:sp>
        <p:nvSpPr>
          <p:cNvPr id="3" name="Content Placeholder 2"/>
          <p:cNvSpPr>
            <a:spLocks noGrp="1"/>
          </p:cNvSpPr>
          <p:nvPr>
            <p:ph idx="1"/>
          </p:nvPr>
        </p:nvSpPr>
        <p:spPr/>
        <p:txBody>
          <a:bodyPr>
            <a:normAutofit/>
          </a:bodyPr>
          <a:lstStyle/>
          <a:p>
            <a:r>
              <a:rPr lang="en-US" dirty="0" smtClean="0"/>
              <a:t>Associations </a:t>
            </a:r>
            <a:r>
              <a:rPr lang="en-US" dirty="0"/>
              <a:t>of forest developers will have the following obligations: </a:t>
            </a:r>
          </a:p>
          <a:p>
            <a:r>
              <a:rPr lang="en-US" dirty="0"/>
              <a:t>a) All obligations indicated under Article 6 also apply to Associations of forest developers. </a:t>
            </a:r>
          </a:p>
        </p:txBody>
      </p:sp>
    </p:spTree>
    <p:extLst>
      <p:ext uri="{BB962C8B-B14F-4D97-AF65-F5344CB8AC3E}">
        <p14:creationId xmlns:p14="http://schemas.microsoft.com/office/powerpoint/2010/main" val="2760684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Article 12</a:t>
            </a:r>
            <a:r>
              <a:rPr lang="en-US" dirty="0"/>
              <a:t>. Productive State Forest </a:t>
            </a:r>
          </a:p>
        </p:txBody>
      </p:sp>
      <p:sp>
        <p:nvSpPr>
          <p:cNvPr id="3" name="Content Placeholder 2"/>
          <p:cNvSpPr>
            <a:spLocks noGrp="1"/>
          </p:cNvSpPr>
          <p:nvPr>
            <p:ph idx="1"/>
          </p:nvPr>
        </p:nvSpPr>
        <p:spPr/>
        <p:txBody>
          <a:bodyPr>
            <a:normAutofit/>
          </a:bodyPr>
          <a:lstStyle/>
          <a:p>
            <a:r>
              <a:rPr lang="en-US" dirty="0" smtClean="0"/>
              <a:t>Government </a:t>
            </a:r>
            <a:r>
              <a:rPr lang="en-US" dirty="0"/>
              <a:t>shall have the following </a:t>
            </a:r>
            <a:r>
              <a:rPr lang="en-US" dirty="0" err="1"/>
              <a:t>responsibilites</a:t>
            </a:r>
            <a:r>
              <a:rPr lang="en-US" dirty="0"/>
              <a:t> with respect to the productive state forest: </a:t>
            </a:r>
          </a:p>
          <a:p>
            <a:r>
              <a:rPr lang="en-US" dirty="0" smtClean="0"/>
              <a:t>10</a:t>
            </a:r>
            <a:r>
              <a:rPr lang="en-US" dirty="0"/>
              <a:t>/ </a:t>
            </a:r>
            <a:r>
              <a:rPr lang="en-US" dirty="0">
                <a:solidFill>
                  <a:srgbClr val="FF0000"/>
                </a:solidFill>
              </a:rPr>
              <a:t>Cause issuance of a certificate </a:t>
            </a:r>
            <a:r>
              <a:rPr lang="en-US" dirty="0"/>
              <a:t>of title deed which is supported with maps; </a:t>
            </a:r>
          </a:p>
        </p:txBody>
      </p:sp>
    </p:spTree>
    <p:extLst>
      <p:ext uri="{BB962C8B-B14F-4D97-AF65-F5344CB8AC3E}">
        <p14:creationId xmlns:p14="http://schemas.microsoft.com/office/powerpoint/2010/main" val="631014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Article 13. Protected Forest </a:t>
            </a:r>
          </a:p>
        </p:txBody>
      </p:sp>
      <p:sp>
        <p:nvSpPr>
          <p:cNvPr id="3" name="Content Placeholder 2"/>
          <p:cNvSpPr>
            <a:spLocks noGrp="1"/>
          </p:cNvSpPr>
          <p:nvPr>
            <p:ph idx="1"/>
          </p:nvPr>
        </p:nvSpPr>
        <p:spPr/>
        <p:txBody>
          <a:bodyPr/>
          <a:lstStyle/>
          <a:p>
            <a:r>
              <a:rPr lang="en-US" dirty="0" smtClean="0"/>
              <a:t>Government </a:t>
            </a:r>
            <a:r>
              <a:rPr lang="en-US" dirty="0"/>
              <a:t>shall have the following responsibilities in relation to protected forests </a:t>
            </a:r>
          </a:p>
          <a:p>
            <a:r>
              <a:rPr lang="en-US" dirty="0" smtClean="0"/>
              <a:t>3</a:t>
            </a:r>
            <a:r>
              <a:rPr lang="en-US" dirty="0"/>
              <a:t>/ Establish fast-growing tree species plantation along the periphery of the forests to </a:t>
            </a:r>
            <a:r>
              <a:rPr lang="en-US" dirty="0">
                <a:solidFill>
                  <a:srgbClr val="FF0000"/>
                </a:solidFill>
              </a:rPr>
              <a:t>indicate demarcation of the forest </a:t>
            </a:r>
            <a:r>
              <a:rPr lang="en-US" dirty="0"/>
              <a:t>and to be used by the local community for firewood and construction; </a:t>
            </a:r>
            <a:endParaRPr lang="en-US" dirty="0" smtClean="0"/>
          </a:p>
          <a:p>
            <a:r>
              <a:rPr lang="en-US" dirty="0"/>
              <a:t>4/ Cause </a:t>
            </a:r>
            <a:r>
              <a:rPr lang="en-US" dirty="0">
                <a:solidFill>
                  <a:srgbClr val="FF0000"/>
                </a:solidFill>
              </a:rPr>
              <a:t>issuance of a certificate </a:t>
            </a:r>
            <a:r>
              <a:rPr lang="en-US" dirty="0"/>
              <a:t>of title deed which is supported with maps. </a:t>
            </a:r>
          </a:p>
        </p:txBody>
      </p:sp>
    </p:spTree>
    <p:extLst>
      <p:ext uri="{BB962C8B-B14F-4D97-AF65-F5344CB8AC3E}">
        <p14:creationId xmlns:p14="http://schemas.microsoft.com/office/powerpoint/2010/main" val="2966819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Article </a:t>
            </a:r>
            <a:r>
              <a:rPr lang="en-US" dirty="0" smtClean="0"/>
              <a:t>14</a:t>
            </a:r>
            <a:r>
              <a:rPr lang="en-US" dirty="0"/>
              <a:t>. Preserved Forests </a:t>
            </a:r>
          </a:p>
        </p:txBody>
      </p:sp>
      <p:sp>
        <p:nvSpPr>
          <p:cNvPr id="3" name="Content Placeholder 2"/>
          <p:cNvSpPr>
            <a:spLocks noGrp="1"/>
          </p:cNvSpPr>
          <p:nvPr>
            <p:ph idx="1"/>
          </p:nvPr>
        </p:nvSpPr>
        <p:spPr/>
        <p:txBody>
          <a:bodyPr>
            <a:normAutofit/>
          </a:bodyPr>
          <a:lstStyle/>
          <a:p>
            <a:r>
              <a:rPr lang="en-US" dirty="0" smtClean="0"/>
              <a:t>Government </a:t>
            </a:r>
            <a:r>
              <a:rPr lang="en-US" dirty="0"/>
              <a:t>shall have the following responsibility in relation to preserved forests: </a:t>
            </a:r>
          </a:p>
          <a:p>
            <a:r>
              <a:rPr lang="en-US" dirty="0"/>
              <a:t>1/ </a:t>
            </a:r>
            <a:r>
              <a:rPr lang="en-US" dirty="0">
                <a:solidFill>
                  <a:srgbClr val="FF0000"/>
                </a:solidFill>
              </a:rPr>
              <a:t>Demarcate and protect the forests</a:t>
            </a:r>
            <a:r>
              <a:rPr lang="en-US" dirty="0"/>
              <a:t>; </a:t>
            </a:r>
          </a:p>
          <a:p>
            <a:r>
              <a:rPr lang="en-US" dirty="0" smtClean="0"/>
              <a:t>3</a:t>
            </a:r>
            <a:r>
              <a:rPr lang="en-US" dirty="0"/>
              <a:t>/ Cause </a:t>
            </a:r>
            <a:r>
              <a:rPr lang="en-US" dirty="0">
                <a:solidFill>
                  <a:srgbClr val="FF0000"/>
                </a:solidFill>
              </a:rPr>
              <a:t>issuance of certificate </a:t>
            </a:r>
            <a:r>
              <a:rPr lang="en-US" dirty="0"/>
              <a:t>of title deed which is supported with maps. </a:t>
            </a:r>
          </a:p>
        </p:txBody>
      </p:sp>
    </p:spTree>
    <p:extLst>
      <p:ext uri="{BB962C8B-B14F-4D97-AF65-F5344CB8AC3E}">
        <p14:creationId xmlns:p14="http://schemas.microsoft.com/office/powerpoint/2010/main" val="4289048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19. Forest Development, Conservation and Utilization </a:t>
            </a:r>
          </a:p>
        </p:txBody>
      </p:sp>
      <p:sp>
        <p:nvSpPr>
          <p:cNvPr id="3" name="Content Placeholder 2"/>
          <p:cNvSpPr>
            <a:spLocks noGrp="1"/>
          </p:cNvSpPr>
          <p:nvPr>
            <p:ph idx="1"/>
          </p:nvPr>
        </p:nvSpPr>
        <p:spPr/>
        <p:txBody>
          <a:bodyPr>
            <a:normAutofit/>
          </a:bodyPr>
          <a:lstStyle/>
          <a:p>
            <a:r>
              <a:rPr lang="en-US" dirty="0" smtClean="0"/>
              <a:t>2</a:t>
            </a:r>
            <a:r>
              <a:rPr lang="en-US" dirty="0"/>
              <a:t>/ The </a:t>
            </a:r>
            <a:r>
              <a:rPr lang="en-US" dirty="0">
                <a:solidFill>
                  <a:srgbClr val="FF0000"/>
                </a:solidFill>
              </a:rPr>
              <a:t>government may demarcate a forest or forest land for the purpose of carbon trade.</a:t>
            </a:r>
            <a:r>
              <a:rPr lang="en-US" dirty="0"/>
              <a:t> </a:t>
            </a:r>
          </a:p>
          <a:p>
            <a:r>
              <a:rPr lang="en-US" dirty="0"/>
              <a:t>3/ The </a:t>
            </a:r>
            <a:r>
              <a:rPr lang="en-US" dirty="0">
                <a:solidFill>
                  <a:srgbClr val="FF0000"/>
                </a:solidFill>
              </a:rPr>
              <a:t>identification and demarcation of a forest pursuant to sub-articl</a:t>
            </a:r>
            <a:r>
              <a:rPr lang="en-US" dirty="0"/>
              <a:t>e, (1) and (2) of this Article shall be conducted though participation of the local community. </a:t>
            </a:r>
          </a:p>
          <a:p>
            <a:r>
              <a:rPr lang="en-US" dirty="0"/>
              <a:t>4/ The </a:t>
            </a:r>
            <a:r>
              <a:rPr lang="en-US" dirty="0">
                <a:solidFill>
                  <a:srgbClr val="FF0000"/>
                </a:solidFill>
              </a:rPr>
              <a:t>forest identified and demarcated pursuant </a:t>
            </a:r>
            <a:r>
              <a:rPr lang="en-US" dirty="0"/>
              <a:t>to sub-article (1) and (2) of this article shall obtain the recognition of the regional state. </a:t>
            </a:r>
          </a:p>
        </p:txBody>
      </p:sp>
    </p:spTree>
    <p:extLst>
      <p:ext uri="{BB962C8B-B14F-4D97-AF65-F5344CB8AC3E}">
        <p14:creationId xmlns:p14="http://schemas.microsoft.com/office/powerpoint/2010/main" val="398946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a:t>
            </a:r>
            <a:r>
              <a:rPr lang="en-US" dirty="0"/>
              <a:t>elements that land registration </a:t>
            </a:r>
            <a:r>
              <a:rPr lang="en-US" dirty="0" smtClean="0"/>
              <a:t>laws have </a:t>
            </a:r>
            <a:r>
              <a:rPr lang="en-US" smtClean="0"/>
              <a:t>to </a:t>
            </a:r>
            <a:r>
              <a:rPr lang="en-US" smtClean="0"/>
              <a:t>address (2/2</a:t>
            </a:r>
            <a:r>
              <a:rPr lang="en-US"/>
              <a:t>)</a:t>
            </a:r>
            <a:endParaRPr lang="en-US" dirty="0"/>
          </a:p>
        </p:txBody>
      </p:sp>
      <p:sp>
        <p:nvSpPr>
          <p:cNvPr id="3" name="Content Placeholder 2"/>
          <p:cNvSpPr>
            <a:spLocks noGrp="1"/>
          </p:cNvSpPr>
          <p:nvPr>
            <p:ph idx="1"/>
          </p:nvPr>
        </p:nvSpPr>
        <p:spPr/>
        <p:txBody>
          <a:bodyPr>
            <a:normAutofit/>
          </a:bodyPr>
          <a:lstStyle/>
          <a:p>
            <a:r>
              <a:rPr lang="en-US" smtClean="0"/>
              <a:t>Specifying </a:t>
            </a:r>
            <a:r>
              <a:rPr lang="en-US" dirty="0"/>
              <a:t>if the land titles are to be </a:t>
            </a:r>
            <a:r>
              <a:rPr lang="en-US" dirty="0">
                <a:solidFill>
                  <a:srgbClr val="FF0000"/>
                </a:solidFill>
              </a:rPr>
              <a:t>guaranteed</a:t>
            </a:r>
            <a:r>
              <a:rPr lang="en-US" dirty="0"/>
              <a:t> by the State (such as paying compensation in case of error).</a:t>
            </a:r>
          </a:p>
          <a:p>
            <a:r>
              <a:rPr lang="en-US" dirty="0" smtClean="0"/>
              <a:t>Defining </a:t>
            </a:r>
            <a:r>
              <a:rPr lang="en-US" dirty="0"/>
              <a:t>rules for original </a:t>
            </a:r>
            <a:r>
              <a:rPr lang="en-US" dirty="0">
                <a:solidFill>
                  <a:srgbClr val="FF0000"/>
                </a:solidFill>
              </a:rPr>
              <a:t>adjudication</a:t>
            </a:r>
            <a:r>
              <a:rPr lang="en-US" dirty="0"/>
              <a:t> of registered title.</a:t>
            </a:r>
          </a:p>
          <a:p>
            <a:r>
              <a:rPr lang="en-US" dirty="0" smtClean="0"/>
              <a:t>Specifying </a:t>
            </a:r>
            <a:r>
              <a:rPr lang="en-US" dirty="0"/>
              <a:t>if the land register is </a:t>
            </a:r>
            <a:r>
              <a:rPr lang="en-US" dirty="0">
                <a:solidFill>
                  <a:srgbClr val="FF0000"/>
                </a:solidFill>
              </a:rPr>
              <a:t>title</a:t>
            </a:r>
            <a:r>
              <a:rPr lang="en-US" dirty="0"/>
              <a:t> system or </a:t>
            </a:r>
            <a:r>
              <a:rPr lang="en-US" dirty="0">
                <a:solidFill>
                  <a:srgbClr val="FF0000"/>
                </a:solidFill>
              </a:rPr>
              <a:t>deed</a:t>
            </a:r>
            <a:r>
              <a:rPr lang="en-US" dirty="0"/>
              <a:t> system, and</a:t>
            </a:r>
          </a:p>
          <a:p>
            <a:r>
              <a:rPr lang="en-US" dirty="0" smtClean="0"/>
              <a:t>Creating </a:t>
            </a:r>
            <a:r>
              <a:rPr lang="en-US" dirty="0"/>
              <a:t>arrangements whereby </a:t>
            </a:r>
            <a:r>
              <a:rPr lang="en-US" dirty="0">
                <a:solidFill>
                  <a:srgbClr val="FF0000"/>
                </a:solidFill>
              </a:rPr>
              <a:t>subordinate rules and regulations </a:t>
            </a:r>
            <a:r>
              <a:rPr lang="en-US" dirty="0"/>
              <a:t>can be made by the registration body to facilitate development and administrative change.</a:t>
            </a:r>
          </a:p>
          <a:p>
            <a:endParaRPr lang="en-US" dirty="0"/>
          </a:p>
        </p:txBody>
      </p:sp>
    </p:spTree>
    <p:extLst>
      <p:ext uri="{BB962C8B-B14F-4D97-AF65-F5344CB8AC3E}">
        <p14:creationId xmlns:p14="http://schemas.microsoft.com/office/powerpoint/2010/main" val="1918407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Article 26. Penalty </a:t>
            </a:r>
          </a:p>
        </p:txBody>
      </p:sp>
      <p:sp>
        <p:nvSpPr>
          <p:cNvPr id="3" name="Content Placeholder 2"/>
          <p:cNvSpPr>
            <a:spLocks noGrp="1"/>
          </p:cNvSpPr>
          <p:nvPr>
            <p:ph idx="1"/>
          </p:nvPr>
        </p:nvSpPr>
        <p:spPr/>
        <p:txBody>
          <a:bodyPr>
            <a:normAutofit/>
          </a:bodyPr>
          <a:lstStyle/>
          <a:p>
            <a:r>
              <a:rPr lang="en-US" dirty="0" smtClean="0"/>
              <a:t>2</a:t>
            </a:r>
            <a:r>
              <a:rPr lang="en-US" dirty="0"/>
              <a:t>/ Any person </a:t>
            </a:r>
            <a:r>
              <a:rPr lang="en-US" dirty="0">
                <a:solidFill>
                  <a:srgbClr val="FF0000"/>
                </a:solidFill>
              </a:rPr>
              <a:t>who destroys damages or falsify forest boundary marks </a:t>
            </a:r>
            <a:r>
              <a:rPr lang="en-US" dirty="0"/>
              <a:t>shall be punishable with </a:t>
            </a:r>
            <a:r>
              <a:rPr lang="en-US" dirty="0">
                <a:solidFill>
                  <a:srgbClr val="FF0000"/>
                </a:solidFill>
              </a:rPr>
              <a:t>rigorous imprisonment not less than one year and not exceeding three years </a:t>
            </a:r>
            <a:r>
              <a:rPr lang="en-US" dirty="0">
                <a:solidFill>
                  <a:srgbClr val="0000FF"/>
                </a:solidFill>
              </a:rPr>
              <a:t>and</a:t>
            </a:r>
            <a:r>
              <a:rPr lang="en-US" dirty="0"/>
              <a:t> with fine from Birr </a:t>
            </a:r>
            <a:r>
              <a:rPr lang="en-US" dirty="0">
                <a:solidFill>
                  <a:srgbClr val="FF0000"/>
                </a:solidFill>
              </a:rPr>
              <a:t>10,000 to Birr 30,000</a:t>
            </a:r>
            <a:r>
              <a:rPr lang="en-US" dirty="0"/>
              <a:t>. </a:t>
            </a:r>
          </a:p>
        </p:txBody>
      </p:sp>
    </p:spTree>
    <p:extLst>
      <p:ext uri="{BB962C8B-B14F-4D97-AF65-F5344CB8AC3E}">
        <p14:creationId xmlns:p14="http://schemas.microsoft.com/office/powerpoint/2010/main" val="2909739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b="1" dirty="0" smtClean="0"/>
              <a:t>Cultural </a:t>
            </a:r>
            <a:r>
              <a:rPr lang="en-US" b="1" dirty="0"/>
              <a:t>Heritage Legislations</a:t>
            </a:r>
            <a:br>
              <a:rPr lang="en-US" b="1" dirty="0"/>
            </a:br>
            <a:endParaRPr lang="en-US" dirty="0"/>
          </a:p>
        </p:txBody>
      </p:sp>
      <p:sp>
        <p:nvSpPr>
          <p:cNvPr id="3" name="Text Placeholder 2"/>
          <p:cNvSpPr>
            <a:spLocks noGrp="1"/>
          </p:cNvSpPr>
          <p:nvPr>
            <p:ph type="body" idx="1"/>
          </p:nvPr>
        </p:nvSpPr>
        <p:spPr/>
        <p:txBody>
          <a:bodyPr/>
          <a:lstStyle/>
          <a:p>
            <a:r>
              <a:rPr lang="en-US" dirty="0" smtClean="0"/>
              <a:t>Group reading</a:t>
            </a:r>
            <a:endParaRPr lang="en-US" dirty="0"/>
          </a:p>
        </p:txBody>
      </p:sp>
    </p:spTree>
    <p:extLst>
      <p:ext uri="{BB962C8B-B14F-4D97-AF65-F5344CB8AC3E}">
        <p14:creationId xmlns:p14="http://schemas.microsoft.com/office/powerpoint/2010/main" val="2826302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smtClean="0"/>
              <a:t>Investment </a:t>
            </a:r>
            <a:r>
              <a:rPr lang="en-US" dirty="0"/>
              <a:t>and Infrastructure Laws</a:t>
            </a:r>
            <a:br>
              <a:rPr lang="en-US" dirty="0"/>
            </a:br>
            <a:endParaRPr lang="en-US" dirty="0"/>
          </a:p>
        </p:txBody>
      </p:sp>
      <p:sp>
        <p:nvSpPr>
          <p:cNvPr id="3" name="Text Placeholder 2"/>
          <p:cNvSpPr>
            <a:spLocks noGrp="1"/>
          </p:cNvSpPr>
          <p:nvPr>
            <p:ph type="body" idx="1"/>
          </p:nvPr>
        </p:nvSpPr>
        <p:spPr/>
        <p:txBody>
          <a:bodyPr>
            <a:normAutofit/>
          </a:bodyPr>
          <a:lstStyle/>
          <a:p>
            <a:r>
              <a:rPr lang="fr-FR" sz="3200" dirty="0" smtClean="0">
                <a:solidFill>
                  <a:schemeClr val="tx1"/>
                </a:solidFill>
              </a:rPr>
              <a:t>PROCLAMATION </a:t>
            </a:r>
            <a:r>
              <a:rPr lang="fr-FR" sz="3200" dirty="0">
                <a:solidFill>
                  <a:schemeClr val="tx1"/>
                </a:solidFill>
              </a:rPr>
              <a:t>NO. </a:t>
            </a:r>
            <a:r>
              <a:rPr lang="fr-FR" sz="3200" dirty="0" smtClean="0">
                <a:solidFill>
                  <a:schemeClr val="tx1"/>
                </a:solidFill>
              </a:rPr>
              <a:t>1180/2020 INVESTMENT </a:t>
            </a:r>
            <a:r>
              <a:rPr lang="fr-FR" sz="3200" dirty="0">
                <a:solidFill>
                  <a:schemeClr val="tx1"/>
                </a:solidFill>
              </a:rPr>
              <a:t>PROCLAMATION</a:t>
            </a:r>
          </a:p>
          <a:p>
            <a:endParaRPr lang="en-US" sz="3200" dirty="0">
              <a:solidFill>
                <a:schemeClr val="tx1"/>
              </a:solidFill>
            </a:endParaRPr>
          </a:p>
        </p:txBody>
      </p:sp>
    </p:spTree>
    <p:extLst>
      <p:ext uri="{BB962C8B-B14F-4D97-AF65-F5344CB8AC3E}">
        <p14:creationId xmlns:p14="http://schemas.microsoft.com/office/powerpoint/2010/main" val="2780346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Article 45</a:t>
            </a:r>
            <a:r>
              <a:rPr lang="en-US" dirty="0"/>
              <a:t>. Powers and Duties of the </a:t>
            </a:r>
            <a:r>
              <a:rPr lang="en-US" dirty="0" smtClean="0"/>
              <a:t>Council</a:t>
            </a:r>
            <a:br>
              <a:rPr lang="en-US" dirty="0" smtClean="0"/>
            </a:br>
            <a:r>
              <a:rPr lang="en-US" dirty="0"/>
              <a:t>The Council shall</a:t>
            </a:r>
            <a:r>
              <a:rPr lang="en-US" dirty="0" smtClean="0"/>
              <a:t>:</a:t>
            </a:r>
            <a:endParaRPr lang="en-US" dirty="0"/>
          </a:p>
        </p:txBody>
      </p:sp>
      <p:sp>
        <p:nvSpPr>
          <p:cNvPr id="3" name="Content Placeholder 2"/>
          <p:cNvSpPr>
            <a:spLocks noGrp="1"/>
          </p:cNvSpPr>
          <p:nvPr>
            <p:ph idx="1"/>
          </p:nvPr>
        </p:nvSpPr>
        <p:spPr/>
        <p:txBody>
          <a:bodyPr/>
          <a:lstStyle/>
          <a:p>
            <a:r>
              <a:rPr lang="en-US" dirty="0" smtClean="0"/>
              <a:t>4</a:t>
            </a:r>
            <a:r>
              <a:rPr lang="en-US" dirty="0"/>
              <a:t>/ Render decisions or put forth recommended solutions on fundamental </a:t>
            </a:r>
            <a:r>
              <a:rPr lang="en-US" dirty="0">
                <a:solidFill>
                  <a:srgbClr val="FF0000"/>
                </a:solidFill>
              </a:rPr>
              <a:t>grievances or significant misunderstandings </a:t>
            </a:r>
            <a:r>
              <a:rPr lang="en-US" dirty="0"/>
              <a:t>submitted by investors regarding the provision of pre-investment and post-investment services, including the </a:t>
            </a:r>
            <a:r>
              <a:rPr lang="en-US" dirty="0">
                <a:solidFill>
                  <a:srgbClr val="FF0000"/>
                </a:solidFill>
              </a:rPr>
              <a:t>allocation of land</a:t>
            </a:r>
            <a:r>
              <a:rPr lang="en-US" dirty="0"/>
              <a:t>, by regional state investment administration bodies with respect to investments effected under this Proclamation.</a:t>
            </a:r>
          </a:p>
        </p:txBody>
      </p:sp>
    </p:spTree>
    <p:extLst>
      <p:ext uri="{BB962C8B-B14F-4D97-AF65-F5344CB8AC3E}">
        <p14:creationId xmlns:p14="http://schemas.microsoft.com/office/powerpoint/2010/main" val="2492842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Article 51</a:t>
            </a:r>
            <a:r>
              <a:rPr lang="en-US" dirty="0"/>
              <a:t>. Procedures Followed with Respect to the Provision of Investment </a:t>
            </a:r>
            <a:r>
              <a:rPr lang="en-US" dirty="0" smtClean="0"/>
              <a:t>Land</a:t>
            </a:r>
            <a:endParaRPr lang="en-US" dirty="0"/>
          </a:p>
        </p:txBody>
      </p:sp>
      <p:sp>
        <p:nvSpPr>
          <p:cNvPr id="3" name="Content Placeholder 2"/>
          <p:cNvSpPr>
            <a:spLocks noGrp="1"/>
          </p:cNvSpPr>
          <p:nvPr>
            <p:ph idx="1"/>
          </p:nvPr>
        </p:nvSpPr>
        <p:spPr/>
        <p:txBody>
          <a:bodyPr>
            <a:normAutofit/>
          </a:bodyPr>
          <a:lstStyle/>
          <a:p>
            <a:r>
              <a:rPr lang="en-US" dirty="0" smtClean="0"/>
              <a:t>1</a:t>
            </a:r>
            <a:r>
              <a:rPr lang="en-US" dirty="0"/>
              <a:t>/ In pursuance of Powers granted to them under the pertinent </a:t>
            </a:r>
            <a:r>
              <a:rPr lang="en-US" dirty="0">
                <a:solidFill>
                  <a:srgbClr val="FF0000"/>
                </a:solidFill>
              </a:rPr>
              <a:t>Federal Land Administration Laws</a:t>
            </a:r>
            <a:r>
              <a:rPr lang="en-US" dirty="0"/>
              <a:t>, </a:t>
            </a:r>
            <a:r>
              <a:rPr lang="en-US" dirty="0">
                <a:solidFill>
                  <a:srgbClr val="FF0000"/>
                </a:solidFill>
              </a:rPr>
              <a:t>Regions shall handle land requests for investments in the manufacturing, agriculture, and other sectors in an efficient manner</a:t>
            </a:r>
            <a:r>
              <a:rPr lang="en-US" dirty="0"/>
              <a:t>, and shall establish a transparent and predictable system for the handling of such requests.</a:t>
            </a:r>
          </a:p>
          <a:p>
            <a:r>
              <a:rPr lang="en-US" dirty="0"/>
              <a:t>2/ Regions shall </a:t>
            </a:r>
            <a:r>
              <a:rPr lang="en-US" dirty="0">
                <a:solidFill>
                  <a:srgbClr val="0000FF"/>
                </a:solidFill>
              </a:rPr>
              <a:t>identify and classify land </a:t>
            </a:r>
            <a:r>
              <a:rPr lang="en-US" dirty="0">
                <a:solidFill>
                  <a:srgbClr val="FF0000"/>
                </a:solidFill>
              </a:rPr>
              <a:t>to be used for investment projects, organize such land centrally under one Regional State Administration body and transfer the information to the appropriate investment organs</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355903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Article 51</a:t>
            </a:r>
            <a:r>
              <a:rPr lang="en-US" dirty="0"/>
              <a:t>. Procedures Followed with Respect to the Provision of Investment </a:t>
            </a:r>
            <a:r>
              <a:rPr lang="en-US" dirty="0" smtClean="0"/>
              <a:t>Land</a:t>
            </a:r>
            <a:endParaRPr lang="en-US" dirty="0"/>
          </a:p>
        </p:txBody>
      </p:sp>
      <p:sp>
        <p:nvSpPr>
          <p:cNvPr id="3" name="Content Placeholder 2"/>
          <p:cNvSpPr>
            <a:spLocks noGrp="1"/>
          </p:cNvSpPr>
          <p:nvPr>
            <p:ph idx="1"/>
          </p:nvPr>
        </p:nvSpPr>
        <p:spPr/>
        <p:txBody>
          <a:bodyPr>
            <a:normAutofit lnSpcReduction="10000"/>
          </a:bodyPr>
          <a:lstStyle/>
          <a:p>
            <a:r>
              <a:rPr lang="en-US" dirty="0" smtClean="0"/>
              <a:t>3</a:t>
            </a:r>
            <a:r>
              <a:rPr lang="en-US" dirty="0"/>
              <a:t>/ With respect to land provision requests submitted to Regional State Bodies in respect of an investment undertaken based on an investment permit issued pursuant to this Proclamation, the Commission shall coordinate with Regional State Administrations and appropriate investment organs to </a:t>
            </a:r>
            <a:r>
              <a:rPr lang="en-US" dirty="0">
                <a:solidFill>
                  <a:srgbClr val="FF0000"/>
                </a:solidFill>
              </a:rPr>
              <a:t>facilitate and follow</a:t>
            </a:r>
            <a:r>
              <a:rPr lang="en-US" dirty="0"/>
              <a:t> through the</a:t>
            </a:r>
            <a:r>
              <a:rPr lang="en-US" dirty="0">
                <a:solidFill>
                  <a:srgbClr val="FF0000"/>
                </a:solidFill>
              </a:rPr>
              <a:t> efficient handling </a:t>
            </a:r>
            <a:r>
              <a:rPr lang="en-US" dirty="0"/>
              <a:t>of such requests.</a:t>
            </a:r>
          </a:p>
          <a:p>
            <a:r>
              <a:rPr lang="en-US" dirty="0"/>
              <a:t>4/ Regions </a:t>
            </a:r>
            <a:r>
              <a:rPr lang="en-US" dirty="0">
                <a:solidFill>
                  <a:srgbClr val="FF0000"/>
                </a:solidFill>
              </a:rPr>
              <a:t>may establish a Special Procedure </a:t>
            </a:r>
            <a:r>
              <a:rPr lang="en-US" dirty="0"/>
              <a:t>requiring the pertinent Regional State Body to respond to </a:t>
            </a:r>
            <a:r>
              <a:rPr lang="en-US" dirty="0">
                <a:solidFill>
                  <a:srgbClr val="FF0000"/>
                </a:solidFill>
              </a:rPr>
              <a:t>land allocation request </a:t>
            </a:r>
            <a:r>
              <a:rPr lang="en-US" dirty="0"/>
              <a:t>made by an investor holding investment permit issued under this Proclamation within sixty (60) days where the investment is in the manufacturing sectors, and within </a:t>
            </a:r>
            <a:r>
              <a:rPr lang="en-US" dirty="0">
                <a:solidFill>
                  <a:srgbClr val="FF0000"/>
                </a:solidFill>
              </a:rPr>
              <a:t>Ninety (90) days </a:t>
            </a:r>
            <a:r>
              <a:rPr lang="en-US" dirty="0"/>
              <a:t>where the investment is in other sectors</a:t>
            </a:r>
            <a:r>
              <a:rPr lang="en-US" dirty="0" smtClean="0"/>
              <a:t>.</a:t>
            </a:r>
            <a:endParaRPr lang="en-US" dirty="0"/>
          </a:p>
        </p:txBody>
      </p:sp>
    </p:spTree>
    <p:extLst>
      <p:ext uri="{BB962C8B-B14F-4D97-AF65-F5344CB8AC3E}">
        <p14:creationId xmlns:p14="http://schemas.microsoft.com/office/powerpoint/2010/main" val="2878030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Article 52. </a:t>
            </a:r>
            <a:r>
              <a:rPr lang="en-US" dirty="0"/>
              <a:t>Provision of Investment-Related </a:t>
            </a:r>
            <a:r>
              <a:rPr lang="en-US" dirty="0" smtClean="0"/>
              <a:t>Information</a:t>
            </a:r>
            <a:endParaRPr lang="en-US" dirty="0"/>
          </a:p>
        </p:txBody>
      </p:sp>
      <p:sp>
        <p:nvSpPr>
          <p:cNvPr id="3" name="Content Placeholder 2"/>
          <p:cNvSpPr>
            <a:spLocks noGrp="1"/>
          </p:cNvSpPr>
          <p:nvPr>
            <p:ph idx="1"/>
          </p:nvPr>
        </p:nvSpPr>
        <p:spPr/>
        <p:txBody>
          <a:bodyPr>
            <a:normAutofit/>
          </a:bodyPr>
          <a:lstStyle/>
          <a:p>
            <a:r>
              <a:rPr lang="en-US" dirty="0" smtClean="0"/>
              <a:t>1/Concerned </a:t>
            </a:r>
            <a:r>
              <a:rPr lang="en-US" dirty="0"/>
              <a:t>Federal Government and Regional State Administration Bodies shall transfer information </a:t>
            </a:r>
            <a:r>
              <a:rPr lang="en-US" dirty="0">
                <a:solidFill>
                  <a:srgbClr val="FF0000"/>
                </a:solidFill>
              </a:rPr>
              <a:t>regarding land allocated for various investment projects</a:t>
            </a:r>
            <a:r>
              <a:rPr lang="en-US" dirty="0"/>
              <a:t>, </a:t>
            </a:r>
            <a:r>
              <a:rPr lang="en-US" dirty="0">
                <a:solidFill>
                  <a:srgbClr val="FF0000"/>
                </a:solidFill>
              </a:rPr>
              <a:t>land use profile</a:t>
            </a:r>
            <a:r>
              <a:rPr lang="en-US" dirty="0"/>
              <a:t>, and other relevant, complete and updated investment-related information to the Commission in order to enable the Commission discharge its Powers and Duties under this Proclamation.</a:t>
            </a:r>
          </a:p>
          <a:p>
            <a:endParaRPr lang="en-US" dirty="0"/>
          </a:p>
        </p:txBody>
      </p:sp>
    </p:spTree>
    <p:extLst>
      <p:ext uri="{BB962C8B-B14F-4D97-AF65-F5344CB8AC3E}">
        <p14:creationId xmlns:p14="http://schemas.microsoft.com/office/powerpoint/2010/main" val="594381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a:t>on Real Property Legislations</a:t>
            </a:r>
          </a:p>
        </p:txBody>
      </p:sp>
      <p:sp>
        <p:nvSpPr>
          <p:cNvPr id="3" name="Text Placeholder 2"/>
          <p:cNvSpPr>
            <a:spLocks noGrp="1"/>
          </p:cNvSpPr>
          <p:nvPr>
            <p:ph type="body" idx="1"/>
          </p:nvPr>
        </p:nvSpPr>
        <p:spPr/>
        <p:txBody>
          <a:bodyPr/>
          <a:lstStyle/>
          <a:p>
            <a:r>
              <a:rPr lang="en-US" dirty="0" smtClean="0"/>
              <a:t>Group work</a:t>
            </a:r>
            <a:endParaRPr lang="en-US" dirty="0"/>
          </a:p>
        </p:txBody>
      </p:sp>
    </p:spTree>
    <p:extLst>
      <p:ext uri="{BB962C8B-B14F-4D97-AF65-F5344CB8AC3E}">
        <p14:creationId xmlns:p14="http://schemas.microsoft.com/office/powerpoint/2010/main" val="27157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4" name="Title 1"/>
          <p:cNvSpPr>
            <a:spLocks noGrp="1"/>
          </p:cNvSpPr>
          <p:nvPr>
            <p:ph type="title"/>
          </p:nvPr>
        </p:nvSpPr>
        <p:spPr/>
        <p:txBody>
          <a:bodyPr>
            <a:normAutofit/>
          </a:bodyPr>
          <a:lstStyle/>
          <a:p>
            <a:r>
              <a:rPr lang="en-US" dirty="0"/>
              <a:t>FDRE Constitution of the </a:t>
            </a:r>
            <a:r>
              <a:rPr lang="en-US" dirty="0" smtClean="0"/>
              <a:t>1995</a:t>
            </a:r>
            <a:endParaRPr lang="en-US" dirty="0"/>
          </a:p>
        </p:txBody>
      </p:sp>
    </p:spTree>
    <p:extLst>
      <p:ext uri="{BB962C8B-B14F-4D97-AF65-F5344CB8AC3E}">
        <p14:creationId xmlns:p14="http://schemas.microsoft.com/office/powerpoint/2010/main" val="174697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FDRE Constitution of </a:t>
            </a:r>
            <a:r>
              <a:rPr lang="en-US"/>
              <a:t>the </a:t>
            </a:r>
            <a:r>
              <a:rPr lang="en-US" smtClean="0"/>
              <a:t>1995 </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FDRE constitution: </a:t>
            </a:r>
            <a:r>
              <a:rPr lang="en-US" dirty="0">
                <a:solidFill>
                  <a:srgbClr val="FF0000"/>
                </a:solidFill>
              </a:rPr>
              <a:t>Article 40 of the constitution contains provisions that regulate land issues</a:t>
            </a:r>
            <a:r>
              <a:rPr lang="en-US" dirty="0" smtClean="0"/>
              <a:t>.</a:t>
            </a:r>
          </a:p>
          <a:p>
            <a:r>
              <a:rPr lang="en-US" dirty="0"/>
              <a:t>The constitution </a:t>
            </a:r>
            <a:r>
              <a:rPr lang="en-US" dirty="0" smtClean="0"/>
              <a:t>inculcates the provisions, </a:t>
            </a:r>
            <a:r>
              <a:rPr lang="en-US" dirty="0"/>
              <a:t>which are policies of the </a:t>
            </a:r>
            <a:r>
              <a:rPr lang="en-US" dirty="0" smtClean="0">
                <a:solidFill>
                  <a:srgbClr val="FF0000"/>
                </a:solidFill>
              </a:rPr>
              <a:t>country</a:t>
            </a:r>
            <a:r>
              <a:rPr lang="en-US" dirty="0" smtClean="0"/>
              <a:t> </a:t>
            </a:r>
            <a:r>
              <a:rPr lang="en-US" dirty="0"/>
              <a:t>as far as </a:t>
            </a:r>
            <a:r>
              <a:rPr lang="en-US" dirty="0">
                <a:solidFill>
                  <a:srgbClr val="FF0000"/>
                </a:solidFill>
              </a:rPr>
              <a:t>land</a:t>
            </a:r>
            <a:r>
              <a:rPr lang="en-US" dirty="0"/>
              <a:t> is concerned.</a:t>
            </a:r>
            <a:endParaRPr lang="en-US" dirty="0" smtClean="0"/>
          </a:p>
        </p:txBody>
      </p:sp>
    </p:spTree>
    <p:extLst>
      <p:ext uri="{BB962C8B-B14F-4D97-AF65-F5344CB8AC3E}">
        <p14:creationId xmlns:p14="http://schemas.microsoft.com/office/powerpoint/2010/main" val="352804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FDRE Constitution of the </a:t>
            </a:r>
            <a:r>
              <a:rPr lang="en-US" dirty="0" smtClean="0"/>
              <a:t>1995</a:t>
            </a:r>
            <a:r>
              <a:rPr lang="en-US" smtClean="0"/>
              <a:t>: </a:t>
            </a:r>
            <a:r>
              <a:rPr lang="en-US"/>
              <a:t>provisions </a:t>
            </a:r>
            <a:r>
              <a:rPr lang="en-US"/>
              <a:t>(</a:t>
            </a:r>
            <a:r>
              <a:rPr lang="en-US" smtClean="0"/>
              <a:t>1/4)</a:t>
            </a:r>
            <a:endParaRPr lang="en-US" dirty="0"/>
          </a:p>
        </p:txBody>
      </p:sp>
      <p:sp>
        <p:nvSpPr>
          <p:cNvPr id="3" name="Content Placeholder 2"/>
          <p:cNvSpPr>
            <a:spLocks noGrp="1"/>
          </p:cNvSpPr>
          <p:nvPr>
            <p:ph idx="1"/>
          </p:nvPr>
        </p:nvSpPr>
        <p:spPr/>
        <p:txBody>
          <a:bodyPr>
            <a:normAutofit lnSpcReduction="10000"/>
          </a:bodyPr>
          <a:lstStyle/>
          <a:p>
            <a:r>
              <a:rPr lang="en-US" dirty="0" smtClean="0"/>
              <a:t>Every </a:t>
            </a:r>
            <a:r>
              <a:rPr lang="en-US" dirty="0"/>
              <a:t>Ethiopian citizen has the right to the </a:t>
            </a:r>
            <a:r>
              <a:rPr lang="en-US" dirty="0">
                <a:solidFill>
                  <a:srgbClr val="FF0000"/>
                </a:solidFill>
              </a:rPr>
              <a:t>ownership of private property</a:t>
            </a:r>
            <a:r>
              <a:rPr lang="en-US" dirty="0"/>
              <a:t>. Unless prescribed otherwise by law on account of public interest, this right shall include the right to acquire, to use and, in a manner compatible with the rights of other citizens, to dispose of such property by sale or bequest or to transfer it otherwise. </a:t>
            </a:r>
          </a:p>
          <a:p>
            <a:r>
              <a:rPr lang="en-US" dirty="0" smtClean="0"/>
              <a:t>"</a:t>
            </a:r>
            <a:r>
              <a:rPr lang="en-US" dirty="0"/>
              <a:t>Private </a:t>
            </a:r>
            <a:r>
              <a:rPr lang="en-US" dirty="0">
                <a:solidFill>
                  <a:srgbClr val="FF0000"/>
                </a:solidFill>
              </a:rPr>
              <a:t>property</a:t>
            </a:r>
            <a:r>
              <a:rPr lang="en-US" dirty="0"/>
              <a:t>", for the purpose of this Article, shall mean any </a:t>
            </a:r>
            <a:r>
              <a:rPr lang="en-US" dirty="0">
                <a:solidFill>
                  <a:srgbClr val="FF0000"/>
                </a:solidFill>
              </a:rPr>
              <a:t>tangible</a:t>
            </a:r>
            <a:r>
              <a:rPr lang="en-US" dirty="0"/>
              <a:t> or intangible product which has value and is produced by the </a:t>
            </a:r>
            <a:r>
              <a:rPr lang="en-US" dirty="0" err="1"/>
              <a:t>labour</a:t>
            </a:r>
            <a:r>
              <a:rPr lang="en-US" dirty="0"/>
              <a:t>, creativity, enterprise or capital of an individual citizen, associations which enjoy juridical personality under the law, or in appropriate circumstances, by communities specifically empowered by law to own property in common</a:t>
            </a:r>
            <a:r>
              <a:rPr lang="en-US"/>
              <a:t>. </a:t>
            </a:r>
            <a:endParaRPr lang="en-US" dirty="0"/>
          </a:p>
        </p:txBody>
      </p:sp>
    </p:spTree>
    <p:extLst>
      <p:ext uri="{BB962C8B-B14F-4D97-AF65-F5344CB8AC3E}">
        <p14:creationId xmlns:p14="http://schemas.microsoft.com/office/powerpoint/2010/main" val="361647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FDRE Constitution of the </a:t>
            </a:r>
            <a:r>
              <a:rPr lang="en-US" dirty="0" smtClean="0"/>
              <a:t>1995</a:t>
            </a:r>
            <a:r>
              <a:rPr lang="en-US" smtClean="0"/>
              <a:t>: </a:t>
            </a:r>
            <a:r>
              <a:rPr lang="en-US"/>
              <a:t>provisions </a:t>
            </a:r>
            <a:r>
              <a:rPr lang="en-US" smtClean="0"/>
              <a:t>(2/4)</a:t>
            </a:r>
            <a:endParaRPr lang="en-US" dirty="0"/>
          </a:p>
        </p:txBody>
      </p:sp>
      <p:sp>
        <p:nvSpPr>
          <p:cNvPr id="3" name="Content Placeholder 2"/>
          <p:cNvSpPr>
            <a:spLocks noGrp="1"/>
          </p:cNvSpPr>
          <p:nvPr>
            <p:ph idx="1"/>
          </p:nvPr>
        </p:nvSpPr>
        <p:spPr/>
        <p:txBody>
          <a:bodyPr>
            <a:normAutofit/>
          </a:bodyPr>
          <a:lstStyle/>
          <a:p>
            <a:r>
              <a:rPr lang="en-US" smtClean="0"/>
              <a:t>The </a:t>
            </a:r>
            <a:r>
              <a:rPr lang="en-US" dirty="0">
                <a:solidFill>
                  <a:srgbClr val="FF0000"/>
                </a:solidFill>
              </a:rPr>
              <a:t>right to ownership of rural and urban land</a:t>
            </a:r>
            <a:r>
              <a:rPr lang="en-US" dirty="0"/>
              <a:t>, as well as of all-natural resources, is exclusively vested in the </a:t>
            </a:r>
            <a:r>
              <a:rPr lang="en-US" dirty="0">
                <a:solidFill>
                  <a:srgbClr val="FF0000"/>
                </a:solidFill>
              </a:rPr>
              <a:t>State</a:t>
            </a:r>
            <a:r>
              <a:rPr lang="en-US" dirty="0"/>
              <a:t> and in the </a:t>
            </a:r>
            <a:r>
              <a:rPr lang="en-US" dirty="0">
                <a:solidFill>
                  <a:srgbClr val="FF0000"/>
                </a:solidFill>
              </a:rPr>
              <a:t>peoples</a:t>
            </a:r>
            <a:r>
              <a:rPr lang="en-US" dirty="0"/>
              <a:t> of Ethiopia</a:t>
            </a:r>
            <a:r>
              <a:rPr lang="en-US"/>
              <a:t>. </a:t>
            </a:r>
            <a:endParaRPr lang="en-US" smtClean="0"/>
          </a:p>
          <a:p>
            <a:r>
              <a:rPr lang="en-US" smtClean="0">
                <a:solidFill>
                  <a:srgbClr val="FF0000"/>
                </a:solidFill>
              </a:rPr>
              <a:t>Land</a:t>
            </a:r>
            <a:r>
              <a:rPr lang="en-US" smtClean="0"/>
              <a:t> </a:t>
            </a:r>
            <a:r>
              <a:rPr lang="en-US" dirty="0"/>
              <a:t>is a </a:t>
            </a:r>
            <a:r>
              <a:rPr lang="en-US" dirty="0">
                <a:solidFill>
                  <a:srgbClr val="FF0000"/>
                </a:solidFill>
              </a:rPr>
              <a:t>common property </a:t>
            </a:r>
            <a:r>
              <a:rPr lang="en-US" dirty="0"/>
              <a:t>of the Nations, Nationalities and Peoples of Ethiopia and shall not be subject to sale or to other means of exchange. </a:t>
            </a:r>
          </a:p>
        </p:txBody>
      </p:sp>
    </p:spTree>
    <p:extLst>
      <p:ext uri="{BB962C8B-B14F-4D97-AF65-F5344CB8AC3E}">
        <p14:creationId xmlns:p14="http://schemas.microsoft.com/office/powerpoint/2010/main" val="23849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3625</Words>
  <Application>Microsoft Office PowerPoint</Application>
  <PresentationFormat>Widescreen</PresentationFormat>
  <Paragraphs>277</Paragraphs>
  <Slides>57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Times New Roman</vt:lpstr>
      <vt:lpstr>Office Theme</vt:lpstr>
      <vt:lpstr>Unit 4:  Land Legislations</vt:lpstr>
      <vt:lpstr>Introduction</vt:lpstr>
      <vt:lpstr>The Need for Legislation</vt:lpstr>
      <vt:lpstr>Important elements that land registration laws have to address (1/2)</vt:lpstr>
      <vt:lpstr>Important elements that land registration laws have to address (2/2)</vt:lpstr>
      <vt:lpstr>FDRE Constitution of the 1995</vt:lpstr>
      <vt:lpstr>FDRE Constitution of the 1995 </vt:lpstr>
      <vt:lpstr>FDRE Constitution of the 1995: provisions (1/4)</vt:lpstr>
      <vt:lpstr>FDRE Constitution of the 1995: provisions (2/4)</vt:lpstr>
      <vt:lpstr>FDRE Constitution of the 1995: provisions (3/4)</vt:lpstr>
      <vt:lpstr>FDRE Constitution of the 1995: provisions (4/4)</vt:lpstr>
      <vt:lpstr>FDRE constitution (selected articles)</vt:lpstr>
      <vt:lpstr>FDRE constitution (selected articles)</vt:lpstr>
      <vt:lpstr>Federal Rural Land Administration and Use Proclamation No.  456/2005</vt:lpstr>
      <vt:lpstr>Selected articles</vt:lpstr>
      <vt:lpstr>Selected articles</vt:lpstr>
      <vt:lpstr>Selected articles</vt:lpstr>
      <vt:lpstr>Selected articles</vt:lpstr>
      <vt:lpstr>Selected articles</vt:lpstr>
      <vt:lpstr>Selected articles</vt:lpstr>
      <vt:lpstr>Selected articles</vt:lpstr>
      <vt:lpstr>Selected articles</vt:lpstr>
      <vt:lpstr> types of land holding </vt:lpstr>
      <vt:lpstr>The types of land holding can be classified as: </vt:lpstr>
      <vt:lpstr>State holding right</vt:lpstr>
      <vt:lpstr>Joint holding right </vt:lpstr>
      <vt:lpstr>Private/individual holding right. </vt:lpstr>
      <vt:lpstr>Communal holding right </vt:lpstr>
      <vt:lpstr>Expropriation of Land Holding for Public Purpose and Payment of compensation and resettlement of displaced people</vt:lpstr>
      <vt:lpstr>Federal expropriation of landholding</vt:lpstr>
      <vt:lpstr>The Federal Revised Family Code, Civil Code, and Criminal Code, Cassation Bench Decisions</vt:lpstr>
      <vt:lpstr>Understanding regional Rural Land Administration and Use Laws</vt:lpstr>
      <vt:lpstr>PowerPoint Presentation</vt:lpstr>
      <vt:lpstr>PowerPoint Presentation</vt:lpstr>
      <vt:lpstr>PowerPoint Presentation</vt:lpstr>
      <vt:lpstr>Planning and Building Legislations</vt:lpstr>
      <vt:lpstr>Environmental and Forestry Legislations </vt:lpstr>
      <vt:lpstr>Selected articles</vt:lpstr>
      <vt:lpstr>Article 4. Forest Ownership </vt:lpstr>
      <vt:lpstr>Article 5. Rights and Incentives of Private Forest Developer </vt:lpstr>
      <vt:lpstr>Article 6. Obligations of Private Forest Developer </vt:lpstr>
      <vt:lpstr>Article 7. Rights and Incentives of Community Forest Developers </vt:lpstr>
      <vt:lpstr>Article 8. Obligations of Community Forest Developers </vt:lpstr>
      <vt:lpstr>Article 9. Rights of Associations of Forest Developers </vt:lpstr>
      <vt:lpstr>Article Obligations of Associations of Forest Developers </vt:lpstr>
      <vt:lpstr>Article 12. Productive State Forest </vt:lpstr>
      <vt:lpstr>Article 13. Protected Forest </vt:lpstr>
      <vt:lpstr>Article 14. Preserved Forests </vt:lpstr>
      <vt:lpstr>Article 19. Forest Development, Conservation and Utilization </vt:lpstr>
      <vt:lpstr>Article 26. Penalty </vt:lpstr>
      <vt:lpstr>  Cultural Heritage Legislations </vt:lpstr>
      <vt:lpstr>  Investment and Infrastructure Laws </vt:lpstr>
      <vt:lpstr>Article 45. Powers and Duties of the Council The Council shall:</vt:lpstr>
      <vt:lpstr>Article 51. Procedures Followed with Respect to the Provision of Investment Land</vt:lpstr>
      <vt:lpstr>Article 51. Procedures Followed with Respect to the Provision of Investment Land</vt:lpstr>
      <vt:lpstr>Article 52. Provision of Investment-Related Information</vt:lpstr>
      <vt:lpstr>Code on Real Property Legislations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Cadaster survey</dc:title>
  <dc:creator>Kefyalew Sahle</dc:creator>
  <cp:lastModifiedBy>Kefyalew Sahle</cp:lastModifiedBy>
  <cp:revision>72</cp:revision>
  <dcterms:created xsi:type="dcterms:W3CDTF">2022-11-27T15:20:45Z</dcterms:created>
  <dcterms:modified xsi:type="dcterms:W3CDTF">2024-01-17T04:52:18Z</dcterms:modified>
</cp:coreProperties>
</file>