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68"/>
  </p:notesMasterIdLst>
  <p:sldIdLst>
    <p:sldId id="256" r:id="rId2"/>
    <p:sldId id="489" r:id="rId3"/>
    <p:sldId id="455" r:id="rId4"/>
    <p:sldId id="490" r:id="rId5"/>
    <p:sldId id="491" r:id="rId6"/>
    <p:sldId id="456" r:id="rId7"/>
    <p:sldId id="492" r:id="rId8"/>
    <p:sldId id="457" r:id="rId9"/>
    <p:sldId id="493" r:id="rId10"/>
    <p:sldId id="458" r:id="rId11"/>
    <p:sldId id="495" r:id="rId12"/>
    <p:sldId id="459" r:id="rId13"/>
    <p:sldId id="496" r:id="rId14"/>
    <p:sldId id="460" r:id="rId15"/>
    <p:sldId id="461" r:id="rId16"/>
    <p:sldId id="498" r:id="rId17"/>
    <p:sldId id="462" r:id="rId18"/>
    <p:sldId id="463" r:id="rId19"/>
    <p:sldId id="499" r:id="rId20"/>
    <p:sldId id="467" r:id="rId21"/>
    <p:sldId id="500" r:id="rId22"/>
    <p:sldId id="468" r:id="rId23"/>
    <p:sldId id="469" r:id="rId24"/>
    <p:sldId id="522" r:id="rId25"/>
    <p:sldId id="501" r:id="rId26"/>
    <p:sldId id="502" r:id="rId27"/>
    <p:sldId id="523" r:id="rId28"/>
    <p:sldId id="525" r:id="rId29"/>
    <p:sldId id="524" r:id="rId30"/>
    <p:sldId id="503" r:id="rId31"/>
    <p:sldId id="526" r:id="rId32"/>
    <p:sldId id="504" r:id="rId33"/>
    <p:sldId id="506" r:id="rId34"/>
    <p:sldId id="527" r:id="rId35"/>
    <p:sldId id="528" r:id="rId36"/>
    <p:sldId id="529" r:id="rId37"/>
    <p:sldId id="531" r:id="rId38"/>
    <p:sldId id="532" r:id="rId39"/>
    <p:sldId id="536" r:id="rId40"/>
    <p:sldId id="537" r:id="rId41"/>
    <p:sldId id="538" r:id="rId42"/>
    <p:sldId id="507" r:id="rId43"/>
    <p:sldId id="508" r:id="rId44"/>
    <p:sldId id="509" r:id="rId45"/>
    <p:sldId id="510" r:id="rId46"/>
    <p:sldId id="511" r:id="rId47"/>
    <p:sldId id="512" r:id="rId48"/>
    <p:sldId id="545" r:id="rId49"/>
    <p:sldId id="547" r:id="rId50"/>
    <p:sldId id="557" r:id="rId51"/>
    <p:sldId id="546" r:id="rId52"/>
    <p:sldId id="548" r:id="rId53"/>
    <p:sldId id="541" r:id="rId54"/>
    <p:sldId id="544" r:id="rId55"/>
    <p:sldId id="519" r:id="rId56"/>
    <p:sldId id="542" r:id="rId57"/>
    <p:sldId id="520" r:id="rId58"/>
    <p:sldId id="540" r:id="rId59"/>
    <p:sldId id="543" r:id="rId60"/>
    <p:sldId id="549" r:id="rId61"/>
    <p:sldId id="550" r:id="rId62"/>
    <p:sldId id="551" r:id="rId63"/>
    <p:sldId id="552" r:id="rId64"/>
    <p:sldId id="553" r:id="rId65"/>
    <p:sldId id="555" r:id="rId66"/>
    <p:sldId id="556"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00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765" autoAdjust="0"/>
  </p:normalViewPr>
  <p:slideViewPr>
    <p:cSldViewPr snapToGrid="0">
      <p:cViewPr varScale="1">
        <p:scale>
          <a:sx n="58" d="100"/>
          <a:sy n="58" d="100"/>
        </p:scale>
        <p:origin x="11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260E0-AF36-4F84-BE8A-F88B9A53D212}" type="datetimeFigureOut">
              <a:rPr lang="en-US" smtClean="0"/>
              <a:t>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C85F5-B30A-4ED2-A9B1-4D85D4EA3371}" type="slidenum">
              <a:rPr lang="en-US" smtClean="0"/>
              <a:t>‹#›</a:t>
            </a:fld>
            <a:endParaRPr lang="en-US"/>
          </a:p>
        </p:txBody>
      </p:sp>
    </p:spTree>
    <p:extLst>
      <p:ext uri="{BB962C8B-B14F-4D97-AF65-F5344CB8AC3E}">
        <p14:creationId xmlns:p14="http://schemas.microsoft.com/office/powerpoint/2010/main" val="3845162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nvestopedia.com/terms/e/easement.asp"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investopedia.com/terms/t/taxlien.as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11111"/>
                </a:solidFill>
                <a:effectLst/>
                <a:latin typeface="Cabin-semi-bold"/>
              </a:rPr>
              <a:t>What Is an Encumbrance?</a:t>
            </a:r>
          </a:p>
          <a:p>
            <a:pPr algn="l"/>
            <a:r>
              <a:rPr lang="en-US" b="0" i="0" dirty="0">
                <a:solidFill>
                  <a:srgbClr val="111111"/>
                </a:solidFill>
                <a:effectLst/>
                <a:latin typeface="SourceSansPro"/>
              </a:rPr>
              <a:t>An encumbrance is a claim against a property by a party that is not the owner. An encumbrance can impact the transferability of the property and restrict its free use until the encumbrance is lifted. The most common types of encumbrance apply to real estate; these include mortgages, </a:t>
            </a:r>
            <a:r>
              <a:rPr lang="en-US" b="0" i="0" u="sng" dirty="0">
                <a:solidFill>
                  <a:srgbClr val="2C40D0"/>
                </a:solidFill>
                <a:effectLst/>
                <a:latin typeface="SourceSansPro"/>
                <a:hlinkClick r:id="rId3"/>
              </a:rPr>
              <a:t>easements</a:t>
            </a:r>
            <a:r>
              <a:rPr lang="en-US" b="0" i="0" dirty="0">
                <a:solidFill>
                  <a:srgbClr val="111111"/>
                </a:solidFill>
                <a:effectLst/>
                <a:latin typeface="SourceSansPro"/>
              </a:rPr>
              <a:t>, and </a:t>
            </a:r>
            <a:r>
              <a:rPr lang="en-US" b="0" i="0" u="sng" dirty="0">
                <a:solidFill>
                  <a:srgbClr val="2C40D0"/>
                </a:solidFill>
                <a:effectLst/>
                <a:latin typeface="SourceSansPro"/>
                <a:hlinkClick r:id="rId4"/>
              </a:rPr>
              <a:t>property tax liens</a:t>
            </a:r>
            <a:r>
              <a:rPr lang="en-US" b="0" i="0" dirty="0">
                <a:solidFill>
                  <a:srgbClr val="111111"/>
                </a:solidFill>
                <a:effectLst/>
                <a:latin typeface="SourceSansPro"/>
              </a:rPr>
              <a:t>. Not all forms of encumbrance are financial, easements being an example of non-financial encumbrances. An encumbrance can also apply to personal – as opposed to real – property.</a:t>
            </a:r>
          </a:p>
          <a:p>
            <a:pPr algn="l"/>
            <a:r>
              <a:rPr lang="en-US" b="0" i="0" dirty="0">
                <a:solidFill>
                  <a:srgbClr val="111111"/>
                </a:solidFill>
                <a:effectLst/>
                <a:latin typeface="SourceSansPro"/>
              </a:rPr>
              <a:t>The term is used in accounting to refer to restricted funds inside an account that are reserved for a specific liability.</a:t>
            </a:r>
          </a:p>
          <a:p>
            <a:pPr algn="l"/>
            <a:r>
              <a:rPr lang="en-US" b="0" i="0" cap="all" dirty="0">
                <a:solidFill>
                  <a:srgbClr val="111111"/>
                </a:solidFill>
                <a:effectLst/>
                <a:latin typeface="Cabin-semi-bold"/>
              </a:rPr>
              <a:t>KEY TAKEAWAYS</a:t>
            </a:r>
          </a:p>
          <a:p>
            <a:pPr algn="l">
              <a:buFont typeface="Arial" panose="020B0604020202020204" pitchFamily="34" charset="0"/>
              <a:buChar char="•"/>
            </a:pPr>
            <a:r>
              <a:rPr lang="en-US" b="0" i="0" dirty="0">
                <a:solidFill>
                  <a:srgbClr val="111111"/>
                </a:solidFill>
                <a:effectLst/>
                <a:latin typeface="SourceSansPro"/>
              </a:rPr>
              <a:t>An encumbrance is a claim made against a property by someone other than the current titleholder.</a:t>
            </a:r>
          </a:p>
          <a:p>
            <a:pPr algn="l">
              <a:buFont typeface="Arial" panose="020B0604020202020204" pitchFamily="34" charset="0"/>
              <a:buChar char="•"/>
            </a:pPr>
            <a:r>
              <a:rPr lang="en-US" b="0" i="0" dirty="0">
                <a:solidFill>
                  <a:srgbClr val="111111"/>
                </a:solidFill>
                <a:effectLst/>
                <a:latin typeface="SourceSansPro"/>
              </a:rPr>
              <a:t>Some claims do not affect the value of the property. This is usually seen in commercial cases.</a:t>
            </a:r>
          </a:p>
          <a:p>
            <a:pPr algn="l">
              <a:buFont typeface="Arial" panose="020B0604020202020204" pitchFamily="34" charset="0"/>
              <a:buChar char="•"/>
            </a:pPr>
            <a:r>
              <a:rPr lang="en-US" b="0" i="0" dirty="0">
                <a:solidFill>
                  <a:srgbClr val="111111"/>
                </a:solidFill>
                <a:effectLst/>
                <a:latin typeface="SourceSansPro"/>
              </a:rPr>
              <a:t>Some common claims are leases, liens, easements, and mortgages.</a:t>
            </a:r>
          </a:p>
          <a:p>
            <a:endParaRPr lang="en-US" dirty="0"/>
          </a:p>
        </p:txBody>
      </p:sp>
      <p:sp>
        <p:nvSpPr>
          <p:cNvPr id="4" name="Slide Number Placeholder 3"/>
          <p:cNvSpPr>
            <a:spLocks noGrp="1"/>
          </p:cNvSpPr>
          <p:nvPr>
            <p:ph type="sldNum" sz="quarter" idx="5"/>
          </p:nvPr>
        </p:nvSpPr>
        <p:spPr/>
        <p:txBody>
          <a:bodyPr/>
          <a:lstStyle/>
          <a:p>
            <a:fld id="{06CC85F5-B30A-4ED2-A9B1-4D85D4EA3371}" type="slidenum">
              <a:rPr lang="en-US" smtClean="0"/>
              <a:t>10</a:t>
            </a:fld>
            <a:endParaRPr lang="en-US"/>
          </a:p>
        </p:txBody>
      </p:sp>
    </p:spTree>
    <p:extLst>
      <p:ext uri="{BB962C8B-B14F-4D97-AF65-F5344CB8AC3E}">
        <p14:creationId xmlns:p14="http://schemas.microsoft.com/office/powerpoint/2010/main" val="2430794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8DB3A0-9022-413B-B9D9-52C6DE52F45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219627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DB3A0-9022-413B-B9D9-52C6DE52F45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485602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DB3A0-9022-413B-B9D9-52C6DE52F45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560508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14400"/>
          </a:xfrm>
        </p:spPr>
        <p:txBody>
          <a:bodyPr>
            <a:normAutofit/>
          </a:bodyPr>
          <a:lstStyle>
            <a:lvl1pPr>
              <a:defRPr sz="4000">
                <a:solidFill>
                  <a:srgbClr val="0000FF"/>
                </a:solidFill>
              </a:defRPr>
            </a:lvl1pPr>
          </a:lstStyle>
          <a:p>
            <a:r>
              <a:rPr lang="en-US"/>
              <a:t>Click to edit Master title style</a:t>
            </a:r>
          </a:p>
        </p:txBody>
      </p:sp>
      <p:sp>
        <p:nvSpPr>
          <p:cNvPr id="3" name="Text Placeholder 2"/>
          <p:cNvSpPr>
            <a:spLocks noGrp="1"/>
          </p:cNvSpPr>
          <p:nvPr>
            <p:ph type="body" idx="1"/>
          </p:nvPr>
        </p:nvSpPr>
        <p:spPr>
          <a:xfrm>
            <a:off x="838199" y="1073426"/>
            <a:ext cx="11261035" cy="5103537"/>
          </a:xfrm>
        </p:spPr>
        <p:txBody>
          <a:bodyPr>
            <a:normAutofit/>
          </a:bodyPr>
          <a:lstStyle>
            <a:lvl1pPr>
              <a:defRPr sz="3200" b="0"/>
            </a:lvl1pPr>
            <a:lvl2pPr>
              <a:defRPr sz="2800" b="0"/>
            </a:lvl2pPr>
            <a:lvl3pPr>
              <a:defRPr sz="2400" b="0"/>
            </a:lvl3pPr>
            <a:lvl4pPr>
              <a:defRPr sz="2000" b="0"/>
            </a:lvl4pPr>
            <a:lvl5pPr>
              <a:defRPr sz="20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7411C1-179E-4FEE-BD7D-6C83107DE1DA}"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A47D8-6D8A-4DC3-B549-9FAA7B78006D}" type="slidenum">
              <a:rPr lang="en-US" smtClean="0"/>
              <a:t>‹#›</a:t>
            </a:fld>
            <a:endParaRPr lang="en-US"/>
          </a:p>
        </p:txBody>
      </p:sp>
    </p:spTree>
    <p:extLst>
      <p:ext uri="{BB962C8B-B14F-4D97-AF65-F5344CB8AC3E}">
        <p14:creationId xmlns:p14="http://schemas.microsoft.com/office/powerpoint/2010/main" val="238098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034" y="86624"/>
            <a:ext cx="11675165" cy="1013307"/>
          </a:xfrm>
        </p:spPr>
        <p:txBody>
          <a:bodyPr>
            <a:normAutofit/>
          </a:bodyPr>
          <a:lstStyle>
            <a:lvl1pPr>
              <a:defRPr sz="3600" b="1">
                <a:solidFill>
                  <a:srgbClr val="0000FF"/>
                </a:solidFill>
              </a:defRPr>
            </a:lvl1pPr>
          </a:lstStyle>
          <a:p>
            <a:r>
              <a:rPr lang="en-US"/>
              <a:t>Click to edit Master title style</a:t>
            </a:r>
          </a:p>
        </p:txBody>
      </p:sp>
      <p:sp>
        <p:nvSpPr>
          <p:cNvPr id="3" name="Content Placeholder 2"/>
          <p:cNvSpPr>
            <a:spLocks noGrp="1"/>
          </p:cNvSpPr>
          <p:nvPr>
            <p:ph idx="1"/>
          </p:nvPr>
        </p:nvSpPr>
        <p:spPr>
          <a:xfrm>
            <a:off x="212035" y="1192695"/>
            <a:ext cx="11675165" cy="4984267"/>
          </a:xfrm>
        </p:spPr>
        <p:txBody>
          <a:bodyPr>
            <a:normAutofit/>
          </a:bodyPr>
          <a:lstStyle>
            <a:lvl1pPr>
              <a:defRPr sz="3200" b="0">
                <a:latin typeface="Times New Roman" panose="02020603050405020304" pitchFamily="18" charset="0"/>
                <a:cs typeface="Times New Roman" panose="02020603050405020304" pitchFamily="18" charset="0"/>
              </a:defRPr>
            </a:lvl1pPr>
            <a:lvl2pPr>
              <a:defRPr sz="2800" b="0">
                <a:latin typeface="Times New Roman" panose="02020603050405020304" pitchFamily="18" charset="0"/>
                <a:cs typeface="Times New Roman" panose="02020603050405020304" pitchFamily="18" charset="0"/>
              </a:defRPr>
            </a:lvl2pPr>
            <a:lvl3pPr>
              <a:defRPr sz="2400" b="0">
                <a:latin typeface="Times New Roman" panose="02020603050405020304" pitchFamily="18" charset="0"/>
                <a:cs typeface="Times New Roman" panose="02020603050405020304" pitchFamily="18" charset="0"/>
              </a:defRPr>
            </a:lvl3pPr>
            <a:lvl4pPr>
              <a:defRPr sz="2000" b="0">
                <a:latin typeface="Times New Roman" panose="02020603050405020304" pitchFamily="18" charset="0"/>
                <a:cs typeface="Times New Roman" panose="02020603050405020304" pitchFamily="18" charset="0"/>
              </a:defRPr>
            </a:lvl4pPr>
            <a:lvl5pPr>
              <a:defRPr sz="2000" b="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DB3A0-9022-413B-B9D9-52C6DE52F45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281043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DB3A0-9022-413B-B9D9-52C6DE52F45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257543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8DB3A0-9022-413B-B9D9-52C6DE52F45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06491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8DB3A0-9022-413B-B9D9-52C6DE52F45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18644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8DB3A0-9022-413B-B9D9-52C6DE52F45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7727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DB3A0-9022-413B-B9D9-52C6DE52F45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31120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DB3A0-9022-413B-B9D9-52C6DE52F45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420857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DB3A0-9022-413B-B9D9-52C6DE52F45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329016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94090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046922"/>
            <a:ext cx="11353800" cy="51300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B3A0-9022-413B-B9D9-52C6DE52F45F}" type="datetimeFigureOut">
              <a:rPr lang="en-US" smtClean="0"/>
              <a:t>2/25/2024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87021-1E35-423D-BF07-B30E45BDD97C}" type="slidenum">
              <a:rPr lang="en-US" smtClean="0"/>
              <a:t>‹#›</a:t>
            </a:fld>
            <a:endParaRPr lang="en-US"/>
          </a:p>
        </p:txBody>
      </p:sp>
    </p:spTree>
    <p:extLst>
      <p:ext uri="{BB962C8B-B14F-4D97-AF65-F5344CB8AC3E}">
        <p14:creationId xmlns:p14="http://schemas.microsoft.com/office/powerpoint/2010/main" val="116153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b="1" kern="1800" dirty="0">
                <a:latin typeface="Times New Roman" panose="02020603050405020304" pitchFamily="18" charset="0"/>
              </a:rPr>
              <a:t>Unit 5: Land registration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192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1" i="0" u="none" strike="noStrike" kern="1800" baseline="0" dirty="0">
                <a:latin typeface="Times New Roman" panose="02020603050405020304" pitchFamily="18" charset="0"/>
              </a:rPr>
              <a:t>The Purpose and Types of Land Registration Systems</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The purpose of land adjudication is an </a:t>
            </a:r>
            <a:r>
              <a:rPr lang="en-US" dirty="0">
                <a:solidFill>
                  <a:srgbClr val="FF0000"/>
                </a:solidFill>
                <a:latin typeface="Times New Roman" panose="02020603050405020304" pitchFamily="18" charset="0"/>
              </a:rPr>
              <a:t>ascertainment of the land holders</a:t>
            </a:r>
            <a:r>
              <a:rPr lang="en-US" dirty="0">
                <a:latin typeface="Times New Roman" panose="02020603050405020304" pitchFamily="18" charset="0"/>
              </a:rPr>
              <a:t> that would be through </a:t>
            </a:r>
            <a:r>
              <a:rPr lang="en-US" dirty="0">
                <a:solidFill>
                  <a:srgbClr val="FF0000"/>
                </a:solidFill>
                <a:latin typeface="Times New Roman" panose="02020603050405020304" pitchFamily="18" charset="0"/>
              </a:rPr>
              <a:t>identification, assessment, and verification of the legal holders, the legal rights and encumbrances</a:t>
            </a:r>
            <a:r>
              <a:rPr lang="en-US" dirty="0">
                <a:latin typeface="Times New Roman" panose="02020603050405020304" pitchFamily="18" charset="0"/>
              </a:rPr>
              <a:t> for each parcel.</a:t>
            </a:r>
          </a:p>
        </p:txBody>
      </p:sp>
    </p:spTree>
    <p:extLst>
      <p:ext uri="{BB962C8B-B14F-4D97-AF65-F5344CB8AC3E}">
        <p14:creationId xmlns:p14="http://schemas.microsoft.com/office/powerpoint/2010/main" val="52178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rPr>
              <a:t>Title registration</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Title registration is the legal consequence of any title change (the right itself). </a:t>
            </a:r>
          </a:p>
          <a:p>
            <a:r>
              <a:rPr lang="en-US" dirty="0">
                <a:latin typeface="Times New Roman" panose="02020603050405020304" pitchFamily="18" charset="0"/>
              </a:rPr>
              <a:t>In this system of land registration, describing the transfer of rights, is registered.</a:t>
            </a:r>
          </a:p>
          <a:p>
            <a:r>
              <a:rPr lang="en-US" dirty="0">
                <a:latin typeface="Times New Roman" panose="02020603050405020304" pitchFamily="18" charset="0"/>
              </a:rPr>
              <a:t>So the right itself together with the name of the rightful claimant and the object of that right with its restrictions and charges are registered. </a:t>
            </a:r>
          </a:p>
          <a:p>
            <a:r>
              <a:rPr lang="en-US" dirty="0">
                <a:latin typeface="Times New Roman" panose="02020603050405020304" pitchFamily="18" charset="0"/>
              </a:rPr>
              <a:t>With this registration the title or right is created.</a:t>
            </a:r>
          </a:p>
        </p:txBody>
      </p:sp>
    </p:spTree>
    <p:extLst>
      <p:ext uri="{BB962C8B-B14F-4D97-AF65-F5344CB8AC3E}">
        <p14:creationId xmlns:p14="http://schemas.microsoft.com/office/powerpoint/2010/main" val="3422709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rPr>
              <a:t>Deed registration</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Deed registration is concerned with the registration of the legal fact itself (the transfer of rights), in this system of land registration, the deed itself, being a document which describes an isolated transaction, is registered. </a:t>
            </a:r>
          </a:p>
          <a:p>
            <a:r>
              <a:rPr lang="en-US" dirty="0">
                <a:latin typeface="Times New Roman" panose="02020603050405020304" pitchFamily="18" charset="0"/>
              </a:rPr>
              <a:t>This deed is evidence that the transaction took place, but it is in principle not in itself proof of the legal rights of the involved parties. </a:t>
            </a:r>
          </a:p>
        </p:txBody>
      </p:sp>
    </p:spTree>
    <p:extLst>
      <p:ext uri="{BB962C8B-B14F-4D97-AF65-F5344CB8AC3E}">
        <p14:creationId xmlns:p14="http://schemas.microsoft.com/office/powerpoint/2010/main" val="67768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a:latin typeface="Times New Roman" panose="02020603050405020304" pitchFamily="18" charset="0"/>
              </a:rPr>
              <a:t>Concerning the title land registration system, three principles are generally upheld:</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Mirror principle</a:t>
            </a:r>
          </a:p>
          <a:p>
            <a:r>
              <a:rPr lang="en-US" dirty="0">
                <a:latin typeface="Times New Roman" panose="02020603050405020304" pitchFamily="18" charset="0"/>
              </a:rPr>
              <a:t>Curtain principle</a:t>
            </a:r>
          </a:p>
          <a:p>
            <a:r>
              <a:rPr lang="en-US" dirty="0">
                <a:latin typeface="Times New Roman" panose="02020603050405020304" pitchFamily="18" charset="0"/>
              </a:rPr>
              <a:t>Insurance or guarantee principle</a:t>
            </a:r>
          </a:p>
        </p:txBody>
      </p:sp>
    </p:spTree>
    <p:extLst>
      <p:ext uri="{BB962C8B-B14F-4D97-AF65-F5344CB8AC3E}">
        <p14:creationId xmlns:p14="http://schemas.microsoft.com/office/powerpoint/2010/main" val="520818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a:latin typeface="Times New Roman" panose="02020603050405020304" pitchFamily="18" charset="0"/>
              </a:rPr>
              <a:t>Concerning the title land registration system, three principles are generally upheld:</a:t>
            </a:r>
          </a:p>
        </p:txBody>
      </p:sp>
      <p:sp>
        <p:nvSpPr>
          <p:cNvPr id="3" name="Text Placeholder 2"/>
          <p:cNvSpPr>
            <a:spLocks noGrp="1"/>
          </p:cNvSpPr>
          <p:nvPr>
            <p:ph type="body" idx="1"/>
          </p:nvPr>
        </p:nvSpPr>
        <p:spPr/>
        <p:txBody>
          <a:bodyPr vert="horz" lIns="91440" tIns="45720" rIns="91440" bIns="45720" rtlCol="0">
            <a:normAutofit/>
          </a:bodyPr>
          <a:lstStyle/>
          <a:p>
            <a:r>
              <a:rPr lang="en-US">
                <a:latin typeface="Times New Roman" panose="02020603050405020304" pitchFamily="18" charset="0"/>
              </a:rPr>
              <a:t>Mirror principle, which means that the register is supposed to reflect the correct legal situation;</a:t>
            </a:r>
          </a:p>
          <a:p>
            <a:r>
              <a:rPr lang="en-US">
                <a:latin typeface="Times New Roman" panose="02020603050405020304" pitchFamily="18" charset="0"/>
              </a:rPr>
              <a:t>Curtain principle, which means that no further (historical) investigation beyond the register is necessary except overriding interests;</a:t>
            </a:r>
          </a:p>
          <a:p>
            <a:r>
              <a:rPr lang="en-US">
                <a:latin typeface="Times New Roman" panose="02020603050405020304" pitchFamily="18" charset="0"/>
              </a:rPr>
              <a:t>Insurance or guarantee principle, which means that the state guarantees that what is registered is true for third parties in good faith and that a bona fide rightful claimant who is contradicted by the register is reimbursed from an insurance fund of the state.</a:t>
            </a:r>
          </a:p>
        </p:txBody>
      </p:sp>
    </p:spTree>
    <p:extLst>
      <p:ext uri="{BB962C8B-B14F-4D97-AF65-F5344CB8AC3E}">
        <p14:creationId xmlns:p14="http://schemas.microsoft.com/office/powerpoint/2010/main" val="985242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Approaches of Land   Registration Systems</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The most common approaches of land registration are sporadic land registration and systematic land registration system.</a:t>
            </a:r>
          </a:p>
          <a:p>
            <a:r>
              <a:rPr lang="en-US" dirty="0">
                <a:latin typeface="Times New Roman" panose="02020603050405020304" pitchFamily="18" charset="0"/>
              </a:rPr>
              <a:t>Sporadic Land Registration is Registration of rights on one parcel of land, separately from the other in the area; generally land holder-initiated, voluntary and through land transaction.</a:t>
            </a:r>
          </a:p>
          <a:p>
            <a:r>
              <a:rPr lang="en-US" dirty="0">
                <a:latin typeface="Times New Roman" panose="02020603050405020304" pitchFamily="18" charset="0"/>
              </a:rPr>
              <a:t>Systematic Land Registration is Registration of rights on all parcels of land in the whole of a country, region/state or municipality; generally compulsory and government-initiated.</a:t>
            </a:r>
          </a:p>
        </p:txBody>
      </p:sp>
    </p:spTree>
    <p:extLst>
      <p:ext uri="{BB962C8B-B14F-4D97-AF65-F5344CB8AC3E}">
        <p14:creationId xmlns:p14="http://schemas.microsoft.com/office/powerpoint/2010/main" val="1270249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58428356"/>
              </p:ext>
            </p:extLst>
          </p:nvPr>
        </p:nvGraphicFramePr>
        <p:xfrm>
          <a:off x="0" y="0"/>
          <a:ext cx="12192000" cy="6711042"/>
        </p:xfrm>
        <a:graphic>
          <a:graphicData uri="http://schemas.openxmlformats.org/drawingml/2006/table">
            <a:tbl>
              <a:tblPr firstRow="1" firstCol="1" bandRow="1">
                <a:tableStyleId>{5C22544A-7EE6-4342-B048-85BDC9FD1C3A}</a:tableStyleId>
              </a:tblPr>
              <a:tblGrid>
                <a:gridCol w="3375859">
                  <a:extLst>
                    <a:ext uri="{9D8B030D-6E8A-4147-A177-3AD203B41FA5}">
                      <a16:colId xmlns:a16="http://schemas.microsoft.com/office/drawing/2014/main" val="20000"/>
                    </a:ext>
                  </a:extLst>
                </a:gridCol>
                <a:gridCol w="4664800">
                  <a:extLst>
                    <a:ext uri="{9D8B030D-6E8A-4147-A177-3AD203B41FA5}">
                      <a16:colId xmlns:a16="http://schemas.microsoft.com/office/drawing/2014/main" val="20001"/>
                    </a:ext>
                  </a:extLst>
                </a:gridCol>
                <a:gridCol w="4151341">
                  <a:extLst>
                    <a:ext uri="{9D8B030D-6E8A-4147-A177-3AD203B41FA5}">
                      <a16:colId xmlns:a16="http://schemas.microsoft.com/office/drawing/2014/main" val="20002"/>
                    </a:ext>
                  </a:extLst>
                </a:gridCol>
              </a:tblGrid>
              <a:tr h="572204">
                <a:tc>
                  <a:txBody>
                    <a:bodyPr/>
                    <a:lstStyle/>
                    <a:p>
                      <a:pPr algn="ctr">
                        <a:lnSpc>
                          <a:spcPct val="107000"/>
                        </a:lnSpc>
                        <a:spcAft>
                          <a:spcPts val="0"/>
                        </a:spcAft>
                      </a:pPr>
                      <a:r>
                        <a:rPr lang="en-US" sz="2400" dirty="0">
                          <a:effectLst/>
                        </a:rPr>
                        <a:t>Key features/attributes</a:t>
                      </a:r>
                      <a:endParaRPr lang="en-US" sz="2400" dirty="0">
                        <a:effectLst/>
                        <a:latin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800">
                          <a:effectLst/>
                        </a:rPr>
                        <a:t>Systematic Registration</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dirty="0">
                          <a:effectLst/>
                        </a:rPr>
                        <a:t>Sporadic Registration</a:t>
                      </a:r>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775568">
                <a:tc>
                  <a:txBody>
                    <a:bodyPr/>
                    <a:lstStyle/>
                    <a:p>
                      <a:pPr>
                        <a:lnSpc>
                          <a:spcPct val="107000"/>
                        </a:lnSpc>
                        <a:spcAft>
                          <a:spcPts val="0"/>
                        </a:spcAft>
                      </a:pPr>
                      <a:r>
                        <a:rPr lang="en-US" sz="2400">
                          <a:effectLst/>
                        </a:rPr>
                        <a:t> </a:t>
                      </a:r>
                    </a:p>
                    <a:p>
                      <a:pPr>
                        <a:lnSpc>
                          <a:spcPct val="107000"/>
                        </a:lnSpc>
                        <a:spcAft>
                          <a:spcPts val="0"/>
                        </a:spcAft>
                      </a:pPr>
                      <a:r>
                        <a:rPr lang="en-US" sz="2400">
                          <a:effectLst/>
                        </a:rPr>
                        <a:t>Area to be registered</a:t>
                      </a:r>
                      <a:endParaRPr lang="en-US" sz="24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Relatively large area which are geographically contiguous</a:t>
                      </a:r>
                      <a:endParaRPr lang="en-US" sz="2400">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2800">
                          <a:effectLst/>
                        </a:rPr>
                        <a:t>Ad-hoc basis and often a single parcel of land/individual parcel</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181635">
                <a:tc>
                  <a:txBody>
                    <a:bodyPr/>
                    <a:lstStyle/>
                    <a:p>
                      <a:pPr>
                        <a:lnSpc>
                          <a:spcPct val="107000"/>
                        </a:lnSpc>
                        <a:spcAft>
                          <a:spcPts val="0"/>
                        </a:spcAft>
                      </a:pPr>
                      <a:r>
                        <a:rPr lang="en-US" sz="2400">
                          <a:effectLst/>
                        </a:rPr>
                        <a:t>Participation</a:t>
                      </a:r>
                      <a:endParaRPr lang="en-US" sz="24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Compulsory basis where government agencies specify and declare areas to be registered</a:t>
                      </a:r>
                      <a:endParaRPr lang="en-US" sz="24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Voluntary basis, where an individual landholder applies for registration or re-registration purpose</a:t>
                      </a:r>
                      <a:endParaRPr lang="en-US" sz="24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181635">
                <a:tc>
                  <a:txBody>
                    <a:bodyPr/>
                    <a:lstStyle/>
                    <a:p>
                      <a:pPr>
                        <a:lnSpc>
                          <a:spcPct val="107000"/>
                        </a:lnSpc>
                        <a:spcAft>
                          <a:spcPts val="0"/>
                        </a:spcAft>
                      </a:pPr>
                      <a:r>
                        <a:rPr lang="en-US" sz="2400">
                          <a:effectLst/>
                        </a:rPr>
                        <a:t>Cost and economies of scale</a:t>
                      </a:r>
                      <a:endParaRPr lang="en-US" sz="24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a:effectLst/>
                        </a:rPr>
                        <a:t>Efficient economies of scale and often the government bears the cost of registration</a:t>
                      </a:r>
                      <a:endParaRPr lang="en-US" sz="24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400" dirty="0">
                          <a:effectLst/>
                        </a:rPr>
                        <a:t>High cost due to low economies of scale. Often the right landholder is bearing the cost of land transaction- recovery fees</a:t>
                      </a:r>
                      <a:endParaRPr lang="en-US" sz="24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4938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dirty="0">
                <a:latin typeface="Times New Roman" panose="02020603050405020304" pitchFamily="18" charset="0"/>
              </a:rPr>
              <a:t>Stakeholders/actors in land adjudication, registration and certifications</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Roles and responsibilities of main stakeholders that are expected to be involved are presented in the a separate table.</a:t>
            </a:r>
          </a:p>
        </p:txBody>
      </p:sp>
    </p:spTree>
    <p:extLst>
      <p:ext uri="{BB962C8B-B14F-4D97-AF65-F5344CB8AC3E}">
        <p14:creationId xmlns:p14="http://schemas.microsoft.com/office/powerpoint/2010/main" val="177280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GB" b="1" i="0" u="none" strike="noStrike" kern="1800" baseline="0">
                <a:latin typeface="Times New Roman" panose="02020603050405020304" pitchFamily="18" charset="0"/>
              </a:rPr>
              <a:t>Self-Check Questions </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Instruction: Give short, brief and precise answer for the following questions.</a:t>
            </a:r>
          </a:p>
          <a:p>
            <a:pPr lvl="1"/>
            <a:r>
              <a:rPr lang="en-GB" dirty="0">
                <a:latin typeface="Times New Roman" panose="02020603050405020304" pitchFamily="18" charset="0"/>
              </a:rPr>
              <a:t>Explain the adjudication. </a:t>
            </a:r>
          </a:p>
          <a:p>
            <a:pPr lvl="1"/>
            <a:r>
              <a:rPr lang="en-US" dirty="0">
                <a:latin typeface="Times New Roman" panose="02020603050405020304" pitchFamily="18" charset="0"/>
              </a:rPr>
              <a:t>Discuss the concepts of demarcation.</a:t>
            </a:r>
          </a:p>
          <a:p>
            <a:pPr lvl="1"/>
            <a:r>
              <a:rPr lang="en-US" dirty="0">
                <a:latin typeface="Times New Roman" panose="02020603050405020304" pitchFamily="18" charset="0"/>
              </a:rPr>
              <a:t>Explain the principles of registration and certification? </a:t>
            </a:r>
          </a:p>
        </p:txBody>
      </p:sp>
    </p:spTree>
    <p:extLst>
      <p:ext uri="{BB962C8B-B14F-4D97-AF65-F5344CB8AC3E}">
        <p14:creationId xmlns:p14="http://schemas.microsoft.com/office/powerpoint/2010/main" val="218206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Concepts of fit-for purpose for land registration</a:t>
            </a:r>
            <a:endParaRPr lang="en-US" dirty="0"/>
          </a:p>
        </p:txBody>
      </p:sp>
      <p:sp>
        <p:nvSpPr>
          <p:cNvPr id="3" name="Text Placeholder 2"/>
          <p:cNvSpPr>
            <a:spLocks noGrp="1"/>
          </p:cNvSpPr>
          <p:nvPr>
            <p:ph type="body" idx="1"/>
          </p:nvPr>
        </p:nvSpPr>
        <p:spPr/>
        <p:txBody>
          <a:bodyPr>
            <a:normAutofit fontScale="85000" lnSpcReduction="10000"/>
          </a:bodyPr>
          <a:lstStyle/>
          <a:p>
            <a:r>
              <a:rPr lang="en-US" sz="3600" b="1" i="0" dirty="0">
                <a:solidFill>
                  <a:srgbClr val="000000"/>
                </a:solidFill>
                <a:effectLst/>
                <a:latin typeface="TwCenMT-Bold"/>
              </a:rPr>
              <a:t>The approach in the RURAL LAND ADMINISTRATION in Ethiopia</a:t>
            </a:r>
            <a:r>
              <a:rPr lang="en-US" sz="5400" dirty="0"/>
              <a:t> </a:t>
            </a:r>
            <a:br>
              <a:rPr lang="en-US" sz="5400" dirty="0"/>
            </a:br>
            <a:endParaRPr lang="en-US" sz="6600" b="1" dirty="0"/>
          </a:p>
        </p:txBody>
      </p:sp>
    </p:spTree>
    <p:extLst>
      <p:ext uri="{BB962C8B-B14F-4D97-AF65-F5344CB8AC3E}">
        <p14:creationId xmlns:p14="http://schemas.microsoft.com/office/powerpoint/2010/main" val="264051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Introduction to land registration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1027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a:latin typeface="Times New Roman" panose="02020603050405020304" pitchFamily="18" charset="0"/>
              </a:rPr>
              <a:t>The concept of Fit-For-Purpose for Land Administration</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New approaches have been tested in implementing countrywide land administration solutions in different countries.</a:t>
            </a:r>
          </a:p>
          <a:p>
            <a:r>
              <a:rPr lang="en-US" dirty="0">
                <a:latin typeface="Times New Roman" panose="02020603050405020304" pitchFamily="18" charset="0"/>
              </a:rPr>
              <a:t>There is an urgent need to build simple, basic and sustainable systems using a flexible and affordable approach to identifying the way land is occupied and used. </a:t>
            </a:r>
          </a:p>
        </p:txBody>
      </p:sp>
    </p:spTree>
    <p:extLst>
      <p:ext uri="{BB962C8B-B14F-4D97-AF65-F5344CB8AC3E}">
        <p14:creationId xmlns:p14="http://schemas.microsoft.com/office/powerpoint/2010/main" val="1379958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a:latin typeface="Times New Roman" panose="02020603050405020304" pitchFamily="18" charset="0"/>
              </a:rPr>
              <a:t>The concept of Fit-For-Purpose for Land Administration</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The term “fit-for-purpose land administration” indicates that the approach used for building land administration systems in less developed countries should be flexible and focused on serving the purpose of the systems (citizens’ needs such as providing security of tenure and control of land use) rather than focusing on top-end technical solutions and high accuracy surveys.</a:t>
            </a:r>
          </a:p>
        </p:txBody>
      </p:sp>
    </p:spTree>
    <p:extLst>
      <p:ext uri="{BB962C8B-B14F-4D97-AF65-F5344CB8AC3E}">
        <p14:creationId xmlns:p14="http://schemas.microsoft.com/office/powerpoint/2010/main" val="1703040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kern="1800" dirty="0">
                <a:latin typeface="Times New Roman" panose="02020603050405020304" pitchFamily="18" charset="0"/>
              </a:rPr>
              <a:t>C</a:t>
            </a:r>
            <a:r>
              <a:rPr lang="en-US" b="1" i="0" u="none" strike="noStrike" kern="1800" baseline="0" dirty="0">
                <a:latin typeface="Times New Roman" panose="02020603050405020304" pitchFamily="18" charset="0"/>
              </a:rPr>
              <a:t>haracteristic of FFP</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Flexibility is the key characteristic. It is about flexibility in terms of demands for accuracy, demands for spatial information and recording of legal and social tenure, and in shaping the legal framework to accommodate societal needs.</a:t>
            </a:r>
          </a:p>
          <a:p>
            <a:r>
              <a:rPr lang="en-US" dirty="0">
                <a:latin typeface="Times New Roman" panose="02020603050405020304" pitchFamily="18" charset="0"/>
              </a:rPr>
              <a:t>Another key characteristic is incremental improvement. The systems should be designed for initially meeting the basic needs of society today and have the capability to be incrementally improved over time in response to social and legal needs economic development, investment and also financial opportunities that may emerge over the longer term. </a:t>
            </a:r>
          </a:p>
        </p:txBody>
      </p:sp>
    </p:spTree>
    <p:extLst>
      <p:ext uri="{BB962C8B-B14F-4D97-AF65-F5344CB8AC3E}">
        <p14:creationId xmlns:p14="http://schemas.microsoft.com/office/powerpoint/2010/main" val="2462611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highlight>
                  <a:srgbClr val="FFFF00"/>
                </a:highlight>
                <a:latin typeface="Times New Roman" panose="02020603050405020304" pitchFamily="18" charset="0"/>
              </a:rPr>
              <a:t>The basic components of the fit-for-purpose</a:t>
            </a:r>
          </a:p>
        </p:txBody>
      </p:sp>
      <p:sp>
        <p:nvSpPr>
          <p:cNvPr id="3" name="Text Placeholder 2"/>
          <p:cNvSpPr>
            <a:spLocks noGrp="1"/>
          </p:cNvSpPr>
          <p:nvPr>
            <p:ph type="body" idx="1"/>
          </p:nvPr>
        </p:nvSpPr>
        <p:spPr/>
        <p:txBody>
          <a:bodyPr vert="horz" lIns="91440" tIns="45720" rIns="91440" bIns="45720" rtlCol="0">
            <a:normAutofit lnSpcReduction="10000"/>
          </a:bodyPr>
          <a:lstStyle/>
          <a:p>
            <a:r>
              <a:rPr lang="en-US">
                <a:latin typeface="Times New Roman" panose="02020603050405020304" pitchFamily="18" charset="0"/>
              </a:rPr>
              <a:t>Using affordable modern technologies for building a spatial framework, e.g. orthophotos, showing the way land is occupied and used. The scale and accuracy of the mapping may vary according to building density, topography and other requirements.</a:t>
            </a:r>
          </a:p>
          <a:p>
            <a:r>
              <a:rPr lang="en-US">
                <a:latin typeface="Times New Roman" panose="02020603050405020304" pitchFamily="18" charset="0"/>
              </a:rPr>
              <a:t>Based on the spatial framework, using a participatory approach to identifying and recording the various legal and social tenure rights associated with occupancy and use of the land.</a:t>
            </a:r>
          </a:p>
          <a:p>
            <a:r>
              <a:rPr lang="en-US">
                <a:latin typeface="Times New Roman" panose="02020603050405020304" pitchFamily="18" charset="0"/>
              </a:rPr>
              <a:t>Adopting a legal framework that accommodates the flexibility necessary for implementing a fit-for-purpose approach. This framework may be established up front or it may be developed incrementally.</a:t>
            </a:r>
          </a:p>
        </p:txBody>
      </p:sp>
    </p:spTree>
    <p:extLst>
      <p:ext uri="{BB962C8B-B14F-4D97-AF65-F5344CB8AC3E}">
        <p14:creationId xmlns:p14="http://schemas.microsoft.com/office/powerpoint/2010/main" val="3981873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kern="1800" baseline="0">
                <a:latin typeface="Times New Roman" panose="02020603050405020304" pitchFamily="18" charset="0"/>
              </a:rPr>
              <a:t>Role of professionals</a:t>
            </a:r>
          </a:p>
        </p:txBody>
      </p:sp>
      <p:sp>
        <p:nvSpPr>
          <p:cNvPr id="3" name="Text Placeholder 2"/>
          <p:cNvSpPr>
            <a:spLocks noGrp="1"/>
          </p:cNvSpPr>
          <p:nvPr>
            <p:ph type="body" idx="1"/>
          </p:nvPr>
        </p:nvSpPr>
        <p:spPr/>
        <p:txBody>
          <a:bodyPr>
            <a:normAutofit/>
          </a:bodyPr>
          <a:lstStyle/>
          <a:p>
            <a:pPr marR="0" lvl="0" rtl="0"/>
            <a:r>
              <a:rPr lang="en-US" b="0" i="0" u="none" strike="noStrike" baseline="0" dirty="0">
                <a:latin typeface="Times New Roman" panose="02020603050405020304" pitchFamily="18" charset="0"/>
              </a:rPr>
              <a:t>The fit-for-purpose approach implies that the role of the land professionals will significantly change. </a:t>
            </a:r>
          </a:p>
          <a:p>
            <a:pPr marR="0" lvl="0" rtl="0"/>
            <a:r>
              <a:rPr lang="en-US" b="0" i="0" u="none" strike="noStrike" baseline="0" dirty="0">
                <a:latin typeface="Times New Roman" panose="02020603050405020304" pitchFamily="18" charset="0"/>
              </a:rPr>
              <a:t>Field work will increasingly be undertaken by local field staff given the necessary short term training – while the land professionals will mainly oversee and manage the process and ensure that all aims, objectives and regulations are complied with. </a:t>
            </a:r>
          </a:p>
        </p:txBody>
      </p:sp>
    </p:spTree>
    <p:extLst>
      <p:ext uri="{BB962C8B-B14F-4D97-AF65-F5344CB8AC3E}">
        <p14:creationId xmlns:p14="http://schemas.microsoft.com/office/powerpoint/2010/main" val="2538310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kern="1800" baseline="0">
                <a:latin typeface="Times New Roman" panose="02020603050405020304" pitchFamily="18" charset="0"/>
              </a:rPr>
              <a:t>Role of professionals</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The fit-for-purpose approach is participatory and inclusive – it is fundamentally a human rights approach. </a:t>
            </a:r>
          </a:p>
          <a:p>
            <a:r>
              <a:rPr lang="en-US" dirty="0">
                <a:latin typeface="Times New Roman" panose="02020603050405020304" pitchFamily="18" charset="0"/>
              </a:rPr>
              <a:t>Further benefits relate to the opportunity of building appropriate systems within a relatively short time and for relatively low and affordable costs. </a:t>
            </a:r>
          </a:p>
          <a:p>
            <a:r>
              <a:rPr lang="en-US" dirty="0">
                <a:latin typeface="Times New Roman" panose="02020603050405020304" pitchFamily="18" charset="0"/>
              </a:rPr>
              <a:t>This will enable political aims such economic growth, social equity and environmental sustainability to be better supported, pursued and achieved. </a:t>
            </a:r>
          </a:p>
          <a:p>
            <a:r>
              <a:rPr lang="en-US" dirty="0">
                <a:latin typeface="Times New Roman" panose="02020603050405020304" pitchFamily="18" charset="0"/>
              </a:rPr>
              <a:t>However, the fit-for-purpose approach must still be implemented within a robust land governance framework.</a:t>
            </a:r>
          </a:p>
        </p:txBody>
      </p:sp>
    </p:spTree>
    <p:extLst>
      <p:ext uri="{BB962C8B-B14F-4D97-AF65-F5344CB8AC3E}">
        <p14:creationId xmlns:p14="http://schemas.microsoft.com/office/powerpoint/2010/main" val="2264532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kern="1800" baseline="0">
                <a:latin typeface="Times New Roman" panose="02020603050405020304" pitchFamily="18" charset="0"/>
              </a:rPr>
              <a:t>Benefits of the FFP Approach</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Citizens/Communities</a:t>
            </a:r>
          </a:p>
          <a:p>
            <a:pPr lvl="1"/>
            <a:r>
              <a:rPr lang="en-US" dirty="0"/>
              <a:t>A pro-poor approach will lead to social inclusion, increased equity and better recognition of human rights.</a:t>
            </a:r>
          </a:p>
          <a:p>
            <a:r>
              <a:rPr lang="en-US" dirty="0">
                <a:latin typeface="Times New Roman" panose="02020603050405020304" pitchFamily="18" charset="0"/>
              </a:rPr>
              <a:t>Business</a:t>
            </a:r>
          </a:p>
          <a:p>
            <a:pPr lvl="1"/>
            <a:r>
              <a:rPr lang="en-US" dirty="0"/>
              <a:t>Better ability to assess the land component of environmental, social and governance risk management when evaluating investments.</a:t>
            </a:r>
          </a:p>
          <a:p>
            <a:pPr lvl="1"/>
            <a:r>
              <a:rPr lang="en-US" dirty="0"/>
              <a:t>Lower risks associated with investments in land and increased opportunities for food production and business development.</a:t>
            </a:r>
          </a:p>
          <a:p>
            <a:pPr lvl="1"/>
            <a:r>
              <a:rPr lang="en-US" dirty="0"/>
              <a:t>Greater business opportunities since more citizens and communities will have access to collateral.</a:t>
            </a:r>
          </a:p>
        </p:txBody>
      </p:sp>
    </p:spTree>
    <p:extLst>
      <p:ext uri="{BB962C8B-B14F-4D97-AF65-F5344CB8AC3E}">
        <p14:creationId xmlns:p14="http://schemas.microsoft.com/office/powerpoint/2010/main" val="2793648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kern="1800" baseline="0">
                <a:latin typeface="Times New Roman" panose="02020603050405020304" pitchFamily="18" charset="0"/>
              </a:rPr>
              <a:t>Benefits of the FFP Approach</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Politicians/Decision Makers/Donors</a:t>
            </a:r>
          </a:p>
          <a:p>
            <a:pPr lvl="1"/>
            <a:r>
              <a:rPr lang="en-US" dirty="0"/>
              <a:t>Previously intractable land issues can be addressed and potentially solved more quickly.</a:t>
            </a:r>
          </a:p>
          <a:p>
            <a:pPr lvl="1"/>
            <a:r>
              <a:rPr lang="en-US" dirty="0"/>
              <a:t>Countrywide information on land occupation can be used to drive new land policies.</a:t>
            </a:r>
          </a:p>
          <a:p>
            <a:pPr lvl="1"/>
            <a:r>
              <a:rPr lang="en-US" dirty="0"/>
              <a:t>Security of tenure triggers a multiplier effect of opportunity that can ripple through a nation by stimulating social inclusion, economic stability, and better environmental stewardship.</a:t>
            </a:r>
          </a:p>
          <a:p>
            <a:pPr lvl="1"/>
            <a:r>
              <a:rPr lang="en-US" dirty="0"/>
              <a:t>More effective management of state land will provide better revenues and protect ecologically sensitive areas.</a:t>
            </a:r>
          </a:p>
          <a:p>
            <a:pPr lvl="1"/>
            <a:r>
              <a:rPr lang="en-US" dirty="0"/>
              <a:t>Donors’ financial support of land programs will be perceived as better value for money and deliver faster benefits for the recipient countries.</a:t>
            </a:r>
          </a:p>
        </p:txBody>
      </p:sp>
    </p:spTree>
    <p:extLst>
      <p:ext uri="{BB962C8B-B14F-4D97-AF65-F5344CB8AC3E}">
        <p14:creationId xmlns:p14="http://schemas.microsoft.com/office/powerpoint/2010/main" val="3384781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kern="1800" baseline="0">
                <a:latin typeface="Times New Roman" panose="02020603050405020304" pitchFamily="18" charset="0"/>
              </a:rPr>
              <a:t>Benefits of the FFP Approach</a:t>
            </a:r>
          </a:p>
        </p:txBody>
      </p:sp>
      <p:sp>
        <p:nvSpPr>
          <p:cNvPr id="3" name="Text Placeholder 2"/>
          <p:cNvSpPr>
            <a:spLocks noGrp="1"/>
          </p:cNvSpPr>
          <p:nvPr>
            <p:ph type="body" idx="1"/>
          </p:nvPr>
        </p:nvSpPr>
        <p:spPr/>
        <p:txBody>
          <a:bodyPr vert="horz" lIns="91440" tIns="45720" rIns="91440" bIns="45720" rtlCol="0">
            <a:normAutofit fontScale="92500"/>
          </a:bodyPr>
          <a:lstStyle/>
          <a:p>
            <a:r>
              <a:rPr lang="en-US" dirty="0">
                <a:latin typeface="Times New Roman" panose="02020603050405020304" pitchFamily="18" charset="0"/>
              </a:rPr>
              <a:t>Land Institutions</a:t>
            </a:r>
          </a:p>
          <a:p>
            <a:pPr lvl="1"/>
            <a:r>
              <a:rPr lang="en-US" dirty="0"/>
              <a:t>Countrywide land administration systems can be established quickly within much more affordable budgets and benefits accrued much earlier.</a:t>
            </a:r>
          </a:p>
          <a:p>
            <a:pPr lvl="1"/>
            <a:r>
              <a:rPr lang="en-US" dirty="0"/>
              <a:t>The institutional and technical frameworks are strengthened to address the challenges in delivering security of tenure at scale particularly for the poor.</a:t>
            </a:r>
          </a:p>
          <a:p>
            <a:pPr lvl="1"/>
            <a:r>
              <a:rPr lang="en-US" dirty="0"/>
              <a:t>Land professionals and locally trained land officers provide a resource large enough to sustainably maintain the land administration systems and deliver quality services to citizens and business.</a:t>
            </a:r>
          </a:p>
          <a:p>
            <a:pPr lvl="1"/>
            <a:r>
              <a:rPr lang="en-US" dirty="0"/>
              <a:t>The initial land rights established through the FFP approach can be incrementally improved and upgraded when relevant and necessary according to societal and economic development, and also when there is demand for responding quickly to citizens’ needs for quality improvement, e.g. in a boundary dispute.</a:t>
            </a:r>
          </a:p>
        </p:txBody>
      </p:sp>
    </p:spTree>
    <p:extLst>
      <p:ext uri="{BB962C8B-B14F-4D97-AF65-F5344CB8AC3E}">
        <p14:creationId xmlns:p14="http://schemas.microsoft.com/office/powerpoint/2010/main" val="764790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kern="1800" baseline="0">
                <a:latin typeface="Times New Roman" panose="02020603050405020304" pitchFamily="18" charset="0"/>
              </a:rPr>
              <a:t>Benefits of the FFP Approach</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Land Professionals</a:t>
            </a:r>
          </a:p>
          <a:p>
            <a:pPr lvl="1"/>
            <a:r>
              <a:rPr lang="en-US" dirty="0"/>
              <a:t>A countrywide land administration solution will generate a larger customer base and associated business opportunities, including the need to incrementally upgrade the quality of the evidence of land rights.</a:t>
            </a:r>
          </a:p>
          <a:p>
            <a:pPr lvl="1"/>
            <a:r>
              <a:rPr lang="en-US" dirty="0"/>
              <a:t>The creation of a network of locally trained land officers acting as trusted intermediaries requires capacity building, training and support services from the land professionals.</a:t>
            </a:r>
          </a:p>
          <a:p>
            <a:pPr lvl="1"/>
            <a:r>
              <a:rPr lang="en-US" dirty="0"/>
              <a:t>The role of the land professional will be to undertake a more managerial role in building and running the system and the underlying land information infrastructure. This should result in increased revenue generation and improved professional status.</a:t>
            </a:r>
          </a:p>
        </p:txBody>
      </p:sp>
    </p:spTree>
    <p:extLst>
      <p:ext uri="{BB962C8B-B14F-4D97-AF65-F5344CB8AC3E}">
        <p14:creationId xmlns:p14="http://schemas.microsoft.com/office/powerpoint/2010/main" val="2118232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rPr>
              <a:t>Adjudication</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marR="0" lvl="0" rtl="0"/>
            <a:r>
              <a:rPr lang="en-US" i="0" u="none" strike="noStrike" baseline="0" dirty="0">
                <a:latin typeface="Times New Roman" panose="02020603050405020304" pitchFamily="18" charset="0"/>
              </a:rPr>
              <a:t>Is the </a:t>
            </a:r>
            <a:r>
              <a:rPr lang="en-US" i="0" u="none" strike="noStrike" baseline="0" dirty="0">
                <a:solidFill>
                  <a:srgbClr val="FF0000"/>
                </a:solidFill>
                <a:latin typeface="Times New Roman" panose="02020603050405020304" pitchFamily="18" charset="0"/>
              </a:rPr>
              <a:t>process of final and authoritative determination of the existing rights and claims of people to land</a:t>
            </a:r>
            <a:r>
              <a:rPr lang="en-US" i="0" u="none" strike="noStrike" baseline="0" dirty="0">
                <a:latin typeface="Times New Roman" panose="02020603050405020304" pitchFamily="18" charset="0"/>
              </a:rPr>
              <a:t>”. </a:t>
            </a:r>
          </a:p>
          <a:p>
            <a:pPr marR="0" lvl="0" rtl="0"/>
            <a:r>
              <a:rPr lang="en-US" i="0" u="none" strike="noStrike" baseline="0" dirty="0">
                <a:latin typeface="Times New Roman" panose="02020603050405020304" pitchFamily="18" charset="0"/>
              </a:rPr>
              <a:t>The process of </a:t>
            </a:r>
            <a:r>
              <a:rPr lang="en-US" i="0" u="none" strike="noStrike" baseline="0" dirty="0">
                <a:solidFill>
                  <a:srgbClr val="FF0000"/>
                </a:solidFill>
                <a:latin typeface="Times New Roman" panose="02020603050405020304" pitchFamily="18" charset="0"/>
              </a:rPr>
              <a:t>ascertaining existing legal rights connected to a landholding</a:t>
            </a:r>
            <a:r>
              <a:rPr lang="en-US" i="0" u="none" strike="noStrike" baseline="0" dirty="0">
                <a:latin typeface="Times New Roman" panose="02020603050405020304" pitchFamily="18" charset="0"/>
              </a:rPr>
              <a:t>. </a:t>
            </a:r>
          </a:p>
          <a:p>
            <a:pPr marR="0" lvl="0" rtl="0"/>
            <a:r>
              <a:rPr lang="en-US" i="0" u="none" strike="noStrike" baseline="0" dirty="0">
                <a:latin typeface="Times New Roman" panose="02020603050405020304" pitchFamily="18" charset="0"/>
              </a:rPr>
              <a:t>The formal adjudication </a:t>
            </a:r>
            <a:r>
              <a:rPr lang="en-US" i="0" u="none" strike="noStrike" baseline="0" dirty="0">
                <a:solidFill>
                  <a:srgbClr val="FF0000"/>
                </a:solidFill>
                <a:latin typeface="Times New Roman" panose="02020603050405020304" pitchFamily="18" charset="0"/>
              </a:rPr>
              <a:t>takes place at Woreda level</a:t>
            </a:r>
            <a:r>
              <a:rPr lang="en-US" i="0" u="none" strike="noStrike" baseline="0" dirty="0">
                <a:latin typeface="Times New Roman" panose="02020603050405020304" pitchFamily="18" charset="0"/>
              </a:rPr>
              <a:t>, and as a part of the process the existing rights are </a:t>
            </a:r>
            <a:r>
              <a:rPr lang="en-US" i="0" u="none" strike="noStrike" baseline="0" dirty="0">
                <a:solidFill>
                  <a:srgbClr val="FF0000"/>
                </a:solidFill>
                <a:latin typeface="Times New Roman" panose="02020603050405020304" pitchFamily="18" charset="0"/>
              </a:rPr>
              <a:t>confirmed in the field at Kebele level (As in the case of the rural land administration)</a:t>
            </a:r>
            <a:r>
              <a:rPr lang="en-US" i="0" u="none" strike="noStrike" baseline="0" dirty="0">
                <a:latin typeface="Times New Roman" panose="02020603050405020304" pitchFamily="18" charset="0"/>
              </a:rPr>
              <a:t>. </a:t>
            </a:r>
          </a:p>
        </p:txBody>
      </p:sp>
    </p:spTree>
    <p:extLst>
      <p:ext uri="{BB962C8B-B14F-4D97-AF65-F5344CB8AC3E}">
        <p14:creationId xmlns:p14="http://schemas.microsoft.com/office/powerpoint/2010/main" val="417512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0" i="0" u="none" strike="noStrike" kern="1800" baseline="0">
                <a:latin typeface="Times New Roman" panose="02020603050405020304" pitchFamily="18" charset="0"/>
              </a:rPr>
              <a:t>Key Principles of Fit-For-Purpose Land Administration Systems</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The key point is that the systems should enable secure land rights for all and cover all land as a basis for land valuation and land use control. </a:t>
            </a:r>
          </a:p>
          <a:p>
            <a:r>
              <a:rPr lang="en-US" dirty="0">
                <a:latin typeface="Times New Roman" panose="02020603050405020304" pitchFamily="18" charset="0"/>
              </a:rPr>
              <a:t>At the outset, the systems may vary from being very simplistic in some (rural) areas of the country while other (densely populated) areas are covered by more accurate and legally complete applications, especially where land is of high value and in short supply. </a:t>
            </a:r>
          </a:p>
        </p:txBody>
      </p:sp>
    </p:spTree>
    <p:extLst>
      <p:ext uri="{BB962C8B-B14F-4D97-AF65-F5344CB8AC3E}">
        <p14:creationId xmlns:p14="http://schemas.microsoft.com/office/powerpoint/2010/main" val="1535973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0" i="0" u="none" strike="noStrike" kern="1800" baseline="0">
                <a:latin typeface="Times New Roman" panose="02020603050405020304" pitchFamily="18" charset="0"/>
              </a:rPr>
              <a:t>Key Principles of Fit-For-Purpose Land Administration Systems</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Through updating and upgrading procedures the systems can then, in turn, develop into modern and fully integrated systems for land information and administration, where appropriate. </a:t>
            </a:r>
          </a:p>
          <a:p>
            <a:r>
              <a:rPr lang="en-US" dirty="0">
                <a:latin typeface="Times New Roman" panose="02020603050405020304" pitchFamily="18" charset="0"/>
              </a:rPr>
              <a:t>The systems should also allow for recording and securing all types of land rights including informal and social kind of tenures. T</a:t>
            </a:r>
          </a:p>
          <a:p>
            <a:r>
              <a:rPr lang="en-US" dirty="0">
                <a:latin typeface="Times New Roman" panose="02020603050405020304" pitchFamily="18" charset="0"/>
              </a:rPr>
              <a:t>he legal and institutional frameworks have to be adapted to allow for this kind of flexibility and accessibility for all. </a:t>
            </a:r>
          </a:p>
        </p:txBody>
      </p:sp>
    </p:spTree>
    <p:extLst>
      <p:ext uri="{BB962C8B-B14F-4D97-AF65-F5344CB8AC3E}">
        <p14:creationId xmlns:p14="http://schemas.microsoft.com/office/powerpoint/2010/main" val="1179371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0" i="0" u="none" strike="noStrike" kern="1800" baseline="0">
                <a:latin typeface="Times New Roman" panose="02020603050405020304" pitchFamily="18" charset="0"/>
              </a:rPr>
              <a:t>The process for providing the spatial framework will include the following steps:</a:t>
            </a:r>
          </a:p>
        </p:txBody>
      </p:sp>
      <p:sp>
        <p:nvSpPr>
          <p:cNvPr id="3" name="Text Placeholder 2"/>
          <p:cNvSpPr>
            <a:spLocks noGrp="1"/>
          </p:cNvSpPr>
          <p:nvPr>
            <p:ph type="body" idx="1"/>
          </p:nvPr>
        </p:nvSpPr>
        <p:spPr/>
        <p:txBody>
          <a:bodyPr vert="horz" lIns="91440" tIns="45720" rIns="91440" bIns="45720" rtlCol="0">
            <a:normAutofit fontScale="92500" lnSpcReduction="10000"/>
          </a:bodyPr>
          <a:lstStyle/>
          <a:p>
            <a:r>
              <a:rPr lang="en-US">
                <a:latin typeface="Times New Roman" panose="02020603050405020304" pitchFamily="18" charset="0"/>
              </a:rPr>
              <a:t>Producing the satellite / orthophoto imagery at scales according to topography, land use, and building density. The imagery itself can be used for many purposes in relation to land use management processes, including compliance monitoring of land development investment, forest degradation and land cover change.</a:t>
            </a:r>
          </a:p>
          <a:p>
            <a:r>
              <a:rPr lang="en-US">
                <a:latin typeface="Times New Roman" panose="02020603050405020304" pitchFamily="18" charset="0"/>
              </a:rPr>
              <a:t>The satellite / orthophoto imagery will be used in the field to identify, delineate and adjudicate parcel boundaries (general boundaries), which can be drawn directly on the imagery and the parcels be numbered for reference to the connected land rights (see Figure 2). This is basically a participatory approach that involves all local stakeholders.</a:t>
            </a:r>
          </a:p>
          <a:p>
            <a:r>
              <a:rPr lang="en-US">
                <a:latin typeface="Times New Roman" panose="02020603050405020304" pitchFamily="18" charset="0"/>
              </a:rPr>
              <a:t>The resulting boundary framework can be digitized from the imagery to create a digital cadastral map to be used as a basic layer in the land </a:t>
            </a:r>
          </a:p>
        </p:txBody>
      </p:sp>
    </p:spTree>
    <p:extLst>
      <p:ext uri="{BB962C8B-B14F-4D97-AF65-F5344CB8AC3E}">
        <p14:creationId xmlns:p14="http://schemas.microsoft.com/office/powerpoint/2010/main" val="725578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kern="1800" baseline="0">
                <a:latin typeface="Times New Roman" panose="02020603050405020304" pitchFamily="18" charset="0"/>
              </a:rPr>
              <a:t>PROCEDURES IN LAND REGISTRATION</a:t>
            </a:r>
          </a:p>
        </p:txBody>
      </p:sp>
      <p:sp>
        <p:nvSpPr>
          <p:cNvPr id="3" name="Text Placeholder 2"/>
          <p:cNvSpPr>
            <a:spLocks noGrp="1"/>
          </p:cNvSpPr>
          <p:nvPr>
            <p:ph type="body" idx="1"/>
          </p:nvPr>
        </p:nvSpPr>
        <p:spPr/>
        <p:txBody>
          <a:bodyPr vert="horz" lIns="91440" tIns="45720" rIns="91440" bIns="45720" rtlCol="0">
            <a:normAutofit fontScale="85000" lnSpcReduction="20000"/>
          </a:bodyPr>
          <a:lstStyle/>
          <a:p>
            <a:r>
              <a:rPr lang="en-US" dirty="0">
                <a:latin typeface="Times New Roman" panose="02020603050405020304" pitchFamily="18" charset="0"/>
              </a:rPr>
              <a:t>Preliminary phase of land registration</a:t>
            </a:r>
          </a:p>
          <a:p>
            <a:r>
              <a:rPr lang="en-US" dirty="0">
                <a:latin typeface="Times New Roman" panose="02020603050405020304" pitchFamily="18" charset="0"/>
              </a:rPr>
              <a:t>Adjudication</a:t>
            </a:r>
          </a:p>
          <a:p>
            <a:r>
              <a:rPr lang="en-US" dirty="0">
                <a:latin typeface="Times New Roman" panose="02020603050405020304" pitchFamily="18" charset="0"/>
              </a:rPr>
              <a:t>Grievance management</a:t>
            </a:r>
          </a:p>
          <a:p>
            <a:r>
              <a:rPr lang="en-US" dirty="0">
                <a:latin typeface="Times New Roman" panose="02020603050405020304" pitchFamily="18" charset="0"/>
              </a:rPr>
              <a:t>Recording Textual Data and Demarcation </a:t>
            </a:r>
          </a:p>
          <a:p>
            <a:r>
              <a:rPr lang="en-US" dirty="0">
                <a:latin typeface="Times New Roman" panose="02020603050405020304" pitchFamily="18" charset="0"/>
              </a:rPr>
              <a:t>Demarcation Process</a:t>
            </a:r>
          </a:p>
          <a:p>
            <a:r>
              <a:rPr lang="en-US" dirty="0">
                <a:latin typeface="Times New Roman" panose="02020603050405020304" pitchFamily="18" charset="0"/>
              </a:rPr>
              <a:t>Data processing</a:t>
            </a:r>
          </a:p>
          <a:p>
            <a:r>
              <a:rPr lang="en-US" dirty="0">
                <a:latin typeface="Times New Roman" panose="02020603050405020304" pitchFamily="18" charset="0"/>
              </a:rPr>
              <a:t>Quality assurance and control</a:t>
            </a:r>
          </a:p>
          <a:p>
            <a:r>
              <a:rPr lang="en-US" dirty="0">
                <a:latin typeface="Times New Roman" panose="02020603050405020304" pitchFamily="18" charset="0"/>
              </a:rPr>
              <a:t>Public Display and Hearing</a:t>
            </a:r>
          </a:p>
          <a:p>
            <a:r>
              <a:rPr lang="en-US" dirty="0">
                <a:latin typeface="Times New Roman" panose="02020603050405020304" pitchFamily="18" charset="0"/>
              </a:rPr>
              <a:t>Registration  </a:t>
            </a:r>
          </a:p>
          <a:p>
            <a:r>
              <a:rPr lang="en-US" dirty="0">
                <a:latin typeface="Times New Roman" panose="02020603050405020304" pitchFamily="18" charset="0"/>
              </a:rPr>
              <a:t>Certification</a:t>
            </a:r>
          </a:p>
          <a:p>
            <a:r>
              <a:rPr lang="en-US" dirty="0">
                <a:latin typeface="Times New Roman" panose="02020603050405020304" pitchFamily="18" charset="0"/>
              </a:rPr>
              <a:t>Tenure Documentation </a:t>
            </a:r>
          </a:p>
          <a:p>
            <a:r>
              <a:rPr lang="en-US" dirty="0">
                <a:latin typeface="Times New Roman" panose="02020603050405020304" pitchFamily="18" charset="0"/>
              </a:rPr>
              <a:t>Updating of land Register </a:t>
            </a:r>
          </a:p>
        </p:txBody>
      </p:sp>
    </p:spTree>
    <p:extLst>
      <p:ext uri="{BB962C8B-B14F-4D97-AF65-F5344CB8AC3E}">
        <p14:creationId xmlns:p14="http://schemas.microsoft.com/office/powerpoint/2010/main" val="1207644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latin typeface="Times New Roman" panose="02020603050405020304" pitchFamily="18" charset="0"/>
              </a:rPr>
              <a:t>Preliminary phase of land registration</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Baseline and pilot Studies</a:t>
            </a:r>
          </a:p>
          <a:p>
            <a:r>
              <a:rPr lang="en-US" dirty="0">
                <a:latin typeface="Times New Roman" panose="02020603050405020304" pitchFamily="18" charset="0"/>
              </a:rPr>
              <a:t>Mobilization and Sensitization</a:t>
            </a:r>
          </a:p>
          <a:p>
            <a:r>
              <a:rPr lang="en-US" dirty="0">
                <a:latin typeface="Times New Roman" panose="02020603050405020304" pitchFamily="18" charset="0"/>
              </a:rPr>
              <a:t>Equipment, Materials and Office Space Required</a:t>
            </a:r>
          </a:p>
          <a:p>
            <a:r>
              <a:rPr lang="en-US" dirty="0">
                <a:latin typeface="Times New Roman" panose="02020603050405020304" pitchFamily="18" charset="0"/>
              </a:rPr>
              <a:t>Team Formation</a:t>
            </a:r>
          </a:p>
          <a:p>
            <a:r>
              <a:rPr lang="en-US" dirty="0">
                <a:latin typeface="Times New Roman" panose="02020603050405020304" pitchFamily="18" charset="0"/>
              </a:rPr>
              <a:t>Training</a:t>
            </a:r>
          </a:p>
          <a:p>
            <a:r>
              <a:rPr lang="en-US" dirty="0" err="1">
                <a:latin typeface="Times New Roman" panose="02020603050405020304" pitchFamily="18" charset="0"/>
              </a:rPr>
              <a:t>Kebele</a:t>
            </a:r>
            <a:r>
              <a:rPr lang="en-US" dirty="0">
                <a:latin typeface="Times New Roman" panose="02020603050405020304" pitchFamily="18" charset="0"/>
              </a:rPr>
              <a:t> boundary delineation</a:t>
            </a:r>
          </a:p>
          <a:p>
            <a:r>
              <a:rPr lang="en-US" dirty="0">
                <a:latin typeface="Times New Roman" panose="02020603050405020304" pitchFamily="18" charset="0"/>
              </a:rPr>
              <a:t>Clearing of disputes and claims before adjudication</a:t>
            </a:r>
          </a:p>
          <a:p>
            <a:r>
              <a:rPr lang="en-US" dirty="0">
                <a:latin typeface="Times New Roman" panose="02020603050405020304" pitchFamily="18" charset="0"/>
              </a:rPr>
              <a:t>Public information and awareness</a:t>
            </a:r>
          </a:p>
        </p:txBody>
      </p:sp>
    </p:spTree>
    <p:extLst>
      <p:ext uri="{BB962C8B-B14F-4D97-AF65-F5344CB8AC3E}">
        <p14:creationId xmlns:p14="http://schemas.microsoft.com/office/powerpoint/2010/main" val="1608863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rPr>
              <a:t>Adjudication operation demands the following procedures</a:t>
            </a:r>
            <a:endParaRPr lang="en-US" b="0"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vert="horz" lIns="91440" tIns="45720" rIns="91440" bIns="45720" rtlCol="0">
            <a:normAutofit fontScale="85000" lnSpcReduction="20000"/>
          </a:bodyPr>
          <a:lstStyle/>
          <a:p>
            <a:r>
              <a:rPr lang="en-US" dirty="0">
                <a:latin typeface="Times New Roman" panose="02020603050405020304" pitchFamily="18" charset="0"/>
              </a:rPr>
              <a:t>Land holders will show the parcel boundaries to the field team. This will be witnessed and confirmed by the neighbors sharing boundaries with the demarcated parcel, plus a representative from the Land Administration and Use Committee. </a:t>
            </a:r>
          </a:p>
          <a:p>
            <a:r>
              <a:rPr lang="en-US" dirty="0">
                <a:latin typeface="Times New Roman" panose="02020603050405020304" pitchFamily="18" charset="0"/>
              </a:rPr>
              <a:t>Any documents held, including provisional certificates or other documents, must be presented to the </a:t>
            </a:r>
            <a:r>
              <a:rPr lang="en-US" dirty="0" err="1">
                <a:latin typeface="Times New Roman" panose="02020603050405020304" pitchFamily="18" charset="0"/>
              </a:rPr>
              <a:t>Kebele</a:t>
            </a:r>
            <a:r>
              <a:rPr lang="en-US" dirty="0">
                <a:latin typeface="Times New Roman" panose="02020603050405020304" pitchFamily="18" charset="0"/>
              </a:rPr>
              <a:t> Land Administration and Use Committee member and the field team. The essential information in any presented document is entered in the field data form by the data recorder. </a:t>
            </a:r>
          </a:p>
          <a:p>
            <a:r>
              <a:rPr lang="en-US" dirty="0">
                <a:latin typeface="Times New Roman" panose="02020603050405020304" pitchFamily="18" charset="0"/>
              </a:rPr>
              <a:t>If no documentation exists, witnesses and neighbors are invited to attest to the holders claim. </a:t>
            </a:r>
          </a:p>
          <a:p>
            <a:r>
              <a:rPr lang="en-US" dirty="0">
                <a:latin typeface="Times New Roman" panose="02020603050405020304" pitchFamily="18" charset="0"/>
              </a:rPr>
              <a:t>If more than one certificate is presented for the same parcel, the certificate that was issued first is registered. The information in the second certificate is added in the field data form as additional information for further investigation. </a:t>
            </a:r>
          </a:p>
          <a:p>
            <a:r>
              <a:rPr lang="en-US" dirty="0">
                <a:latin typeface="Times New Roman" panose="02020603050405020304" pitchFamily="18" charset="0"/>
              </a:rPr>
              <a:t>Neighbors on all sides will be called to verify that there is no dispute over boundaries or holder rights.</a:t>
            </a:r>
          </a:p>
        </p:txBody>
      </p:sp>
    </p:spTree>
    <p:extLst>
      <p:ext uri="{BB962C8B-B14F-4D97-AF65-F5344CB8AC3E}">
        <p14:creationId xmlns:p14="http://schemas.microsoft.com/office/powerpoint/2010/main" val="766039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Data processing</a:t>
            </a:r>
            <a:endParaRPr lang="en-US" b="0"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The data processing is under taken through deferent ways </a:t>
            </a:r>
          </a:p>
          <a:p>
            <a:pPr lvl="1"/>
            <a:r>
              <a:rPr lang="en-US" dirty="0"/>
              <a:t>one is through QGIS software in </a:t>
            </a:r>
            <a:r>
              <a:rPr lang="en-US" dirty="0" err="1"/>
              <a:t>woreda</a:t>
            </a:r>
            <a:r>
              <a:rPr lang="en-US" dirty="0"/>
              <a:t> NARLEIS system is not implemented and </a:t>
            </a:r>
          </a:p>
          <a:p>
            <a:pPr lvl="1"/>
            <a:r>
              <a:rPr lang="en-US" dirty="0"/>
              <a:t>the second one is through MASSREGE in area NARLEIS system is implemented.</a:t>
            </a:r>
          </a:p>
        </p:txBody>
      </p:sp>
    </p:spTree>
    <p:extLst>
      <p:ext uri="{BB962C8B-B14F-4D97-AF65-F5344CB8AC3E}">
        <p14:creationId xmlns:p14="http://schemas.microsoft.com/office/powerpoint/2010/main" val="1922950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Data processing</a:t>
            </a:r>
            <a:endParaRPr lang="en-US" b="0"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In the first case the document is </a:t>
            </a:r>
          </a:p>
          <a:p>
            <a:pPr lvl="1"/>
            <a:r>
              <a:rPr lang="en-US" dirty="0"/>
              <a:t>scanned, </a:t>
            </a:r>
          </a:p>
          <a:p>
            <a:pPr lvl="1"/>
            <a:r>
              <a:rPr lang="en-US" dirty="0"/>
              <a:t>Geo-reference, </a:t>
            </a:r>
          </a:p>
          <a:p>
            <a:pPr lvl="1"/>
            <a:r>
              <a:rPr lang="en-US" dirty="0"/>
              <a:t>digitize, </a:t>
            </a:r>
          </a:p>
          <a:p>
            <a:pPr lvl="1"/>
            <a:r>
              <a:rPr lang="en-US" dirty="0"/>
              <a:t>encode the attribute data and make ready for any Geo-processing application and query (refer module five in detail).  </a:t>
            </a:r>
          </a:p>
        </p:txBody>
      </p:sp>
    </p:spTree>
    <p:extLst>
      <p:ext uri="{BB962C8B-B14F-4D97-AF65-F5344CB8AC3E}">
        <p14:creationId xmlns:p14="http://schemas.microsoft.com/office/powerpoint/2010/main" val="1452284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Data processing</a:t>
            </a:r>
            <a:endParaRPr lang="en-US" b="0"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In the second case field data will be entered into system by dedicated data entry staff in the local office by using MASSREG. </a:t>
            </a:r>
          </a:p>
          <a:p>
            <a:r>
              <a:rPr lang="en-US" dirty="0">
                <a:latin typeface="Times New Roman" panose="02020603050405020304" pitchFamily="18" charset="0"/>
              </a:rPr>
              <a:t>The data entry process in MASSREG implements the double entry approach in which field registration form data is encoded and crosschecked twice by two different data entry operators. </a:t>
            </a:r>
          </a:p>
          <a:p>
            <a:r>
              <a:rPr lang="en-US" dirty="0">
                <a:latin typeface="Times New Roman" panose="02020603050405020304" pitchFamily="18" charset="0"/>
              </a:rPr>
              <a:t>When it comes to spatial data which is the core aspect of Second Level Land Certification (SLLC), it processed using the plugin integrated in QGIS applications which are running on computers. </a:t>
            </a:r>
          </a:p>
          <a:p>
            <a:r>
              <a:rPr lang="en-US" dirty="0">
                <a:latin typeface="Times New Roman" panose="02020603050405020304" pitchFamily="18" charset="0"/>
              </a:rPr>
              <a:t>The QGIS option allows GIS users to scan field maps that are produced by adjudication teams and use it for screen digitization. </a:t>
            </a:r>
          </a:p>
        </p:txBody>
      </p:sp>
    </p:spTree>
    <p:extLst>
      <p:ext uri="{BB962C8B-B14F-4D97-AF65-F5344CB8AC3E}">
        <p14:creationId xmlns:p14="http://schemas.microsoft.com/office/powerpoint/2010/main" val="476047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textual data</a:t>
            </a:r>
          </a:p>
        </p:txBody>
      </p:sp>
      <p:sp>
        <p:nvSpPr>
          <p:cNvPr id="3" name="Text Placeholder 2"/>
          <p:cNvSpPr>
            <a:spLocks noGrp="1"/>
          </p:cNvSpPr>
          <p:nvPr>
            <p:ph type="body" idx="1"/>
          </p:nvPr>
        </p:nvSpPr>
        <p:spPr/>
        <p:txBody>
          <a:bodyPr vert="horz" lIns="91440" tIns="45720" rIns="91440" bIns="45720" rtlCol="0">
            <a:normAutofit fontScale="92500" lnSpcReduction="10000"/>
          </a:bodyPr>
          <a:lstStyle/>
          <a:p>
            <a:r>
              <a:rPr lang="en-US" dirty="0">
                <a:latin typeface="Times New Roman" panose="02020603050405020304" pitchFamily="18" charset="0"/>
              </a:rPr>
              <a:t>When a parcel is demarcated, the data recorder will record the details land records for registration using Field Registration Form (FRF).</a:t>
            </a:r>
          </a:p>
          <a:p>
            <a:r>
              <a:rPr lang="en-US" dirty="0">
                <a:latin typeface="Times New Roman" panose="02020603050405020304" pitchFamily="18" charset="0"/>
              </a:rPr>
              <a:t> A uniform FRF should be used by all </a:t>
            </a:r>
            <a:r>
              <a:rPr lang="en-US" dirty="0" err="1">
                <a:latin typeface="Times New Roman" panose="02020603050405020304" pitchFamily="18" charset="0"/>
              </a:rPr>
              <a:t>woredas</a:t>
            </a:r>
            <a:r>
              <a:rPr lang="en-US" dirty="0">
                <a:latin typeface="Times New Roman" panose="02020603050405020304" pitchFamily="18" charset="0"/>
              </a:rPr>
              <a:t>/</a:t>
            </a:r>
            <a:r>
              <a:rPr lang="en-US" dirty="0" err="1">
                <a:latin typeface="Times New Roman" panose="02020603050405020304" pitchFamily="18" charset="0"/>
              </a:rPr>
              <a:t>kebels</a:t>
            </a:r>
            <a:r>
              <a:rPr lang="en-US" dirty="0">
                <a:latin typeface="Times New Roman" panose="02020603050405020304" pitchFamily="18" charset="0"/>
              </a:rPr>
              <a:t>. </a:t>
            </a:r>
          </a:p>
          <a:p>
            <a:r>
              <a:rPr lang="en-US" dirty="0">
                <a:latin typeface="Times New Roman" panose="02020603050405020304" pitchFamily="18" charset="0"/>
              </a:rPr>
              <a:t>The content of FRF includes the following column headings/attributes (Unique parcel identifier):</a:t>
            </a:r>
          </a:p>
          <a:p>
            <a:pPr lvl="1"/>
            <a:r>
              <a:rPr lang="en-US" dirty="0"/>
              <a:t> Region (two digits), zone (two digits), Woreda (two digits), </a:t>
            </a:r>
            <a:r>
              <a:rPr lang="en-US" dirty="0" err="1"/>
              <a:t>Kebele</a:t>
            </a:r>
            <a:r>
              <a:rPr lang="en-US" dirty="0"/>
              <a:t> (three digits) and parcel identification number (five digits) this is for parcel based cadastral system for all regions except </a:t>
            </a:r>
            <a:r>
              <a:rPr lang="en-US" dirty="0" err="1"/>
              <a:t>Amhara</a:t>
            </a:r>
            <a:r>
              <a:rPr lang="en-US" dirty="0"/>
              <a:t> region.</a:t>
            </a:r>
          </a:p>
          <a:p>
            <a:r>
              <a:rPr lang="en-US" dirty="0">
                <a:latin typeface="Times New Roman" panose="02020603050405020304" pitchFamily="18" charset="0"/>
              </a:rPr>
              <a:t>When a parcel is demarcated, the data recorder will record the details land records for registration using Field Registration Form (FRF). A uniform FRF should be used by all Region code + Zonal code+ Woreda code + </a:t>
            </a:r>
            <a:r>
              <a:rPr lang="en-US" dirty="0" err="1">
                <a:latin typeface="Times New Roman" panose="02020603050405020304" pitchFamily="18" charset="0"/>
              </a:rPr>
              <a:t>Kebele</a:t>
            </a:r>
            <a:r>
              <a:rPr lang="en-US" dirty="0">
                <a:latin typeface="Times New Roman" panose="02020603050405020304" pitchFamily="18" charset="0"/>
              </a:rPr>
              <a:t> code + Holding number + Parcel number</a:t>
            </a:r>
          </a:p>
          <a:p>
            <a:pPr lvl="1"/>
            <a:endParaRPr lang="en-US" dirty="0"/>
          </a:p>
        </p:txBody>
      </p:sp>
    </p:spTree>
    <p:extLst>
      <p:ext uri="{BB962C8B-B14F-4D97-AF65-F5344CB8AC3E}">
        <p14:creationId xmlns:p14="http://schemas.microsoft.com/office/powerpoint/2010/main" val="210558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rPr>
              <a:t>Adjudication</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The adjudication is the f</a:t>
            </a:r>
            <a:r>
              <a:rPr lang="en-US" dirty="0">
                <a:solidFill>
                  <a:srgbClr val="FF0000"/>
                </a:solidFill>
                <a:latin typeface="Times New Roman" panose="02020603050405020304" pitchFamily="18" charset="0"/>
              </a:rPr>
              <a:t>irst stage in the introduction of registration of title</a:t>
            </a:r>
            <a:r>
              <a:rPr lang="en-US" dirty="0">
                <a:latin typeface="Times New Roman" panose="02020603050405020304" pitchFamily="18" charset="0"/>
              </a:rPr>
              <a:t>. </a:t>
            </a:r>
          </a:p>
          <a:p>
            <a:r>
              <a:rPr lang="en-US" dirty="0">
                <a:latin typeface="Times New Roman" panose="02020603050405020304" pitchFamily="18" charset="0"/>
              </a:rPr>
              <a:t>It is a process whereby </a:t>
            </a:r>
            <a:r>
              <a:rPr lang="en-US" dirty="0">
                <a:solidFill>
                  <a:srgbClr val="FF0000"/>
                </a:solidFill>
                <a:latin typeface="Times New Roman" panose="02020603050405020304" pitchFamily="18" charset="0"/>
              </a:rPr>
              <a:t>existing rights in parcels of land are finally and authoritatively ascertained</a:t>
            </a:r>
            <a:r>
              <a:rPr lang="en-US" dirty="0">
                <a:latin typeface="Times New Roman" panose="02020603050405020304" pitchFamily="18" charset="0"/>
              </a:rPr>
              <a:t>.</a:t>
            </a:r>
          </a:p>
          <a:p>
            <a:r>
              <a:rPr lang="en-US" dirty="0">
                <a:latin typeface="Times New Roman" panose="02020603050405020304" pitchFamily="18" charset="0"/>
              </a:rPr>
              <a:t>The adjudication </a:t>
            </a:r>
            <a:r>
              <a:rPr lang="en-US" dirty="0">
                <a:solidFill>
                  <a:srgbClr val="FF0000"/>
                </a:solidFill>
                <a:latin typeface="Times New Roman" panose="02020603050405020304" pitchFamily="18" charset="0"/>
              </a:rPr>
              <a:t>does not alter existing rights in land </a:t>
            </a:r>
            <a:r>
              <a:rPr lang="en-US" dirty="0">
                <a:latin typeface="Times New Roman" panose="02020603050405020304" pitchFamily="18" charset="0"/>
              </a:rPr>
              <a:t>and </a:t>
            </a:r>
            <a:r>
              <a:rPr lang="en-US" dirty="0">
                <a:solidFill>
                  <a:srgbClr val="FF0000"/>
                </a:solidFill>
                <a:latin typeface="Times New Roman" panose="02020603050405020304" pitchFamily="18" charset="0"/>
              </a:rPr>
              <a:t>it does not create new rights</a:t>
            </a:r>
            <a:r>
              <a:rPr lang="en-US" dirty="0">
                <a:latin typeface="Times New Roman" panose="02020603050405020304" pitchFamily="18" charset="0"/>
              </a:rPr>
              <a:t>.</a:t>
            </a:r>
          </a:p>
        </p:txBody>
      </p:sp>
    </p:spTree>
    <p:extLst>
      <p:ext uri="{BB962C8B-B14F-4D97-AF65-F5344CB8AC3E}">
        <p14:creationId xmlns:p14="http://schemas.microsoft.com/office/powerpoint/2010/main" val="3371869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Codes and examples case 1</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Region code (type= Alphabetic text; 2 digits: OR, BG, TG, SP… two letters of your region).</a:t>
            </a:r>
          </a:p>
          <a:p>
            <a:r>
              <a:rPr lang="en-US" dirty="0">
                <a:latin typeface="Times New Roman" panose="02020603050405020304" pitchFamily="18" charset="0"/>
              </a:rPr>
              <a:t>Zone code (type= Numeric; 2 digits: 04, 06, 01,05 )</a:t>
            </a:r>
          </a:p>
          <a:p>
            <a:r>
              <a:rPr lang="en-US" dirty="0">
                <a:latin typeface="Times New Roman" panose="02020603050405020304" pitchFamily="18" charset="0"/>
              </a:rPr>
              <a:t>Woreda code  (type= number; 2 digits; 01, 02, . . .)</a:t>
            </a:r>
          </a:p>
          <a:p>
            <a:r>
              <a:rPr lang="en-US" dirty="0" err="1">
                <a:latin typeface="Times New Roman" panose="02020603050405020304" pitchFamily="18" charset="0"/>
              </a:rPr>
              <a:t>Kebele</a:t>
            </a:r>
            <a:r>
              <a:rPr lang="en-US" dirty="0">
                <a:latin typeface="Times New Roman" panose="02020603050405020304" pitchFamily="18" charset="0"/>
              </a:rPr>
              <a:t> code (type= number; 3 digits: 001, 002,)</a:t>
            </a:r>
          </a:p>
          <a:p>
            <a:r>
              <a:rPr lang="en-US" dirty="0">
                <a:latin typeface="Times New Roman" panose="02020603050405020304" pitchFamily="18" charset="0"/>
              </a:rPr>
              <a:t>Parcel number code (type = number; 5 digit: 00001, 00002,)</a:t>
            </a:r>
          </a:p>
          <a:p>
            <a:r>
              <a:rPr lang="en-US" dirty="0">
                <a:latin typeface="Times New Roman" panose="02020603050405020304" pitchFamily="18" charset="0"/>
              </a:rPr>
              <a:t>Example for Benishangul has 14 digits: BG010100100001</a:t>
            </a:r>
          </a:p>
          <a:p>
            <a:endParaRPr lang="en-US" dirty="0">
              <a:latin typeface="Times New Roman" panose="02020603050405020304" pitchFamily="18" charset="0"/>
            </a:endParaRPr>
          </a:p>
        </p:txBody>
      </p:sp>
    </p:spTree>
    <p:extLst>
      <p:ext uri="{BB962C8B-B14F-4D97-AF65-F5344CB8AC3E}">
        <p14:creationId xmlns:p14="http://schemas.microsoft.com/office/powerpoint/2010/main" val="3736563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Codes and examples case 2</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Whereas for </a:t>
            </a:r>
            <a:r>
              <a:rPr lang="en-US" dirty="0" err="1">
                <a:latin typeface="Times New Roman" panose="02020603050405020304" pitchFamily="18" charset="0"/>
              </a:rPr>
              <a:t>Amhara</a:t>
            </a:r>
            <a:r>
              <a:rPr lang="en-US" dirty="0">
                <a:latin typeface="Times New Roman" panose="02020603050405020304" pitchFamily="18" charset="0"/>
              </a:rPr>
              <a:t> has 15 digits in the following manners; </a:t>
            </a:r>
          </a:p>
          <a:p>
            <a:r>
              <a:rPr lang="en-US" dirty="0">
                <a:latin typeface="Times New Roman" panose="02020603050405020304" pitchFamily="18" charset="0"/>
              </a:rPr>
              <a:t>Region code + Zonal code+ Woreda code + </a:t>
            </a:r>
            <a:r>
              <a:rPr lang="en-US" dirty="0" err="1">
                <a:latin typeface="Times New Roman" panose="02020603050405020304" pitchFamily="18" charset="0"/>
              </a:rPr>
              <a:t>Kebele</a:t>
            </a:r>
            <a:r>
              <a:rPr lang="en-US" dirty="0">
                <a:latin typeface="Times New Roman" panose="02020603050405020304" pitchFamily="18" charset="0"/>
              </a:rPr>
              <a:t> code + Holding number + Parcel number</a:t>
            </a:r>
          </a:p>
          <a:p>
            <a:r>
              <a:rPr lang="en-US" dirty="0">
                <a:latin typeface="Times New Roman" panose="02020603050405020304" pitchFamily="18" charset="0"/>
              </a:rPr>
              <a:t>Region code (type= Alphabetic text; 2 digit: AM)</a:t>
            </a:r>
          </a:p>
          <a:p>
            <a:r>
              <a:rPr lang="en-US" dirty="0">
                <a:latin typeface="Times New Roman" panose="02020603050405020304" pitchFamily="18" charset="0"/>
              </a:rPr>
              <a:t>Zone code (type= Alphabetic; 2 digits: AA, BB, CC,)</a:t>
            </a:r>
          </a:p>
          <a:p>
            <a:r>
              <a:rPr lang="en-US" dirty="0">
                <a:latin typeface="Times New Roman" panose="02020603050405020304" pitchFamily="18" charset="0"/>
              </a:rPr>
              <a:t>Woreda code  (type= number; 2 digits; 01, 02, . . .)</a:t>
            </a:r>
          </a:p>
          <a:p>
            <a:r>
              <a:rPr lang="en-US" dirty="0" err="1">
                <a:latin typeface="Times New Roman" panose="02020603050405020304" pitchFamily="18" charset="0"/>
              </a:rPr>
              <a:t>Kebele</a:t>
            </a:r>
            <a:r>
              <a:rPr lang="en-US" dirty="0">
                <a:latin typeface="Times New Roman" panose="02020603050405020304" pitchFamily="18" charset="0"/>
              </a:rPr>
              <a:t> code (type= number; 3 digits: 001, 002,)</a:t>
            </a:r>
          </a:p>
          <a:p>
            <a:r>
              <a:rPr lang="en-US" dirty="0">
                <a:latin typeface="Times New Roman" panose="02020603050405020304" pitchFamily="18" charset="0"/>
              </a:rPr>
              <a:t>Holding code (type = number; 4 digit)</a:t>
            </a:r>
          </a:p>
          <a:p>
            <a:endParaRPr lang="en-US" dirty="0">
              <a:latin typeface="Times New Roman" panose="02020603050405020304" pitchFamily="18" charset="0"/>
            </a:endParaRPr>
          </a:p>
        </p:txBody>
      </p:sp>
    </p:spTree>
    <p:extLst>
      <p:ext uri="{BB962C8B-B14F-4D97-AF65-F5344CB8AC3E}">
        <p14:creationId xmlns:p14="http://schemas.microsoft.com/office/powerpoint/2010/main" val="2904474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GB" b="0" i="0" u="none" strike="noStrike" kern="1800" baseline="0">
                <a:latin typeface="Times New Roman" panose="02020603050405020304" pitchFamily="18" charset="0"/>
              </a:rPr>
              <a:t>Self-Check Questions </a:t>
            </a:r>
          </a:p>
        </p:txBody>
      </p:sp>
      <p:sp>
        <p:nvSpPr>
          <p:cNvPr id="3" name="Text Placeholder 2"/>
          <p:cNvSpPr>
            <a:spLocks noGrp="1"/>
          </p:cNvSpPr>
          <p:nvPr>
            <p:ph type="body" idx="1"/>
          </p:nvPr>
        </p:nvSpPr>
        <p:spPr/>
        <p:txBody>
          <a:bodyPr vert="horz" lIns="91440" tIns="45720" rIns="91440" bIns="45720" rtlCol="0">
            <a:normAutofit/>
          </a:bodyPr>
          <a:lstStyle/>
          <a:p>
            <a:r>
              <a:rPr lang="en-US">
                <a:latin typeface="Times New Roman" panose="02020603050405020304" pitchFamily="18" charset="0"/>
              </a:rPr>
              <a:t>Instruction: Give short, brief and precise answer for the following questions.</a:t>
            </a:r>
          </a:p>
          <a:p>
            <a:r>
              <a:rPr lang="en-US">
                <a:latin typeface="Times New Roman" panose="02020603050405020304" pitchFamily="18" charset="0"/>
              </a:rPr>
              <a:t>Explain the concept of FFP. </a:t>
            </a:r>
          </a:p>
          <a:p>
            <a:r>
              <a:rPr lang="en-US">
                <a:latin typeface="Times New Roman" panose="02020603050405020304" pitchFamily="18" charset="0"/>
              </a:rPr>
              <a:t>Explain the benefits of FFP? </a:t>
            </a:r>
          </a:p>
          <a:p>
            <a:r>
              <a:rPr lang="en-US">
                <a:latin typeface="Times New Roman" panose="02020603050405020304" pitchFamily="18" charset="0"/>
              </a:rPr>
              <a:t>Explain the principles of FFP? </a:t>
            </a:r>
          </a:p>
        </p:txBody>
      </p:sp>
    </p:spTree>
    <p:extLst>
      <p:ext uri="{BB962C8B-B14F-4D97-AF65-F5344CB8AC3E}">
        <p14:creationId xmlns:p14="http://schemas.microsoft.com/office/powerpoint/2010/main" val="802405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0" i="0" u="none" strike="noStrike" kern="1800" baseline="0">
                <a:latin typeface="Times New Roman" panose="02020603050405020304" pitchFamily="18" charset="0"/>
              </a:rPr>
              <a:t>Land transactions, processes and record keeping (Rural land rights transactions)</a:t>
            </a:r>
            <a:endParaRPr lang="en-US" b="0" i="0" u="none" strike="noStrike" kern="1800" baseline="0">
              <a:latin typeface="Arial Unicode MS" panose="020B0604020202020204" pitchFamily="34" charset="-128"/>
            </a:endParaRPr>
          </a:p>
        </p:txBody>
      </p:sp>
      <p:sp>
        <p:nvSpPr>
          <p:cNvPr id="3" name="Text Placeholder 2"/>
          <p:cNvSpPr>
            <a:spLocks noGrp="1"/>
          </p:cNvSpPr>
          <p:nvPr>
            <p:ph type="body" idx="1"/>
          </p:nvPr>
        </p:nvSpPr>
        <p:spPr/>
        <p:txBody>
          <a:bodyPr vert="horz" lIns="91440" tIns="45720" rIns="91440" bIns="45720" rtlCol="0">
            <a:normAutofit fontScale="92500" lnSpcReduction="20000"/>
          </a:bodyPr>
          <a:lstStyle/>
          <a:p>
            <a:r>
              <a:rPr lang="en-US">
                <a:latin typeface="Times New Roman" panose="02020603050405020304" pitchFamily="18" charset="0"/>
              </a:rPr>
              <a:t>Transaction: - is a generic term used to describe a Transfer, or an Easement, authorized pursuant to another. </a:t>
            </a:r>
          </a:p>
          <a:p>
            <a:r>
              <a:rPr lang="en-US">
                <a:latin typeface="Times New Roman" panose="02020603050405020304" pitchFamily="18" charset="0"/>
              </a:rPr>
              <a:t>Land transaction: is a transaction on land initiated by the land holder(s) of a parcel. It can either be transfer of land rights or restrictions on these (encumbrances) or changes in parcel or person data without impact on the right on land. </a:t>
            </a:r>
          </a:p>
          <a:p>
            <a:r>
              <a:rPr lang="en-US">
                <a:latin typeface="Times New Roman" panose="02020603050405020304" pitchFamily="18" charset="0"/>
              </a:rPr>
              <a:t>Land records are the evidence of ownership and use rights. There is a growing outcry for a better land management and development controls by the public sector. Generally, knowledge is not enough, what is required is detailed information about land use who owns the land, who occupies and work on it, what is pattern of land use etc.</a:t>
            </a:r>
          </a:p>
          <a:p>
            <a:r>
              <a:rPr lang="en-US">
                <a:latin typeface="Times New Roman" panose="02020603050405020304" pitchFamily="18" charset="0"/>
              </a:rPr>
              <a:t>During land transactions there are changes in land rights and other issues related to land. The change might be in land rights, property formation, land parcels or/and land holdings.</a:t>
            </a:r>
          </a:p>
        </p:txBody>
      </p:sp>
    </p:spTree>
    <p:extLst>
      <p:ext uri="{BB962C8B-B14F-4D97-AF65-F5344CB8AC3E}">
        <p14:creationId xmlns:p14="http://schemas.microsoft.com/office/powerpoint/2010/main" val="1046266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kern="1800" baseline="0">
                <a:latin typeface="Times New Roman" panose="02020603050405020304" pitchFamily="18" charset="0"/>
              </a:rPr>
              <a:t>Explaining the Types of Rural Land Rights Transaction</a:t>
            </a:r>
          </a:p>
        </p:txBody>
      </p:sp>
      <p:sp>
        <p:nvSpPr>
          <p:cNvPr id="3" name="Text Placeholder 2"/>
          <p:cNvSpPr>
            <a:spLocks noGrp="1"/>
          </p:cNvSpPr>
          <p:nvPr>
            <p:ph type="body" idx="1"/>
          </p:nvPr>
        </p:nvSpPr>
        <p:spPr/>
        <p:txBody>
          <a:bodyPr vert="horz" lIns="91440" tIns="45720" rIns="91440" bIns="45720" rtlCol="0">
            <a:normAutofit/>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2682170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kern="1800" baseline="0">
                <a:latin typeface="Times New Roman" panose="02020603050405020304" pitchFamily="18" charset="0"/>
              </a:rPr>
              <a:t>Types of Rural Land Rights Transaction</a:t>
            </a:r>
          </a:p>
        </p:txBody>
      </p:sp>
      <p:sp>
        <p:nvSpPr>
          <p:cNvPr id="3" name="Text Placeholder 2"/>
          <p:cNvSpPr>
            <a:spLocks noGrp="1"/>
          </p:cNvSpPr>
          <p:nvPr>
            <p:ph type="body" idx="1"/>
          </p:nvPr>
        </p:nvSpPr>
        <p:spPr/>
        <p:txBody>
          <a:bodyPr vert="horz" lIns="91440" tIns="45720" rIns="91440" bIns="45720" rtlCol="0">
            <a:normAutofit/>
          </a:bodyPr>
          <a:lstStyle/>
          <a:p>
            <a:r>
              <a:rPr lang="en-US">
                <a:latin typeface="Times New Roman" panose="02020603050405020304" pitchFamily="18" charset="0"/>
              </a:rPr>
              <a:t>Rural land transactions with transfer of rights </a:t>
            </a:r>
          </a:p>
          <a:p>
            <a:r>
              <a:rPr lang="en-US">
                <a:latin typeface="Times New Roman" panose="02020603050405020304" pitchFamily="18" charset="0"/>
              </a:rPr>
              <a:t>Rural land transactions with limitation/restriction of rights </a:t>
            </a:r>
          </a:p>
        </p:txBody>
      </p:sp>
    </p:spTree>
    <p:extLst>
      <p:ext uri="{BB962C8B-B14F-4D97-AF65-F5344CB8AC3E}">
        <p14:creationId xmlns:p14="http://schemas.microsoft.com/office/powerpoint/2010/main" val="1627373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R="0" rtl="0"/>
            <a:r>
              <a:rPr lang="en-US" sz="3600" b="0" i="0" u="none" strike="noStrike" kern="1800" baseline="0" dirty="0">
                <a:latin typeface="Times New Roman" panose="02020603050405020304" pitchFamily="18" charset="0"/>
              </a:rPr>
              <a:t>Changes in spatial configuration of the parcel, corrections, or certificate replacement </a:t>
            </a:r>
          </a:p>
        </p:txBody>
      </p:sp>
      <p:sp>
        <p:nvSpPr>
          <p:cNvPr id="3" name="Text Placeholder 2"/>
          <p:cNvSpPr>
            <a:spLocks noGrp="1"/>
          </p:cNvSpPr>
          <p:nvPr>
            <p:ph type="body" idx="1"/>
          </p:nvPr>
        </p:nvSpPr>
        <p:spPr/>
        <p:txBody>
          <a:bodyPr vert="horz" lIns="91440" tIns="45720" rIns="91440" bIns="45720" rtlCol="0">
            <a:normAutofit fontScale="92500" lnSpcReduction="20000"/>
          </a:bodyPr>
          <a:lstStyle/>
          <a:p>
            <a:r>
              <a:rPr lang="en-US">
                <a:latin typeface="Times New Roman" panose="02020603050405020304" pitchFamily="18" charset="0"/>
              </a:rPr>
              <a:t>In this group of land transactions, only the spatial configuration and size of the parcel is modified, or the particulars of the land right holder are changed. However, consolidation (merge) of parcels will always be combined with a transfer of rights transaction (transfer of rights before parcels’ merge/consolidation) whilst boundaries’ correction may include transfer of rights because of the transaction. A change of spatial configuration or size of the parcel of land and/or of the particulars of the land right holder should be register in the land register. In case of: </a:t>
            </a:r>
          </a:p>
          <a:p>
            <a:pPr lvl="1"/>
            <a:r>
              <a:rPr lang="en-US"/>
              <a:t>Change in parcel configuration or size: the land record showing the original relationship person (land holder) - right (holding) - parcel must be deleted and replaced by one or more a new one(s) but for in case it is only a minor correction (e.g., size). </a:t>
            </a:r>
          </a:p>
          <a:p>
            <a:pPr lvl="1"/>
            <a:r>
              <a:rPr lang="en-US"/>
              <a:t>Change in particulars of the land right holder (e.g., wrongly spelled name): the land record showing the original relationship person-right-parcel must be corrected. </a:t>
            </a:r>
          </a:p>
        </p:txBody>
      </p:sp>
    </p:spTree>
    <p:extLst>
      <p:ext uri="{BB962C8B-B14F-4D97-AF65-F5344CB8AC3E}">
        <p14:creationId xmlns:p14="http://schemas.microsoft.com/office/powerpoint/2010/main" val="1887320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R="0" rtl="0"/>
            <a:r>
              <a:rPr lang="en-US" sz="3600" b="0" i="0" u="none" strike="noStrike" kern="1800" baseline="0" dirty="0">
                <a:latin typeface="Times New Roman" panose="02020603050405020304" pitchFamily="18" charset="0"/>
              </a:rPr>
              <a:t>changes in spatial configuration of the parcel or with corrections</a:t>
            </a:r>
          </a:p>
        </p:txBody>
      </p:sp>
      <p:sp>
        <p:nvSpPr>
          <p:cNvPr id="3" name="Text Placeholder 2"/>
          <p:cNvSpPr>
            <a:spLocks noGrp="1"/>
          </p:cNvSpPr>
          <p:nvPr>
            <p:ph type="body" idx="1"/>
          </p:nvPr>
        </p:nvSpPr>
        <p:spPr/>
        <p:txBody>
          <a:bodyPr vert="horz" lIns="91440" tIns="45720" rIns="91440" bIns="45720" rtlCol="0">
            <a:normAutofit/>
          </a:bodyPr>
          <a:lstStyle/>
          <a:p>
            <a:r>
              <a:rPr lang="en-US" kern="1800" dirty="0">
                <a:latin typeface="Times New Roman" panose="02020603050405020304" pitchFamily="18" charset="0"/>
              </a:rPr>
              <a:t>The rural land transactions concerned with changes in spatial configuration of the parcel or with corrections are: </a:t>
            </a:r>
          </a:p>
          <a:p>
            <a:pPr lvl="1"/>
            <a:r>
              <a:rPr lang="en-US" dirty="0">
                <a:latin typeface="Times New Roman" panose="02020603050405020304" pitchFamily="18" charset="0"/>
              </a:rPr>
              <a:t>Consolidation (merge) of parcels</a:t>
            </a:r>
          </a:p>
          <a:p>
            <a:pPr lvl="1"/>
            <a:r>
              <a:rPr lang="en-US" dirty="0">
                <a:latin typeface="Times New Roman" panose="02020603050405020304" pitchFamily="18" charset="0"/>
              </a:rPr>
              <a:t>Boundaries correction</a:t>
            </a:r>
          </a:p>
          <a:p>
            <a:pPr lvl="1"/>
            <a:r>
              <a:rPr lang="en-US" dirty="0">
                <a:latin typeface="Times New Roman" panose="02020603050405020304" pitchFamily="18" charset="0"/>
              </a:rPr>
              <a:t>Corrections (textual; spatial)</a:t>
            </a:r>
          </a:p>
          <a:p>
            <a:pPr lvl="1"/>
            <a:r>
              <a:rPr lang="en-US" dirty="0">
                <a:latin typeface="Times New Roman" panose="02020603050405020304" pitchFamily="18" charset="0"/>
              </a:rPr>
              <a:t>Replacement of certificate</a:t>
            </a:r>
          </a:p>
        </p:txBody>
      </p:sp>
    </p:spTree>
    <p:extLst>
      <p:ext uri="{BB962C8B-B14F-4D97-AF65-F5344CB8AC3E}">
        <p14:creationId xmlns:p14="http://schemas.microsoft.com/office/powerpoint/2010/main" val="14264013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R="0" rtl="0"/>
            <a:r>
              <a:rPr lang="en-US" sz="3600" b="0" i="0" u="none" strike="noStrike" kern="1800" baseline="0" dirty="0">
                <a:latin typeface="Times New Roman" panose="02020603050405020304" pitchFamily="18" charset="0"/>
              </a:rPr>
              <a:t>The rural land transactions concerned with changes in spatial configuration of the parcel or with corrections are: </a:t>
            </a:r>
          </a:p>
        </p:txBody>
      </p:sp>
      <p:sp>
        <p:nvSpPr>
          <p:cNvPr id="3" name="Text Placeholder 2"/>
          <p:cNvSpPr>
            <a:spLocks noGrp="1"/>
          </p:cNvSpPr>
          <p:nvPr>
            <p:ph type="body" idx="1"/>
          </p:nvPr>
        </p:nvSpPr>
        <p:spPr/>
        <p:txBody>
          <a:bodyPr vert="horz" lIns="91440" tIns="45720" rIns="91440" bIns="45720" rtlCol="0">
            <a:normAutofit fontScale="85000" lnSpcReduction="10000"/>
          </a:bodyPr>
          <a:lstStyle/>
          <a:p>
            <a:r>
              <a:rPr lang="en-US" dirty="0">
                <a:latin typeface="Times New Roman" panose="02020603050405020304" pitchFamily="18" charset="0"/>
              </a:rPr>
              <a:t>Consolidation (merge) of parcels: consolidation/merge of parcels may be done if it will make the land holding more convenient for development; of course, the parcels to merge should be hold by the same land right holder. This is mostly the case after exchange of parcels. </a:t>
            </a:r>
          </a:p>
          <a:p>
            <a:r>
              <a:rPr lang="en-US" dirty="0">
                <a:latin typeface="Times New Roman" panose="02020603050405020304" pitchFamily="18" charset="0"/>
              </a:rPr>
              <a:t>Boundaries correction: this can happen if the parcel has been wrongly demarcated during SLLC or if the boundaries have been changed due to natural phenomena (e.g., derived river); rectification of boundaries will have an influence on the area of the parcel and probably on the boundaries of neighboring parcels. </a:t>
            </a:r>
          </a:p>
          <a:p>
            <a:r>
              <a:rPr lang="en-US" dirty="0">
                <a:latin typeface="Times New Roman" panose="02020603050405020304" pitchFamily="18" charset="0"/>
              </a:rPr>
              <a:t>Corrections (textual; spatial): simple correction of the land record may be needed if e.g. the area of the parcel or if some particulars of a person (e.g. name) have been incorrectly recorded. </a:t>
            </a:r>
          </a:p>
          <a:p>
            <a:r>
              <a:rPr lang="en-US" dirty="0">
                <a:latin typeface="Times New Roman" panose="02020603050405020304" pitchFamily="18" charset="0"/>
              </a:rPr>
              <a:t>Replacement of certificate: just re-printing in case of lost or damaged certificate </a:t>
            </a:r>
          </a:p>
        </p:txBody>
      </p:sp>
    </p:spTree>
    <p:extLst>
      <p:ext uri="{BB962C8B-B14F-4D97-AF65-F5344CB8AC3E}">
        <p14:creationId xmlns:p14="http://schemas.microsoft.com/office/powerpoint/2010/main" val="386077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800" dirty="0">
                <a:latin typeface="Times New Roman" panose="02020603050405020304" pitchFamily="18" charset="0"/>
              </a:rPr>
              <a:t>Common Basic Principles for the Rural Land Transaction Procedures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23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rPr>
              <a:t>Adjudication establishes</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What right exists,</a:t>
            </a:r>
          </a:p>
          <a:p>
            <a:r>
              <a:rPr lang="en-US" dirty="0">
                <a:latin typeface="Times New Roman" panose="02020603050405020304" pitchFamily="18" charset="0"/>
              </a:rPr>
              <a:t>By whom they are exercised, and</a:t>
            </a:r>
          </a:p>
          <a:p>
            <a:r>
              <a:rPr lang="en-US" dirty="0">
                <a:latin typeface="Times New Roman" panose="02020603050405020304" pitchFamily="18" charset="0"/>
              </a:rPr>
              <a:t>To what limitations they are subject. In result, it produces certainty and finality into land records.</a:t>
            </a:r>
          </a:p>
        </p:txBody>
      </p:sp>
    </p:spTree>
    <p:extLst>
      <p:ext uri="{BB962C8B-B14F-4D97-AF65-F5344CB8AC3E}">
        <p14:creationId xmlns:p14="http://schemas.microsoft.com/office/powerpoint/2010/main" val="24136147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40ED-AA8C-8AEC-BB6B-0EB447ACBDE9}"/>
              </a:ext>
            </a:extLst>
          </p:cNvPr>
          <p:cNvSpPr>
            <a:spLocks noGrp="1"/>
          </p:cNvSpPr>
          <p:nvPr>
            <p:ph type="title"/>
          </p:nvPr>
        </p:nvSpPr>
        <p:spPr/>
        <p:txBody>
          <a:bodyPr/>
          <a:lstStyle/>
          <a:p>
            <a:r>
              <a:rPr lang="en-US" dirty="0"/>
              <a:t>Transaction</a:t>
            </a:r>
          </a:p>
        </p:txBody>
      </p:sp>
      <p:sp>
        <p:nvSpPr>
          <p:cNvPr id="3" name="Content Placeholder 2">
            <a:extLst>
              <a:ext uri="{FF2B5EF4-FFF2-40B4-BE49-F238E27FC236}">
                <a16:creationId xmlns:a16="http://schemas.microsoft.com/office/drawing/2014/main" id="{974A63B2-F495-040B-7E0E-E0997C751DD9}"/>
              </a:ext>
            </a:extLst>
          </p:cNvPr>
          <p:cNvSpPr>
            <a:spLocks noGrp="1"/>
          </p:cNvSpPr>
          <p:nvPr>
            <p:ph idx="1"/>
          </p:nvPr>
        </p:nvSpPr>
        <p:spPr/>
        <p:txBody>
          <a:bodyPr/>
          <a:lstStyle/>
          <a:p>
            <a:r>
              <a:rPr lang="en-US" dirty="0"/>
              <a:t>Transaction: - is a generic term used to describe a Transfer, or an Easement, authorized pursuant to another. </a:t>
            </a:r>
          </a:p>
          <a:p>
            <a:r>
              <a:rPr lang="en-US" dirty="0"/>
              <a:t>Land transaction: is a transaction on land initiated by the land holder(s) of a parcel. It can either be transfer of land rights or restrictions on these (encumbrances) or changes in parcel or person data without impact on the right on land. </a:t>
            </a:r>
          </a:p>
          <a:p>
            <a:r>
              <a:rPr lang="en-US" dirty="0"/>
              <a:t>Land records are the evidence of ownership and use rights.</a:t>
            </a:r>
          </a:p>
        </p:txBody>
      </p:sp>
    </p:spTree>
    <p:extLst>
      <p:ext uri="{BB962C8B-B14F-4D97-AF65-F5344CB8AC3E}">
        <p14:creationId xmlns:p14="http://schemas.microsoft.com/office/powerpoint/2010/main" val="1408476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dirty="0">
                <a:solidFill>
                  <a:srgbClr val="FF0000"/>
                </a:solidFill>
              </a:rPr>
              <a:t>Every rural landholder shall be issued with a landholding certificate prepared for each parcel he/she is holding</a:t>
            </a:r>
            <a:r>
              <a:rPr lang="en-US" dirty="0"/>
              <a:t>. </a:t>
            </a:r>
          </a:p>
          <a:p>
            <a:r>
              <a:rPr lang="en-US" dirty="0"/>
              <a:t>The landholding certificate shall: </a:t>
            </a:r>
          </a:p>
          <a:p>
            <a:pPr lvl="1"/>
            <a:r>
              <a:rPr lang="en-US" dirty="0"/>
              <a:t>Be a document </a:t>
            </a:r>
            <a:r>
              <a:rPr lang="en-US" dirty="0">
                <a:solidFill>
                  <a:srgbClr val="FF0000"/>
                </a:solidFill>
              </a:rPr>
              <a:t>showing the attributes of the land holder and of the parcel</a:t>
            </a:r>
            <a:r>
              <a:rPr lang="en-US" dirty="0"/>
              <a:t>, including a parcel </a:t>
            </a:r>
            <a:r>
              <a:rPr lang="en-US" dirty="0">
                <a:solidFill>
                  <a:srgbClr val="FF0000"/>
                </a:solidFill>
              </a:rPr>
              <a:t>index map showing the parcel itself and the neighboring parcels</a:t>
            </a:r>
            <a:r>
              <a:rPr lang="en-US" dirty="0"/>
              <a:t>. </a:t>
            </a:r>
          </a:p>
          <a:p>
            <a:pPr lvl="1"/>
            <a:r>
              <a:rPr lang="en-US" dirty="0"/>
              <a:t>Be prepared in the name of the joint holders where the holders of the parcel are more than one. </a:t>
            </a:r>
          </a:p>
          <a:p>
            <a:pPr lvl="1"/>
            <a:r>
              <a:rPr lang="en-US" dirty="0">
                <a:solidFill>
                  <a:srgbClr val="FF0000"/>
                </a:solidFill>
              </a:rPr>
              <a:t>Officially be issued by </a:t>
            </a:r>
            <a:r>
              <a:rPr lang="en-US" dirty="0" err="1">
                <a:solidFill>
                  <a:srgbClr val="FF0000"/>
                </a:solidFill>
              </a:rPr>
              <a:t>woreda</a:t>
            </a:r>
            <a:r>
              <a:rPr lang="en-US" dirty="0">
                <a:solidFill>
                  <a:srgbClr val="FF0000"/>
                </a:solidFill>
              </a:rPr>
              <a:t> land administration office </a:t>
            </a:r>
            <a:r>
              <a:rPr lang="en-US" dirty="0"/>
              <a:t>(but delivered to the rural land holder through the </a:t>
            </a:r>
            <a:r>
              <a:rPr lang="en-US" dirty="0" err="1"/>
              <a:t>kebele</a:t>
            </a:r>
            <a:r>
              <a:rPr lang="en-US" dirty="0"/>
              <a:t> land administration committee, if feasible). </a:t>
            </a:r>
          </a:p>
          <a:p>
            <a:endParaRPr lang="en-US" dirty="0"/>
          </a:p>
        </p:txBody>
      </p:sp>
      <p:sp>
        <p:nvSpPr>
          <p:cNvPr id="4" name="Title 3"/>
          <p:cNvSpPr>
            <a:spLocks noGrp="1"/>
          </p:cNvSpPr>
          <p:nvPr>
            <p:ph type="title"/>
          </p:nvPr>
        </p:nvSpPr>
        <p:spPr/>
        <p:txBody>
          <a:bodyPr/>
          <a:lstStyle/>
          <a:p>
            <a:r>
              <a:rPr lang="en-US" dirty="0"/>
              <a:t>Land Holding Certificate</a:t>
            </a:r>
          </a:p>
        </p:txBody>
      </p:sp>
    </p:spTree>
    <p:extLst>
      <p:ext uri="{BB962C8B-B14F-4D97-AF65-F5344CB8AC3E}">
        <p14:creationId xmlns:p14="http://schemas.microsoft.com/office/powerpoint/2010/main" val="14203794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i="1" dirty="0"/>
              <a:t>Availability of Land Information </a:t>
            </a:r>
            <a:endParaRPr lang="en-US" dirty="0"/>
          </a:p>
        </p:txBody>
      </p:sp>
      <p:sp>
        <p:nvSpPr>
          <p:cNvPr id="3" name="Text Placeholder 2"/>
          <p:cNvSpPr>
            <a:spLocks noGrp="1"/>
          </p:cNvSpPr>
          <p:nvPr>
            <p:ph type="body" idx="1"/>
          </p:nvPr>
        </p:nvSpPr>
        <p:spPr/>
        <p:txBody>
          <a:bodyPr>
            <a:normAutofit/>
          </a:bodyPr>
          <a:lstStyle/>
          <a:p>
            <a:r>
              <a:rPr lang="en-US" dirty="0"/>
              <a:t>The land holding (</a:t>
            </a:r>
            <a:r>
              <a:rPr lang="en-US" dirty="0">
                <a:solidFill>
                  <a:srgbClr val="FF0000"/>
                </a:solidFill>
              </a:rPr>
              <a:t>spatial and non-spatial</a:t>
            </a:r>
            <a:r>
              <a:rPr lang="en-US" dirty="0"/>
              <a:t>) information registered in the land register </a:t>
            </a:r>
            <a:r>
              <a:rPr lang="en-US" dirty="0">
                <a:solidFill>
                  <a:srgbClr val="FF0000"/>
                </a:solidFill>
              </a:rPr>
              <a:t>database at </a:t>
            </a:r>
            <a:r>
              <a:rPr lang="en-US" dirty="0" err="1">
                <a:solidFill>
                  <a:srgbClr val="FF0000"/>
                </a:solidFill>
              </a:rPr>
              <a:t>woreda</a:t>
            </a:r>
            <a:r>
              <a:rPr lang="en-US" dirty="0">
                <a:solidFill>
                  <a:srgbClr val="FF0000"/>
                </a:solidFill>
              </a:rPr>
              <a:t> level </a:t>
            </a:r>
            <a:r>
              <a:rPr lang="en-US" dirty="0"/>
              <a:t>and aggregated to the regional and federal level, combined with other sources of land related information is a r</a:t>
            </a:r>
            <a:r>
              <a:rPr lang="en-US" dirty="0">
                <a:solidFill>
                  <a:srgbClr val="FF0000"/>
                </a:solidFill>
              </a:rPr>
              <a:t>elevant and reliable source of information to support good land governance </a:t>
            </a:r>
            <a:r>
              <a:rPr lang="en-US" dirty="0"/>
              <a:t>and country sustainable development. </a:t>
            </a:r>
          </a:p>
          <a:p>
            <a:r>
              <a:rPr lang="en-US" dirty="0"/>
              <a:t>It could be also a source of revenue to make the RLAS economically sustainable in the long term. </a:t>
            </a:r>
          </a:p>
          <a:p>
            <a:endParaRPr lang="en-US" dirty="0"/>
          </a:p>
        </p:txBody>
      </p:sp>
    </p:spTree>
    <p:extLst>
      <p:ext uri="{BB962C8B-B14F-4D97-AF65-F5344CB8AC3E}">
        <p14:creationId xmlns:p14="http://schemas.microsoft.com/office/powerpoint/2010/main" val="5697253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800" dirty="0">
                <a:latin typeface="Times New Roman" panose="02020603050405020304" pitchFamily="18" charset="0"/>
              </a:rPr>
              <a:t>Overview of the Rural Land Transaction Process</a:t>
            </a:r>
            <a:endParaRPr lang="en-US" dirty="0"/>
          </a:p>
        </p:txBody>
      </p:sp>
      <p:sp>
        <p:nvSpPr>
          <p:cNvPr id="3" name="Text Placeholder 2"/>
          <p:cNvSpPr>
            <a:spLocks noGrp="1"/>
          </p:cNvSpPr>
          <p:nvPr>
            <p:ph type="body" idx="1"/>
          </p:nvPr>
        </p:nvSpPr>
        <p:spPr/>
        <p:txBody>
          <a:bodyPr/>
          <a:lstStyle/>
          <a:p>
            <a:r>
              <a:rPr lang="en-US" dirty="0"/>
              <a:t>Under rural land administration</a:t>
            </a:r>
          </a:p>
        </p:txBody>
      </p:sp>
    </p:spTree>
    <p:extLst>
      <p:ext uri="{BB962C8B-B14F-4D97-AF65-F5344CB8AC3E}">
        <p14:creationId xmlns:p14="http://schemas.microsoft.com/office/powerpoint/2010/main" val="866889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0" y="-130629"/>
            <a:ext cx="12191999" cy="7135586"/>
          </a:xfrm>
          <a:prstGeom prst="rect">
            <a:avLst/>
          </a:prstGeom>
          <a:noFill/>
          <a:ln>
            <a:noFill/>
          </a:ln>
        </p:spPr>
      </p:pic>
      <p:sp>
        <p:nvSpPr>
          <p:cNvPr id="3" name="TextBox 2"/>
          <p:cNvSpPr txBox="1"/>
          <p:nvPr/>
        </p:nvSpPr>
        <p:spPr>
          <a:xfrm>
            <a:off x="11038114" y="702129"/>
            <a:ext cx="457200"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3266881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kern="1800" baseline="0" dirty="0">
                <a:solidFill>
                  <a:srgbClr val="000000"/>
                </a:solidFill>
                <a:latin typeface="Times New Roman" panose="02020603050405020304" pitchFamily="18" charset="0"/>
              </a:rPr>
              <a:t>The rural land transactions with transfer of rights are : </a:t>
            </a:r>
          </a:p>
        </p:txBody>
      </p:sp>
      <p:sp>
        <p:nvSpPr>
          <p:cNvPr id="3" name="Text Placeholder 2"/>
          <p:cNvSpPr>
            <a:spLocks noGrp="1"/>
          </p:cNvSpPr>
          <p:nvPr>
            <p:ph type="body" idx="1"/>
          </p:nvPr>
        </p:nvSpPr>
        <p:spPr/>
        <p:txBody>
          <a:bodyPr vert="horz" lIns="91440" tIns="45720" rIns="91440" bIns="45720" rtlCol="0">
            <a:normAutofit fontScale="92500" lnSpcReduction="10000"/>
          </a:bodyPr>
          <a:lstStyle/>
          <a:p>
            <a:r>
              <a:rPr lang="en-US" dirty="0">
                <a:latin typeface="Times New Roman" panose="02020603050405020304" pitchFamily="18" charset="0"/>
              </a:rPr>
              <a:t>Bequeath/Inheritance (with and without will and with or without parcel sub-division) </a:t>
            </a:r>
          </a:p>
          <a:p>
            <a:r>
              <a:rPr lang="en-US" dirty="0">
                <a:latin typeface="Times New Roman" panose="02020603050405020304" pitchFamily="18" charset="0"/>
              </a:rPr>
              <a:t>Divorce (with or without parcel sub-division) </a:t>
            </a:r>
          </a:p>
          <a:p>
            <a:r>
              <a:rPr lang="en-US" dirty="0">
                <a:latin typeface="Times New Roman" panose="02020603050405020304" pitchFamily="18" charset="0"/>
              </a:rPr>
              <a:t>Gift (with or without parcel sub-division) </a:t>
            </a:r>
          </a:p>
          <a:p>
            <a:r>
              <a:rPr lang="en-US" dirty="0">
                <a:latin typeface="Times New Roman" panose="02020603050405020304" pitchFamily="18" charset="0"/>
              </a:rPr>
              <a:t>Exchange </a:t>
            </a:r>
          </a:p>
          <a:p>
            <a:r>
              <a:rPr lang="en-US" dirty="0">
                <a:latin typeface="Times New Roman" panose="02020603050405020304" pitchFamily="18" charset="0"/>
              </a:rPr>
              <a:t>Expropriation (with or without parcel sub-division) </a:t>
            </a:r>
          </a:p>
          <a:p>
            <a:r>
              <a:rPr lang="en-US" dirty="0">
                <a:latin typeface="Times New Roman" panose="02020603050405020304" pitchFamily="18" charset="0"/>
              </a:rPr>
              <a:t>Reallocation </a:t>
            </a:r>
          </a:p>
          <a:p>
            <a:r>
              <a:rPr lang="en-US" dirty="0">
                <a:latin typeface="Times New Roman" panose="02020603050405020304" pitchFamily="18" charset="0"/>
              </a:rPr>
              <a:t>Special Case: Land holding not registered at SLLC (in case of a parcel that has been demarcated during SLLC but could not be adjudicated and thus not registered because the land holder was not present during SLLC operations). </a:t>
            </a:r>
          </a:p>
        </p:txBody>
      </p:sp>
    </p:spTree>
    <p:extLst>
      <p:ext uri="{BB962C8B-B14F-4D97-AF65-F5344CB8AC3E}">
        <p14:creationId xmlns:p14="http://schemas.microsoft.com/office/powerpoint/2010/main" val="1184161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a:t>
            </a:r>
          </a:p>
        </p:txBody>
      </p:sp>
      <p:sp>
        <p:nvSpPr>
          <p:cNvPr id="3" name="Text Placeholder 2"/>
          <p:cNvSpPr>
            <a:spLocks noGrp="1"/>
          </p:cNvSpPr>
          <p:nvPr>
            <p:ph type="body" idx="1"/>
          </p:nvPr>
        </p:nvSpPr>
        <p:spPr/>
        <p:txBody>
          <a:bodyPr/>
          <a:lstStyle/>
          <a:p>
            <a:r>
              <a:rPr lang="en-US" dirty="0"/>
              <a:t>1</a:t>
            </a:r>
          </a:p>
          <a:p>
            <a:r>
              <a:rPr lang="en-US" dirty="0">
                <a:solidFill>
                  <a:srgbClr val="FF0000"/>
                </a:solidFill>
              </a:rPr>
              <a:t>2</a:t>
            </a:r>
          </a:p>
          <a:p>
            <a:r>
              <a:rPr lang="en-US" dirty="0">
                <a:solidFill>
                  <a:srgbClr val="008000"/>
                </a:solidFill>
              </a:rPr>
              <a:t>3</a:t>
            </a:r>
          </a:p>
          <a:p>
            <a:r>
              <a:rPr lang="en-US" dirty="0">
                <a:solidFill>
                  <a:srgbClr val="CC0099"/>
                </a:solidFill>
              </a:rPr>
              <a:t>4</a:t>
            </a:r>
          </a:p>
        </p:txBody>
      </p:sp>
    </p:spTree>
    <p:extLst>
      <p:ext uri="{BB962C8B-B14F-4D97-AF65-F5344CB8AC3E}">
        <p14:creationId xmlns:p14="http://schemas.microsoft.com/office/powerpoint/2010/main" val="398820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kern="1800" baseline="0" dirty="0">
                <a:latin typeface="Times New Roman" panose="02020603050405020304" pitchFamily="18" charset="0"/>
              </a:rPr>
              <a:t>Procedures (presentation)	</a:t>
            </a:r>
          </a:p>
        </p:txBody>
      </p:sp>
      <p:sp>
        <p:nvSpPr>
          <p:cNvPr id="3" name="Text Placeholder 2"/>
          <p:cNvSpPr>
            <a:spLocks noGrp="1"/>
          </p:cNvSpPr>
          <p:nvPr>
            <p:ph type="body" idx="1"/>
          </p:nvPr>
        </p:nvSpPr>
        <p:spPr/>
        <p:txBody>
          <a:bodyPr vert="horz" lIns="91440" tIns="45720" rIns="91440" bIns="45720" rtlCol="0">
            <a:normAutofit/>
          </a:bodyPr>
          <a:lstStyle/>
          <a:p>
            <a:r>
              <a:rPr lang="en-US" dirty="0">
                <a:solidFill>
                  <a:srgbClr val="FF0000"/>
                </a:solidFill>
                <a:latin typeface="Times New Roman" panose="02020603050405020304" pitchFamily="18" charset="0"/>
              </a:rPr>
              <a:t>Procedure for rural land transaction through Bequeath/Inheritance</a:t>
            </a:r>
            <a:r>
              <a:rPr lang="en-US" dirty="0">
                <a:latin typeface="Times New Roman" panose="02020603050405020304" pitchFamily="18" charset="0"/>
              </a:rPr>
              <a:t>. </a:t>
            </a:r>
          </a:p>
          <a:p>
            <a:r>
              <a:rPr lang="en-US" dirty="0">
                <a:latin typeface="Times New Roman" panose="02020603050405020304" pitchFamily="18" charset="0"/>
              </a:rPr>
              <a:t>Rural land transaction through Bequeath/Inheritance without Will</a:t>
            </a:r>
          </a:p>
          <a:p>
            <a:r>
              <a:rPr lang="en-US" dirty="0">
                <a:solidFill>
                  <a:srgbClr val="008000"/>
                </a:solidFill>
                <a:latin typeface="Times New Roman" panose="02020603050405020304" pitchFamily="18" charset="0"/>
              </a:rPr>
              <a:t>Procedure for rural land transaction through Marriage </a:t>
            </a:r>
          </a:p>
          <a:p>
            <a:pPr>
              <a:lnSpc>
                <a:spcPct val="80000"/>
              </a:lnSpc>
            </a:pPr>
            <a:r>
              <a:rPr lang="en-US" sz="2700" dirty="0">
                <a:solidFill>
                  <a:srgbClr val="CC0099"/>
                </a:solidFill>
                <a:latin typeface="Times New Roman" panose="02020603050405020304" pitchFamily="18" charset="0"/>
              </a:rPr>
              <a:t>Procedure for rural land transaction through Divorce </a:t>
            </a:r>
          </a:p>
          <a:p>
            <a:r>
              <a:rPr lang="en-US" dirty="0">
                <a:solidFill>
                  <a:srgbClr val="FF0000"/>
                </a:solidFill>
                <a:latin typeface="Times New Roman" panose="02020603050405020304" pitchFamily="18" charset="0"/>
              </a:rPr>
              <a:t>Procedure for rural land transaction through Gift </a:t>
            </a:r>
          </a:p>
          <a:p>
            <a:r>
              <a:rPr lang="en-US" dirty="0">
                <a:latin typeface="Times New Roman" panose="02020603050405020304" pitchFamily="18" charset="0"/>
              </a:rPr>
              <a:t>Procedure for rural land transaction through Exchange </a:t>
            </a:r>
          </a:p>
          <a:p>
            <a:r>
              <a:rPr lang="en-US" dirty="0">
                <a:solidFill>
                  <a:srgbClr val="008000"/>
                </a:solidFill>
                <a:latin typeface="Times New Roman" panose="02020603050405020304" pitchFamily="18" charset="0"/>
              </a:rPr>
              <a:t>Procedure for rural land transaction through Expropriation </a:t>
            </a:r>
          </a:p>
          <a:p>
            <a:pPr>
              <a:lnSpc>
                <a:spcPct val="80000"/>
              </a:lnSpc>
            </a:pPr>
            <a:r>
              <a:rPr lang="en-US" sz="2700" dirty="0">
                <a:solidFill>
                  <a:srgbClr val="CC0099"/>
                </a:solidFill>
                <a:latin typeface="Times New Roman" panose="02020603050405020304" pitchFamily="18" charset="0"/>
              </a:rPr>
              <a:t>Procedure for rural land transaction through Reallocation </a:t>
            </a:r>
          </a:p>
        </p:txBody>
      </p:sp>
    </p:spTree>
    <p:extLst>
      <p:ext uri="{BB962C8B-B14F-4D97-AF65-F5344CB8AC3E}">
        <p14:creationId xmlns:p14="http://schemas.microsoft.com/office/powerpoint/2010/main" val="3806685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kern="1800" baseline="0" dirty="0">
                <a:latin typeface="Times New Roman" panose="02020603050405020304" pitchFamily="18" charset="0"/>
              </a:rPr>
              <a:t>Procedures (presentation)	</a:t>
            </a:r>
          </a:p>
        </p:txBody>
      </p:sp>
      <p:sp>
        <p:nvSpPr>
          <p:cNvPr id="3" name="Text Placeholder 2"/>
          <p:cNvSpPr>
            <a:spLocks noGrp="1"/>
          </p:cNvSpPr>
          <p:nvPr>
            <p:ph type="body" idx="1"/>
          </p:nvPr>
        </p:nvSpPr>
        <p:spPr/>
        <p:txBody>
          <a:bodyPr vert="horz" lIns="91440" tIns="45720" rIns="91440" bIns="45720" rtlCol="0">
            <a:normAutofit fontScale="85000" lnSpcReduction="10000"/>
          </a:bodyPr>
          <a:lstStyle/>
          <a:p>
            <a:r>
              <a:rPr lang="en-US" dirty="0">
                <a:latin typeface="Times New Roman" panose="02020603050405020304" pitchFamily="18" charset="0"/>
              </a:rPr>
              <a:t>Procedures for Rural Land Transactions with Limitation/Restriction of Rights </a:t>
            </a:r>
          </a:p>
          <a:p>
            <a:r>
              <a:rPr lang="en-US" dirty="0">
                <a:solidFill>
                  <a:srgbClr val="FF0000"/>
                </a:solidFill>
                <a:latin typeface="Times New Roman" panose="02020603050405020304" pitchFamily="18" charset="0"/>
              </a:rPr>
              <a:t>Procedure for rural land transaction through Rent/Lease </a:t>
            </a:r>
          </a:p>
          <a:p>
            <a:r>
              <a:rPr lang="en-US" dirty="0">
                <a:solidFill>
                  <a:srgbClr val="CC0099"/>
                </a:solidFill>
                <a:latin typeface="Times New Roman" panose="02020603050405020304" pitchFamily="18" charset="0"/>
              </a:rPr>
              <a:t>Procedure for rural land transaction due to Servitudes/Easements </a:t>
            </a:r>
          </a:p>
          <a:p>
            <a:r>
              <a:rPr lang="en-US" sz="3500" dirty="0">
                <a:solidFill>
                  <a:srgbClr val="008000"/>
                </a:solidFill>
                <a:latin typeface="Times New Roman" panose="02020603050405020304" pitchFamily="18" charset="0"/>
              </a:rPr>
              <a:t>Procedure for rural land transaction due to other Restrictive Interests </a:t>
            </a:r>
          </a:p>
          <a:p>
            <a:r>
              <a:rPr lang="en-US" dirty="0">
                <a:latin typeface="Times New Roman" panose="02020603050405020304" pitchFamily="18" charset="0"/>
              </a:rPr>
              <a:t>Procedures for Recording Corrections or Changes in Parcel Spatial Configuration </a:t>
            </a:r>
          </a:p>
          <a:p>
            <a:r>
              <a:rPr lang="en-US" dirty="0">
                <a:solidFill>
                  <a:srgbClr val="FF0000"/>
                </a:solidFill>
                <a:latin typeface="Times New Roman" panose="02020603050405020304" pitchFamily="18" charset="0"/>
              </a:rPr>
              <a:t>Procedure for rural land transaction through Consolidation/Merge of parcels </a:t>
            </a:r>
          </a:p>
          <a:p>
            <a:r>
              <a:rPr lang="en-US" dirty="0">
                <a:latin typeface="Times New Roman" panose="02020603050405020304" pitchFamily="18" charset="0"/>
              </a:rPr>
              <a:t>Procedure for recording Boundaries Correction </a:t>
            </a:r>
          </a:p>
          <a:p>
            <a:r>
              <a:rPr lang="en-US" sz="3800" dirty="0">
                <a:solidFill>
                  <a:srgbClr val="008000"/>
                </a:solidFill>
                <a:latin typeface="Times New Roman" panose="02020603050405020304" pitchFamily="18" charset="0"/>
              </a:rPr>
              <a:t>Procedure involving simple Correction. </a:t>
            </a:r>
          </a:p>
          <a:p>
            <a:r>
              <a:rPr lang="en-US" dirty="0">
                <a:solidFill>
                  <a:srgbClr val="CC0099"/>
                </a:solidFill>
                <a:latin typeface="Times New Roman" panose="02020603050405020304" pitchFamily="18" charset="0"/>
              </a:rPr>
              <a:t>Procedure for replacement of certificate </a:t>
            </a:r>
          </a:p>
        </p:txBody>
      </p:sp>
    </p:spTree>
    <p:extLst>
      <p:ext uri="{BB962C8B-B14F-4D97-AF65-F5344CB8AC3E}">
        <p14:creationId xmlns:p14="http://schemas.microsoft.com/office/powerpoint/2010/main" val="4079658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about the activity</a:t>
            </a:r>
          </a:p>
        </p:txBody>
      </p:sp>
      <p:sp>
        <p:nvSpPr>
          <p:cNvPr id="3" name="Text Placeholder 2"/>
          <p:cNvSpPr>
            <a:spLocks noGrp="1"/>
          </p:cNvSpPr>
          <p:nvPr>
            <p:ph type="body" idx="1"/>
          </p:nvPr>
        </p:nvSpPr>
        <p:spPr/>
        <p:txBody>
          <a:bodyPr/>
          <a:lstStyle/>
          <a:p>
            <a:r>
              <a:rPr lang="en-US" dirty="0"/>
              <a:t>Refer the next slides as an example of your presentation</a:t>
            </a:r>
          </a:p>
          <a:p>
            <a:pPr lvl="1"/>
            <a:r>
              <a:rPr lang="en-US" dirty="0"/>
              <a:t>It is about </a:t>
            </a:r>
            <a:r>
              <a:rPr lang="en-US" dirty="0">
                <a:solidFill>
                  <a:srgbClr val="2E74B5"/>
                </a:solidFill>
                <a:latin typeface="Times New Roman" panose="02020603050405020304" pitchFamily="18" charset="0"/>
              </a:rPr>
              <a:t>Rural land transaction through Bequeath/Inheritance with Will</a:t>
            </a:r>
            <a:r>
              <a:rPr lang="en-US" dirty="0"/>
              <a:t> </a:t>
            </a:r>
          </a:p>
          <a:p>
            <a:r>
              <a:rPr lang="en-US" dirty="0"/>
              <a:t>Refer to the reading material for unit 5 (word file). The different transactions are discussed in section 5.4 </a:t>
            </a:r>
            <a:r>
              <a:rPr lang="en-US"/>
              <a:t>(5.4.2</a:t>
            </a:r>
            <a:r>
              <a:rPr lang="en-US" dirty="0"/>
              <a:t>)</a:t>
            </a:r>
          </a:p>
        </p:txBody>
      </p:sp>
    </p:spTree>
    <p:extLst>
      <p:ext uri="{BB962C8B-B14F-4D97-AF65-F5344CB8AC3E}">
        <p14:creationId xmlns:p14="http://schemas.microsoft.com/office/powerpoint/2010/main" val="215530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kern="1800" dirty="0">
                <a:latin typeface="Times New Roman" panose="02020603050405020304" pitchFamily="18" charset="0"/>
              </a:rPr>
              <a:t>C</a:t>
            </a:r>
            <a:r>
              <a:rPr lang="en-US" b="1" i="0" u="none" strike="noStrike" kern="1800" baseline="0" dirty="0">
                <a:latin typeface="Times New Roman" panose="02020603050405020304" pitchFamily="18" charset="0"/>
              </a:rPr>
              <a:t>ore question of the adjudication</a:t>
            </a:r>
          </a:p>
        </p:txBody>
      </p:sp>
      <p:sp>
        <p:nvSpPr>
          <p:cNvPr id="3" name="Text Placeholder 2"/>
          <p:cNvSpPr>
            <a:spLocks noGrp="1"/>
          </p:cNvSpPr>
          <p:nvPr>
            <p:ph type="body" idx="1"/>
          </p:nvPr>
        </p:nvSpPr>
        <p:spPr/>
        <p:txBody>
          <a:bodyPr vert="horz" lIns="91440" tIns="45720" rIns="91440" bIns="45720" rtlCol="0">
            <a:normAutofit/>
          </a:bodyPr>
          <a:lstStyle/>
          <a:p>
            <a:r>
              <a:rPr lang="en-US" dirty="0">
                <a:latin typeface="Times New Roman" panose="02020603050405020304" pitchFamily="18" charset="0"/>
              </a:rPr>
              <a:t>is "</a:t>
            </a:r>
            <a:r>
              <a:rPr lang="en-US" dirty="0">
                <a:solidFill>
                  <a:srgbClr val="FF0000"/>
                </a:solidFill>
                <a:latin typeface="Times New Roman" panose="02020603050405020304" pitchFamily="18" charset="0"/>
              </a:rPr>
              <a:t>Who owns what</a:t>
            </a:r>
            <a:r>
              <a:rPr lang="en-US" dirty="0">
                <a:latin typeface="Times New Roman" panose="02020603050405020304" pitchFamily="18" charset="0"/>
              </a:rPr>
              <a:t>?” and all land is adjudicated, area by area, and parcel by parcel. </a:t>
            </a:r>
          </a:p>
          <a:p>
            <a:r>
              <a:rPr lang="en-US" dirty="0">
                <a:latin typeface="Times New Roman" panose="02020603050405020304" pitchFamily="18" charset="0"/>
              </a:rPr>
              <a:t>The </a:t>
            </a:r>
            <a:r>
              <a:rPr lang="en-US" dirty="0">
                <a:solidFill>
                  <a:srgbClr val="FF0000"/>
                </a:solidFill>
                <a:latin typeface="Times New Roman" panose="02020603050405020304" pitchFamily="18" charset="0"/>
              </a:rPr>
              <a:t>register data becomes very accurate as data is investigated in the field and checked by all adjoining parties</a:t>
            </a:r>
            <a:r>
              <a:rPr lang="en-US" dirty="0">
                <a:latin typeface="Times New Roman" panose="02020603050405020304" pitchFamily="18" charset="0"/>
              </a:rPr>
              <a:t>. </a:t>
            </a:r>
          </a:p>
          <a:p>
            <a:r>
              <a:rPr lang="en-US" dirty="0">
                <a:latin typeface="Times New Roman" panose="02020603050405020304" pitchFamily="18" charset="0"/>
              </a:rPr>
              <a:t>It is a compulsory process where usually those who fail to claim for their rights or refuse to cooperate with the process will lose them. </a:t>
            </a:r>
          </a:p>
        </p:txBody>
      </p:sp>
    </p:spTree>
    <p:extLst>
      <p:ext uri="{BB962C8B-B14F-4D97-AF65-F5344CB8AC3E}">
        <p14:creationId xmlns:p14="http://schemas.microsoft.com/office/powerpoint/2010/main" val="23396437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0" i="0" u="none" strike="noStrike" baseline="0" dirty="0">
                <a:solidFill>
                  <a:srgbClr val="2E74B5"/>
                </a:solidFill>
                <a:latin typeface="Times New Roman" panose="02020603050405020304" pitchFamily="18" charset="0"/>
              </a:rPr>
              <a:t>Rural land transaction through Bequeath/Inheritance with Will</a:t>
            </a:r>
          </a:p>
        </p:txBody>
      </p:sp>
      <p:sp>
        <p:nvSpPr>
          <p:cNvPr id="3" name="Text Placeholder 2"/>
          <p:cNvSpPr>
            <a:spLocks noGrp="1"/>
          </p:cNvSpPr>
          <p:nvPr>
            <p:ph type="body" idx="1"/>
          </p:nvPr>
        </p:nvSpPr>
        <p:spPr/>
        <p:txBody>
          <a:bodyPr>
            <a:normAutofit fontScale="70000" lnSpcReduction="20000"/>
          </a:bodyPr>
          <a:lstStyle/>
          <a:p>
            <a:pPr lvl="0"/>
            <a:r>
              <a:rPr lang="en-US" dirty="0"/>
              <a:t> Remark: This transaction is not possible in </a:t>
            </a:r>
            <a:r>
              <a:rPr lang="en-US" dirty="0" err="1"/>
              <a:t>Tigray</a:t>
            </a:r>
            <a:r>
              <a:rPr lang="en-US" dirty="0"/>
              <a:t> </a:t>
            </a:r>
          </a:p>
          <a:p>
            <a:pPr marR="0" lvl="0" rtl="0"/>
            <a:r>
              <a:rPr lang="en-US" b="1" i="0" u="none" strike="noStrike" baseline="0" dirty="0">
                <a:solidFill>
                  <a:srgbClr val="2E74B5"/>
                </a:solidFill>
                <a:latin typeface="Times New Roman" panose="02020603050405020304" pitchFamily="18" charset="0"/>
              </a:rPr>
              <a:t>Transaction: </a:t>
            </a:r>
            <a:r>
              <a:rPr lang="en-US" b="0" i="0" u="none" strike="noStrike" baseline="0" dirty="0">
                <a:solidFill>
                  <a:srgbClr val="2E74B5"/>
                </a:solidFill>
                <a:latin typeface="Times New Roman" panose="02020603050405020304" pitchFamily="18" charset="0"/>
              </a:rPr>
              <a:t>Transfer of landholding rights through inheritance (succession) to member(s) of the family (heirs) of the land right holder. In this case, the land right holder has prepared a will defining who are the heirs and what part of the parcel of land gets each heir (depending on the number of heir(s) and on the size of the parcel, the parcel may have to be sub-divided). </a:t>
            </a:r>
          </a:p>
          <a:p>
            <a:pPr marR="0" lvl="0" rtl="0"/>
            <a:r>
              <a:rPr lang="en-US" b="1" i="0" u="none" strike="noStrike" baseline="0" dirty="0">
                <a:solidFill>
                  <a:srgbClr val="2E74B5"/>
                </a:solidFill>
                <a:latin typeface="Times New Roman" panose="02020603050405020304" pitchFamily="18" charset="0"/>
              </a:rPr>
              <a:t>Conditions for transaction </a:t>
            </a:r>
            <a:r>
              <a:rPr lang="en-US" b="0" i="0" u="none" strike="noStrike" baseline="0" dirty="0">
                <a:solidFill>
                  <a:srgbClr val="2E74B5"/>
                </a:solidFill>
                <a:latin typeface="Times New Roman" panose="02020603050405020304" pitchFamily="18" charset="0"/>
              </a:rPr>
              <a:t>(in accordance with the relevant land administration and Use proclamation or regulation of the regional state concerned) </a:t>
            </a:r>
          </a:p>
          <a:p>
            <a:pPr marR="0" lvl="1" rtl="0"/>
            <a:r>
              <a:rPr lang="en-US" b="0" i="0" u="none" strike="noStrike" baseline="0" dirty="0">
                <a:solidFill>
                  <a:srgbClr val="1F4D78"/>
                </a:solidFill>
                <a:latin typeface="Times New Roman" panose="02020603050405020304" pitchFamily="18" charset="0"/>
              </a:rPr>
              <a:t>A family member means any person who permanently lives with the land right holder and sharing the livelihood of the land right holder. </a:t>
            </a:r>
          </a:p>
          <a:p>
            <a:pPr marR="0" lvl="1" rtl="0"/>
            <a:r>
              <a:rPr lang="en-US" b="0" i="0" u="none" strike="noStrike" baseline="0" dirty="0">
                <a:solidFill>
                  <a:srgbClr val="1F4D78"/>
                </a:solidFill>
                <a:latin typeface="Times New Roman" panose="02020603050405020304" pitchFamily="18" charset="0"/>
              </a:rPr>
              <a:t>The size of the parcel(s) for which the land holding rights have to be transferred should not be less than the minimum size of a holding. </a:t>
            </a:r>
          </a:p>
          <a:p>
            <a:pPr marR="0" lvl="1" rtl="0"/>
            <a:r>
              <a:rPr lang="en-US" b="0" i="0" u="none" strike="noStrike" baseline="0" dirty="0">
                <a:solidFill>
                  <a:srgbClr val="1F4D78"/>
                </a:solidFill>
                <a:latin typeface="Times New Roman" panose="02020603050405020304" pitchFamily="18" charset="0"/>
              </a:rPr>
              <a:t>The application for transfer of land holding rights by inheritance with will has to be displayed at the </a:t>
            </a:r>
            <a:r>
              <a:rPr lang="en-US" b="0" i="0" u="none" strike="noStrike" baseline="0" dirty="0" err="1">
                <a:solidFill>
                  <a:srgbClr val="1F4D78"/>
                </a:solidFill>
                <a:latin typeface="Times New Roman" panose="02020603050405020304" pitchFamily="18" charset="0"/>
              </a:rPr>
              <a:t>Kebele</a:t>
            </a:r>
            <a:r>
              <a:rPr lang="en-US" b="0" i="0" u="none" strike="noStrike" baseline="0" dirty="0">
                <a:solidFill>
                  <a:srgbClr val="1F4D78"/>
                </a:solidFill>
                <a:latin typeface="Times New Roman" panose="02020603050405020304" pitchFamily="18" charset="0"/>
              </a:rPr>
              <a:t> (and Woreda) land administration office. Claims can be made on the land holding; claims will have to be solved by the elders committee and if still needed, by the </a:t>
            </a:r>
            <a:r>
              <a:rPr lang="en-US" b="0" i="0" u="none" strike="noStrike" baseline="0" dirty="0" err="1">
                <a:solidFill>
                  <a:srgbClr val="1F4D78"/>
                </a:solidFill>
                <a:latin typeface="Times New Roman" panose="02020603050405020304" pitchFamily="18" charset="0"/>
              </a:rPr>
              <a:t>woreda</a:t>
            </a:r>
            <a:r>
              <a:rPr lang="en-US" b="0" i="0" u="none" strike="noStrike" baseline="0" dirty="0">
                <a:solidFill>
                  <a:srgbClr val="1F4D78"/>
                </a:solidFill>
                <a:latin typeface="Times New Roman" panose="02020603050405020304" pitchFamily="18" charset="0"/>
              </a:rPr>
              <a:t> court. </a:t>
            </a:r>
          </a:p>
          <a:p>
            <a:pPr marR="0" lvl="1" rtl="0"/>
            <a:r>
              <a:rPr lang="en-US" b="0" i="0" u="none" strike="noStrike" baseline="0" dirty="0">
                <a:solidFill>
                  <a:srgbClr val="1F4D78"/>
                </a:solidFill>
                <a:latin typeface="Times New Roman" panose="02020603050405020304" pitchFamily="18" charset="0"/>
              </a:rPr>
              <a:t>If sub-division is needed (and if the size of the parcels after sub-division are not less than the minimum size of an holding; otherwise the parcel cannot be sub-divided and the heirs will have to share the parcel), it will have to take place first; after sub-division of the parcel, the transfer of landholding rights through Bequeath/Inheritance will take place. </a:t>
            </a:r>
          </a:p>
        </p:txBody>
      </p:sp>
    </p:spTree>
    <p:extLst>
      <p:ext uri="{BB962C8B-B14F-4D97-AF65-F5344CB8AC3E}">
        <p14:creationId xmlns:p14="http://schemas.microsoft.com/office/powerpoint/2010/main" val="4015924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a:solidFill>
                  <a:srgbClr val="2E74B5"/>
                </a:solidFill>
                <a:latin typeface="Times New Roman" panose="02020603050405020304" pitchFamily="18" charset="0"/>
              </a:rPr>
              <a:t>Required documents: </a:t>
            </a:r>
          </a:p>
        </p:txBody>
      </p:sp>
      <p:sp>
        <p:nvSpPr>
          <p:cNvPr id="3" name="Text Placeholder 2"/>
          <p:cNvSpPr>
            <a:spLocks noGrp="1"/>
          </p:cNvSpPr>
          <p:nvPr>
            <p:ph type="body" idx="1"/>
          </p:nvPr>
        </p:nvSpPr>
        <p:spPr/>
        <p:txBody>
          <a:bodyPr>
            <a:normAutofit fontScale="92500" lnSpcReduction="10000"/>
          </a:bodyPr>
          <a:lstStyle/>
          <a:p>
            <a:pPr marR="0" lvl="0" rtl="0"/>
            <a:r>
              <a:rPr lang="en-US" b="0" i="0" u="none" strike="noStrike" baseline="0">
                <a:solidFill>
                  <a:srgbClr val="2E74B5"/>
                </a:solidFill>
                <a:latin typeface="Times New Roman" panose="02020603050405020304" pitchFamily="18" charset="0"/>
              </a:rPr>
              <a:t>Application form completed and signed by the heir(s) </a:t>
            </a:r>
          </a:p>
          <a:p>
            <a:pPr marR="0" lvl="0" rtl="0"/>
            <a:r>
              <a:rPr lang="en-US" b="0" i="0" u="none" strike="noStrike" baseline="0">
                <a:solidFill>
                  <a:srgbClr val="2E74B5"/>
                </a:solidFill>
                <a:latin typeface="Times New Roman" panose="02020603050405020304" pitchFamily="18" charset="0"/>
              </a:rPr>
              <a:t>Physical presence of the heir(s) or representation with certified power of attorney </a:t>
            </a:r>
          </a:p>
          <a:p>
            <a:pPr marR="0" lvl="0" rtl="0"/>
            <a:r>
              <a:rPr lang="en-US" b="0" i="0" u="none" strike="noStrike" baseline="0">
                <a:solidFill>
                  <a:srgbClr val="2E74B5"/>
                </a:solidFill>
                <a:latin typeface="Times New Roman" panose="02020603050405020304" pitchFamily="18" charset="0"/>
              </a:rPr>
              <a:t>Proof of identity of the heir(s) </a:t>
            </a:r>
          </a:p>
          <a:p>
            <a:pPr marR="0" lvl="0" rtl="0"/>
            <a:r>
              <a:rPr lang="en-US" b="0" i="0" u="none" strike="noStrike" baseline="0">
                <a:solidFill>
                  <a:srgbClr val="2E74B5"/>
                </a:solidFill>
                <a:latin typeface="Times New Roman" panose="02020603050405020304" pitchFamily="18" charset="0"/>
              </a:rPr>
              <a:t>Proof of marriage or of celibacy of the heir(s) </a:t>
            </a:r>
          </a:p>
          <a:p>
            <a:pPr marR="0" lvl="0" rtl="0"/>
            <a:r>
              <a:rPr lang="en-US" b="0" i="0" u="none" strike="noStrike" baseline="0">
                <a:solidFill>
                  <a:srgbClr val="2E74B5"/>
                </a:solidFill>
                <a:latin typeface="Times New Roman" panose="02020603050405020304" pitchFamily="18" charset="0"/>
              </a:rPr>
              <a:t>Proof of death of the land holder </a:t>
            </a:r>
          </a:p>
          <a:p>
            <a:pPr marR="0" lvl="0" rtl="0"/>
            <a:r>
              <a:rPr lang="en-US" b="0" i="0" u="none" strike="noStrike" baseline="0">
                <a:solidFill>
                  <a:srgbClr val="2E74B5"/>
                </a:solidFill>
                <a:latin typeface="Times New Roman" panose="02020603050405020304" pitchFamily="18" charset="0"/>
              </a:rPr>
              <a:t>Elders committee or woreda court statement on claim resolution, if applicable </a:t>
            </a:r>
          </a:p>
          <a:p>
            <a:pPr marR="0" lvl="0" rtl="0"/>
            <a:r>
              <a:rPr lang="en-US" b="0" i="0" u="none" strike="noStrike" baseline="0">
                <a:solidFill>
                  <a:srgbClr val="2E74B5"/>
                </a:solidFill>
                <a:latin typeface="Times New Roman" panose="02020603050405020304" pitchFamily="18" charset="0"/>
              </a:rPr>
              <a:t>Authentic will determining who are the heirs and their respective rights </a:t>
            </a:r>
          </a:p>
          <a:p>
            <a:pPr marR="0" lvl="0" rtl="0"/>
            <a:r>
              <a:rPr lang="en-US" b="0" i="0" u="none" strike="noStrike" baseline="0">
                <a:solidFill>
                  <a:srgbClr val="2E74B5"/>
                </a:solidFill>
                <a:latin typeface="Times New Roman" panose="02020603050405020304" pitchFamily="18" charset="0"/>
              </a:rPr>
              <a:t>Land holding certificate </a:t>
            </a:r>
          </a:p>
        </p:txBody>
      </p:sp>
    </p:spTree>
    <p:extLst>
      <p:ext uri="{BB962C8B-B14F-4D97-AF65-F5344CB8AC3E}">
        <p14:creationId xmlns:p14="http://schemas.microsoft.com/office/powerpoint/2010/main" val="7154697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1" i="0" u="none" strike="noStrike" baseline="0" dirty="0">
                <a:solidFill>
                  <a:srgbClr val="2E74B5"/>
                </a:solidFill>
                <a:latin typeface="Times New Roman" panose="02020603050405020304" pitchFamily="18" charset="0"/>
              </a:rPr>
              <a:t>Output documents</a:t>
            </a:r>
            <a:endParaRPr lang="en-US" b="0" i="0" u="none" strike="noStrike" baseline="0" dirty="0">
              <a:solidFill>
                <a:srgbClr val="2E74B5"/>
              </a:solidFill>
              <a:latin typeface="Times New Roman" panose="02020603050405020304" pitchFamily="18" charset="0"/>
            </a:endParaRPr>
          </a:p>
        </p:txBody>
      </p:sp>
      <p:sp>
        <p:nvSpPr>
          <p:cNvPr id="3" name="Text Placeholder 2"/>
          <p:cNvSpPr>
            <a:spLocks noGrp="1"/>
          </p:cNvSpPr>
          <p:nvPr>
            <p:ph type="body" idx="1"/>
          </p:nvPr>
        </p:nvSpPr>
        <p:spPr/>
        <p:txBody>
          <a:bodyPr/>
          <a:lstStyle/>
          <a:p>
            <a:r>
              <a:rPr lang="en-US" dirty="0">
                <a:solidFill>
                  <a:srgbClr val="2E74B5"/>
                </a:solidFill>
                <a:latin typeface="Times New Roman" panose="02020603050405020304" pitchFamily="18" charset="0"/>
              </a:rPr>
              <a:t>new landholding certificate (including parcel index map), for each of the new land right holders (each of the heirs).</a:t>
            </a:r>
            <a:endParaRPr lang="en-US" dirty="0"/>
          </a:p>
        </p:txBody>
      </p:sp>
    </p:spTree>
    <p:extLst>
      <p:ext uri="{BB962C8B-B14F-4D97-AF65-F5344CB8AC3E}">
        <p14:creationId xmlns:p14="http://schemas.microsoft.com/office/powerpoint/2010/main" val="37162783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6845754" y="127226"/>
            <a:ext cx="5162550" cy="6505575"/>
          </a:xfrm>
          <a:prstGeom prst="rect">
            <a:avLst/>
          </a:prstGeom>
          <a:noFill/>
          <a:ln>
            <a:noFill/>
          </a:ln>
        </p:spPr>
      </p:pic>
      <p:sp>
        <p:nvSpPr>
          <p:cNvPr id="3" name="Rectangle 2"/>
          <p:cNvSpPr/>
          <p:nvPr/>
        </p:nvSpPr>
        <p:spPr>
          <a:xfrm>
            <a:off x="353786" y="348772"/>
            <a:ext cx="6096000" cy="3847207"/>
          </a:xfrm>
          <a:prstGeom prst="rect">
            <a:avLst/>
          </a:prstGeom>
        </p:spPr>
        <p:txBody>
          <a:bodyPr>
            <a:spAutoFit/>
          </a:bodyPr>
          <a:lstStyle/>
          <a:p>
            <a:pPr algn="ctr">
              <a:lnSpc>
                <a:spcPct val="150000"/>
              </a:lnSpc>
              <a:spcBef>
                <a:spcPts val="1200"/>
              </a:spcBef>
              <a:spcAft>
                <a:spcPts val="1200"/>
              </a:spcAft>
            </a:pP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Application form for land transaction through bequeath/inheritance will (Form 1)</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r>
              <a:rPr lang="en-US" dirty="0">
                <a:latin typeface="Arial" panose="020B0604020202020204" pitchFamily="34" charset="0"/>
                <a:ea typeface="Times New Roman" panose="02020603050405020304" pitchFamily="18" charset="0"/>
              </a:rPr>
              <a:t>Please note that all other transactions as well have their own application forms. </a:t>
            </a:r>
          </a:p>
          <a:p>
            <a:pPr>
              <a:spcAft>
                <a:spcPts val="0"/>
              </a:spcAft>
            </a:pPr>
            <a:endParaRPr lang="en-US" dirty="0">
              <a:effectLst/>
              <a:latin typeface="Arial" panose="020B0604020202020204" pitchFamily="34" charset="0"/>
              <a:ea typeface="Times New Roman" panose="02020603050405020304" pitchFamily="18" charset="0"/>
            </a:endParaRPr>
          </a:p>
          <a:p>
            <a:pPr>
              <a:spcAft>
                <a:spcPts val="0"/>
              </a:spcAft>
            </a:pPr>
            <a:endParaRPr lang="en-US" dirty="0">
              <a:latin typeface="Arial" panose="020B0604020202020204" pitchFamily="34" charset="0"/>
              <a:ea typeface="Times New Roman" panose="02020603050405020304" pitchFamily="18" charset="0"/>
            </a:endParaRPr>
          </a:p>
          <a:p>
            <a:pPr>
              <a:spcAft>
                <a:spcPts val="0"/>
              </a:spcAft>
            </a:pPr>
            <a:r>
              <a:rPr lang="en-US" dirty="0">
                <a:effectLst/>
                <a:latin typeface="Arial" panose="020B0604020202020204" pitchFamily="34" charset="0"/>
                <a:ea typeface="Times New Roman" panose="02020603050405020304" pitchFamily="18" charset="0"/>
              </a:rPr>
              <a:t>See the next slides for the zoomed in version of the different parts of the form</a:t>
            </a:r>
          </a:p>
        </p:txBody>
      </p:sp>
    </p:spTree>
    <p:extLst>
      <p:ext uri="{BB962C8B-B14F-4D97-AF65-F5344CB8AC3E}">
        <p14:creationId xmlns:p14="http://schemas.microsoft.com/office/powerpoint/2010/main" val="39902125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l="-11149" r="-1" b="44810"/>
          <a:stretch/>
        </p:blipFill>
        <p:spPr bwMode="auto">
          <a:xfrm>
            <a:off x="3543300" y="127226"/>
            <a:ext cx="8465004" cy="6518503"/>
          </a:xfrm>
          <a:prstGeom prst="rect">
            <a:avLst/>
          </a:prstGeom>
          <a:noFill/>
          <a:ln>
            <a:noFill/>
          </a:ln>
        </p:spPr>
      </p:pic>
    </p:spTree>
    <p:extLst>
      <p:ext uri="{BB962C8B-B14F-4D97-AF65-F5344CB8AC3E}">
        <p14:creationId xmlns:p14="http://schemas.microsoft.com/office/powerpoint/2010/main" val="20267679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t="61795" b="2313"/>
          <a:stretch/>
        </p:blipFill>
        <p:spPr bwMode="auto">
          <a:xfrm>
            <a:off x="1730829" y="832756"/>
            <a:ext cx="10277474" cy="5649687"/>
          </a:xfrm>
          <a:prstGeom prst="rect">
            <a:avLst/>
          </a:prstGeom>
          <a:noFill/>
          <a:ln>
            <a:noFill/>
          </a:ln>
        </p:spPr>
      </p:pic>
    </p:spTree>
    <p:extLst>
      <p:ext uri="{BB962C8B-B14F-4D97-AF65-F5344CB8AC3E}">
        <p14:creationId xmlns:p14="http://schemas.microsoft.com/office/powerpoint/2010/main" val="3678999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kern="1800" baseline="0">
                <a:latin typeface="Times New Roman" panose="02020603050405020304" pitchFamily="18" charset="0"/>
              </a:rPr>
              <a:t>Questions: answer the following questions. </a:t>
            </a:r>
          </a:p>
        </p:txBody>
      </p:sp>
      <p:sp>
        <p:nvSpPr>
          <p:cNvPr id="3" name="Text Placeholder 2"/>
          <p:cNvSpPr>
            <a:spLocks noGrp="1"/>
          </p:cNvSpPr>
          <p:nvPr>
            <p:ph type="body" idx="1"/>
          </p:nvPr>
        </p:nvSpPr>
        <p:spPr/>
        <p:txBody>
          <a:bodyPr vert="horz" lIns="91440" tIns="45720" rIns="91440" bIns="45720" rtlCol="0">
            <a:normAutofit/>
          </a:bodyPr>
          <a:lstStyle/>
          <a:p>
            <a:r>
              <a:rPr lang="en-US">
                <a:latin typeface="Times New Roman" panose="02020603050405020304" pitchFamily="18" charset="0"/>
              </a:rPr>
              <a:t>What is land transaction?</a:t>
            </a:r>
          </a:p>
          <a:p>
            <a:r>
              <a:rPr lang="en-US">
                <a:latin typeface="Times New Roman" panose="02020603050405020304" pitchFamily="18" charset="0"/>
              </a:rPr>
              <a:t>Explain the three groups of rural land rights transactions? </a:t>
            </a:r>
          </a:p>
          <a:p>
            <a:r>
              <a:rPr lang="en-US">
                <a:latin typeface="Times New Roman" panose="02020603050405020304" pitchFamily="18" charset="0"/>
              </a:rPr>
              <a:t>What land rights transactions are included in these groups of rural land rights transactions? </a:t>
            </a:r>
          </a:p>
          <a:p>
            <a:r>
              <a:rPr lang="en-US">
                <a:latin typeface="Times New Roman" panose="02020603050405020304" pitchFamily="18" charset="0"/>
              </a:rPr>
              <a:t>Briefly explain the generic procedures of rural land rights transactions. </a:t>
            </a:r>
          </a:p>
          <a:p>
            <a:r>
              <a:rPr lang="en-US">
                <a:latin typeface="Times New Roman" panose="02020603050405020304" pitchFamily="18" charset="0"/>
              </a:rPr>
              <a:t>Explain the condition and required documents in rural land rights transactions.</a:t>
            </a:r>
          </a:p>
        </p:txBody>
      </p:sp>
    </p:spTree>
    <p:extLst>
      <p:ext uri="{BB962C8B-B14F-4D97-AF65-F5344CB8AC3E}">
        <p14:creationId xmlns:p14="http://schemas.microsoft.com/office/powerpoint/2010/main" val="1112986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b="12169"/>
          <a:stretch>
            <a:fillRect/>
          </a:stretch>
        </p:blipFill>
        <p:spPr bwMode="auto">
          <a:xfrm>
            <a:off x="3973484" y="0"/>
            <a:ext cx="8218516" cy="6035040"/>
          </a:xfrm>
          <a:prstGeom prst="rect">
            <a:avLst/>
          </a:prstGeom>
          <a:noFill/>
          <a:ln>
            <a:noFill/>
          </a:ln>
        </p:spPr>
      </p:pic>
      <p:sp>
        <p:nvSpPr>
          <p:cNvPr id="3" name="Rectangle 2"/>
          <p:cNvSpPr/>
          <p:nvPr/>
        </p:nvSpPr>
        <p:spPr>
          <a:xfrm>
            <a:off x="0" y="1284905"/>
            <a:ext cx="3828227" cy="584775"/>
          </a:xfrm>
          <a:prstGeom prst="rect">
            <a:avLst/>
          </a:prstGeom>
        </p:spPr>
        <p:txBody>
          <a:bodyPr wrap="none">
            <a:spAutoFit/>
          </a:bodyPr>
          <a:lstStyle/>
          <a:p>
            <a:r>
              <a:rPr lang="en-US" sz="3200" i="1" dirty="0">
                <a:latin typeface="Times New Roman" panose="02020603050405020304" pitchFamily="18" charset="0"/>
                <a:ea typeface="Times New Roman" panose="02020603050405020304" pitchFamily="18" charset="0"/>
              </a:rPr>
              <a:t>Owner parcel relation</a:t>
            </a:r>
            <a:endParaRPr lang="en-US" sz="3200" dirty="0"/>
          </a:p>
        </p:txBody>
      </p:sp>
    </p:spTree>
    <p:extLst>
      <p:ext uri="{BB962C8B-B14F-4D97-AF65-F5344CB8AC3E}">
        <p14:creationId xmlns:p14="http://schemas.microsoft.com/office/powerpoint/2010/main" val="296564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Definition</a:t>
            </a:r>
          </a:p>
        </p:txBody>
      </p:sp>
      <p:sp>
        <p:nvSpPr>
          <p:cNvPr id="3" name="Text Placeholder 2"/>
          <p:cNvSpPr>
            <a:spLocks noGrp="1"/>
          </p:cNvSpPr>
          <p:nvPr>
            <p:ph type="body" idx="1"/>
          </p:nvPr>
        </p:nvSpPr>
        <p:spPr/>
        <p:txBody>
          <a:bodyPr vert="horz" lIns="91440" tIns="45720" rIns="91440" bIns="45720" rtlCol="0">
            <a:normAutofit/>
          </a:bodyPr>
          <a:lstStyle/>
          <a:p>
            <a:r>
              <a:rPr lang="en-US" dirty="0">
                <a:solidFill>
                  <a:srgbClr val="FF0000"/>
                </a:solidFill>
                <a:latin typeface="Times New Roman" panose="02020603050405020304" pitchFamily="18" charset="0"/>
              </a:rPr>
              <a:t>Land Registration</a:t>
            </a:r>
            <a:r>
              <a:rPr lang="en-US" dirty="0">
                <a:latin typeface="Times New Roman" panose="02020603050405020304" pitchFamily="18" charset="0"/>
              </a:rPr>
              <a:t>: The process of registration of rights on land and of keeping and maintaining land records through registration of transactions on land.</a:t>
            </a:r>
          </a:p>
          <a:p>
            <a:r>
              <a:rPr lang="en-US" dirty="0">
                <a:solidFill>
                  <a:srgbClr val="FF0000"/>
                </a:solidFill>
                <a:latin typeface="Times New Roman" panose="02020603050405020304" pitchFamily="18" charset="0"/>
              </a:rPr>
              <a:t>Cadaster</a:t>
            </a:r>
            <a:r>
              <a:rPr lang="en-US" dirty="0">
                <a:latin typeface="Times New Roman" panose="02020603050405020304" pitchFamily="18" charset="0"/>
              </a:rPr>
              <a:t>: An up-to-date parcel based land information containing parcel information, both as attribute data and geographical shapes.</a:t>
            </a:r>
          </a:p>
          <a:p>
            <a:r>
              <a:rPr lang="en-US" dirty="0">
                <a:latin typeface="Times New Roman" panose="02020603050405020304" pitchFamily="18" charset="0"/>
              </a:rPr>
              <a:t>Representation of land parcels on a large scale map/in a spatial database with a parcel identifier. </a:t>
            </a:r>
          </a:p>
        </p:txBody>
      </p:sp>
    </p:spTree>
    <p:extLst>
      <p:ext uri="{BB962C8B-B14F-4D97-AF65-F5344CB8AC3E}">
        <p14:creationId xmlns:p14="http://schemas.microsoft.com/office/powerpoint/2010/main" val="3209966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Definition</a:t>
            </a:r>
          </a:p>
        </p:txBody>
      </p:sp>
      <p:sp>
        <p:nvSpPr>
          <p:cNvPr id="3" name="Text Placeholder 2"/>
          <p:cNvSpPr>
            <a:spLocks noGrp="1"/>
          </p:cNvSpPr>
          <p:nvPr>
            <p:ph type="body" idx="1"/>
          </p:nvPr>
        </p:nvSpPr>
        <p:spPr/>
        <p:txBody>
          <a:bodyPr vert="horz" lIns="91440" tIns="45720" rIns="91440" bIns="45720" rtlCol="0">
            <a:normAutofit/>
          </a:bodyPr>
          <a:lstStyle/>
          <a:p>
            <a:r>
              <a:rPr lang="en-US" dirty="0">
                <a:solidFill>
                  <a:srgbClr val="FF0000"/>
                </a:solidFill>
                <a:latin typeface="Times New Roman" panose="02020603050405020304" pitchFamily="18" charset="0"/>
              </a:rPr>
              <a:t>Certification</a:t>
            </a:r>
            <a:r>
              <a:rPr lang="en-US" dirty="0">
                <a:latin typeface="Times New Roman" panose="02020603050405020304" pitchFamily="18" charset="0"/>
              </a:rPr>
              <a:t>:  Land certificate is a document issued by land registrar to the possessor of land, the title to which is governed by the land administration laws; the certificate constitutes evidence of the possessors title, a land certificate is a document giving details of the title (i.e. a description of the land, the number of the title, the persons registered as possessors, etc..).</a:t>
            </a:r>
          </a:p>
          <a:p>
            <a:r>
              <a:rPr lang="en-US" dirty="0">
                <a:solidFill>
                  <a:srgbClr val="FF0000"/>
                </a:solidFill>
                <a:latin typeface="Times New Roman" panose="02020603050405020304" pitchFamily="18" charset="0"/>
              </a:rPr>
              <a:t>Tenure documentation</a:t>
            </a:r>
            <a:r>
              <a:rPr lang="en-US" dirty="0">
                <a:latin typeface="Times New Roman" panose="02020603050405020304" pitchFamily="18" charset="0"/>
              </a:rPr>
              <a:t>: means any document conveys or affect the title to land or encumbrances authorized by law to recorded. </a:t>
            </a:r>
          </a:p>
        </p:txBody>
      </p:sp>
    </p:spTree>
    <p:extLst>
      <p:ext uri="{BB962C8B-B14F-4D97-AF65-F5344CB8AC3E}">
        <p14:creationId xmlns:p14="http://schemas.microsoft.com/office/powerpoint/2010/main" val="1817696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TotalTime>
  <Words>4881</Words>
  <Application>Microsoft Office PowerPoint</Application>
  <PresentationFormat>Widescreen</PresentationFormat>
  <Paragraphs>310</Paragraphs>
  <Slides>66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Arial Unicode MS</vt:lpstr>
      <vt:lpstr>Cabin-semi-bold</vt:lpstr>
      <vt:lpstr>Calibri</vt:lpstr>
      <vt:lpstr>Calibri Light</vt:lpstr>
      <vt:lpstr>SourceSansPro</vt:lpstr>
      <vt:lpstr>Times New Roman</vt:lpstr>
      <vt:lpstr>TwCenMT-Bold</vt:lpstr>
      <vt:lpstr>Office Theme</vt:lpstr>
      <vt:lpstr>Unit 5: Land registration</vt:lpstr>
      <vt:lpstr>Introduction to land registration</vt:lpstr>
      <vt:lpstr>Adjudication</vt:lpstr>
      <vt:lpstr>Adjudication</vt:lpstr>
      <vt:lpstr>Adjudication establishes</vt:lpstr>
      <vt:lpstr>Core question of the adjudication</vt:lpstr>
      <vt:lpstr>PowerPoint Presentation</vt:lpstr>
      <vt:lpstr>Definition</vt:lpstr>
      <vt:lpstr>Definition</vt:lpstr>
      <vt:lpstr>The Purpose and Types of Land Registration Systems</vt:lpstr>
      <vt:lpstr>Title registration</vt:lpstr>
      <vt:lpstr>Deed registration</vt:lpstr>
      <vt:lpstr>Concerning the title land registration system, three principles are generally upheld:</vt:lpstr>
      <vt:lpstr>Concerning the title land registration system, three principles are generally upheld:</vt:lpstr>
      <vt:lpstr>Approaches of Land   Registration Systems</vt:lpstr>
      <vt:lpstr>PowerPoint Presentation</vt:lpstr>
      <vt:lpstr>Stakeholders/actors in land adjudication, registration and certifications</vt:lpstr>
      <vt:lpstr>Self-Check Questions </vt:lpstr>
      <vt:lpstr>Concepts of fit-for purpose for land registration</vt:lpstr>
      <vt:lpstr>The concept of Fit-For-Purpose for Land Administration</vt:lpstr>
      <vt:lpstr>The concept of Fit-For-Purpose for Land Administration</vt:lpstr>
      <vt:lpstr>Characteristic of FFP</vt:lpstr>
      <vt:lpstr>The basic components of the fit-for-purpose</vt:lpstr>
      <vt:lpstr>Role of professionals</vt:lpstr>
      <vt:lpstr>Role of professionals</vt:lpstr>
      <vt:lpstr>Benefits of the FFP Approach</vt:lpstr>
      <vt:lpstr>Benefits of the FFP Approach</vt:lpstr>
      <vt:lpstr>Benefits of the FFP Approach</vt:lpstr>
      <vt:lpstr>Benefits of the FFP Approach</vt:lpstr>
      <vt:lpstr>Key Principles of Fit-For-Purpose Land Administration Systems</vt:lpstr>
      <vt:lpstr>Key Principles of Fit-For-Purpose Land Administration Systems</vt:lpstr>
      <vt:lpstr>The process for providing the spatial framework will include the following steps:</vt:lpstr>
      <vt:lpstr>PROCEDURES IN LAND REGISTRATION</vt:lpstr>
      <vt:lpstr>Preliminary phase of land registration</vt:lpstr>
      <vt:lpstr>Adjudication operation demands the following procedures</vt:lpstr>
      <vt:lpstr>Data processing</vt:lpstr>
      <vt:lpstr>Data processing</vt:lpstr>
      <vt:lpstr>Data processing</vt:lpstr>
      <vt:lpstr>Recording textual data</vt:lpstr>
      <vt:lpstr>Codes and examples case 1</vt:lpstr>
      <vt:lpstr>Codes and examples case 2</vt:lpstr>
      <vt:lpstr>Self-Check Questions </vt:lpstr>
      <vt:lpstr>Land transactions, processes and record keeping (Rural land rights transactions)</vt:lpstr>
      <vt:lpstr>Explaining the Types of Rural Land Rights Transaction</vt:lpstr>
      <vt:lpstr>Types of Rural Land Rights Transaction</vt:lpstr>
      <vt:lpstr>Changes in spatial configuration of the parcel, corrections, or certificate replacement </vt:lpstr>
      <vt:lpstr>changes in spatial configuration of the parcel or with corrections</vt:lpstr>
      <vt:lpstr>The rural land transactions concerned with changes in spatial configuration of the parcel or with corrections are: </vt:lpstr>
      <vt:lpstr>Common Basic Principles for the Rural Land Transaction Procedures</vt:lpstr>
      <vt:lpstr>Transaction</vt:lpstr>
      <vt:lpstr>Land Holding Certificate</vt:lpstr>
      <vt:lpstr>Availability of Land Information </vt:lpstr>
      <vt:lpstr>Overview of the Rural Land Transaction Process</vt:lpstr>
      <vt:lpstr>PowerPoint Presentation</vt:lpstr>
      <vt:lpstr>The rural land transactions with transfer of rights are : </vt:lpstr>
      <vt:lpstr>Group</vt:lpstr>
      <vt:lpstr>Procedures (presentation) </vt:lpstr>
      <vt:lpstr>Procedures (presentation) </vt:lpstr>
      <vt:lpstr>Information about the activity</vt:lpstr>
      <vt:lpstr>Rural land transaction through Bequeath/Inheritance with Will</vt:lpstr>
      <vt:lpstr>Required documents: </vt:lpstr>
      <vt:lpstr>Output documents</vt:lpstr>
      <vt:lpstr>PowerPoint Presentation</vt:lpstr>
      <vt:lpstr>PowerPoint Presentation</vt:lpstr>
      <vt:lpstr>PowerPoint Presentation</vt:lpstr>
      <vt:lpstr>Questions: answer the following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Cadaster survey</dc:title>
  <dc:creator>Kefyalew Sahle</dc:creator>
  <cp:lastModifiedBy>HP</cp:lastModifiedBy>
  <cp:revision>86</cp:revision>
  <dcterms:created xsi:type="dcterms:W3CDTF">2022-11-27T15:20:45Z</dcterms:created>
  <dcterms:modified xsi:type="dcterms:W3CDTF">2024-02-26T07:22:45Z</dcterms:modified>
</cp:coreProperties>
</file>