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45" r:id="rId3"/>
    <p:sldId id="257" r:id="rId4"/>
    <p:sldId id="346" r:id="rId5"/>
    <p:sldId id="258" r:id="rId6"/>
    <p:sldId id="268" r:id="rId7"/>
    <p:sldId id="259" r:id="rId8"/>
    <p:sldId id="260" r:id="rId9"/>
    <p:sldId id="347" r:id="rId10"/>
    <p:sldId id="261" r:id="rId11"/>
    <p:sldId id="262" r:id="rId12"/>
    <p:sldId id="348" r:id="rId13"/>
    <p:sldId id="263" r:id="rId14"/>
    <p:sldId id="349" r:id="rId15"/>
    <p:sldId id="265" r:id="rId16"/>
    <p:sldId id="267" r:id="rId17"/>
    <p:sldId id="266" r:id="rId18"/>
    <p:sldId id="269" r:id="rId19"/>
    <p:sldId id="350" r:id="rId20"/>
    <p:sldId id="351" r:id="rId21"/>
    <p:sldId id="270" r:id="rId22"/>
    <p:sldId id="352" r:id="rId23"/>
    <p:sldId id="353" r:id="rId24"/>
    <p:sldId id="354" r:id="rId25"/>
    <p:sldId id="272" r:id="rId26"/>
    <p:sldId id="355" r:id="rId27"/>
    <p:sldId id="274" r:id="rId28"/>
    <p:sldId id="275" r:id="rId29"/>
    <p:sldId id="276" r:id="rId30"/>
    <p:sldId id="277" r:id="rId31"/>
    <p:sldId id="356" r:id="rId32"/>
    <p:sldId id="357" r:id="rId33"/>
    <p:sldId id="278" r:id="rId34"/>
    <p:sldId id="358"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65" autoAdjust="0"/>
  </p:normalViewPr>
  <p:slideViewPr>
    <p:cSldViewPr snapToGrid="0">
      <p:cViewPr varScale="1">
        <p:scale>
          <a:sx n="54" d="100"/>
          <a:sy n="54" d="100"/>
        </p:scale>
        <p:origin x="12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260E0-AF36-4F84-BE8A-F88B9A53D212}"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C85F5-B30A-4ED2-A9B1-4D85D4EA3371}" type="slidenum">
              <a:rPr lang="en-US" smtClean="0"/>
              <a:t>‹#›</a:t>
            </a:fld>
            <a:endParaRPr lang="en-US"/>
          </a:p>
        </p:txBody>
      </p:sp>
    </p:spTree>
    <p:extLst>
      <p:ext uri="{BB962C8B-B14F-4D97-AF65-F5344CB8AC3E}">
        <p14:creationId xmlns:p14="http://schemas.microsoft.com/office/powerpoint/2010/main" val="384516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3</a:t>
            </a:fld>
            <a:endParaRPr lang="en-US"/>
          </a:p>
        </p:txBody>
      </p:sp>
    </p:spTree>
    <p:extLst>
      <p:ext uri="{BB962C8B-B14F-4D97-AF65-F5344CB8AC3E}">
        <p14:creationId xmlns:p14="http://schemas.microsoft.com/office/powerpoint/2010/main" val="61850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Cadaster is a methodically arranged public inventory of data concerning properties within a certain administration (e.g. city), based on a survey of their boundaries. Such properties are systematically identified by means of some separate designation. The outlines of the property and the parcel identifier normally are shown on large-scale maps which, together with registers, may show for each separate property the nature, size, value and legal rights associated with the parcel. It gives an answer to the question where and how much. </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4</a:t>
            </a:fld>
            <a:endParaRPr lang="en-US"/>
          </a:p>
        </p:txBody>
      </p:sp>
    </p:spTree>
    <p:extLst>
      <p:ext uri="{BB962C8B-B14F-4D97-AF65-F5344CB8AC3E}">
        <p14:creationId xmlns:p14="http://schemas.microsoft.com/office/powerpoint/2010/main" val="424324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Land registration and cadaster: Land registration and </a:t>
            </a:r>
            <a:r>
              <a:rPr lang="en-US" dirty="0" err="1"/>
              <a:t>cadastre</a:t>
            </a:r>
            <a:r>
              <a:rPr lang="en-US" dirty="0"/>
              <a:t> usually complement each other, they operate as interactive systems. Land registration puts in principle the accent on the relation subject-right, whereas </a:t>
            </a:r>
            <a:r>
              <a:rPr lang="en-US" dirty="0" err="1"/>
              <a:t>cadastre</a:t>
            </a:r>
            <a:r>
              <a:rPr lang="en-US" dirty="0"/>
              <a:t> puts the accent on the relation on right-object. In other words: the land registration answers the questions as to who and how, the </a:t>
            </a:r>
            <a:r>
              <a:rPr lang="en-US" dirty="0" err="1"/>
              <a:t>cadastre</a:t>
            </a:r>
            <a:r>
              <a:rPr lang="en-US" dirty="0"/>
              <a:t> answers the questions as to where how much.</a:t>
            </a:r>
          </a:p>
          <a:p>
            <a:r>
              <a:rPr lang="en-US" dirty="0"/>
              <a:t>Because land registration and </a:t>
            </a:r>
            <a:r>
              <a:rPr lang="en-US" dirty="0" err="1"/>
              <a:t>cadastre</a:t>
            </a:r>
            <a:r>
              <a:rPr lang="en-US" dirty="0"/>
              <a:t> (who and how along with where and how much) complement each other, the terms "land recording" or "land records" are usually used to indicate that these two components belong together as a whole.</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5</a:t>
            </a:fld>
            <a:endParaRPr lang="en-US"/>
          </a:p>
        </p:txBody>
      </p:sp>
    </p:spTree>
    <p:extLst>
      <p:ext uri="{BB962C8B-B14F-4D97-AF65-F5344CB8AC3E}">
        <p14:creationId xmlns:p14="http://schemas.microsoft.com/office/powerpoint/2010/main" val="204225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Providing the necessary information for planning purposes so that all stakeholders who may involve in infrastructure development or similar other development issues could carry out their respective duties in a coordinated manner. This in turn helps avoid duplication of efforts and hence waste of resource;</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14</a:t>
            </a:fld>
            <a:endParaRPr lang="en-US"/>
          </a:p>
        </p:txBody>
      </p:sp>
    </p:spTree>
    <p:extLst>
      <p:ext uri="{BB962C8B-B14F-4D97-AF65-F5344CB8AC3E}">
        <p14:creationId xmlns:p14="http://schemas.microsoft.com/office/powerpoint/2010/main" val="1770093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parcel can be defined in many ways depending on the purpose of the </a:t>
            </a:r>
            <a:r>
              <a:rPr lang="en-US" dirty="0" err="1"/>
              <a:t>Cadastre</a:t>
            </a:r>
            <a:r>
              <a:rPr lang="en-US" dirty="0"/>
              <a:t>.  For instance, an area with a particular type of land use may be considered as a parcel in some systems; in others it is defined as an area exclusively controlled or owned by an individual or group of individuals (e.g. family or corporation). </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17</a:t>
            </a:fld>
            <a:endParaRPr lang="en-US"/>
          </a:p>
        </p:txBody>
      </p:sp>
    </p:spTree>
    <p:extLst>
      <p:ext uri="{BB962C8B-B14F-4D97-AF65-F5344CB8AC3E}">
        <p14:creationId xmlns:p14="http://schemas.microsoft.com/office/powerpoint/2010/main" val="396176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8DB3A0-9022-413B-B9D9-52C6DE52F45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1962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4856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5605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34" y="86624"/>
            <a:ext cx="11675165" cy="1013307"/>
          </a:xfrm>
        </p:spPr>
        <p:txBody>
          <a:bodyPr>
            <a:normAutofit/>
          </a:bodyPr>
          <a:lstStyle>
            <a:lvl1pPr>
              <a:defRPr sz="3600" b="1">
                <a:solidFill>
                  <a:srgbClr val="0000FF"/>
                </a:solidFill>
              </a:defRPr>
            </a:lvl1pPr>
          </a:lstStyle>
          <a:p>
            <a:r>
              <a:rPr lang="en-US"/>
              <a:t>Click to edit Master title style</a:t>
            </a:r>
          </a:p>
        </p:txBody>
      </p:sp>
      <p:sp>
        <p:nvSpPr>
          <p:cNvPr id="3" name="Content Placeholder 2"/>
          <p:cNvSpPr>
            <a:spLocks noGrp="1"/>
          </p:cNvSpPr>
          <p:nvPr>
            <p:ph idx="1"/>
          </p:nvPr>
        </p:nvSpPr>
        <p:spPr>
          <a:xfrm>
            <a:off x="212035" y="1192695"/>
            <a:ext cx="11675165" cy="4984267"/>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81043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DB3A0-9022-413B-B9D9-52C6DE52F45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5754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DB3A0-9022-413B-B9D9-52C6DE52F45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0649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DB3A0-9022-413B-B9D9-52C6DE52F45F}"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18644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DB3A0-9022-413B-B9D9-52C6DE52F45F}"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772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DB3A0-9022-413B-B9D9-52C6DE52F45F}"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3112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420857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32901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B3A0-9022-413B-B9D9-52C6DE52F45F}" type="datetimeFigureOut">
              <a:rPr lang="en-US" smtClean="0"/>
              <a:t>10/23/2024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87021-1E35-423D-BF07-B30E45BDD97C}" type="slidenum">
              <a:rPr lang="en-US" smtClean="0"/>
              <a:t>‹#›</a:t>
            </a:fld>
            <a:endParaRPr lang="en-US"/>
          </a:p>
        </p:txBody>
      </p:sp>
    </p:spTree>
    <p:extLst>
      <p:ext uri="{BB962C8B-B14F-4D97-AF65-F5344CB8AC3E}">
        <p14:creationId xmlns:p14="http://schemas.microsoft.com/office/powerpoint/2010/main" val="116153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a:t>Unit 3:  Cadaster survey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19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Cadastral maps</a:t>
            </a:r>
          </a:p>
        </p:txBody>
      </p:sp>
      <p:sp>
        <p:nvSpPr>
          <p:cNvPr id="3" name="Content Placeholder 2"/>
          <p:cNvSpPr>
            <a:spLocks noGrp="1"/>
          </p:cNvSpPr>
          <p:nvPr>
            <p:ph idx="1"/>
          </p:nvPr>
        </p:nvSpPr>
        <p:spPr/>
        <p:txBody>
          <a:bodyPr>
            <a:normAutofit fontScale="92500" lnSpcReduction="20000"/>
          </a:bodyPr>
          <a:lstStyle/>
          <a:p>
            <a:r>
              <a:rPr lang="en-US" dirty="0"/>
              <a:t>Graphical indices of these parcels, known as </a:t>
            </a:r>
            <a:r>
              <a:rPr lang="en-US" dirty="0">
                <a:solidFill>
                  <a:srgbClr val="0000FF"/>
                </a:solidFill>
              </a:rPr>
              <a:t>cadastral maps</a:t>
            </a:r>
            <a:r>
              <a:rPr lang="en-US" dirty="0"/>
              <a:t>, show the </a:t>
            </a:r>
            <a:r>
              <a:rPr lang="en-US" dirty="0">
                <a:solidFill>
                  <a:srgbClr val="0000FF"/>
                </a:solidFill>
              </a:rPr>
              <a:t>relative location of all parcels in a given region/ administration</a:t>
            </a:r>
            <a:r>
              <a:rPr lang="en-US" dirty="0"/>
              <a:t>. </a:t>
            </a:r>
          </a:p>
          <a:p>
            <a:r>
              <a:rPr lang="en-US" dirty="0"/>
              <a:t>Cadastral maps commonly range from scales of 1:10,000 to 1:500. </a:t>
            </a:r>
          </a:p>
          <a:p>
            <a:r>
              <a:rPr lang="en-US" dirty="0"/>
              <a:t>Large scale diagrams or maps showing more precise parcel dimensions and features (e.g. buildings, irrigation units, etc.) can be compiled for each parcel based on ground surveys or remote sensing and aerial photography. </a:t>
            </a:r>
          </a:p>
          <a:p>
            <a:r>
              <a:rPr lang="en-US" dirty="0"/>
              <a:t>Information in the textual or attribute files of the </a:t>
            </a:r>
            <a:r>
              <a:rPr lang="en-US" dirty="0" err="1"/>
              <a:t>Cadastre</a:t>
            </a:r>
            <a:r>
              <a:rPr lang="en-US" dirty="0"/>
              <a:t>, such as land value, ownership, or use, can be accessed by the unique parcel codes shown on the cadastral map, thus creating a complete </a:t>
            </a:r>
            <a:r>
              <a:rPr lang="en-US" dirty="0" err="1"/>
              <a:t>Cadastre</a:t>
            </a:r>
            <a:r>
              <a:rPr lang="en-US" dirty="0"/>
              <a:t>.</a:t>
            </a:r>
          </a:p>
        </p:txBody>
      </p:sp>
    </p:spTree>
    <p:extLst>
      <p:ext uri="{BB962C8B-B14F-4D97-AF65-F5344CB8AC3E}">
        <p14:creationId xmlns:p14="http://schemas.microsoft.com/office/powerpoint/2010/main" val="176029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base data required in any public land information system</a:t>
            </a:r>
          </a:p>
        </p:txBody>
      </p:sp>
      <p:sp>
        <p:nvSpPr>
          <p:cNvPr id="3" name="Content Placeholder 2"/>
          <p:cNvSpPr>
            <a:spLocks noGrp="1"/>
          </p:cNvSpPr>
          <p:nvPr>
            <p:ph idx="1"/>
          </p:nvPr>
        </p:nvSpPr>
        <p:spPr/>
        <p:txBody>
          <a:bodyPr>
            <a:normAutofit/>
          </a:bodyPr>
          <a:lstStyle/>
          <a:p>
            <a:r>
              <a:rPr lang="en-US" dirty="0"/>
              <a:t>The </a:t>
            </a:r>
            <a:r>
              <a:rPr lang="en-US" dirty="0" err="1"/>
              <a:t>Cadastre</a:t>
            </a:r>
            <a:r>
              <a:rPr lang="en-US" dirty="0"/>
              <a:t> forms part of the base data required in any public land information system. </a:t>
            </a:r>
          </a:p>
          <a:p>
            <a:r>
              <a:rPr lang="en-US" dirty="0"/>
              <a:t>Since information about land parcels and land holdings is often </a:t>
            </a:r>
            <a:r>
              <a:rPr lang="en-US" dirty="0">
                <a:solidFill>
                  <a:srgbClr val="0000FF"/>
                </a:solidFill>
              </a:rPr>
              <a:t>needed by many different users</a:t>
            </a:r>
            <a:r>
              <a:rPr lang="en-US" dirty="0"/>
              <a:t>, having a unified, standard </a:t>
            </a:r>
            <a:r>
              <a:rPr lang="en-US" dirty="0" err="1"/>
              <a:t>Cadastre</a:t>
            </a:r>
            <a:r>
              <a:rPr lang="en-US" dirty="0"/>
              <a:t> for each jurisdiction helps to </a:t>
            </a:r>
            <a:r>
              <a:rPr lang="en-US" dirty="0">
                <a:solidFill>
                  <a:srgbClr val="0000FF"/>
                </a:solidFill>
              </a:rPr>
              <a:t>avoid duplication and assists in the efficient exchange of information</a:t>
            </a:r>
            <a:r>
              <a:rPr lang="en-US" dirty="0"/>
              <a:t>. </a:t>
            </a:r>
          </a:p>
          <a:p>
            <a:r>
              <a:rPr lang="en-US" dirty="0"/>
              <a:t>The </a:t>
            </a:r>
            <a:r>
              <a:rPr lang="en-US" dirty="0" err="1"/>
              <a:t>Cadastre</a:t>
            </a:r>
            <a:r>
              <a:rPr lang="en-US" dirty="0"/>
              <a:t> is usually created and managed through a government </a:t>
            </a:r>
            <a:r>
              <a:rPr lang="en-US" dirty="0" err="1"/>
              <a:t>organisation</a:t>
            </a:r>
            <a:r>
              <a:rPr lang="en-US" dirty="0"/>
              <a:t>. </a:t>
            </a:r>
          </a:p>
        </p:txBody>
      </p:sp>
    </p:spTree>
    <p:extLst>
      <p:ext uri="{BB962C8B-B14F-4D97-AF65-F5344CB8AC3E}">
        <p14:creationId xmlns:p14="http://schemas.microsoft.com/office/powerpoint/2010/main" val="299396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the data of general interest to a wide user community</a:t>
            </a:r>
          </a:p>
        </p:txBody>
      </p:sp>
      <p:sp>
        <p:nvSpPr>
          <p:cNvPr id="3" name="Content Placeholder 2"/>
          <p:cNvSpPr>
            <a:spLocks noGrp="1"/>
          </p:cNvSpPr>
          <p:nvPr>
            <p:ph idx="1"/>
          </p:nvPr>
        </p:nvSpPr>
        <p:spPr/>
        <p:txBody>
          <a:bodyPr>
            <a:normAutofit/>
          </a:bodyPr>
          <a:lstStyle/>
          <a:p>
            <a:r>
              <a:rPr lang="en-US" dirty="0"/>
              <a:t>Examples of the data of general interest to a wide user community, that is usually considered part of the </a:t>
            </a:r>
            <a:r>
              <a:rPr lang="en-US" dirty="0" err="1"/>
              <a:t>Cadastre</a:t>
            </a:r>
            <a:r>
              <a:rPr lang="en-US" dirty="0"/>
              <a:t>, include:</a:t>
            </a:r>
          </a:p>
          <a:p>
            <a:pPr lvl="1"/>
            <a:r>
              <a:rPr lang="en-US" dirty="0">
                <a:solidFill>
                  <a:srgbClr val="0000FF"/>
                </a:solidFill>
              </a:rPr>
              <a:t>Land parcels </a:t>
            </a:r>
            <a:r>
              <a:rPr lang="en-US" dirty="0"/>
              <a:t>(e.g. Location, boundaries, co-ordinates) </a:t>
            </a:r>
          </a:p>
          <a:p>
            <a:pPr lvl="1"/>
            <a:r>
              <a:rPr lang="en-US" dirty="0">
                <a:solidFill>
                  <a:srgbClr val="0000FF"/>
                </a:solidFill>
              </a:rPr>
              <a:t>Land tenure </a:t>
            </a:r>
            <a:r>
              <a:rPr lang="en-US" dirty="0"/>
              <a:t>(e.g. Property rights, ownership, leases)</a:t>
            </a:r>
          </a:p>
          <a:p>
            <a:pPr lvl="1"/>
            <a:r>
              <a:rPr lang="en-US" dirty="0">
                <a:solidFill>
                  <a:srgbClr val="0000FF"/>
                </a:solidFill>
              </a:rPr>
              <a:t>Land value </a:t>
            </a:r>
            <a:r>
              <a:rPr lang="en-US" dirty="0"/>
              <a:t>(e.g. Quality, economic value, tax value, value of improvements)</a:t>
            </a:r>
          </a:p>
        </p:txBody>
      </p:sp>
    </p:spTree>
    <p:extLst>
      <p:ext uri="{BB962C8B-B14F-4D97-AF65-F5344CB8AC3E}">
        <p14:creationId xmlns:p14="http://schemas.microsoft.com/office/powerpoint/2010/main" val="72978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 of information can also be connected to land parcels</a:t>
            </a:r>
          </a:p>
        </p:txBody>
      </p:sp>
      <p:sp>
        <p:nvSpPr>
          <p:cNvPr id="3" name="Content Placeholder 2"/>
          <p:cNvSpPr>
            <a:spLocks noGrp="1"/>
          </p:cNvSpPr>
          <p:nvPr>
            <p:ph idx="1"/>
          </p:nvPr>
        </p:nvSpPr>
        <p:spPr/>
        <p:txBody>
          <a:bodyPr>
            <a:normAutofit fontScale="92500" lnSpcReduction="20000"/>
          </a:bodyPr>
          <a:lstStyle/>
          <a:p>
            <a:r>
              <a:rPr lang="en-US" dirty="0"/>
              <a:t>Other information can also be connected to land parcels through the unique parcel identifiers and through cadastral index maps. </a:t>
            </a:r>
          </a:p>
          <a:p>
            <a:r>
              <a:rPr lang="en-US" dirty="0"/>
              <a:t>Such information may be of </a:t>
            </a:r>
            <a:r>
              <a:rPr lang="en-US" dirty="0">
                <a:solidFill>
                  <a:srgbClr val="0000FF"/>
                </a:solidFill>
              </a:rPr>
              <a:t>importance</a:t>
            </a:r>
            <a:r>
              <a:rPr lang="en-US" dirty="0"/>
              <a:t> to specific </a:t>
            </a:r>
            <a:r>
              <a:rPr lang="en-US" dirty="0">
                <a:solidFill>
                  <a:srgbClr val="0000FF"/>
                </a:solidFill>
              </a:rPr>
              <a:t>user groups</a:t>
            </a:r>
            <a:r>
              <a:rPr lang="en-US" dirty="0"/>
              <a:t> and includes: </a:t>
            </a:r>
          </a:p>
          <a:p>
            <a:pPr lvl="1"/>
            <a:r>
              <a:rPr lang="en-US" dirty="0"/>
              <a:t>Buildings and other improvements </a:t>
            </a:r>
          </a:p>
          <a:p>
            <a:pPr lvl="1"/>
            <a:r>
              <a:rPr lang="en-US" dirty="0"/>
              <a:t>Agricultural data (land capability classifications, land use) </a:t>
            </a:r>
          </a:p>
          <a:p>
            <a:pPr lvl="1"/>
            <a:r>
              <a:rPr lang="en-US" dirty="0"/>
              <a:t>Forestry data </a:t>
            </a:r>
          </a:p>
          <a:p>
            <a:pPr lvl="1"/>
            <a:r>
              <a:rPr lang="en-US" dirty="0"/>
              <a:t>Utilities (e.g. Water, electricity, communications) </a:t>
            </a:r>
          </a:p>
          <a:p>
            <a:pPr lvl="1"/>
            <a:r>
              <a:rPr lang="en-US" dirty="0"/>
              <a:t>Fisheries (noting individuals holding rights in inland and coastal waters) </a:t>
            </a:r>
          </a:p>
          <a:p>
            <a:pPr lvl="1"/>
            <a:r>
              <a:rPr lang="en-US" dirty="0"/>
              <a:t>Environmental quality (particularly for site-specific analysis and monitoring) </a:t>
            </a:r>
          </a:p>
          <a:p>
            <a:pPr lvl="1"/>
            <a:r>
              <a:rPr lang="en-US" dirty="0"/>
              <a:t>Demography (population statistics, consumer marketing data, etc.)</a:t>
            </a:r>
          </a:p>
        </p:txBody>
      </p:sp>
    </p:spTree>
    <p:extLst>
      <p:ext uri="{BB962C8B-B14F-4D97-AF65-F5344CB8AC3E}">
        <p14:creationId xmlns:p14="http://schemas.microsoft.com/office/powerpoint/2010/main" val="32566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Well organized cadastral system is helpful in</a:t>
            </a:r>
          </a:p>
        </p:txBody>
      </p:sp>
      <p:sp>
        <p:nvSpPr>
          <p:cNvPr id="3" name="Content Placeholder 2"/>
          <p:cNvSpPr>
            <a:spLocks noGrp="1"/>
          </p:cNvSpPr>
          <p:nvPr>
            <p:ph idx="1"/>
          </p:nvPr>
        </p:nvSpPr>
        <p:spPr/>
        <p:txBody>
          <a:bodyPr>
            <a:normAutofit fontScale="70000" lnSpcReduction="20000"/>
          </a:bodyPr>
          <a:lstStyle/>
          <a:p>
            <a:r>
              <a:rPr lang="en-US" dirty="0"/>
              <a:t>Facilitating efficient and safe </a:t>
            </a:r>
            <a:r>
              <a:rPr lang="en-US" dirty="0">
                <a:solidFill>
                  <a:srgbClr val="0000FF"/>
                </a:solidFill>
              </a:rPr>
              <a:t>land transaction</a:t>
            </a:r>
            <a:r>
              <a:rPr lang="en-US" dirty="0"/>
              <a:t>;</a:t>
            </a:r>
          </a:p>
          <a:p>
            <a:r>
              <a:rPr lang="en-US" dirty="0"/>
              <a:t>Providing </a:t>
            </a:r>
            <a:r>
              <a:rPr lang="en-US" dirty="0">
                <a:solidFill>
                  <a:srgbClr val="0000FF"/>
                </a:solidFill>
              </a:rPr>
              <a:t>security and protection </a:t>
            </a:r>
            <a:r>
              <a:rPr lang="en-US" dirty="0"/>
              <a:t>to owners/holders of parcels, which in turn facilitates investment and associated banking services like loans and mortgage;</a:t>
            </a:r>
          </a:p>
          <a:p>
            <a:r>
              <a:rPr lang="en-US" dirty="0"/>
              <a:t>Minimizing </a:t>
            </a:r>
            <a:r>
              <a:rPr lang="en-US" dirty="0">
                <a:solidFill>
                  <a:srgbClr val="0000FF"/>
                </a:solidFill>
              </a:rPr>
              <a:t>disputes</a:t>
            </a:r>
            <a:r>
              <a:rPr lang="en-US" dirty="0"/>
              <a:t> of land- related issues by assuring legal rights of owners over their plots;</a:t>
            </a:r>
          </a:p>
          <a:p>
            <a:r>
              <a:rPr lang="en-US" dirty="0"/>
              <a:t>Serving as a tool for assessing and levying land- related </a:t>
            </a:r>
            <a:r>
              <a:rPr lang="en-US" dirty="0">
                <a:solidFill>
                  <a:srgbClr val="0000FF"/>
                </a:solidFill>
              </a:rPr>
              <a:t>taxes</a:t>
            </a:r>
            <a:r>
              <a:rPr lang="en-US" dirty="0"/>
              <a:t>;</a:t>
            </a:r>
          </a:p>
          <a:p>
            <a:r>
              <a:rPr lang="en-US" dirty="0"/>
              <a:t>Providing the necessary information for </a:t>
            </a:r>
            <a:r>
              <a:rPr lang="en-US" dirty="0">
                <a:solidFill>
                  <a:srgbClr val="0000FF"/>
                </a:solidFill>
              </a:rPr>
              <a:t>planning</a:t>
            </a:r>
            <a:r>
              <a:rPr lang="en-US" dirty="0"/>
              <a:t> purposes;</a:t>
            </a:r>
          </a:p>
          <a:p>
            <a:r>
              <a:rPr lang="en-US" dirty="0"/>
              <a:t>Managing </a:t>
            </a:r>
            <a:r>
              <a:rPr lang="en-US" dirty="0">
                <a:solidFill>
                  <a:srgbClr val="0000FF"/>
                </a:solidFill>
              </a:rPr>
              <a:t>environmental</a:t>
            </a:r>
            <a:r>
              <a:rPr lang="en-US" dirty="0"/>
              <a:t> issues;</a:t>
            </a:r>
          </a:p>
          <a:p>
            <a:r>
              <a:rPr lang="en-US" dirty="0"/>
              <a:t>Facilitating the implementation of </a:t>
            </a:r>
            <a:r>
              <a:rPr lang="en-US" dirty="0">
                <a:solidFill>
                  <a:srgbClr val="0000FF"/>
                </a:solidFill>
              </a:rPr>
              <a:t>land reform </a:t>
            </a:r>
            <a:r>
              <a:rPr lang="en-US" dirty="0"/>
              <a:t>when necessary.</a:t>
            </a:r>
          </a:p>
          <a:p>
            <a:r>
              <a:rPr lang="en-US" dirty="0"/>
              <a:t>Registering and carrying out </a:t>
            </a:r>
            <a:r>
              <a:rPr lang="en-US" dirty="0">
                <a:solidFill>
                  <a:srgbClr val="0000FF"/>
                </a:solidFill>
              </a:rPr>
              <a:t>inventory</a:t>
            </a:r>
            <a:r>
              <a:rPr lang="en-US" dirty="0"/>
              <a:t> of </a:t>
            </a:r>
            <a:r>
              <a:rPr lang="en-US" dirty="0">
                <a:solidFill>
                  <a:srgbClr val="0000FF"/>
                </a:solidFill>
              </a:rPr>
              <a:t>heritages</a:t>
            </a:r>
            <a:r>
              <a:rPr lang="en-US" dirty="0"/>
              <a:t> which are found in urban centers; and</a:t>
            </a:r>
          </a:p>
          <a:p>
            <a:r>
              <a:rPr lang="en-US" dirty="0"/>
              <a:t>Registering </a:t>
            </a:r>
            <a:r>
              <a:rPr lang="en-US" dirty="0">
                <a:solidFill>
                  <a:srgbClr val="0000FF"/>
                </a:solidFill>
              </a:rPr>
              <a:t>tourist facilities </a:t>
            </a:r>
            <a:r>
              <a:rPr lang="en-US" dirty="0"/>
              <a:t>and thereby promoting the tourist industry.</a:t>
            </a:r>
          </a:p>
        </p:txBody>
      </p:sp>
    </p:spTree>
    <p:extLst>
      <p:ext uri="{BB962C8B-B14F-4D97-AF65-F5344CB8AC3E}">
        <p14:creationId xmlns:p14="http://schemas.microsoft.com/office/powerpoint/2010/main" val="163841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7500" lnSpcReduction="20000"/>
          </a:bodyPr>
          <a:lstStyle/>
          <a:p>
            <a:r>
              <a:rPr lang="en-US" dirty="0"/>
              <a:t>Generally, </a:t>
            </a:r>
            <a:r>
              <a:rPr lang="en-US" dirty="0" err="1"/>
              <a:t>cadastre</a:t>
            </a:r>
            <a:r>
              <a:rPr lang="en-US" dirty="0"/>
              <a:t> is an important management tool that helps wisely utilize resources of urban centers. </a:t>
            </a:r>
          </a:p>
          <a:p>
            <a:r>
              <a:rPr lang="en-US" dirty="0"/>
              <a:t>This on the other hand enables municipalities to properly handle all issues related to their respective urban areas, which of course is a means to effectively discharge responsibilities by maintaining good urban governance. </a:t>
            </a:r>
          </a:p>
          <a:p>
            <a:r>
              <a:rPr lang="en-US" dirty="0"/>
              <a:t>Thus, all municipalities and pertinent organizations are advised to have an up- to-date land register (</a:t>
            </a:r>
            <a:r>
              <a:rPr lang="en-US" dirty="0" err="1"/>
              <a:t>cadastre</a:t>
            </a:r>
            <a:r>
              <a:rPr lang="en-US" dirty="0"/>
              <a:t>) system so as to efficiently manage their respective urban centers and institutions. </a:t>
            </a:r>
          </a:p>
          <a:p>
            <a:r>
              <a:rPr lang="en-US" dirty="0"/>
              <a:t>Cadastral surveys are surveys whose aim is to demarcate or create, measure, define, describe and record the position of boundary land as property. </a:t>
            </a:r>
          </a:p>
          <a:p>
            <a:r>
              <a:rPr lang="en-US" dirty="0"/>
              <a:t>Their ultimate purpose being to give unambiguous, graphical, numerical or descriptive information relating to location, extent, shape and size of land parcels. Such information is vital in the support of a register of titles for land ownership and transfer of rights in land.</a:t>
            </a:r>
          </a:p>
        </p:txBody>
      </p:sp>
    </p:spTree>
    <p:extLst>
      <p:ext uri="{BB962C8B-B14F-4D97-AF65-F5344CB8AC3E}">
        <p14:creationId xmlns:p14="http://schemas.microsoft.com/office/powerpoint/2010/main" val="275673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59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Demarcation, and delineation of boundaries and parcels </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a:solidFill>
                  <a:srgbClr val="0000FF"/>
                </a:solidFill>
              </a:rPr>
              <a:t>basic spatial unit </a:t>
            </a:r>
            <a:r>
              <a:rPr lang="en-US" dirty="0"/>
              <a:t>in a </a:t>
            </a:r>
            <a:r>
              <a:rPr lang="en-US" dirty="0" err="1"/>
              <a:t>Cadastre</a:t>
            </a:r>
            <a:r>
              <a:rPr lang="en-US" dirty="0"/>
              <a:t> is known as a </a:t>
            </a:r>
            <a:r>
              <a:rPr lang="en-US" dirty="0">
                <a:solidFill>
                  <a:srgbClr val="0000FF"/>
                </a:solidFill>
              </a:rPr>
              <a:t>parcel</a:t>
            </a:r>
            <a:r>
              <a:rPr lang="en-US" dirty="0"/>
              <a:t>. </a:t>
            </a:r>
          </a:p>
          <a:p>
            <a:r>
              <a:rPr lang="en-US" dirty="0"/>
              <a:t>A parcel can be defined in many ways depending on the purpose of the </a:t>
            </a:r>
            <a:r>
              <a:rPr lang="en-US" dirty="0" err="1"/>
              <a:t>Cadastre</a:t>
            </a:r>
            <a:r>
              <a:rPr lang="en-US" dirty="0"/>
              <a:t>.  </a:t>
            </a:r>
          </a:p>
          <a:p>
            <a:r>
              <a:rPr lang="en-US" dirty="0">
                <a:solidFill>
                  <a:schemeClr val="bg1">
                    <a:lumMod val="65000"/>
                  </a:schemeClr>
                </a:solidFill>
              </a:rPr>
              <a:t>In some systems, a property may consist of several parcels of land which may be distributed over a small region such as a village. </a:t>
            </a:r>
          </a:p>
          <a:p>
            <a:r>
              <a:rPr lang="en-US" dirty="0">
                <a:solidFill>
                  <a:schemeClr val="bg1">
                    <a:lumMod val="65000"/>
                  </a:schemeClr>
                </a:solidFill>
              </a:rPr>
              <a:t>The flexibility in the definition makes it possible to adapt the cadastral system to particular needs and thus also adapt the cost of the registration. </a:t>
            </a:r>
          </a:p>
          <a:p>
            <a:r>
              <a:rPr lang="en-US" dirty="0">
                <a:solidFill>
                  <a:schemeClr val="bg1">
                    <a:lumMod val="65000"/>
                  </a:schemeClr>
                </a:solidFill>
              </a:rPr>
              <a:t>If, for instance, the purpose is mainly to protect the ongoing traditional land use, larger parcels representing common interests can be defined as the basis for the system.</a:t>
            </a:r>
          </a:p>
        </p:txBody>
      </p:sp>
    </p:spTree>
    <p:extLst>
      <p:ext uri="{BB962C8B-B14F-4D97-AF65-F5344CB8AC3E}">
        <p14:creationId xmlns:p14="http://schemas.microsoft.com/office/powerpoint/2010/main" val="402295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a:t>
            </a:r>
          </a:p>
        </p:txBody>
      </p:sp>
      <p:sp>
        <p:nvSpPr>
          <p:cNvPr id="3" name="Content Placeholder 2"/>
          <p:cNvSpPr>
            <a:spLocks noGrp="1"/>
          </p:cNvSpPr>
          <p:nvPr>
            <p:ph idx="1"/>
          </p:nvPr>
        </p:nvSpPr>
        <p:spPr/>
        <p:txBody>
          <a:bodyPr>
            <a:normAutofit fontScale="85000" lnSpcReduction="20000"/>
          </a:bodyPr>
          <a:lstStyle/>
          <a:p>
            <a:r>
              <a:rPr lang="en-US" dirty="0"/>
              <a:t>Boundary in general terms defined as the </a:t>
            </a:r>
            <a:r>
              <a:rPr lang="en-US" dirty="0">
                <a:solidFill>
                  <a:srgbClr val="0000FF"/>
                </a:solidFill>
              </a:rPr>
              <a:t>extreme limit </a:t>
            </a:r>
            <a:r>
              <a:rPr lang="en-US" dirty="0"/>
              <a:t>of something. </a:t>
            </a:r>
          </a:p>
          <a:p>
            <a:r>
              <a:rPr lang="en-US" dirty="0"/>
              <a:t>As for land parcel, a boundary may be defined as t</a:t>
            </a:r>
            <a:r>
              <a:rPr lang="en-US" dirty="0">
                <a:solidFill>
                  <a:srgbClr val="0000FF"/>
                </a:solidFill>
              </a:rPr>
              <a:t>he line, alone or together with others, which encloses or defines the limits of the land parcel</a:t>
            </a:r>
            <a:r>
              <a:rPr lang="en-US" dirty="0"/>
              <a:t>. </a:t>
            </a:r>
          </a:p>
          <a:p>
            <a:r>
              <a:rPr lang="en-US" dirty="0"/>
              <a:t>The word limit here has a divisive connotation as it divides between one land parcel and another. </a:t>
            </a:r>
          </a:p>
          <a:p>
            <a:r>
              <a:rPr lang="en-US" dirty="0"/>
              <a:t>Such </a:t>
            </a:r>
            <a:r>
              <a:rPr lang="en-US" dirty="0">
                <a:solidFill>
                  <a:srgbClr val="0000FF"/>
                </a:solidFill>
              </a:rPr>
              <a:t>limits</a:t>
            </a:r>
            <a:r>
              <a:rPr lang="en-US" dirty="0"/>
              <a:t> may be described in terms of </a:t>
            </a:r>
            <a:r>
              <a:rPr lang="en-US" dirty="0">
                <a:solidFill>
                  <a:srgbClr val="0000FF"/>
                </a:solidFill>
              </a:rPr>
              <a:t>numerical data</a:t>
            </a:r>
            <a:r>
              <a:rPr lang="en-US" dirty="0"/>
              <a:t>, (such as bearings and distances or </a:t>
            </a:r>
            <a:r>
              <a:rPr lang="en-US" dirty="0">
                <a:solidFill>
                  <a:srgbClr val="0000FF"/>
                </a:solidFill>
              </a:rPr>
              <a:t>coordinate</a:t>
            </a:r>
            <a:r>
              <a:rPr lang="en-US" dirty="0"/>
              <a:t> value), in which case this give rise to fixed boundaries e.g. boundaries that are numerically described. </a:t>
            </a:r>
          </a:p>
          <a:p>
            <a:r>
              <a:rPr lang="en-US" dirty="0"/>
              <a:t>These limits may also be described by the </a:t>
            </a:r>
            <a:r>
              <a:rPr lang="en-US" dirty="0">
                <a:solidFill>
                  <a:srgbClr val="0000FF"/>
                </a:solidFill>
              </a:rPr>
              <a:t>location of a physical feature</a:t>
            </a:r>
            <a:r>
              <a:rPr lang="en-US" dirty="0"/>
              <a:t>, (such as river, a ditch, a road, and a mountain range) on the ground. </a:t>
            </a:r>
          </a:p>
        </p:txBody>
      </p:sp>
    </p:spTree>
    <p:extLst>
      <p:ext uri="{BB962C8B-B14F-4D97-AF65-F5344CB8AC3E}">
        <p14:creationId xmlns:p14="http://schemas.microsoft.com/office/powerpoint/2010/main" val="2039590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a:t>
            </a:r>
          </a:p>
        </p:txBody>
      </p:sp>
      <p:sp>
        <p:nvSpPr>
          <p:cNvPr id="3" name="Content Placeholder 2"/>
          <p:cNvSpPr>
            <a:spLocks noGrp="1"/>
          </p:cNvSpPr>
          <p:nvPr>
            <p:ph idx="1"/>
          </p:nvPr>
        </p:nvSpPr>
        <p:spPr/>
        <p:txBody>
          <a:bodyPr>
            <a:normAutofit/>
          </a:bodyPr>
          <a:lstStyle/>
          <a:p>
            <a:r>
              <a:rPr lang="en-US" dirty="0"/>
              <a:t>Boundaries of parcels can be defined by </a:t>
            </a:r>
            <a:r>
              <a:rPr lang="en-US" dirty="0">
                <a:solidFill>
                  <a:srgbClr val="0000FF"/>
                </a:solidFill>
              </a:rPr>
              <a:t>physical demarcation </a:t>
            </a:r>
            <a:r>
              <a:rPr lang="en-US" dirty="0"/>
              <a:t>on the ground or by a mathematical description usually based on a </a:t>
            </a:r>
            <a:r>
              <a:rPr lang="en-US" dirty="0">
                <a:solidFill>
                  <a:srgbClr val="0000FF"/>
                </a:solidFill>
              </a:rPr>
              <a:t>co-ordinate system</a:t>
            </a:r>
            <a:r>
              <a:rPr lang="en-US" dirty="0"/>
              <a:t>. </a:t>
            </a:r>
          </a:p>
          <a:p>
            <a:r>
              <a:rPr lang="en-US" dirty="0"/>
              <a:t>The </a:t>
            </a:r>
            <a:r>
              <a:rPr lang="en-US" dirty="0">
                <a:solidFill>
                  <a:srgbClr val="0000FF"/>
                </a:solidFill>
              </a:rPr>
              <a:t>accuracy and cost </a:t>
            </a:r>
            <a:r>
              <a:rPr lang="en-US" dirty="0"/>
              <a:t>of cadastral surveys is dependent on the a</a:t>
            </a:r>
            <a:r>
              <a:rPr lang="en-US" dirty="0">
                <a:solidFill>
                  <a:srgbClr val="0000FF"/>
                </a:solidFill>
              </a:rPr>
              <a:t>cc</a:t>
            </a:r>
            <a:r>
              <a:rPr lang="en-US" dirty="0"/>
              <a:t>uracy </a:t>
            </a:r>
            <a:r>
              <a:rPr lang="en-US" dirty="0">
                <a:solidFill>
                  <a:srgbClr val="0000FF"/>
                </a:solidFill>
              </a:rPr>
              <a:t>needed</a:t>
            </a:r>
            <a:r>
              <a:rPr lang="en-US" dirty="0"/>
              <a:t> for boundary descriptions. </a:t>
            </a:r>
          </a:p>
          <a:p>
            <a:r>
              <a:rPr lang="en-US" dirty="0"/>
              <a:t>The accuracy should reflect factors such as the </a:t>
            </a:r>
            <a:r>
              <a:rPr lang="en-US" dirty="0">
                <a:solidFill>
                  <a:srgbClr val="0000FF"/>
                </a:solidFill>
              </a:rPr>
              <a:t>value</a:t>
            </a:r>
            <a:r>
              <a:rPr lang="en-US" dirty="0"/>
              <a:t> of the land, the </a:t>
            </a:r>
            <a:r>
              <a:rPr lang="en-US" dirty="0">
                <a:solidFill>
                  <a:srgbClr val="0000FF"/>
                </a:solidFill>
              </a:rPr>
              <a:t>risk</a:t>
            </a:r>
            <a:r>
              <a:rPr lang="en-US" dirty="0"/>
              <a:t> and </a:t>
            </a:r>
            <a:r>
              <a:rPr lang="en-US" dirty="0">
                <a:solidFill>
                  <a:srgbClr val="0000FF"/>
                </a:solidFill>
              </a:rPr>
              <a:t>cost</a:t>
            </a:r>
            <a:r>
              <a:rPr lang="en-US" dirty="0"/>
              <a:t> of land </a:t>
            </a:r>
            <a:r>
              <a:rPr lang="en-US" dirty="0">
                <a:solidFill>
                  <a:srgbClr val="0000FF"/>
                </a:solidFill>
              </a:rPr>
              <a:t>disputes</a:t>
            </a:r>
            <a:r>
              <a:rPr lang="en-US" dirty="0"/>
              <a:t> and the </a:t>
            </a:r>
            <a:r>
              <a:rPr lang="en-US" dirty="0">
                <a:solidFill>
                  <a:srgbClr val="0000FF"/>
                </a:solidFill>
              </a:rPr>
              <a:t>information needs </a:t>
            </a:r>
            <a:r>
              <a:rPr lang="en-US" dirty="0"/>
              <a:t>of the users of the </a:t>
            </a:r>
            <a:r>
              <a:rPr lang="en-US" dirty="0" err="1"/>
              <a:t>cadastre</a:t>
            </a:r>
            <a:r>
              <a:rPr lang="en-US" dirty="0"/>
              <a:t>. </a:t>
            </a:r>
          </a:p>
        </p:txBody>
      </p:sp>
    </p:spTree>
    <p:extLst>
      <p:ext uri="{BB962C8B-B14F-4D97-AF65-F5344CB8AC3E}">
        <p14:creationId xmlns:p14="http://schemas.microsoft.com/office/powerpoint/2010/main" val="182252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and function of cadaster &amp; land registration system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195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a:t>
            </a:r>
          </a:p>
        </p:txBody>
      </p:sp>
      <p:sp>
        <p:nvSpPr>
          <p:cNvPr id="3" name="Content Placeholder 2"/>
          <p:cNvSpPr>
            <a:spLocks noGrp="1"/>
          </p:cNvSpPr>
          <p:nvPr>
            <p:ph idx="1"/>
          </p:nvPr>
        </p:nvSpPr>
        <p:spPr/>
        <p:txBody>
          <a:bodyPr>
            <a:normAutofit/>
          </a:bodyPr>
          <a:lstStyle/>
          <a:p>
            <a:r>
              <a:rPr lang="en-US" dirty="0"/>
              <a:t>Most parcel boundaries are defined by </a:t>
            </a:r>
            <a:r>
              <a:rPr lang="en-US" dirty="0">
                <a:solidFill>
                  <a:srgbClr val="0000FF"/>
                </a:solidFill>
              </a:rPr>
              <a:t>stable marks or visible features on the ground,</a:t>
            </a:r>
            <a:r>
              <a:rPr lang="en-US" dirty="0"/>
              <a:t> which can be </a:t>
            </a:r>
            <a:r>
              <a:rPr lang="en-US" dirty="0">
                <a:solidFill>
                  <a:srgbClr val="0000FF"/>
                </a:solidFill>
              </a:rPr>
              <a:t>natural or artificial</a:t>
            </a:r>
            <a:r>
              <a:rPr lang="en-US" dirty="0"/>
              <a:t>. </a:t>
            </a:r>
          </a:p>
          <a:p>
            <a:r>
              <a:rPr lang="en-US" dirty="0"/>
              <a:t>They can be represented by </a:t>
            </a:r>
            <a:r>
              <a:rPr lang="en-US" dirty="0">
                <a:solidFill>
                  <a:srgbClr val="0000FF"/>
                </a:solidFill>
              </a:rPr>
              <a:t>lines on maps</a:t>
            </a:r>
            <a:r>
              <a:rPr lang="en-US" dirty="0"/>
              <a:t>, often described by bearings or azimuths and distances, or by coordinates. </a:t>
            </a:r>
          </a:p>
          <a:p>
            <a:r>
              <a:rPr lang="en-US" dirty="0"/>
              <a:t>If the representation on the map has </a:t>
            </a:r>
            <a:r>
              <a:rPr lang="en-US" dirty="0">
                <a:solidFill>
                  <a:srgbClr val="0000FF"/>
                </a:solidFill>
              </a:rPr>
              <a:t>legal priority over the marks </a:t>
            </a:r>
            <a:r>
              <a:rPr lang="en-US" dirty="0"/>
              <a:t>on the ground in cases of dispute, the demands for survey accuracy are usually higher than if the case is the opposite.</a:t>
            </a:r>
          </a:p>
        </p:txBody>
      </p:sp>
    </p:spTree>
    <p:extLst>
      <p:ext uri="{BB962C8B-B14F-4D97-AF65-F5344CB8AC3E}">
        <p14:creationId xmlns:p14="http://schemas.microsoft.com/office/powerpoint/2010/main" val="203861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boundaries</a:t>
            </a:r>
          </a:p>
        </p:txBody>
      </p:sp>
      <p:sp>
        <p:nvSpPr>
          <p:cNvPr id="3" name="Content Placeholder 2"/>
          <p:cNvSpPr>
            <a:spLocks noGrp="1"/>
          </p:cNvSpPr>
          <p:nvPr>
            <p:ph idx="1"/>
          </p:nvPr>
        </p:nvSpPr>
        <p:spPr/>
        <p:txBody>
          <a:bodyPr>
            <a:normAutofit/>
          </a:bodyPr>
          <a:lstStyle/>
          <a:p>
            <a:r>
              <a:rPr lang="en-US" dirty="0"/>
              <a:t>Physical demarcation on the ground is important because it provides actual notice of the boundaries to the landowners. </a:t>
            </a:r>
          </a:p>
          <a:p>
            <a:r>
              <a:rPr lang="en-US" dirty="0"/>
              <a:t>Basically, there are two types of boundaries:</a:t>
            </a:r>
          </a:p>
          <a:p>
            <a:pPr lvl="1"/>
            <a:r>
              <a:rPr lang="en-US" dirty="0">
                <a:solidFill>
                  <a:srgbClr val="0000FF"/>
                </a:solidFill>
              </a:rPr>
              <a:t>general</a:t>
            </a:r>
            <a:r>
              <a:rPr lang="en-US" dirty="0"/>
              <a:t> and </a:t>
            </a:r>
          </a:p>
          <a:p>
            <a:pPr lvl="1"/>
            <a:r>
              <a:rPr lang="en-US" dirty="0">
                <a:solidFill>
                  <a:srgbClr val="0000FF"/>
                </a:solidFill>
              </a:rPr>
              <a:t>fixed</a:t>
            </a:r>
            <a:r>
              <a:rPr lang="en-US" dirty="0"/>
              <a:t> boundaries. </a:t>
            </a:r>
          </a:p>
        </p:txBody>
      </p:sp>
    </p:spTree>
    <p:extLst>
      <p:ext uri="{BB962C8B-B14F-4D97-AF65-F5344CB8AC3E}">
        <p14:creationId xmlns:p14="http://schemas.microsoft.com/office/powerpoint/2010/main" val="350300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Boundary </a:t>
            </a:r>
          </a:p>
        </p:txBody>
      </p:sp>
      <p:sp>
        <p:nvSpPr>
          <p:cNvPr id="3" name="Content Placeholder 2"/>
          <p:cNvSpPr>
            <a:spLocks noGrp="1"/>
          </p:cNvSpPr>
          <p:nvPr>
            <p:ph idx="1"/>
          </p:nvPr>
        </p:nvSpPr>
        <p:spPr/>
        <p:txBody>
          <a:bodyPr>
            <a:normAutofit fontScale="92500" lnSpcReduction="20000"/>
          </a:bodyPr>
          <a:lstStyle/>
          <a:p>
            <a:r>
              <a:rPr lang="en-US" dirty="0"/>
              <a:t>General boundary is one whose position is </a:t>
            </a:r>
            <a:r>
              <a:rPr lang="en-US" dirty="0">
                <a:solidFill>
                  <a:srgbClr val="0000FF"/>
                </a:solidFill>
              </a:rPr>
              <a:t>not usually determined</a:t>
            </a:r>
            <a:r>
              <a:rPr lang="en-US" dirty="0"/>
              <a:t>. For this reason, such a boundary is said to be indeterminate or indefinite. </a:t>
            </a:r>
          </a:p>
          <a:p>
            <a:r>
              <a:rPr lang="en-US" dirty="0"/>
              <a:t>A boundary of this type may be marked by </a:t>
            </a:r>
            <a:r>
              <a:rPr lang="en-US" dirty="0">
                <a:solidFill>
                  <a:srgbClr val="0000FF"/>
                </a:solidFill>
              </a:rPr>
              <a:t>some physical feature </a:t>
            </a:r>
            <a:r>
              <a:rPr lang="en-US" dirty="0"/>
              <a:t>such as stream, a wall and a hedge or its position may be described relative to features such as wall, a road, a stream etc. and the boundary may be unmarked. </a:t>
            </a:r>
          </a:p>
          <a:p>
            <a:r>
              <a:rPr lang="en-US" dirty="0"/>
              <a:t>The use of general boundaries relies heavily on a number of things including the </a:t>
            </a:r>
            <a:r>
              <a:rPr lang="en-US" dirty="0">
                <a:solidFill>
                  <a:srgbClr val="0000FF"/>
                </a:solidFill>
              </a:rPr>
              <a:t>existence of a physical feature </a:t>
            </a:r>
            <a:r>
              <a:rPr lang="en-US" dirty="0"/>
              <a:t>on the ground and permanence of such a feature with lapse of time. Lost boundaries can be a source of headache to re-establish, particularly where the boundaries including all neighboring reference objects and features have been destroyed.</a:t>
            </a:r>
          </a:p>
        </p:txBody>
      </p:sp>
    </p:spTree>
    <p:extLst>
      <p:ext uri="{BB962C8B-B14F-4D97-AF65-F5344CB8AC3E}">
        <p14:creationId xmlns:p14="http://schemas.microsoft.com/office/powerpoint/2010/main" val="312886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Boundary</a:t>
            </a:r>
          </a:p>
        </p:txBody>
      </p:sp>
      <p:sp>
        <p:nvSpPr>
          <p:cNvPr id="3" name="Content Placeholder 2"/>
          <p:cNvSpPr>
            <a:spLocks noGrp="1"/>
          </p:cNvSpPr>
          <p:nvPr>
            <p:ph idx="1"/>
          </p:nvPr>
        </p:nvSpPr>
        <p:spPr/>
        <p:txBody>
          <a:bodyPr>
            <a:normAutofit fontScale="92500" lnSpcReduction="10000"/>
          </a:bodyPr>
          <a:lstStyle/>
          <a:p>
            <a:r>
              <a:rPr lang="en-US" dirty="0"/>
              <a:t>Fixed boundary is a boundary </a:t>
            </a:r>
            <a:r>
              <a:rPr lang="en-US" dirty="0">
                <a:solidFill>
                  <a:srgbClr val="0000FF"/>
                </a:solidFill>
              </a:rPr>
              <a:t>line whose precise position </a:t>
            </a:r>
            <a:r>
              <a:rPr lang="en-US" dirty="0"/>
              <a:t>has been created or </a:t>
            </a:r>
            <a:r>
              <a:rPr lang="en-US" dirty="0">
                <a:solidFill>
                  <a:srgbClr val="0000FF"/>
                </a:solidFill>
              </a:rPr>
              <a:t>determined and recorded </a:t>
            </a:r>
            <a:r>
              <a:rPr lang="en-US" dirty="0"/>
              <a:t>by a </a:t>
            </a:r>
            <a:r>
              <a:rPr lang="en-US" dirty="0">
                <a:solidFill>
                  <a:srgbClr val="0000FF"/>
                </a:solidFill>
              </a:rPr>
              <a:t>survey operation</a:t>
            </a:r>
            <a:r>
              <a:rPr lang="en-US" dirty="0"/>
              <a:t>. </a:t>
            </a:r>
          </a:p>
          <a:p>
            <a:r>
              <a:rPr lang="en-US" dirty="0"/>
              <a:t>It make use of </a:t>
            </a:r>
            <a:r>
              <a:rPr lang="en-US" dirty="0">
                <a:solidFill>
                  <a:srgbClr val="0000FF"/>
                </a:solidFill>
              </a:rPr>
              <a:t>markers</a:t>
            </a:r>
            <a:r>
              <a:rPr lang="en-US" dirty="0"/>
              <a:t> which are emplaced on the ground and are defined in accordance with specified accuracies that will enable individual land parcels so surveyed to be readily and reliably identified or relocated. </a:t>
            </a:r>
          </a:p>
          <a:p>
            <a:r>
              <a:rPr lang="en-US" dirty="0"/>
              <a:t>Such boundaries are usually linked to </a:t>
            </a:r>
            <a:r>
              <a:rPr lang="en-US" dirty="0">
                <a:solidFill>
                  <a:srgbClr val="0000FF"/>
                </a:solidFill>
              </a:rPr>
              <a:t>framework of horizontal geodetic control</a:t>
            </a:r>
            <a:r>
              <a:rPr lang="en-US" dirty="0"/>
              <a:t> established over a country. </a:t>
            </a:r>
          </a:p>
          <a:p>
            <a:r>
              <a:rPr lang="en-US" dirty="0"/>
              <a:t>Because coordinates are ultimately, or can be, computed for the boundary markers, the name </a:t>
            </a:r>
            <a:r>
              <a:rPr lang="en-US" dirty="0">
                <a:solidFill>
                  <a:srgbClr val="0000FF"/>
                </a:solidFill>
              </a:rPr>
              <a:t>coordinated boundary </a:t>
            </a:r>
            <a:r>
              <a:rPr lang="en-US" dirty="0"/>
              <a:t>is often used for fixed boundaries. </a:t>
            </a:r>
          </a:p>
        </p:txBody>
      </p:sp>
    </p:spTree>
    <p:extLst>
      <p:ext uri="{BB962C8B-B14F-4D97-AF65-F5344CB8AC3E}">
        <p14:creationId xmlns:p14="http://schemas.microsoft.com/office/powerpoint/2010/main" val="366997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Demarcation and delineation</a:t>
            </a:r>
          </a:p>
        </p:txBody>
      </p:sp>
      <p:sp>
        <p:nvSpPr>
          <p:cNvPr id="3" name="Content Placeholder 2"/>
          <p:cNvSpPr>
            <a:spLocks noGrp="1"/>
          </p:cNvSpPr>
          <p:nvPr>
            <p:ph idx="1"/>
          </p:nvPr>
        </p:nvSpPr>
        <p:spPr/>
        <p:txBody>
          <a:bodyPr>
            <a:normAutofit/>
          </a:bodyPr>
          <a:lstStyle/>
          <a:p>
            <a:r>
              <a:rPr lang="en-US" dirty="0"/>
              <a:t>The demarcation and delineation of the boundaries are a </a:t>
            </a:r>
            <a:r>
              <a:rPr lang="en-US" dirty="0">
                <a:solidFill>
                  <a:srgbClr val="0000FF"/>
                </a:solidFill>
              </a:rPr>
              <a:t>part of a cadastral survey </a:t>
            </a:r>
            <a:r>
              <a:rPr lang="en-US" dirty="0"/>
              <a:t>aimed at </a:t>
            </a:r>
            <a:r>
              <a:rPr lang="en-US" dirty="0">
                <a:solidFill>
                  <a:srgbClr val="0000FF"/>
                </a:solidFill>
              </a:rPr>
              <a:t>defining the parcel on the ground and securing evidence for the re-establishment of the boundary if it disappears</a:t>
            </a:r>
            <a:r>
              <a:rPr lang="en-US" dirty="0"/>
              <a:t>. </a:t>
            </a:r>
          </a:p>
          <a:p>
            <a:r>
              <a:rPr lang="en-US" dirty="0"/>
              <a:t>As the costs of cadastral surveys are relatively high, the technical requirements of demarcation and delineation (e.g. accuracy and survey methodology) should reflect such factors as the value of the land, the risk of land disputes and information needs of the users of the </a:t>
            </a:r>
            <a:r>
              <a:rPr lang="en-US" dirty="0" err="1"/>
              <a:t>Cadastre</a:t>
            </a:r>
            <a:r>
              <a:rPr lang="en-US" dirty="0"/>
              <a:t>.</a:t>
            </a:r>
          </a:p>
        </p:txBody>
      </p:sp>
    </p:spTree>
    <p:extLst>
      <p:ext uri="{BB962C8B-B14F-4D97-AF65-F5344CB8AC3E}">
        <p14:creationId xmlns:p14="http://schemas.microsoft.com/office/powerpoint/2010/main" val="229736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cadaster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931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err="1"/>
              <a:t>Cadastre</a:t>
            </a:r>
            <a:r>
              <a:rPr lang="en-US" dirty="0"/>
              <a:t> </a:t>
            </a:r>
          </a:p>
        </p:txBody>
      </p:sp>
      <p:sp>
        <p:nvSpPr>
          <p:cNvPr id="3" name="Content Placeholder 2"/>
          <p:cNvSpPr>
            <a:spLocks noGrp="1"/>
          </p:cNvSpPr>
          <p:nvPr>
            <p:ph idx="1"/>
          </p:nvPr>
        </p:nvSpPr>
        <p:spPr/>
        <p:txBody>
          <a:bodyPr>
            <a:normAutofit/>
          </a:bodyPr>
          <a:lstStyle/>
          <a:p>
            <a:r>
              <a:rPr lang="en-US" dirty="0" err="1"/>
              <a:t>Cadastres</a:t>
            </a:r>
            <a:r>
              <a:rPr lang="en-US" dirty="0"/>
              <a:t> may be classified in many ways, e.g. by: </a:t>
            </a:r>
          </a:p>
          <a:p>
            <a:pPr lvl="1"/>
            <a:r>
              <a:rPr lang="en-US" dirty="0">
                <a:solidFill>
                  <a:srgbClr val="0000FF"/>
                </a:solidFill>
              </a:rPr>
              <a:t>Primary function </a:t>
            </a:r>
            <a:r>
              <a:rPr lang="en-US" dirty="0"/>
              <a:t>(e.g. Supporting taxation, conveyancing, land distribution, or multipurpose land management activities); </a:t>
            </a:r>
          </a:p>
          <a:p>
            <a:pPr lvl="1"/>
            <a:r>
              <a:rPr lang="en-US" dirty="0"/>
              <a:t>The </a:t>
            </a:r>
            <a:r>
              <a:rPr lang="en-US" dirty="0">
                <a:solidFill>
                  <a:srgbClr val="0000FF"/>
                </a:solidFill>
              </a:rPr>
              <a:t>types</a:t>
            </a:r>
            <a:r>
              <a:rPr lang="en-US" dirty="0"/>
              <a:t> of </a:t>
            </a:r>
            <a:r>
              <a:rPr lang="en-US" dirty="0">
                <a:solidFill>
                  <a:srgbClr val="0000FF"/>
                </a:solidFill>
              </a:rPr>
              <a:t>rights recorded </a:t>
            </a:r>
            <a:r>
              <a:rPr lang="en-US" dirty="0"/>
              <a:t>(e.g. Private ownership, use rights, mineral leases); </a:t>
            </a:r>
          </a:p>
          <a:p>
            <a:pPr lvl="1"/>
            <a:r>
              <a:rPr lang="en-US" dirty="0"/>
              <a:t>The degree of state responsibility in ensuring the accuracy and reliability of the data (e.g. Complete state mandate, shared public and private responsibility); 1</a:t>
            </a:r>
            <a:r>
              <a:rPr lang="en-US" baseline="30000" dirty="0"/>
              <a:t>st</a:t>
            </a:r>
            <a:r>
              <a:rPr lang="en-US" dirty="0"/>
              <a:t>, 2</a:t>
            </a:r>
            <a:r>
              <a:rPr lang="en-US" baseline="30000" dirty="0"/>
              <a:t>nd</a:t>
            </a:r>
            <a:r>
              <a:rPr lang="en-US" dirty="0"/>
              <a:t> level </a:t>
            </a:r>
            <a:r>
              <a:rPr lang="en-US" dirty="0" err="1"/>
              <a:t>certficate</a:t>
            </a:r>
            <a:endParaRPr lang="en-US" dirty="0"/>
          </a:p>
          <a:p>
            <a:pPr lvl="1"/>
            <a:r>
              <a:rPr lang="en-US" dirty="0">
                <a:solidFill>
                  <a:srgbClr val="0000FF"/>
                </a:solidFill>
              </a:rPr>
              <a:t>Location and jurisdiction </a:t>
            </a:r>
            <a:r>
              <a:rPr lang="en-US" dirty="0"/>
              <a:t>(e.g. Urban and rural </a:t>
            </a:r>
            <a:r>
              <a:rPr lang="en-US" dirty="0" err="1"/>
              <a:t>cadastres</a:t>
            </a:r>
            <a:r>
              <a:rPr lang="en-US" dirty="0"/>
              <a:t>; </a:t>
            </a:r>
            <a:r>
              <a:rPr lang="en-US" dirty="0" err="1"/>
              <a:t>centralised</a:t>
            </a:r>
            <a:r>
              <a:rPr lang="en-US" dirty="0"/>
              <a:t> and </a:t>
            </a:r>
            <a:r>
              <a:rPr lang="en-US" dirty="0" err="1"/>
              <a:t>decentralised</a:t>
            </a:r>
            <a:r>
              <a:rPr lang="en-US" dirty="0"/>
              <a:t> </a:t>
            </a:r>
            <a:r>
              <a:rPr lang="en-US" dirty="0" err="1"/>
              <a:t>cadastres</a:t>
            </a:r>
            <a:r>
              <a:rPr lang="en-US" dirty="0"/>
              <a:t>); </a:t>
            </a:r>
          </a:p>
        </p:txBody>
      </p:sp>
    </p:spTree>
    <p:extLst>
      <p:ext uri="{BB962C8B-B14F-4D97-AF65-F5344CB8AC3E}">
        <p14:creationId xmlns:p14="http://schemas.microsoft.com/office/powerpoint/2010/main" val="2470471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factors that will influence the format and management of the </a:t>
            </a:r>
            <a:r>
              <a:rPr lang="en-US" dirty="0" err="1"/>
              <a:t>Cadastre</a:t>
            </a:r>
            <a:r>
              <a:rPr lang="en-US" dirty="0"/>
              <a:t> include</a:t>
            </a:r>
          </a:p>
        </p:txBody>
      </p:sp>
      <p:sp>
        <p:nvSpPr>
          <p:cNvPr id="3" name="Content Placeholder 2"/>
          <p:cNvSpPr>
            <a:spLocks noGrp="1"/>
          </p:cNvSpPr>
          <p:nvPr>
            <p:ph idx="1"/>
          </p:nvPr>
        </p:nvSpPr>
        <p:spPr/>
        <p:txBody>
          <a:bodyPr>
            <a:normAutofit/>
          </a:bodyPr>
          <a:lstStyle/>
          <a:p>
            <a:r>
              <a:rPr lang="en-US" dirty="0">
                <a:solidFill>
                  <a:schemeClr val="bg1">
                    <a:lumMod val="65000"/>
                  </a:schemeClr>
                </a:solidFill>
              </a:rPr>
              <a:t>history, culture, and traditional land tenure arrangements; </a:t>
            </a:r>
          </a:p>
          <a:p>
            <a:r>
              <a:rPr lang="en-US" dirty="0">
                <a:solidFill>
                  <a:schemeClr val="bg1">
                    <a:lumMod val="65000"/>
                  </a:schemeClr>
                </a:solidFill>
              </a:rPr>
              <a:t>area; </a:t>
            </a:r>
          </a:p>
          <a:p>
            <a:r>
              <a:rPr lang="en-US" dirty="0">
                <a:solidFill>
                  <a:schemeClr val="bg1">
                    <a:lumMod val="65000"/>
                  </a:schemeClr>
                </a:solidFill>
              </a:rPr>
              <a:t>physical and economic geography; </a:t>
            </a:r>
          </a:p>
          <a:p>
            <a:r>
              <a:rPr lang="en-US" dirty="0">
                <a:solidFill>
                  <a:schemeClr val="bg1">
                    <a:lumMod val="65000"/>
                  </a:schemeClr>
                </a:solidFill>
              </a:rPr>
              <a:t>population distribution; </a:t>
            </a:r>
          </a:p>
          <a:p>
            <a:r>
              <a:rPr lang="en-US" dirty="0">
                <a:solidFill>
                  <a:schemeClr val="bg1">
                    <a:lumMod val="65000"/>
                  </a:schemeClr>
                </a:solidFill>
              </a:rPr>
              <a:t>level of technology; </a:t>
            </a:r>
          </a:p>
          <a:p>
            <a:r>
              <a:rPr lang="en-US" dirty="0">
                <a:solidFill>
                  <a:schemeClr val="bg1">
                    <a:lumMod val="65000"/>
                  </a:schemeClr>
                </a:solidFill>
              </a:rPr>
              <a:t>traditional public administration arrangements; </a:t>
            </a:r>
          </a:p>
          <a:p>
            <a:r>
              <a:rPr lang="en-US" dirty="0">
                <a:solidFill>
                  <a:schemeClr val="bg1">
                    <a:lumMod val="65000"/>
                  </a:schemeClr>
                </a:solidFill>
              </a:rPr>
              <a:t>land and property law arrangements; </a:t>
            </a:r>
          </a:p>
          <a:p>
            <a:r>
              <a:rPr lang="en-US" dirty="0">
                <a:solidFill>
                  <a:schemeClr val="bg1">
                    <a:lumMod val="65000"/>
                  </a:schemeClr>
                </a:solidFill>
              </a:rPr>
              <a:t>land policy priorities for the jurisdiction.</a:t>
            </a:r>
          </a:p>
        </p:txBody>
      </p:sp>
    </p:spTree>
    <p:extLst>
      <p:ext uri="{BB962C8B-B14F-4D97-AF65-F5344CB8AC3E}">
        <p14:creationId xmlns:p14="http://schemas.microsoft.com/office/powerpoint/2010/main" val="242497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land information systems</a:t>
            </a:r>
          </a:p>
        </p:txBody>
      </p:sp>
      <p:sp>
        <p:nvSpPr>
          <p:cNvPr id="3" name="Content Placeholder 2"/>
          <p:cNvSpPr>
            <a:spLocks noGrp="1"/>
          </p:cNvSpPr>
          <p:nvPr>
            <p:ph idx="1"/>
          </p:nvPr>
        </p:nvSpPr>
        <p:spPr/>
        <p:txBody>
          <a:bodyPr/>
          <a:lstStyle/>
          <a:p>
            <a:r>
              <a:rPr lang="en-US" dirty="0"/>
              <a:t>One major consequence of the development of modern land information systems using </a:t>
            </a:r>
            <a:r>
              <a:rPr lang="en-US" dirty="0">
                <a:solidFill>
                  <a:srgbClr val="0000FF"/>
                </a:solidFill>
              </a:rPr>
              <a:t>computer technology </a:t>
            </a:r>
            <a:r>
              <a:rPr lang="en-US" dirty="0"/>
              <a:t>has been the creation of closer coordination among </a:t>
            </a:r>
            <a:r>
              <a:rPr lang="en-US" dirty="0" err="1"/>
              <a:t>organisations</a:t>
            </a:r>
            <a:r>
              <a:rPr lang="en-US" dirty="0"/>
              <a:t> responsible for parts of the Cadastral data. </a:t>
            </a:r>
          </a:p>
        </p:txBody>
      </p:sp>
    </p:spTree>
    <p:extLst>
      <p:ext uri="{BB962C8B-B14F-4D97-AF65-F5344CB8AC3E}">
        <p14:creationId xmlns:p14="http://schemas.microsoft.com/office/powerpoint/2010/main" val="228335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cadastre</a:t>
            </a:r>
            <a:endParaRPr lang="en-US" dirty="0"/>
          </a:p>
        </p:txBody>
      </p:sp>
      <p:sp>
        <p:nvSpPr>
          <p:cNvPr id="3" name="Content Placeholder 2"/>
          <p:cNvSpPr>
            <a:spLocks noGrp="1"/>
          </p:cNvSpPr>
          <p:nvPr>
            <p:ph idx="1"/>
          </p:nvPr>
        </p:nvSpPr>
        <p:spPr/>
        <p:txBody>
          <a:bodyPr/>
          <a:lstStyle/>
          <a:p>
            <a:r>
              <a:rPr lang="en-US" dirty="0"/>
              <a:t>In general, </a:t>
            </a:r>
            <a:r>
              <a:rPr lang="en-US" dirty="0" err="1"/>
              <a:t>cadastre</a:t>
            </a:r>
            <a:r>
              <a:rPr lang="en-US" dirty="0"/>
              <a:t> can be classified into three categories based on their use, type, quality and quantity of data summarized in it. </a:t>
            </a:r>
          </a:p>
          <a:p>
            <a:r>
              <a:rPr lang="en-US" dirty="0"/>
              <a:t>Accordingly, the three types of </a:t>
            </a:r>
            <a:r>
              <a:rPr lang="en-US" dirty="0" err="1"/>
              <a:t>cadastre</a:t>
            </a:r>
            <a:r>
              <a:rPr lang="en-US" dirty="0"/>
              <a:t> are: </a:t>
            </a:r>
          </a:p>
          <a:p>
            <a:pPr lvl="1"/>
            <a:r>
              <a:rPr lang="en-US" dirty="0">
                <a:solidFill>
                  <a:srgbClr val="0000FF"/>
                </a:solidFill>
              </a:rPr>
              <a:t>fiscal, </a:t>
            </a:r>
          </a:p>
          <a:p>
            <a:pPr lvl="1"/>
            <a:r>
              <a:rPr lang="en-US" dirty="0">
                <a:solidFill>
                  <a:srgbClr val="0000FF"/>
                </a:solidFill>
              </a:rPr>
              <a:t>legal and </a:t>
            </a:r>
          </a:p>
          <a:p>
            <a:pPr lvl="1"/>
            <a:r>
              <a:rPr lang="en-US" dirty="0">
                <a:solidFill>
                  <a:srgbClr val="0000FF"/>
                </a:solidFill>
              </a:rPr>
              <a:t>multi-purpose</a:t>
            </a:r>
            <a:r>
              <a:rPr lang="en-US" dirty="0"/>
              <a:t>.</a:t>
            </a:r>
          </a:p>
          <a:p>
            <a:r>
              <a:rPr lang="en-US" dirty="0"/>
              <a:t>The purpose of these various types of </a:t>
            </a:r>
            <a:r>
              <a:rPr lang="en-US" dirty="0" err="1"/>
              <a:t>cadastres</a:t>
            </a:r>
            <a:r>
              <a:rPr lang="en-US" dirty="0"/>
              <a:t> vary depending on their specific nature. </a:t>
            </a:r>
          </a:p>
          <a:p>
            <a:endParaRPr lang="en-US" dirty="0"/>
          </a:p>
          <a:p>
            <a:endParaRPr lang="en-US" dirty="0"/>
          </a:p>
        </p:txBody>
      </p:sp>
    </p:spTree>
    <p:extLst>
      <p:ext uri="{BB962C8B-B14F-4D97-AF65-F5344CB8AC3E}">
        <p14:creationId xmlns:p14="http://schemas.microsoft.com/office/powerpoint/2010/main" val="313840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and function</a:t>
            </a:r>
          </a:p>
        </p:txBody>
      </p:sp>
      <p:sp>
        <p:nvSpPr>
          <p:cNvPr id="3" name="Content Placeholder 2"/>
          <p:cNvSpPr>
            <a:spLocks noGrp="1"/>
          </p:cNvSpPr>
          <p:nvPr>
            <p:ph idx="1"/>
          </p:nvPr>
        </p:nvSpPr>
        <p:spPr/>
        <p:txBody>
          <a:bodyPr>
            <a:normAutofit/>
          </a:bodyPr>
          <a:lstStyle/>
          <a:p>
            <a:r>
              <a:rPr lang="en-US" dirty="0"/>
              <a:t>Land is defined as </a:t>
            </a:r>
            <a:r>
              <a:rPr lang="en-US" dirty="0">
                <a:solidFill>
                  <a:srgbClr val="0000FF"/>
                </a:solidFill>
              </a:rPr>
              <a:t>an area of the surface of the earth together with the water</a:t>
            </a:r>
            <a:r>
              <a:rPr lang="en-US" dirty="0"/>
              <a:t>, soil, rocks, minerals and hydrocarbons beneath or upon it and the air above it. </a:t>
            </a:r>
          </a:p>
          <a:p>
            <a:r>
              <a:rPr lang="en-US" dirty="0"/>
              <a:t>Land in relation to land registration and </a:t>
            </a:r>
            <a:r>
              <a:rPr lang="en-US" dirty="0" err="1"/>
              <a:t>cadastre</a:t>
            </a:r>
            <a:r>
              <a:rPr lang="en-US" dirty="0"/>
              <a:t> and in general to land information systems to which category land registration and </a:t>
            </a:r>
            <a:r>
              <a:rPr lang="en-US" dirty="0" err="1"/>
              <a:t>cadastre</a:t>
            </a:r>
            <a:r>
              <a:rPr lang="en-US" dirty="0"/>
              <a:t> belong, concerns </a:t>
            </a:r>
          </a:p>
          <a:p>
            <a:pPr lvl="1"/>
            <a:r>
              <a:rPr lang="en-US" dirty="0">
                <a:solidFill>
                  <a:srgbClr val="0000FF"/>
                </a:solidFill>
              </a:rPr>
              <a:t>abstract or thematic attributes (legal status, value, tax data) </a:t>
            </a:r>
          </a:p>
          <a:p>
            <a:pPr lvl="1"/>
            <a:r>
              <a:rPr lang="en-US" dirty="0">
                <a:solidFill>
                  <a:srgbClr val="0000FF"/>
                </a:solidFill>
              </a:rPr>
              <a:t>physical, spatial or topographic ones (location, dimensions, area, use). </a:t>
            </a:r>
          </a:p>
        </p:txBody>
      </p:sp>
    </p:spTree>
    <p:extLst>
      <p:ext uri="{BB962C8B-B14F-4D97-AF65-F5344CB8AC3E}">
        <p14:creationId xmlns:p14="http://schemas.microsoft.com/office/powerpoint/2010/main" val="991188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Fiscal </a:t>
            </a:r>
            <a:r>
              <a:rPr lang="en-US" dirty="0" err="1"/>
              <a:t>cadastre</a:t>
            </a:r>
            <a:endParaRPr lang="en-US" dirty="0"/>
          </a:p>
        </p:txBody>
      </p:sp>
      <p:sp>
        <p:nvSpPr>
          <p:cNvPr id="3" name="Content Placeholder 2"/>
          <p:cNvSpPr>
            <a:spLocks noGrp="1"/>
          </p:cNvSpPr>
          <p:nvPr>
            <p:ph idx="1"/>
          </p:nvPr>
        </p:nvSpPr>
        <p:spPr/>
        <p:txBody>
          <a:bodyPr>
            <a:normAutofit/>
          </a:bodyPr>
          <a:lstStyle/>
          <a:p>
            <a:r>
              <a:rPr lang="en-US" dirty="0"/>
              <a:t>It records information for the purpose of </a:t>
            </a:r>
            <a:r>
              <a:rPr lang="en-US" dirty="0">
                <a:solidFill>
                  <a:srgbClr val="0000FF"/>
                </a:solidFill>
              </a:rPr>
              <a:t>property</a:t>
            </a:r>
            <a:r>
              <a:rPr lang="en-US" dirty="0"/>
              <a:t> </a:t>
            </a:r>
            <a:r>
              <a:rPr lang="en-US" dirty="0">
                <a:solidFill>
                  <a:srgbClr val="0000FF"/>
                </a:solidFill>
              </a:rPr>
              <a:t>valuation and land taxation</a:t>
            </a:r>
            <a:r>
              <a:rPr lang="en-US" dirty="0"/>
              <a:t>. </a:t>
            </a:r>
          </a:p>
          <a:p>
            <a:r>
              <a:rPr lang="en-US" dirty="0"/>
              <a:t>Here, the basic information needed is </a:t>
            </a:r>
            <a:r>
              <a:rPr lang="en-US" dirty="0">
                <a:solidFill>
                  <a:srgbClr val="0000FF"/>
                </a:solidFill>
              </a:rPr>
              <a:t>location and value of the parcel</a:t>
            </a:r>
            <a:r>
              <a:rPr lang="en-US" dirty="0"/>
              <a:t>. </a:t>
            </a:r>
          </a:p>
          <a:p>
            <a:r>
              <a:rPr lang="en-US" dirty="0"/>
              <a:t>In this regard, there must be some sort of agreed upon valuation method that help determine the value of a parcel. </a:t>
            </a:r>
          </a:p>
        </p:txBody>
      </p:sp>
    </p:spTree>
    <p:extLst>
      <p:ext uri="{BB962C8B-B14F-4D97-AF65-F5344CB8AC3E}">
        <p14:creationId xmlns:p14="http://schemas.microsoft.com/office/powerpoint/2010/main" val="159980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a:t>
            </a:r>
            <a:r>
              <a:rPr lang="en-US" dirty="0" err="1"/>
              <a:t>cadastre</a:t>
            </a:r>
            <a:endParaRPr lang="en-US" dirty="0"/>
          </a:p>
        </p:txBody>
      </p:sp>
      <p:sp>
        <p:nvSpPr>
          <p:cNvPr id="3" name="Content Placeholder 2"/>
          <p:cNvSpPr>
            <a:spLocks noGrp="1"/>
          </p:cNvSpPr>
          <p:nvPr>
            <p:ph idx="1"/>
          </p:nvPr>
        </p:nvSpPr>
        <p:spPr/>
        <p:txBody>
          <a:bodyPr>
            <a:normAutofit lnSpcReduction="10000"/>
          </a:bodyPr>
          <a:lstStyle/>
          <a:p>
            <a:r>
              <a:rPr lang="en-US" dirty="0"/>
              <a:t>It is a register aiming at </a:t>
            </a:r>
            <a:r>
              <a:rPr lang="en-US" dirty="0">
                <a:solidFill>
                  <a:srgbClr val="0000FF"/>
                </a:solidFill>
              </a:rPr>
              <a:t>identifying the legal owner and exact boundaries </a:t>
            </a:r>
            <a:r>
              <a:rPr lang="en-US" dirty="0"/>
              <a:t>of the parcel. </a:t>
            </a:r>
          </a:p>
          <a:p>
            <a:r>
              <a:rPr lang="en-US" dirty="0"/>
              <a:t>To establish legal </a:t>
            </a:r>
            <a:r>
              <a:rPr lang="en-US" dirty="0" err="1"/>
              <a:t>cadastre</a:t>
            </a:r>
            <a:r>
              <a:rPr lang="en-US" dirty="0"/>
              <a:t> it requires delineation of boundaries of the given parcel through surveying and mapping and thereby provision of legal rights. In this respect, legal </a:t>
            </a:r>
            <a:r>
              <a:rPr lang="en-US" dirty="0" err="1"/>
              <a:t>cadastre</a:t>
            </a:r>
            <a:r>
              <a:rPr lang="en-US" dirty="0"/>
              <a:t> is helpful in: </a:t>
            </a:r>
          </a:p>
          <a:p>
            <a:pPr lvl="1"/>
            <a:r>
              <a:rPr lang="en-US" dirty="0"/>
              <a:t>Defining property rights;</a:t>
            </a:r>
          </a:p>
          <a:p>
            <a:pPr lvl="1"/>
            <a:r>
              <a:rPr lang="en-US" dirty="0"/>
              <a:t>Describing the extent of property rights;</a:t>
            </a:r>
          </a:p>
          <a:p>
            <a:pPr lvl="1"/>
            <a:r>
              <a:rPr lang="en-US" dirty="0"/>
              <a:t>Supporting land transfer; and</a:t>
            </a:r>
          </a:p>
          <a:p>
            <a:pPr lvl="1"/>
            <a:r>
              <a:rPr lang="en-US" dirty="0"/>
              <a:t>Providing evidence of ownership.</a:t>
            </a:r>
          </a:p>
        </p:txBody>
      </p:sp>
    </p:spTree>
    <p:extLst>
      <p:ext uri="{BB962C8B-B14F-4D97-AF65-F5344CB8AC3E}">
        <p14:creationId xmlns:p14="http://schemas.microsoft.com/office/powerpoint/2010/main" val="2603550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Multi-purpose cadaster</a:t>
            </a:r>
          </a:p>
        </p:txBody>
      </p:sp>
      <p:sp>
        <p:nvSpPr>
          <p:cNvPr id="3" name="Content Placeholder 2"/>
          <p:cNvSpPr>
            <a:spLocks noGrp="1"/>
          </p:cNvSpPr>
          <p:nvPr>
            <p:ph idx="1"/>
          </p:nvPr>
        </p:nvSpPr>
        <p:spPr/>
        <p:txBody>
          <a:bodyPr>
            <a:normAutofit fontScale="92500"/>
          </a:bodyPr>
          <a:lstStyle/>
          <a:p>
            <a:r>
              <a:rPr lang="en-US" dirty="0"/>
              <a:t>It is a </a:t>
            </a:r>
            <a:r>
              <a:rPr lang="en-US" dirty="0">
                <a:solidFill>
                  <a:srgbClr val="0000FF"/>
                </a:solidFill>
              </a:rPr>
              <a:t>relatively new approach </a:t>
            </a:r>
            <a:r>
              <a:rPr lang="en-US" dirty="0"/>
              <a:t>of land information system which is reported to have been introduced after the Second World War. </a:t>
            </a:r>
          </a:p>
          <a:p>
            <a:r>
              <a:rPr lang="en-US" dirty="0"/>
              <a:t>This land register system incorporates all the necessary information, at one source, which among others are information related to </a:t>
            </a:r>
            <a:r>
              <a:rPr lang="en-US" dirty="0">
                <a:solidFill>
                  <a:srgbClr val="0000FF"/>
                </a:solidFill>
              </a:rPr>
              <a:t>legal and fiscal </a:t>
            </a:r>
            <a:r>
              <a:rPr lang="en-US" dirty="0" err="1">
                <a:solidFill>
                  <a:srgbClr val="0000FF"/>
                </a:solidFill>
              </a:rPr>
              <a:t>cadastre</a:t>
            </a:r>
            <a:r>
              <a:rPr lang="en-US" dirty="0">
                <a:solidFill>
                  <a:srgbClr val="0000FF"/>
                </a:solidFill>
              </a:rPr>
              <a:t>, land use, buildings, infrastructures </a:t>
            </a:r>
            <a:r>
              <a:rPr lang="en-US" dirty="0"/>
              <a:t>of underground and overhead constructions, soil and other aspects of the given parcel.</a:t>
            </a:r>
          </a:p>
          <a:p>
            <a:r>
              <a:rPr lang="en-US" dirty="0"/>
              <a:t>In many respects, multi-purpose </a:t>
            </a:r>
            <a:r>
              <a:rPr lang="en-US" dirty="0" err="1"/>
              <a:t>cadastre</a:t>
            </a:r>
            <a:r>
              <a:rPr lang="en-US" dirty="0"/>
              <a:t> seems to be an i</a:t>
            </a:r>
            <a:r>
              <a:rPr lang="en-US" dirty="0">
                <a:solidFill>
                  <a:srgbClr val="0000FF"/>
                </a:solidFill>
              </a:rPr>
              <a:t>mportant</a:t>
            </a:r>
            <a:r>
              <a:rPr lang="en-US" dirty="0"/>
              <a:t> type of land information system for it provides multitudes of information related to a given parcel.</a:t>
            </a:r>
          </a:p>
        </p:txBody>
      </p:sp>
    </p:spTree>
    <p:extLst>
      <p:ext uri="{BB962C8B-B14F-4D97-AF65-F5344CB8AC3E}">
        <p14:creationId xmlns:p14="http://schemas.microsoft.com/office/powerpoint/2010/main" val="294778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3" name="Content Placeholder 2"/>
          <p:cNvSpPr>
            <a:spLocks noGrp="1"/>
          </p:cNvSpPr>
          <p:nvPr>
            <p:ph idx="1"/>
          </p:nvPr>
        </p:nvSpPr>
        <p:spPr/>
        <p:txBody>
          <a:bodyPr>
            <a:normAutofit/>
          </a:bodyPr>
          <a:lstStyle/>
          <a:p>
            <a:r>
              <a:rPr lang="en-US" dirty="0"/>
              <a:t>Give short, brief and precise answer for the following questions.</a:t>
            </a:r>
          </a:p>
          <a:p>
            <a:pPr lvl="1"/>
            <a:r>
              <a:rPr lang="en-US" dirty="0"/>
              <a:t>1) Explain the concept of </a:t>
            </a:r>
            <a:r>
              <a:rPr lang="en-US" dirty="0" err="1"/>
              <a:t>cadastre</a:t>
            </a:r>
            <a:r>
              <a:rPr lang="en-US" dirty="0"/>
              <a:t> and its importance. </a:t>
            </a:r>
          </a:p>
          <a:p>
            <a:pPr lvl="1"/>
            <a:r>
              <a:rPr lang="en-US" dirty="0"/>
              <a:t>2) What is cadastral surveying? </a:t>
            </a:r>
          </a:p>
          <a:p>
            <a:pPr lvl="1"/>
            <a:r>
              <a:rPr lang="en-US" dirty="0"/>
              <a:t>3) What is parcel and parcel boundary. </a:t>
            </a:r>
          </a:p>
          <a:p>
            <a:pPr lvl="1"/>
            <a:r>
              <a:rPr lang="en-US" dirty="0"/>
              <a:t>4) Discuss the types of parcel boundary and compare each other. </a:t>
            </a:r>
          </a:p>
          <a:p>
            <a:pPr lvl="1"/>
            <a:r>
              <a:rPr lang="en-US" dirty="0"/>
              <a:t>5) Describe the types of </a:t>
            </a:r>
            <a:r>
              <a:rPr lang="en-US" dirty="0" err="1"/>
              <a:t>cadastre</a:t>
            </a:r>
            <a:r>
              <a:rPr lang="en-US" dirty="0"/>
              <a:t> and their main purpose</a:t>
            </a:r>
          </a:p>
          <a:p>
            <a:endParaRPr lang="en-US" dirty="0"/>
          </a:p>
          <a:p>
            <a:endParaRPr lang="en-US" dirty="0"/>
          </a:p>
        </p:txBody>
      </p:sp>
    </p:spTree>
    <p:extLst>
      <p:ext uri="{BB962C8B-B14F-4D97-AF65-F5344CB8AC3E}">
        <p14:creationId xmlns:p14="http://schemas.microsoft.com/office/powerpoint/2010/main" val="615584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public lands, boundary surveys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3511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capturing techniques for cadaster</a:t>
            </a:r>
          </a:p>
        </p:txBody>
      </p:sp>
      <p:sp>
        <p:nvSpPr>
          <p:cNvPr id="3" name="Content Placeholder 2"/>
          <p:cNvSpPr>
            <a:spLocks noGrp="1"/>
          </p:cNvSpPr>
          <p:nvPr>
            <p:ph idx="1"/>
          </p:nvPr>
        </p:nvSpPr>
        <p:spPr/>
        <p:txBody>
          <a:bodyPr/>
          <a:lstStyle/>
          <a:p>
            <a:r>
              <a:rPr lang="en-US" dirty="0">
                <a:solidFill>
                  <a:srgbClr val="0000FF"/>
                </a:solidFill>
              </a:rPr>
              <a:t>Rural</a:t>
            </a:r>
          </a:p>
          <a:p>
            <a:pPr lvl="1"/>
            <a:r>
              <a:rPr lang="en-US" dirty="0"/>
              <a:t>Spatial data capturing techniques for land registration</a:t>
            </a:r>
          </a:p>
          <a:p>
            <a:pPr lvl="1"/>
            <a:r>
              <a:rPr lang="en-US" dirty="0"/>
              <a:t> Capturing non-spatial data</a:t>
            </a:r>
          </a:p>
          <a:p>
            <a:r>
              <a:rPr lang="en-US" dirty="0">
                <a:solidFill>
                  <a:srgbClr val="0000FF"/>
                </a:solidFill>
              </a:rPr>
              <a:t>Urban</a:t>
            </a:r>
          </a:p>
          <a:p>
            <a:pPr lvl="1"/>
            <a:r>
              <a:rPr lang="en-US" dirty="0"/>
              <a:t>Spatial data capturing techniques for land registration</a:t>
            </a:r>
          </a:p>
          <a:p>
            <a:pPr lvl="1"/>
            <a:r>
              <a:rPr lang="en-US" dirty="0"/>
              <a:t> Capturing non-spatial data</a:t>
            </a:r>
          </a:p>
          <a:p>
            <a:pPr lvl="1"/>
            <a:endParaRPr lang="en-US" dirty="0"/>
          </a:p>
          <a:p>
            <a:r>
              <a:rPr lang="en-US" b="1" dirty="0">
                <a:solidFill>
                  <a:srgbClr val="0000FF"/>
                </a:solidFill>
              </a:rPr>
              <a:t>Students are advised to refer to existing guidelines and directives for the urban and rural cadaster</a:t>
            </a:r>
          </a:p>
        </p:txBody>
      </p:sp>
    </p:spTree>
    <p:extLst>
      <p:ext uri="{BB962C8B-B14F-4D97-AF65-F5344CB8AC3E}">
        <p14:creationId xmlns:p14="http://schemas.microsoft.com/office/powerpoint/2010/main" val="221869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and function</a:t>
            </a:r>
          </a:p>
        </p:txBody>
      </p:sp>
      <p:sp>
        <p:nvSpPr>
          <p:cNvPr id="3" name="Content Placeholder 2"/>
          <p:cNvSpPr>
            <a:spLocks noGrp="1"/>
          </p:cNvSpPr>
          <p:nvPr>
            <p:ph idx="1"/>
          </p:nvPr>
        </p:nvSpPr>
        <p:spPr/>
        <p:txBody>
          <a:bodyPr>
            <a:normAutofit/>
          </a:bodyPr>
          <a:lstStyle/>
          <a:p>
            <a:r>
              <a:rPr lang="en-US" dirty="0"/>
              <a:t>Land registration is a </a:t>
            </a:r>
            <a:r>
              <a:rPr lang="en-US" dirty="0">
                <a:solidFill>
                  <a:srgbClr val="0000FF"/>
                </a:solidFill>
              </a:rPr>
              <a:t>process of official recording of rights </a:t>
            </a:r>
            <a:r>
              <a:rPr lang="en-US" dirty="0"/>
              <a:t>in land through deeds or as title on properties. </a:t>
            </a:r>
          </a:p>
          <a:p>
            <a:pPr lvl="1"/>
            <a:r>
              <a:rPr lang="en-US" dirty="0"/>
              <a:t>an official record (land register) of rights on land or of deeds concerning changes in the legal situation of defined units of land. </a:t>
            </a:r>
          </a:p>
          <a:p>
            <a:pPr lvl="1"/>
            <a:r>
              <a:rPr lang="en-US" dirty="0"/>
              <a:t>gives an answer to the questions </a:t>
            </a:r>
            <a:r>
              <a:rPr lang="en-US" dirty="0">
                <a:solidFill>
                  <a:srgbClr val="0000FF"/>
                </a:solidFill>
              </a:rPr>
              <a:t>who and how</a:t>
            </a:r>
            <a:r>
              <a:rPr lang="en-US" dirty="0"/>
              <a:t>. </a:t>
            </a:r>
          </a:p>
          <a:p>
            <a:r>
              <a:rPr lang="en-US" dirty="0"/>
              <a:t>Cadaster is a methodically arranged </a:t>
            </a:r>
            <a:r>
              <a:rPr lang="en-US" dirty="0">
                <a:solidFill>
                  <a:srgbClr val="0000FF"/>
                </a:solidFill>
              </a:rPr>
              <a:t>public inventory of data concerning properties</a:t>
            </a:r>
            <a:r>
              <a:rPr lang="en-US" dirty="0"/>
              <a:t> within a certain administration (e.g. city), based on a survey of their boundaries.</a:t>
            </a:r>
          </a:p>
          <a:p>
            <a:pPr lvl="1"/>
            <a:r>
              <a:rPr lang="en-US" dirty="0"/>
              <a:t>gives an answer to the question </a:t>
            </a:r>
            <a:r>
              <a:rPr lang="en-US" dirty="0">
                <a:solidFill>
                  <a:srgbClr val="0000FF"/>
                </a:solidFill>
              </a:rPr>
              <a:t>where and how much. </a:t>
            </a:r>
          </a:p>
          <a:p>
            <a:endParaRPr lang="en-US" dirty="0"/>
          </a:p>
        </p:txBody>
      </p:sp>
    </p:spTree>
    <p:extLst>
      <p:ext uri="{BB962C8B-B14F-4D97-AF65-F5344CB8AC3E}">
        <p14:creationId xmlns:p14="http://schemas.microsoft.com/office/powerpoint/2010/main" val="285993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and function</a:t>
            </a:r>
          </a:p>
        </p:txBody>
      </p:sp>
      <p:sp>
        <p:nvSpPr>
          <p:cNvPr id="3" name="Content Placeholder 2"/>
          <p:cNvSpPr>
            <a:spLocks noGrp="1"/>
          </p:cNvSpPr>
          <p:nvPr>
            <p:ph idx="1"/>
          </p:nvPr>
        </p:nvSpPr>
        <p:spPr/>
        <p:txBody>
          <a:bodyPr>
            <a:normAutofit/>
          </a:bodyPr>
          <a:lstStyle/>
          <a:p>
            <a:r>
              <a:rPr lang="en-US" dirty="0"/>
              <a:t>Land registration and </a:t>
            </a:r>
            <a:r>
              <a:rPr lang="en-US" dirty="0" err="1"/>
              <a:t>cadastre</a:t>
            </a:r>
            <a:r>
              <a:rPr lang="en-US" dirty="0"/>
              <a:t> </a:t>
            </a:r>
          </a:p>
          <a:p>
            <a:pPr lvl="1"/>
            <a:r>
              <a:rPr lang="en-US" dirty="0"/>
              <a:t>usually </a:t>
            </a:r>
            <a:r>
              <a:rPr lang="en-US" dirty="0">
                <a:solidFill>
                  <a:srgbClr val="0000FF"/>
                </a:solidFill>
              </a:rPr>
              <a:t>complement each other</a:t>
            </a:r>
            <a:r>
              <a:rPr lang="en-US" dirty="0"/>
              <a:t>, they operate as interactive systems. </a:t>
            </a:r>
          </a:p>
          <a:p>
            <a:r>
              <a:rPr lang="en-US" dirty="0"/>
              <a:t>The land registration answers the questions as to </a:t>
            </a:r>
            <a:r>
              <a:rPr lang="en-US" dirty="0">
                <a:solidFill>
                  <a:srgbClr val="0000FF"/>
                </a:solidFill>
              </a:rPr>
              <a:t>who and how</a:t>
            </a:r>
            <a:r>
              <a:rPr lang="en-US" dirty="0"/>
              <a:t>.</a:t>
            </a:r>
          </a:p>
          <a:p>
            <a:r>
              <a:rPr lang="en-US" dirty="0"/>
              <a:t>The </a:t>
            </a:r>
            <a:r>
              <a:rPr lang="en-US" dirty="0" err="1"/>
              <a:t>cadastre</a:t>
            </a:r>
            <a:r>
              <a:rPr lang="en-US" dirty="0"/>
              <a:t> answers the questions as to </a:t>
            </a:r>
            <a:r>
              <a:rPr lang="en-US" dirty="0">
                <a:solidFill>
                  <a:srgbClr val="0000FF"/>
                </a:solidFill>
              </a:rPr>
              <a:t>where and how much</a:t>
            </a:r>
            <a:r>
              <a:rPr lang="en-US" dirty="0"/>
              <a:t>.</a:t>
            </a:r>
          </a:p>
          <a:p>
            <a:endParaRPr lang="en-US" dirty="0"/>
          </a:p>
        </p:txBody>
      </p:sp>
    </p:spTree>
    <p:extLst>
      <p:ext uri="{BB962C8B-B14F-4D97-AF65-F5344CB8AC3E}">
        <p14:creationId xmlns:p14="http://schemas.microsoft.com/office/powerpoint/2010/main" val="167344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9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Cadastral survey definition</a:t>
            </a:r>
          </a:p>
        </p:txBody>
      </p:sp>
      <p:sp>
        <p:nvSpPr>
          <p:cNvPr id="3" name="Content Placeholder 2"/>
          <p:cNvSpPr>
            <a:spLocks noGrp="1"/>
          </p:cNvSpPr>
          <p:nvPr>
            <p:ph idx="1"/>
          </p:nvPr>
        </p:nvSpPr>
        <p:spPr/>
        <p:txBody>
          <a:bodyPr>
            <a:normAutofit fontScale="92500" lnSpcReduction="20000"/>
          </a:bodyPr>
          <a:lstStyle/>
          <a:p>
            <a:r>
              <a:rPr lang="en-US" dirty="0"/>
              <a:t>The international association of geodesists (FIG) statement on the </a:t>
            </a:r>
            <a:r>
              <a:rPr lang="en-US" dirty="0" err="1"/>
              <a:t>cadastre</a:t>
            </a:r>
            <a:r>
              <a:rPr lang="en-US" dirty="0"/>
              <a:t> states that a </a:t>
            </a:r>
            <a:r>
              <a:rPr lang="en-US" dirty="0" err="1"/>
              <a:t>cadastre</a:t>
            </a:r>
            <a:r>
              <a:rPr lang="en-US" dirty="0"/>
              <a:t> is normally a </a:t>
            </a:r>
            <a:r>
              <a:rPr lang="en-US" dirty="0">
                <a:solidFill>
                  <a:srgbClr val="0000FF"/>
                </a:solidFill>
              </a:rPr>
              <a:t>parcel based, and up-to-date land information system containing a record of interests in land </a:t>
            </a:r>
            <a:r>
              <a:rPr lang="en-US" dirty="0"/>
              <a:t>(e.g. rights, restrictions and responsibilities).</a:t>
            </a:r>
          </a:p>
          <a:p>
            <a:r>
              <a:rPr lang="en-US" dirty="0"/>
              <a:t>It usually includes a </a:t>
            </a:r>
            <a:r>
              <a:rPr lang="en-US" dirty="0">
                <a:solidFill>
                  <a:srgbClr val="0000FF"/>
                </a:solidFill>
              </a:rPr>
              <a:t>geometric description of land parcels </a:t>
            </a:r>
            <a:r>
              <a:rPr lang="en-US" dirty="0"/>
              <a:t>linked to other </a:t>
            </a:r>
            <a:r>
              <a:rPr lang="en-US" dirty="0">
                <a:solidFill>
                  <a:srgbClr val="0000FF"/>
                </a:solidFill>
              </a:rPr>
              <a:t>records describing the nature</a:t>
            </a:r>
            <a:r>
              <a:rPr lang="en-US" dirty="0"/>
              <a:t> of the </a:t>
            </a:r>
            <a:r>
              <a:rPr lang="en-US" dirty="0">
                <a:solidFill>
                  <a:srgbClr val="0000FF"/>
                </a:solidFill>
              </a:rPr>
              <a:t>interests</a:t>
            </a:r>
            <a:r>
              <a:rPr lang="en-US" dirty="0"/>
              <a:t>, the </a:t>
            </a:r>
            <a:r>
              <a:rPr lang="en-US" dirty="0">
                <a:solidFill>
                  <a:srgbClr val="0000FF"/>
                </a:solidFill>
              </a:rPr>
              <a:t>ownership</a:t>
            </a:r>
            <a:r>
              <a:rPr lang="en-US" dirty="0"/>
              <a:t> or control of those interests, and often the </a:t>
            </a:r>
            <a:r>
              <a:rPr lang="en-US" dirty="0">
                <a:solidFill>
                  <a:srgbClr val="0000FF"/>
                </a:solidFill>
              </a:rPr>
              <a:t>value</a:t>
            </a:r>
            <a:r>
              <a:rPr lang="en-US" dirty="0"/>
              <a:t> of the parcel and its </a:t>
            </a:r>
            <a:r>
              <a:rPr lang="en-US" dirty="0">
                <a:solidFill>
                  <a:srgbClr val="0000FF"/>
                </a:solidFill>
              </a:rPr>
              <a:t>improvements</a:t>
            </a:r>
            <a:r>
              <a:rPr lang="en-US" dirty="0"/>
              <a:t>. </a:t>
            </a:r>
          </a:p>
          <a:p>
            <a:r>
              <a:rPr lang="en-US" dirty="0"/>
              <a:t>It may be established for fiscal purposes (e.g. valuation and equitable taxation), legal purposes (conveyancing), to assist in the management of land and land use (e.g. for planning and other administrative purposes), and enables sustainable development and environmental protection. </a:t>
            </a:r>
          </a:p>
        </p:txBody>
      </p:sp>
    </p:spTree>
    <p:extLst>
      <p:ext uri="{BB962C8B-B14F-4D97-AF65-F5344CB8AC3E}">
        <p14:creationId xmlns:p14="http://schemas.microsoft.com/office/powerpoint/2010/main" val="141466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Cadastre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Cadastre</a:t>
            </a:r>
            <a:r>
              <a:rPr lang="en-US" dirty="0"/>
              <a:t> is a land information system, usually managed by one or more </a:t>
            </a:r>
            <a:r>
              <a:rPr lang="en-US" dirty="0">
                <a:solidFill>
                  <a:srgbClr val="0000FF"/>
                </a:solidFill>
              </a:rPr>
              <a:t>government agencies</a:t>
            </a:r>
            <a:r>
              <a:rPr lang="en-US" dirty="0"/>
              <a:t>.</a:t>
            </a:r>
          </a:p>
          <a:p>
            <a:r>
              <a:rPr lang="en-US" dirty="0"/>
              <a:t>The </a:t>
            </a:r>
            <a:r>
              <a:rPr lang="en-US" dirty="0" err="1"/>
              <a:t>Cadastre</a:t>
            </a:r>
            <a:r>
              <a:rPr lang="en-US" dirty="0"/>
              <a:t> was designed to assist in </a:t>
            </a:r>
            <a:r>
              <a:rPr lang="en-US" dirty="0">
                <a:solidFill>
                  <a:srgbClr val="0000FF"/>
                </a:solidFill>
              </a:rPr>
              <a:t>land taxation, real estate conveyancing, and land redistribution</a:t>
            </a:r>
            <a:r>
              <a:rPr lang="en-US" dirty="0"/>
              <a:t>. </a:t>
            </a:r>
          </a:p>
          <a:p>
            <a:r>
              <a:rPr lang="en-US" dirty="0"/>
              <a:t>The </a:t>
            </a:r>
            <a:r>
              <a:rPr lang="en-US" dirty="0" err="1"/>
              <a:t>Cadastre</a:t>
            </a:r>
            <a:r>
              <a:rPr lang="en-US" dirty="0"/>
              <a:t> helps to provide those involved in </a:t>
            </a:r>
            <a:r>
              <a:rPr lang="en-US" dirty="0">
                <a:solidFill>
                  <a:srgbClr val="0000FF"/>
                </a:solidFill>
              </a:rPr>
              <a:t>land transactions </a:t>
            </a:r>
            <a:r>
              <a:rPr lang="en-US" dirty="0"/>
              <a:t>with relevant information and helps to </a:t>
            </a:r>
            <a:r>
              <a:rPr lang="en-US" dirty="0">
                <a:solidFill>
                  <a:srgbClr val="0000FF"/>
                </a:solidFill>
              </a:rPr>
              <a:t>improve the efficiency</a:t>
            </a:r>
            <a:r>
              <a:rPr lang="en-US" dirty="0"/>
              <a:t> of those transactions and </a:t>
            </a:r>
            <a:r>
              <a:rPr lang="en-US" dirty="0">
                <a:solidFill>
                  <a:srgbClr val="0000FF"/>
                </a:solidFill>
              </a:rPr>
              <a:t>security</a:t>
            </a:r>
            <a:r>
              <a:rPr lang="en-US" dirty="0"/>
              <a:t> of tenure in general. </a:t>
            </a:r>
          </a:p>
          <a:p>
            <a:r>
              <a:rPr lang="en-US" dirty="0"/>
              <a:t>It provides governments at all levels with complete inventories of land holdings for taxation and regulation. But today, the information is also increasingly used by both private and public sectors in land development, urban and rural planning, land management, and environmental monitoring.</a:t>
            </a:r>
          </a:p>
        </p:txBody>
      </p:sp>
    </p:spTree>
    <p:extLst>
      <p:ext uri="{BB962C8B-B14F-4D97-AF65-F5344CB8AC3E}">
        <p14:creationId xmlns:p14="http://schemas.microsoft.com/office/powerpoint/2010/main" val="4813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Cadastre</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dirty="0" err="1"/>
              <a:t>Cadastre</a:t>
            </a:r>
            <a:r>
              <a:rPr lang="en-US" dirty="0"/>
              <a:t> is normally a </a:t>
            </a:r>
            <a:r>
              <a:rPr lang="en-US" dirty="0">
                <a:solidFill>
                  <a:srgbClr val="0000FF"/>
                </a:solidFill>
              </a:rPr>
              <a:t>parcel-based system</a:t>
            </a:r>
            <a:r>
              <a:rPr lang="en-US" dirty="0"/>
              <a:t>, i.e. information is </a:t>
            </a:r>
            <a:r>
              <a:rPr lang="en-US" dirty="0">
                <a:solidFill>
                  <a:srgbClr val="0000FF"/>
                </a:solidFill>
              </a:rPr>
              <a:t>geographically referenced</a:t>
            </a:r>
            <a:r>
              <a:rPr lang="en-US" dirty="0"/>
              <a:t> to unique, well-defined units of land.</a:t>
            </a:r>
          </a:p>
          <a:p>
            <a:r>
              <a:rPr lang="en-US" dirty="0"/>
              <a:t>These units are defined by the formal or informal </a:t>
            </a:r>
            <a:r>
              <a:rPr lang="en-US" dirty="0">
                <a:solidFill>
                  <a:srgbClr val="0000FF"/>
                </a:solidFill>
              </a:rPr>
              <a:t>boundaries</a:t>
            </a:r>
            <a:r>
              <a:rPr lang="en-US" dirty="0"/>
              <a:t> marking the extent of lands held for exclusive use by individuals and specific groups of individuals (e.g. families, corporations, and communal groups). </a:t>
            </a:r>
          </a:p>
          <a:p>
            <a:r>
              <a:rPr lang="en-US" dirty="0"/>
              <a:t>Each parcel is given a </a:t>
            </a:r>
            <a:r>
              <a:rPr lang="en-US" dirty="0">
                <a:solidFill>
                  <a:srgbClr val="0000FF"/>
                </a:solidFill>
              </a:rPr>
              <a:t>unique code or parcel identifier</a:t>
            </a:r>
            <a:r>
              <a:rPr lang="en-US" dirty="0"/>
              <a:t>. Examples of these codes include addresses, co-ordinates, or lot numbers shown on a survey plan or map. </a:t>
            </a:r>
          </a:p>
          <a:p>
            <a:endParaRPr lang="en-US" dirty="0"/>
          </a:p>
        </p:txBody>
      </p:sp>
    </p:spTree>
    <p:extLst>
      <p:ext uri="{BB962C8B-B14F-4D97-AF65-F5344CB8AC3E}">
        <p14:creationId xmlns:p14="http://schemas.microsoft.com/office/powerpoint/2010/main" val="332640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2962</Words>
  <Application>Microsoft Office PowerPoint</Application>
  <PresentationFormat>Widescreen</PresentationFormat>
  <Paragraphs>175</Paragraphs>
  <Slides>35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Unit 3:  Cadaster survey</vt:lpstr>
      <vt:lpstr>Structure and function of cadaster &amp; land registration system</vt:lpstr>
      <vt:lpstr>Structure and function</vt:lpstr>
      <vt:lpstr>Structure and function</vt:lpstr>
      <vt:lpstr>Structure and function</vt:lpstr>
      <vt:lpstr>PowerPoint Presentation</vt:lpstr>
      <vt:lpstr>Cadastral survey definition</vt:lpstr>
      <vt:lpstr>Cadastre</vt:lpstr>
      <vt:lpstr>Cadastre</vt:lpstr>
      <vt:lpstr>Cadastral maps</vt:lpstr>
      <vt:lpstr>The base data required in any public land information system</vt:lpstr>
      <vt:lpstr>Examples of the data of general interest to a wide user community</vt:lpstr>
      <vt:lpstr>E.g. of information can also be connected to land parcels</vt:lpstr>
      <vt:lpstr>Well organized cadastral system is helpful in</vt:lpstr>
      <vt:lpstr>Summary</vt:lpstr>
      <vt:lpstr>PowerPoint Presentation</vt:lpstr>
      <vt:lpstr>Demarcation, and delineation of boundaries and parcels </vt:lpstr>
      <vt:lpstr>Boundary ?</vt:lpstr>
      <vt:lpstr>Boundary ?</vt:lpstr>
      <vt:lpstr>Boundary ?</vt:lpstr>
      <vt:lpstr>Types of boundaries</vt:lpstr>
      <vt:lpstr>General Boundary </vt:lpstr>
      <vt:lpstr>Fixed Boundary</vt:lpstr>
      <vt:lpstr>Demarcation and delineation</vt:lpstr>
      <vt:lpstr>Types of cadaster </vt:lpstr>
      <vt:lpstr>Types of Cadastre </vt:lpstr>
      <vt:lpstr>Other factors that will influence the format and management of the Cadastre include</vt:lpstr>
      <vt:lpstr>Modern land information systems</vt:lpstr>
      <vt:lpstr>Types of cadastre</vt:lpstr>
      <vt:lpstr>Fiscal cadastre</vt:lpstr>
      <vt:lpstr>Legal cadastre</vt:lpstr>
      <vt:lpstr>Multi-purpose cadaster</vt:lpstr>
      <vt:lpstr>Questions: </vt:lpstr>
      <vt:lpstr>Survey of public lands, boundary surveys</vt:lpstr>
      <vt:lpstr>Data capturing techniques for cadaster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Cadaster survey</dc:title>
  <dc:creator>Kefyalew Sahle</dc:creator>
  <cp:lastModifiedBy>Kefyalew Sahle</cp:lastModifiedBy>
  <cp:revision>58</cp:revision>
  <dcterms:created xsi:type="dcterms:W3CDTF">2022-11-27T15:20:45Z</dcterms:created>
  <dcterms:modified xsi:type="dcterms:W3CDTF">2024-10-23T19:44:54Z</dcterms:modified>
</cp:coreProperties>
</file>