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305" r:id="rId3"/>
    <p:sldId id="257" r:id="rId4"/>
    <p:sldId id="258" r:id="rId5"/>
    <p:sldId id="259" r:id="rId6"/>
    <p:sldId id="260" r:id="rId7"/>
    <p:sldId id="261" r:id="rId8"/>
    <p:sldId id="262" r:id="rId9"/>
    <p:sldId id="263" r:id="rId10"/>
    <p:sldId id="268" r:id="rId11"/>
    <p:sldId id="264" r:id="rId12"/>
    <p:sldId id="265" r:id="rId13"/>
    <p:sldId id="266" r:id="rId14"/>
    <p:sldId id="267" r:id="rId15"/>
    <p:sldId id="302" r:id="rId16"/>
    <p:sldId id="290" r:id="rId17"/>
    <p:sldId id="291" r:id="rId18"/>
    <p:sldId id="292" r:id="rId19"/>
    <p:sldId id="293" r:id="rId20"/>
    <p:sldId id="294" r:id="rId21"/>
    <p:sldId id="303" r:id="rId22"/>
    <p:sldId id="298" r:id="rId23"/>
    <p:sldId id="299" r:id="rId24"/>
    <p:sldId id="300" r:id="rId25"/>
    <p:sldId id="301" r:id="rId26"/>
    <p:sldId id="304" r:id="rId27"/>
    <p:sldId id="284" r:id="rId28"/>
    <p:sldId id="272" r:id="rId29"/>
    <p:sldId id="273" r:id="rId30"/>
    <p:sldId id="285" r:id="rId31"/>
    <p:sldId id="286" r:id="rId32"/>
    <p:sldId id="287" r:id="rId33"/>
    <p:sldId id="289" r:id="rId34"/>
    <p:sldId id="277" r:id="rId35"/>
    <p:sldId id="28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4CC414-0607-447D-8AE5-2209BC00204D}" type="datetimeFigureOut">
              <a:rPr lang="en-US" smtClean="0"/>
              <a:t>25-Dec-23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1C1444-4515-497C-B4E3-BE621559D214}" type="slidenum">
              <a:rPr lang="en-US" smtClean="0"/>
              <a:t>‹#›</a:t>
            </a:fld>
            <a:endParaRPr lang="en-US"/>
          </a:p>
        </p:txBody>
      </p:sp>
    </p:spTree>
    <p:extLst>
      <p:ext uri="{BB962C8B-B14F-4D97-AF65-F5344CB8AC3E}">
        <p14:creationId xmlns:p14="http://schemas.microsoft.com/office/powerpoint/2010/main" val="2550464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Digital scanning refers to optical and electronic processes that capture and convert printed materials to digital format. Scanning is one component of a larger document imaging system that includes image-capture, storage, display, and retrieval capabilities. Document imaging systems typically differentiate between page imaging and text imaging, the most common types. Increasingly, however, the scanning industry has been leaning toward enhanced functionality, whereby single scanning systems are capable of scanning images, text documents, and even positive and negative film. Page scanners rely on bitmap images while text images rely on Optical Character Recognition (OCR).</a:t>
            </a:r>
          </a:p>
          <a:p>
            <a:r>
              <a:rPr lang="en-US" dirty="0" smtClean="0"/>
              <a:t>Scanning technology relies on photoelectric measures of light and dark to create bitmapped displays. The number of total photoelectric sensors and the amount of information contained about each pixel combine to create gray scale and resolution. The conversion of sensor data to digital format is obtained through the use of an analog-to-digital converter. The resulting digital information may be manipulated, stored, retrieved, or displayed on request as a digital mirror image of the original.</a:t>
            </a:r>
          </a:p>
          <a:p>
            <a:r>
              <a:rPr lang="en-US" dirty="0" smtClean="0"/>
              <a:t>Scanner components typically include document input or reading devices, scan engines, and scanning software. Desktop digital scanners rely on either flatbed or sheet-fed operations to input hard-copy printed materials into digital form. Scanning engines incorporate cylinders and drums to record digital information, and frequently use charge-coupled devices (CCDs). Scanning software enables manipulation of both text and images. Using special scanning software, text recognition or optical character recognition (OCR) translates printed alphabetical symbols to digital words. These digital words may be edited or manipulated with a word processing software package. All scanning is to be done in </a:t>
            </a:r>
            <a:r>
              <a:rPr lang="en-US" dirty="0" err="1" smtClean="0"/>
              <a:t>A4</a:t>
            </a:r>
            <a:r>
              <a:rPr lang="en-US" dirty="0" smtClean="0"/>
              <a:t> or </a:t>
            </a:r>
            <a:r>
              <a:rPr lang="en-US" dirty="0" err="1" smtClean="0"/>
              <a:t>A3</a:t>
            </a:r>
            <a:r>
              <a:rPr lang="en-US" dirty="0" smtClean="0"/>
              <a:t> format, black and white, or </a:t>
            </a:r>
            <a:r>
              <a:rPr lang="en-US" dirty="0" err="1" smtClean="0"/>
              <a:t>colour</a:t>
            </a:r>
            <a:r>
              <a:rPr lang="en-US" dirty="0" smtClean="0"/>
              <a:t> (if stamps or signatures are in blue ink), density of 300 dpi and output format pdf.</a:t>
            </a:r>
          </a:p>
          <a:p>
            <a:endParaRPr lang="en-US" dirty="0"/>
          </a:p>
        </p:txBody>
      </p:sp>
      <p:sp>
        <p:nvSpPr>
          <p:cNvPr id="4" name="Slide Number Placeholder 3"/>
          <p:cNvSpPr>
            <a:spLocks noGrp="1"/>
          </p:cNvSpPr>
          <p:nvPr>
            <p:ph type="sldNum" sz="quarter" idx="10"/>
          </p:nvPr>
        </p:nvSpPr>
        <p:spPr/>
        <p:txBody>
          <a:bodyPr/>
          <a:lstStyle/>
          <a:p>
            <a:fld id="{D71C1444-4515-497C-B4E3-BE621559D214}" type="slidenum">
              <a:rPr lang="en-US" smtClean="0"/>
              <a:t>8</a:t>
            </a:fld>
            <a:endParaRPr lang="en-US"/>
          </a:p>
        </p:txBody>
      </p:sp>
    </p:spTree>
    <p:extLst>
      <p:ext uri="{BB962C8B-B14F-4D97-AF65-F5344CB8AC3E}">
        <p14:creationId xmlns:p14="http://schemas.microsoft.com/office/powerpoint/2010/main" val="1783737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1673F0-E687-4E7C-A50A-C0CDF86B159C}" type="datetimeFigureOut">
              <a:rPr lang="en-US" smtClean="0"/>
              <a:t>25-Dec-23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2F978-DE3C-4233-86DA-21F79C8E13A0}" type="slidenum">
              <a:rPr lang="en-US" smtClean="0"/>
              <a:t>‹#›</a:t>
            </a:fld>
            <a:endParaRPr lang="en-US"/>
          </a:p>
        </p:txBody>
      </p:sp>
    </p:spTree>
    <p:extLst>
      <p:ext uri="{BB962C8B-B14F-4D97-AF65-F5344CB8AC3E}">
        <p14:creationId xmlns:p14="http://schemas.microsoft.com/office/powerpoint/2010/main" val="2045047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1673F0-E687-4E7C-A50A-C0CDF86B159C}" type="datetimeFigureOut">
              <a:rPr lang="en-US" smtClean="0"/>
              <a:t>25-Dec-23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2F978-DE3C-4233-86DA-21F79C8E13A0}" type="slidenum">
              <a:rPr lang="en-US" smtClean="0"/>
              <a:t>‹#›</a:t>
            </a:fld>
            <a:endParaRPr lang="en-US"/>
          </a:p>
        </p:txBody>
      </p:sp>
    </p:spTree>
    <p:extLst>
      <p:ext uri="{BB962C8B-B14F-4D97-AF65-F5344CB8AC3E}">
        <p14:creationId xmlns:p14="http://schemas.microsoft.com/office/powerpoint/2010/main" val="633818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1673F0-E687-4E7C-A50A-C0CDF86B159C}" type="datetimeFigureOut">
              <a:rPr lang="en-US" smtClean="0"/>
              <a:t>25-Dec-23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2F978-DE3C-4233-86DA-21F79C8E13A0}" type="slidenum">
              <a:rPr lang="en-US" smtClean="0"/>
              <a:t>‹#›</a:t>
            </a:fld>
            <a:endParaRPr lang="en-US"/>
          </a:p>
        </p:txBody>
      </p:sp>
    </p:spTree>
    <p:extLst>
      <p:ext uri="{BB962C8B-B14F-4D97-AF65-F5344CB8AC3E}">
        <p14:creationId xmlns:p14="http://schemas.microsoft.com/office/powerpoint/2010/main" val="2124361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9289CD-4D77-4D52-812E-437D39D0E54B}" type="datetimeFigureOut">
              <a:rPr lang="en-US" smtClean="0"/>
              <a:t>25-Dec-23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31729A-84D6-40E7-B33B-92B4CCA5AFB3}" type="slidenum">
              <a:rPr lang="en-US" smtClean="0"/>
              <a:t>‹#›</a:t>
            </a:fld>
            <a:endParaRPr lang="en-US"/>
          </a:p>
        </p:txBody>
      </p:sp>
    </p:spTree>
    <p:extLst>
      <p:ext uri="{BB962C8B-B14F-4D97-AF65-F5344CB8AC3E}">
        <p14:creationId xmlns:p14="http://schemas.microsoft.com/office/powerpoint/2010/main" val="3221157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45831"/>
          </a:xfrm>
        </p:spPr>
        <p:txBody>
          <a:bodyPr>
            <a:normAutofit/>
          </a:bodyPr>
          <a:lstStyle>
            <a:lvl1pPr>
              <a:defRPr sz="4000">
                <a:solidFill>
                  <a:srgbClr val="0000CC"/>
                </a:solidFill>
              </a:defRPr>
            </a:lvl1pPr>
          </a:lstStyle>
          <a:p>
            <a:r>
              <a:rPr lang="en-US" smtClean="0"/>
              <a:t>Click to edit Master title style</a:t>
            </a:r>
            <a:endParaRPr lang="en-US"/>
          </a:p>
        </p:txBody>
      </p:sp>
      <p:sp>
        <p:nvSpPr>
          <p:cNvPr id="3" name="Content Placeholder 2"/>
          <p:cNvSpPr>
            <a:spLocks noGrp="1"/>
          </p:cNvSpPr>
          <p:nvPr>
            <p:ph idx="1"/>
          </p:nvPr>
        </p:nvSpPr>
        <p:spPr>
          <a:xfrm>
            <a:off x="838200" y="1145830"/>
            <a:ext cx="10515600" cy="5031133"/>
          </a:xfrm>
        </p:spPr>
        <p:txBody>
          <a:bodyPr>
            <a:normAutofit/>
          </a:bodyPr>
          <a:lstStyle>
            <a:lvl1pPr>
              <a:defRPr sz="3200"/>
            </a:lvl1pPr>
            <a:lvl2pPr>
              <a:defRPr sz="2800"/>
            </a:lvl2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1673F0-E687-4E7C-A50A-C0CDF86B159C}" type="datetimeFigureOut">
              <a:rPr lang="en-US" smtClean="0"/>
              <a:t>25-Dec-23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2F978-DE3C-4233-86DA-21F79C8E13A0}" type="slidenum">
              <a:rPr lang="en-US" smtClean="0"/>
              <a:t>‹#›</a:t>
            </a:fld>
            <a:endParaRPr lang="en-US"/>
          </a:p>
        </p:txBody>
      </p:sp>
    </p:spTree>
    <p:extLst>
      <p:ext uri="{BB962C8B-B14F-4D97-AF65-F5344CB8AC3E}">
        <p14:creationId xmlns:p14="http://schemas.microsoft.com/office/powerpoint/2010/main" val="578032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1673F0-E687-4E7C-A50A-C0CDF86B159C}" type="datetimeFigureOut">
              <a:rPr lang="en-US" smtClean="0"/>
              <a:t>25-Dec-23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52F978-DE3C-4233-86DA-21F79C8E13A0}" type="slidenum">
              <a:rPr lang="en-US" smtClean="0"/>
              <a:t>‹#›</a:t>
            </a:fld>
            <a:endParaRPr lang="en-US"/>
          </a:p>
        </p:txBody>
      </p:sp>
    </p:spTree>
    <p:extLst>
      <p:ext uri="{BB962C8B-B14F-4D97-AF65-F5344CB8AC3E}">
        <p14:creationId xmlns:p14="http://schemas.microsoft.com/office/powerpoint/2010/main" val="1061171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1673F0-E687-4E7C-A50A-C0CDF86B159C}" type="datetimeFigureOut">
              <a:rPr lang="en-US" smtClean="0"/>
              <a:t>25-Dec-23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52F978-DE3C-4233-86DA-21F79C8E13A0}" type="slidenum">
              <a:rPr lang="en-US" smtClean="0"/>
              <a:t>‹#›</a:t>
            </a:fld>
            <a:endParaRPr lang="en-US"/>
          </a:p>
        </p:txBody>
      </p:sp>
    </p:spTree>
    <p:extLst>
      <p:ext uri="{BB962C8B-B14F-4D97-AF65-F5344CB8AC3E}">
        <p14:creationId xmlns:p14="http://schemas.microsoft.com/office/powerpoint/2010/main" val="1130662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1673F0-E687-4E7C-A50A-C0CDF86B159C}" type="datetimeFigureOut">
              <a:rPr lang="en-US" smtClean="0"/>
              <a:t>25-Dec-23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52F978-DE3C-4233-86DA-21F79C8E13A0}" type="slidenum">
              <a:rPr lang="en-US" smtClean="0"/>
              <a:t>‹#›</a:t>
            </a:fld>
            <a:endParaRPr lang="en-US"/>
          </a:p>
        </p:txBody>
      </p:sp>
    </p:spTree>
    <p:extLst>
      <p:ext uri="{BB962C8B-B14F-4D97-AF65-F5344CB8AC3E}">
        <p14:creationId xmlns:p14="http://schemas.microsoft.com/office/powerpoint/2010/main" val="2130095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1673F0-E687-4E7C-A50A-C0CDF86B159C}" type="datetimeFigureOut">
              <a:rPr lang="en-US" smtClean="0"/>
              <a:t>25-Dec-23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52F978-DE3C-4233-86DA-21F79C8E13A0}" type="slidenum">
              <a:rPr lang="en-US" smtClean="0"/>
              <a:t>‹#›</a:t>
            </a:fld>
            <a:endParaRPr lang="en-US"/>
          </a:p>
        </p:txBody>
      </p:sp>
    </p:spTree>
    <p:extLst>
      <p:ext uri="{BB962C8B-B14F-4D97-AF65-F5344CB8AC3E}">
        <p14:creationId xmlns:p14="http://schemas.microsoft.com/office/powerpoint/2010/main" val="971948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1673F0-E687-4E7C-A50A-C0CDF86B159C}" type="datetimeFigureOut">
              <a:rPr lang="en-US" smtClean="0"/>
              <a:t>25-Dec-23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52F978-DE3C-4233-86DA-21F79C8E13A0}" type="slidenum">
              <a:rPr lang="en-US" smtClean="0"/>
              <a:t>‹#›</a:t>
            </a:fld>
            <a:endParaRPr lang="en-US"/>
          </a:p>
        </p:txBody>
      </p:sp>
    </p:spTree>
    <p:extLst>
      <p:ext uri="{BB962C8B-B14F-4D97-AF65-F5344CB8AC3E}">
        <p14:creationId xmlns:p14="http://schemas.microsoft.com/office/powerpoint/2010/main" val="2298268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1673F0-E687-4E7C-A50A-C0CDF86B159C}" type="datetimeFigureOut">
              <a:rPr lang="en-US" smtClean="0"/>
              <a:t>25-Dec-23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52F978-DE3C-4233-86DA-21F79C8E13A0}" type="slidenum">
              <a:rPr lang="en-US" smtClean="0"/>
              <a:t>‹#›</a:t>
            </a:fld>
            <a:endParaRPr lang="en-US"/>
          </a:p>
        </p:txBody>
      </p:sp>
    </p:spTree>
    <p:extLst>
      <p:ext uri="{BB962C8B-B14F-4D97-AF65-F5344CB8AC3E}">
        <p14:creationId xmlns:p14="http://schemas.microsoft.com/office/powerpoint/2010/main" val="2964985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1673F0-E687-4E7C-A50A-C0CDF86B159C}" type="datetimeFigureOut">
              <a:rPr lang="en-US" smtClean="0"/>
              <a:t>25-Dec-23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52F978-DE3C-4233-86DA-21F79C8E13A0}" type="slidenum">
              <a:rPr lang="en-US" smtClean="0"/>
              <a:t>‹#›</a:t>
            </a:fld>
            <a:endParaRPr lang="en-US"/>
          </a:p>
        </p:txBody>
      </p:sp>
    </p:spTree>
    <p:extLst>
      <p:ext uri="{BB962C8B-B14F-4D97-AF65-F5344CB8AC3E}">
        <p14:creationId xmlns:p14="http://schemas.microsoft.com/office/powerpoint/2010/main" val="2148732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1673F0-E687-4E7C-A50A-C0CDF86B159C}" type="datetimeFigureOut">
              <a:rPr lang="en-US" smtClean="0"/>
              <a:t>25-Dec-23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52F978-DE3C-4233-86DA-21F79C8E13A0}" type="slidenum">
              <a:rPr lang="en-US" smtClean="0"/>
              <a:t>‹#›</a:t>
            </a:fld>
            <a:endParaRPr lang="en-US"/>
          </a:p>
        </p:txBody>
      </p:sp>
    </p:spTree>
    <p:extLst>
      <p:ext uri="{BB962C8B-B14F-4D97-AF65-F5344CB8AC3E}">
        <p14:creationId xmlns:p14="http://schemas.microsoft.com/office/powerpoint/2010/main" val="2041815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FILE STRUCTURE AND EXISTING DATA CAPTURING TECHNIQUE </a:t>
            </a:r>
          </a:p>
        </p:txBody>
      </p:sp>
      <p:sp>
        <p:nvSpPr>
          <p:cNvPr id="3" name="Subtitle 2"/>
          <p:cNvSpPr>
            <a:spLocks noGrp="1"/>
          </p:cNvSpPr>
          <p:nvPr>
            <p:ph type="subTitle" idx="1"/>
          </p:nvPr>
        </p:nvSpPr>
        <p:spPr/>
        <p:txBody>
          <a:bodyPr>
            <a:normAutofit/>
          </a:bodyPr>
          <a:lstStyle/>
          <a:p>
            <a:r>
              <a:rPr lang="en-US" sz="3600" dirty="0" smtClean="0"/>
              <a:t>Rural Cadaster</a:t>
            </a:r>
            <a:endParaRPr lang="en-US" sz="3600" dirty="0"/>
          </a:p>
        </p:txBody>
      </p:sp>
    </p:spTree>
    <p:extLst>
      <p:ext uri="{BB962C8B-B14F-4D97-AF65-F5344CB8AC3E}">
        <p14:creationId xmlns:p14="http://schemas.microsoft.com/office/powerpoint/2010/main" val="4028074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2: OPERATING </a:t>
            </a:r>
            <a:r>
              <a:rPr lang="en-US" dirty="0" smtClean="0"/>
              <a:t>SPATIAL DATA</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99227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the GIS environment</a:t>
            </a:r>
            <a:endParaRPr lang="en-US" dirty="0"/>
          </a:p>
        </p:txBody>
      </p:sp>
      <p:sp>
        <p:nvSpPr>
          <p:cNvPr id="3" name="Content Placeholder 2"/>
          <p:cNvSpPr>
            <a:spLocks noGrp="1"/>
          </p:cNvSpPr>
          <p:nvPr>
            <p:ph idx="1"/>
          </p:nvPr>
        </p:nvSpPr>
        <p:spPr/>
        <p:txBody>
          <a:bodyPr/>
          <a:lstStyle/>
          <a:p>
            <a:r>
              <a:rPr lang="en-US" dirty="0" smtClean="0"/>
              <a:t>Install </a:t>
            </a:r>
            <a:r>
              <a:rPr lang="en-US" dirty="0"/>
              <a:t>QGIS software and plugins.</a:t>
            </a:r>
          </a:p>
          <a:p>
            <a:r>
              <a:rPr lang="en-US" dirty="0"/>
              <a:t>Explore QGIS Graphical User Interface (GUI).</a:t>
            </a:r>
          </a:p>
          <a:p>
            <a:r>
              <a:rPr lang="en-US" dirty="0"/>
              <a:t>Customize QGIS. </a:t>
            </a:r>
          </a:p>
          <a:p>
            <a:endParaRPr lang="en-US" dirty="0"/>
          </a:p>
        </p:txBody>
      </p:sp>
    </p:spTree>
    <p:extLst>
      <p:ext uri="{BB962C8B-B14F-4D97-AF65-F5344CB8AC3E}">
        <p14:creationId xmlns:p14="http://schemas.microsoft.com/office/powerpoint/2010/main" val="3600236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Spatial data processing – in QGIS</a:t>
            </a:r>
            <a:endParaRPr lang="en-US" dirty="0"/>
          </a:p>
        </p:txBody>
      </p:sp>
      <p:sp>
        <p:nvSpPr>
          <p:cNvPr id="3" name="Content Placeholder 2"/>
          <p:cNvSpPr>
            <a:spLocks noGrp="1"/>
          </p:cNvSpPr>
          <p:nvPr>
            <p:ph idx="1"/>
          </p:nvPr>
        </p:nvSpPr>
        <p:spPr/>
        <p:txBody>
          <a:bodyPr/>
          <a:lstStyle/>
          <a:p>
            <a:r>
              <a:rPr lang="en-US" dirty="0"/>
              <a:t>Geo-reference scanned field maps/sketched maps</a:t>
            </a:r>
            <a:r>
              <a:rPr lang="en-US" dirty="0" smtClean="0"/>
              <a:t>. As much as possible use the </a:t>
            </a:r>
            <a:r>
              <a:rPr lang="en-US" dirty="0" err="1" smtClean="0"/>
              <a:t>ortho</a:t>
            </a:r>
            <a:r>
              <a:rPr lang="en-US" dirty="0" smtClean="0"/>
              <a:t>-photo</a:t>
            </a:r>
            <a:endParaRPr lang="en-US" dirty="0"/>
          </a:p>
          <a:p>
            <a:r>
              <a:rPr lang="en-US" dirty="0"/>
              <a:t>Create parcel geometry and feature extraction.</a:t>
            </a:r>
          </a:p>
          <a:p>
            <a:r>
              <a:rPr lang="en-US" dirty="0"/>
              <a:t>Encode and link the FRF data.</a:t>
            </a:r>
          </a:p>
          <a:p>
            <a:r>
              <a:rPr lang="en-US" dirty="0"/>
              <a:t>Edit attribute table.</a:t>
            </a:r>
          </a:p>
          <a:p>
            <a:r>
              <a:rPr lang="en-US" dirty="0"/>
              <a:t>Perform Spatial and attribute data query.</a:t>
            </a:r>
          </a:p>
          <a:p>
            <a:r>
              <a:rPr lang="en-US" dirty="0"/>
              <a:t>Apply geo-processing tools and techniques in QGIS.</a:t>
            </a:r>
          </a:p>
          <a:p>
            <a:endParaRPr lang="en-US" dirty="0"/>
          </a:p>
        </p:txBody>
      </p:sp>
    </p:spTree>
    <p:extLst>
      <p:ext uri="{BB962C8B-B14F-4D97-AF65-F5344CB8AC3E}">
        <p14:creationId xmlns:p14="http://schemas.microsoft.com/office/powerpoint/2010/main" val="3017552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the parcel layer - CRS</a:t>
            </a:r>
            <a:endParaRPr lang="en-US" dirty="0"/>
          </a:p>
        </p:txBody>
      </p:sp>
      <p:sp>
        <p:nvSpPr>
          <p:cNvPr id="3" name="Content Placeholder 2"/>
          <p:cNvSpPr>
            <a:spLocks noGrp="1"/>
          </p:cNvSpPr>
          <p:nvPr>
            <p:ph idx="1"/>
          </p:nvPr>
        </p:nvSpPr>
        <p:spPr/>
        <p:txBody>
          <a:bodyPr/>
          <a:lstStyle/>
          <a:p>
            <a:r>
              <a:rPr lang="en-US" dirty="0" smtClean="0"/>
              <a:t>Select </a:t>
            </a:r>
            <a:r>
              <a:rPr lang="en-US" dirty="0"/>
              <a:t>the specified CRS which is best fit in the specified area (</a:t>
            </a:r>
            <a:r>
              <a:rPr lang="en-US" dirty="0" err="1"/>
              <a:t>Adindan</a:t>
            </a:r>
            <a:r>
              <a:rPr lang="en-US" dirty="0"/>
              <a:t>/UTM zone </a:t>
            </a:r>
            <a:r>
              <a:rPr lang="en-US" dirty="0" err="1"/>
              <a:t>36N</a:t>
            </a:r>
            <a:r>
              <a:rPr lang="en-US" dirty="0"/>
              <a:t> or </a:t>
            </a:r>
            <a:r>
              <a:rPr lang="en-US" dirty="0" err="1"/>
              <a:t>37N</a:t>
            </a:r>
            <a:r>
              <a:rPr lang="en-US" dirty="0"/>
              <a:t> or </a:t>
            </a:r>
            <a:r>
              <a:rPr lang="en-US" dirty="0" err="1"/>
              <a:t>38N</a:t>
            </a:r>
            <a:r>
              <a:rPr lang="en-US" dirty="0"/>
              <a:t>). For this project select zone </a:t>
            </a:r>
            <a:r>
              <a:rPr lang="en-US" dirty="0" err="1"/>
              <a:t>36N</a:t>
            </a:r>
            <a:r>
              <a:rPr lang="en-US" dirty="0"/>
              <a:t>.</a:t>
            </a:r>
          </a:p>
          <a:p>
            <a:r>
              <a:rPr lang="en-US" dirty="0"/>
              <a:t>Define The Attribute New Field </a:t>
            </a:r>
          </a:p>
          <a:p>
            <a:r>
              <a:rPr lang="en-US" dirty="0"/>
              <a:t>In front of name write the attribute like (Region, Zone, </a:t>
            </a:r>
            <a:r>
              <a:rPr lang="en-US" dirty="0" err="1"/>
              <a:t>woreda</a:t>
            </a:r>
            <a:r>
              <a:rPr lang="en-US" dirty="0"/>
              <a:t>, </a:t>
            </a:r>
            <a:r>
              <a:rPr lang="en-US" dirty="0" err="1"/>
              <a:t>kebele</a:t>
            </a:r>
            <a:r>
              <a:rPr lang="en-US" dirty="0"/>
              <a:t> name, UPID, holder name, means of a question, acquisition date….).</a:t>
            </a:r>
          </a:p>
          <a:p>
            <a:endParaRPr lang="en-US" dirty="0"/>
          </a:p>
        </p:txBody>
      </p:sp>
    </p:spTree>
    <p:extLst>
      <p:ext uri="{BB962C8B-B14F-4D97-AF65-F5344CB8AC3E}">
        <p14:creationId xmlns:p14="http://schemas.microsoft.com/office/powerpoint/2010/main" val="1764746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 parcel</a:t>
            </a:r>
            <a:endParaRPr lang="en-US" dirty="0"/>
          </a:p>
        </p:txBody>
      </p:sp>
      <p:sp>
        <p:nvSpPr>
          <p:cNvPr id="3" name="Content Placeholder 2"/>
          <p:cNvSpPr>
            <a:spLocks noGrp="1"/>
          </p:cNvSpPr>
          <p:nvPr>
            <p:ph idx="1"/>
          </p:nvPr>
        </p:nvSpPr>
        <p:spPr>
          <a:xfrm>
            <a:off x="838201" y="1145830"/>
            <a:ext cx="7291388" cy="5031133"/>
          </a:xfrm>
        </p:spPr>
        <p:txBody>
          <a:bodyPr/>
          <a:lstStyle/>
          <a:p>
            <a:r>
              <a:rPr lang="en-US" dirty="0" smtClean="0"/>
              <a:t>Select </a:t>
            </a:r>
            <a:r>
              <a:rPr lang="en-US" dirty="0"/>
              <a:t>the specified CRS which is best fit in the specified area (</a:t>
            </a:r>
            <a:r>
              <a:rPr lang="en-US" dirty="0" err="1"/>
              <a:t>Adindan</a:t>
            </a:r>
            <a:r>
              <a:rPr lang="en-US" dirty="0"/>
              <a:t>/UTM zone </a:t>
            </a:r>
            <a:r>
              <a:rPr lang="en-US" dirty="0" err="1"/>
              <a:t>36N</a:t>
            </a:r>
            <a:r>
              <a:rPr lang="en-US" dirty="0"/>
              <a:t> or </a:t>
            </a:r>
            <a:r>
              <a:rPr lang="en-US" dirty="0" err="1"/>
              <a:t>37N</a:t>
            </a:r>
            <a:r>
              <a:rPr lang="en-US" dirty="0"/>
              <a:t> or </a:t>
            </a:r>
            <a:r>
              <a:rPr lang="en-US" dirty="0" err="1"/>
              <a:t>38N</a:t>
            </a:r>
            <a:r>
              <a:rPr lang="en-US" dirty="0"/>
              <a:t>). </a:t>
            </a:r>
          </a:p>
          <a:p>
            <a:r>
              <a:rPr lang="en-US" dirty="0"/>
              <a:t>Define The </a:t>
            </a:r>
            <a:r>
              <a:rPr lang="en-US" dirty="0" smtClean="0"/>
              <a:t>Attribute: including Region</a:t>
            </a:r>
            <a:r>
              <a:rPr lang="en-US" dirty="0"/>
              <a:t>, Zone, </a:t>
            </a:r>
            <a:r>
              <a:rPr lang="en-US" dirty="0" err="1"/>
              <a:t>woreda</a:t>
            </a:r>
            <a:r>
              <a:rPr lang="en-US" dirty="0"/>
              <a:t>, </a:t>
            </a:r>
            <a:r>
              <a:rPr lang="en-US" dirty="0" err="1"/>
              <a:t>kebele</a:t>
            </a:r>
            <a:r>
              <a:rPr lang="en-US" dirty="0"/>
              <a:t> name, UPID, holder name, means of a question, </a:t>
            </a:r>
            <a:r>
              <a:rPr lang="en-US"/>
              <a:t>acquisition </a:t>
            </a:r>
            <a:r>
              <a:rPr lang="en-US" smtClean="0"/>
              <a:t>date...</a:t>
            </a:r>
            <a:endParaRPr lang="en-US" dirty="0"/>
          </a:p>
          <a:p>
            <a:endParaRPr lang="en-US" dirty="0"/>
          </a:p>
        </p:txBody>
      </p:sp>
      <p:pic>
        <p:nvPicPr>
          <p:cNvPr id="3074" name="Picture 18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1850" y="-1"/>
            <a:ext cx="3740150" cy="6703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4174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kern="1600" dirty="0">
                <a:solidFill>
                  <a:srgbClr val="000000"/>
                </a:solidFill>
                <a:latin typeface="Times New Roman" panose="02020603050405020304" pitchFamily="18" charset="0"/>
              </a:rPr>
              <a:t>Preparation of Public Display Materials </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48922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600" baseline="0" dirty="0" smtClean="0">
                <a:solidFill>
                  <a:srgbClr val="000000"/>
                </a:solidFill>
                <a:latin typeface="Times New Roman" panose="02020603050405020304" pitchFamily="18" charset="0"/>
              </a:rPr>
              <a:t>Preparation of Public Display Materials </a:t>
            </a:r>
          </a:p>
        </p:txBody>
      </p:sp>
      <p:sp>
        <p:nvSpPr>
          <p:cNvPr id="3" name="Text Placeholder 2"/>
          <p:cNvSpPr>
            <a:spLocks noGrp="1"/>
          </p:cNvSpPr>
          <p:nvPr>
            <p:ph type="body" idx="1"/>
          </p:nvPr>
        </p:nvSpPr>
        <p:spPr/>
        <p:txBody>
          <a:bodyPr/>
          <a:lstStyle/>
          <a:p>
            <a:pPr marR="0" lvl="0" rtl="0"/>
            <a:r>
              <a:rPr lang="en-US" b="1" i="0" u="none" strike="noStrike" baseline="0" smtClean="0">
                <a:latin typeface="Times New Roman" panose="02020603050405020304" pitchFamily="18" charset="0"/>
              </a:rPr>
              <a:t>This includes the following main categories: </a:t>
            </a:r>
          </a:p>
          <a:p>
            <a:pPr marR="0" lvl="1" rtl="0"/>
            <a:r>
              <a:rPr lang="en-US" b="1" i="0" u="none" strike="noStrike" baseline="0" smtClean="0">
                <a:latin typeface="Times New Roman" panose="02020603050405020304" pitchFamily="18" charset="0"/>
              </a:rPr>
              <a:t>Public Display Map Preparation and Printing </a:t>
            </a:r>
          </a:p>
          <a:p>
            <a:pPr marR="0" lvl="1" rtl="0"/>
            <a:r>
              <a:rPr lang="en-US" b="1" i="0" u="none" strike="noStrike" baseline="0" smtClean="0">
                <a:latin typeface="Times New Roman" panose="02020603050405020304" pitchFamily="18" charset="0"/>
              </a:rPr>
              <a:t>Attribute table preparation and printing </a:t>
            </a:r>
          </a:p>
        </p:txBody>
      </p:sp>
    </p:spTree>
    <p:extLst>
      <p:ext uri="{BB962C8B-B14F-4D97-AF65-F5344CB8AC3E}">
        <p14:creationId xmlns:p14="http://schemas.microsoft.com/office/powerpoint/2010/main" val="293570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600" baseline="0" dirty="0" smtClean="0">
                <a:solidFill>
                  <a:srgbClr val="000000"/>
                </a:solidFill>
                <a:latin typeface="Times New Roman" panose="02020603050405020304" pitchFamily="18" charset="0"/>
              </a:rPr>
              <a:t>Public Display Map Preparation and Printing </a:t>
            </a:r>
          </a:p>
        </p:txBody>
      </p:sp>
      <p:sp>
        <p:nvSpPr>
          <p:cNvPr id="3" name="Text Placeholder 2"/>
          <p:cNvSpPr>
            <a:spLocks noGrp="1"/>
          </p:cNvSpPr>
          <p:nvPr>
            <p:ph type="body" idx="1"/>
          </p:nvPr>
        </p:nvSpPr>
        <p:spPr/>
        <p:txBody>
          <a:bodyPr>
            <a:normAutofit fontScale="85000" lnSpcReduction="10000"/>
          </a:bodyPr>
          <a:lstStyle/>
          <a:p>
            <a:pPr marR="0" lvl="0" rtl="0"/>
            <a:r>
              <a:rPr lang="en-US" b="1" i="0" u="none" strike="noStrike" baseline="0" smtClean="0">
                <a:latin typeface="Times New Roman" panose="02020603050405020304" pitchFamily="18" charset="0"/>
              </a:rPr>
              <a:t>Public display maps, usually at a scale of between 1:2,000 showing all the defined parcels in a Kebele will be prepared to show the location and extent of holdings of the Kebele using the final merged parcel coverage (shapefile). </a:t>
            </a:r>
          </a:p>
          <a:p>
            <a:pPr marR="0" lvl="0" rtl="0"/>
            <a:r>
              <a:rPr lang="en-US" b="1" i="0" u="none" strike="noStrike" baseline="0" smtClean="0">
                <a:latin typeface="Times New Roman" panose="02020603050405020304" pitchFamily="18" charset="0"/>
              </a:rPr>
              <a:t>However, the decision on the </a:t>
            </a:r>
            <a:r>
              <a:rPr lang="en-US" b="1" i="1" u="none" strike="noStrike" baseline="0" smtClean="0">
                <a:latin typeface="Times New Roman" panose="02020603050405020304" pitchFamily="18" charset="0"/>
              </a:rPr>
              <a:t>public display map scale</a:t>
            </a:r>
            <a:r>
              <a:rPr lang="en-US" b="1" i="0" u="none" strike="noStrike" baseline="0" smtClean="0">
                <a:latin typeface="Times New Roman" panose="02020603050405020304" pitchFamily="18" charset="0"/>
              </a:rPr>
              <a:t> selection should depend on the visibility of all parcel’s geometry and related information on the map. The parcels on the map are labeled by the UPIN (HpIdParcel) of each parcel, as well as names of the first land holders. </a:t>
            </a:r>
          </a:p>
          <a:p>
            <a:pPr marR="0" lvl="0" rtl="0"/>
            <a:r>
              <a:rPr lang="en-US" b="1" i="0" u="none" strike="noStrike" baseline="0" smtClean="0">
                <a:latin typeface="Times New Roman" panose="02020603050405020304" pitchFamily="18" charset="0"/>
              </a:rPr>
              <a:t>For very small parcels (smaller than 0.05 Ha or &lt;500 M</a:t>
            </a:r>
            <a:r>
              <a:rPr lang="en-US" b="1" i="0" u="none" strike="noStrike" baseline="30000" smtClean="0">
                <a:latin typeface="Times New Roman" panose="02020603050405020304" pitchFamily="18" charset="0"/>
              </a:rPr>
              <a:t>2</a:t>
            </a:r>
            <a:r>
              <a:rPr lang="en-US" b="1" i="0" u="none" strike="noStrike" baseline="0" smtClean="0">
                <a:latin typeface="Times New Roman" panose="02020603050405020304" pitchFamily="18" charset="0"/>
              </a:rPr>
              <a:t>) only the UPIN (HpIdParcel) is printed to avoid congested labels that cover each other. The map of parcel boundaries is overlaid with the field map numbers to enable easy location of each parcel by the observer. Production of public display maps can be done by the responsible institutions (Federal, Region or Woreda) or it can be outsourced to printing companies.</a:t>
            </a:r>
          </a:p>
        </p:txBody>
      </p:sp>
    </p:spTree>
    <p:extLst>
      <p:ext uri="{BB962C8B-B14F-4D97-AF65-F5344CB8AC3E}">
        <p14:creationId xmlns:p14="http://schemas.microsoft.com/office/powerpoint/2010/main" val="2007513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600" baseline="0" dirty="0" smtClean="0">
                <a:solidFill>
                  <a:srgbClr val="000000"/>
                </a:solidFill>
                <a:latin typeface="Times New Roman" panose="02020603050405020304" pitchFamily="18" charset="0"/>
              </a:rPr>
              <a:t>General preparations and settings </a:t>
            </a:r>
          </a:p>
        </p:txBody>
      </p:sp>
      <p:sp>
        <p:nvSpPr>
          <p:cNvPr id="3" name="Text Placeholder 2"/>
          <p:cNvSpPr>
            <a:spLocks noGrp="1"/>
          </p:cNvSpPr>
          <p:nvPr>
            <p:ph type="body" idx="1"/>
          </p:nvPr>
        </p:nvSpPr>
        <p:spPr/>
        <p:txBody>
          <a:bodyPr>
            <a:normAutofit lnSpcReduction="10000"/>
          </a:bodyPr>
          <a:lstStyle/>
          <a:p>
            <a:pPr marR="0" lvl="0" rtl="0"/>
            <a:r>
              <a:rPr lang="en-US" b="1" i="0" u="none" strike="noStrike" baseline="0" smtClean="0">
                <a:latin typeface="Times New Roman" panose="02020603050405020304" pitchFamily="18" charset="0"/>
              </a:rPr>
              <a:t>First be sure that you have access to the land holder information. It could be either through the Full info shapefile (where the land holder is entered as an attribute) or through a separate cadastral database file that is greater or equal to 90% joined /connected to the shapefile. </a:t>
            </a:r>
          </a:p>
          <a:p>
            <a:pPr marR="0" lvl="0" rtl="0"/>
            <a:r>
              <a:rPr lang="en-US" b="1" i="0" u="none" strike="noStrike" baseline="0" smtClean="0">
                <a:latin typeface="Times New Roman" panose="02020603050405020304" pitchFamily="18" charset="0"/>
              </a:rPr>
              <a:t>Zoom out in the map view so that you see the full kebele. </a:t>
            </a:r>
          </a:p>
          <a:p>
            <a:pPr marR="0" lvl="0" rtl="0"/>
            <a:r>
              <a:rPr lang="en-US" b="1" i="0" u="none" strike="noStrike" baseline="0" smtClean="0">
                <a:latin typeface="Times New Roman" panose="02020603050405020304" pitchFamily="18" charset="0"/>
              </a:rPr>
              <a:t>The Object shape and Final kebele boundary should be visible well styled. If the Final kebele boundary is not finished, the approximate kebele boundary can be visible instead. </a:t>
            </a:r>
          </a:p>
          <a:p>
            <a:pPr marR="0" lvl="0" rtl="0"/>
            <a:r>
              <a:rPr lang="en-US" b="1" i="0" u="none" strike="noStrike" baseline="0" smtClean="0">
                <a:latin typeface="Times New Roman" panose="02020603050405020304" pitchFamily="18" charset="0"/>
              </a:rPr>
              <a:t>Make the Woreda, Kebele, Parcel’s layer visible. Woreda and Kebele as usual replaced by the current names for the location.</a:t>
            </a:r>
          </a:p>
        </p:txBody>
      </p:sp>
    </p:spTree>
    <p:extLst>
      <p:ext uri="{BB962C8B-B14F-4D97-AF65-F5344CB8AC3E}">
        <p14:creationId xmlns:p14="http://schemas.microsoft.com/office/powerpoint/2010/main" val="236460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600" baseline="0" dirty="0" smtClean="0">
                <a:solidFill>
                  <a:srgbClr val="000000"/>
                </a:solidFill>
                <a:latin typeface="Times New Roman" panose="02020603050405020304" pitchFamily="18" charset="0"/>
              </a:rPr>
              <a:t>Creation of a Public Display Grid</a:t>
            </a:r>
          </a:p>
        </p:txBody>
      </p:sp>
      <p:sp>
        <p:nvSpPr>
          <p:cNvPr id="3" name="Text Placeholder 2"/>
          <p:cNvSpPr>
            <a:spLocks noGrp="1"/>
          </p:cNvSpPr>
          <p:nvPr>
            <p:ph type="body" idx="1"/>
          </p:nvPr>
        </p:nvSpPr>
        <p:spPr/>
        <p:txBody>
          <a:bodyPr/>
          <a:lstStyle/>
          <a:p>
            <a:pPr marR="0" lvl="0" rtl="0"/>
            <a:r>
              <a:rPr lang="en-US" b="1" i="0" u="none" strike="noStrike" baseline="0" smtClean="0">
                <a:latin typeface="Times New Roman" panose="02020603050405020304" pitchFamily="18" charset="0"/>
              </a:rPr>
              <a:t>Before going to create a public display, we must have:</a:t>
            </a:r>
          </a:p>
          <a:p>
            <a:pPr marR="0" lvl="1" rtl="0"/>
            <a:r>
              <a:rPr lang="en-US" b="1" i="0" u="none" strike="noStrike" baseline="0" smtClean="0">
                <a:latin typeface="Times New Roman" panose="02020603050405020304" pitchFamily="18" charset="0"/>
              </a:rPr>
              <a:t>Kebele field map index </a:t>
            </a:r>
          </a:p>
          <a:p>
            <a:pPr marR="0" lvl="1" rtl="0"/>
            <a:r>
              <a:rPr lang="en-US" b="1" i="0" u="none" strike="noStrike" baseline="0" smtClean="0">
                <a:latin typeface="Times New Roman" panose="02020603050405020304" pitchFamily="18" charset="0"/>
              </a:rPr>
              <a:t>Kebele Boundary map</a:t>
            </a:r>
          </a:p>
          <a:p>
            <a:pPr marR="0" lvl="1" rtl="0"/>
            <a:r>
              <a:rPr lang="en-US" b="1" i="0" u="none" strike="noStrike" baseline="0" smtClean="0">
                <a:latin typeface="Times New Roman" panose="02020603050405020304" pitchFamily="18" charset="0"/>
              </a:rPr>
              <a:t>Kebele Image and </a:t>
            </a:r>
          </a:p>
          <a:p>
            <a:pPr marR="0" lvl="1" rtl="0"/>
            <a:r>
              <a:rPr lang="en-US" b="1" i="0" u="none" strike="noStrike" baseline="0" smtClean="0">
                <a:latin typeface="Times New Roman" panose="02020603050405020304" pitchFamily="18" charset="0"/>
              </a:rPr>
              <a:t>Kebele shape file </a:t>
            </a:r>
          </a:p>
        </p:txBody>
      </p:sp>
    </p:spTree>
    <p:extLst>
      <p:ext uri="{BB962C8B-B14F-4D97-AF65-F5344CB8AC3E}">
        <p14:creationId xmlns:p14="http://schemas.microsoft.com/office/powerpoint/2010/main" val="3191293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08661" y="155250"/>
            <a:ext cx="9174677" cy="6547500"/>
          </a:xfrm>
          <a:prstGeom prst="rect">
            <a:avLst/>
          </a:prstGeom>
        </p:spPr>
      </p:pic>
    </p:spTree>
    <p:extLst>
      <p:ext uri="{BB962C8B-B14F-4D97-AF65-F5344CB8AC3E}">
        <p14:creationId xmlns:p14="http://schemas.microsoft.com/office/powerpoint/2010/main" val="3628838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050" y="1"/>
            <a:ext cx="10515600" cy="357188"/>
          </a:xfrm>
        </p:spPr>
        <p:txBody>
          <a:bodyPr>
            <a:noAutofit/>
          </a:bodyPr>
          <a:lstStyle/>
          <a:p>
            <a:pPr marR="0" rtl="0"/>
            <a:r>
              <a:rPr lang="en-US" sz="2400" b="1" i="0" u="none" strike="noStrike" kern="1600" baseline="0" dirty="0" smtClean="0">
                <a:solidFill>
                  <a:srgbClr val="000000"/>
                </a:solidFill>
                <a:latin typeface="Times New Roman" panose="02020603050405020304" pitchFamily="18" charset="0"/>
              </a:rPr>
              <a:t/>
            </a:r>
            <a:br>
              <a:rPr lang="en-US" sz="2400" b="1" i="0" u="none" strike="noStrike" kern="1600" baseline="0" dirty="0" smtClean="0">
                <a:solidFill>
                  <a:srgbClr val="000000"/>
                </a:solidFill>
                <a:latin typeface="Times New Roman" panose="02020603050405020304" pitchFamily="18" charset="0"/>
              </a:rPr>
            </a:br>
            <a:r>
              <a:rPr lang="en-US" sz="2400" b="1" i="1" u="none" strike="noStrike" kern="1600" baseline="0" dirty="0" smtClean="0">
                <a:solidFill>
                  <a:srgbClr val="000000"/>
                </a:solidFill>
                <a:latin typeface="Times New Roman" panose="02020603050405020304" pitchFamily="18" charset="0"/>
              </a:rPr>
              <a:t>Public display grid</a:t>
            </a:r>
            <a:r>
              <a:rPr lang="en-US" sz="2400" b="1" i="0" u="none" strike="noStrike" kern="1600" baseline="0" dirty="0" smtClean="0">
                <a:solidFill>
                  <a:srgbClr val="000000"/>
                </a:solidFill>
                <a:latin typeface="Times New Roman" panose="02020603050405020304" pitchFamily="18" charset="0"/>
              </a:rPr>
              <a:t> index (red color) Field map index (blue color)</a:t>
            </a:r>
          </a:p>
        </p:txBody>
      </p:sp>
      <p:pic>
        <p:nvPicPr>
          <p:cNvPr id="6146" name="Picture 379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25" y="795348"/>
            <a:ext cx="5157788" cy="5868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5105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369332"/>
          </a:xfrm>
          <a:prstGeom prst="rect">
            <a:avLst/>
          </a:prstGeom>
        </p:spPr>
        <p:txBody>
          <a:bodyPr wrap="square">
            <a:spAutoFit/>
          </a:bodyPr>
          <a:lstStyle/>
          <a:p>
            <a:r>
              <a:rPr lang="en-US" b="1" dirty="0">
                <a:latin typeface="Times New Roman" panose="02020603050405020304" pitchFamily="18" charset="0"/>
                <a:ea typeface="Calibri" panose="020F0502020204030204" pitchFamily="34" charset="0"/>
              </a:rPr>
              <a:t>Parcels greater than 0.05 Ha can label with UPID and Holder name.</a:t>
            </a:r>
            <a:endParaRPr lang="en-US" dirty="0"/>
          </a:p>
        </p:txBody>
      </p:sp>
      <p:pic>
        <p:nvPicPr>
          <p:cNvPr id="7170" name="Picture 379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9326" y="110301"/>
            <a:ext cx="6038850" cy="6747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6994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428625"/>
          </a:xfrm>
        </p:spPr>
        <p:txBody>
          <a:bodyPr>
            <a:normAutofit fontScale="90000"/>
          </a:bodyPr>
          <a:lstStyle/>
          <a:p>
            <a:pPr marR="0" rtl="0"/>
            <a:r>
              <a:rPr lang="en-US" sz="3200" b="1" i="0" u="none" strike="noStrike" kern="1600" baseline="0" dirty="0" smtClean="0">
                <a:solidFill>
                  <a:srgbClr val="000000"/>
                </a:solidFill>
                <a:latin typeface="Times New Roman" panose="02020603050405020304" pitchFamily="18" charset="0"/>
              </a:rPr>
              <a:t>Public Display Map</a:t>
            </a:r>
          </a:p>
        </p:txBody>
      </p:sp>
      <p:pic>
        <p:nvPicPr>
          <p:cNvPr id="8194" name="Picture 8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6313" y="-50429"/>
            <a:ext cx="7591424" cy="7008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1141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600" baseline="0" dirty="0" smtClean="0">
                <a:solidFill>
                  <a:srgbClr val="000000"/>
                </a:solidFill>
                <a:latin typeface="Times New Roman" panose="02020603050405020304" pitchFamily="18" charset="0"/>
              </a:rPr>
              <a:t>Conformation and Correction</a:t>
            </a:r>
          </a:p>
        </p:txBody>
      </p:sp>
      <p:sp>
        <p:nvSpPr>
          <p:cNvPr id="3" name="Text Placeholder 2"/>
          <p:cNvSpPr>
            <a:spLocks noGrp="1"/>
          </p:cNvSpPr>
          <p:nvPr>
            <p:ph type="body" idx="1"/>
          </p:nvPr>
        </p:nvSpPr>
        <p:spPr/>
        <p:txBody>
          <a:bodyPr/>
          <a:lstStyle/>
          <a:p>
            <a:pPr marR="0" lvl="0" rtl="0"/>
            <a:r>
              <a:rPr lang="en-US" b="1" i="0" u="none" strike="noStrike" baseline="0" dirty="0" smtClean="0">
                <a:latin typeface="Times New Roman" panose="02020603050405020304" pitchFamily="18" charset="0"/>
              </a:rPr>
              <a:t>The overall planning, organization, and coordination of the public display management responsibility should be the Woreda land administration offices in cooperation with the respective KLAUC and </a:t>
            </a:r>
            <a:r>
              <a:rPr lang="en-US" b="1" i="0" u="none" strike="noStrike" baseline="0" dirty="0" err="1" smtClean="0">
                <a:latin typeface="Times New Roman" panose="02020603050405020304" pitchFamily="18" charset="0"/>
              </a:rPr>
              <a:t>Kebele</a:t>
            </a:r>
            <a:r>
              <a:rPr lang="en-US" b="1" i="0" u="none" strike="noStrike" baseline="0" dirty="0" smtClean="0">
                <a:latin typeface="Times New Roman" panose="02020603050405020304" pitchFamily="18" charset="0"/>
              </a:rPr>
              <a:t> administration organs.</a:t>
            </a:r>
          </a:p>
          <a:p>
            <a:pPr marR="0" lvl="0" rtl="0"/>
            <a:r>
              <a:rPr lang="en-US" b="1" i="0" u="none" strike="noStrike" baseline="0" dirty="0" smtClean="0">
                <a:latin typeface="Times New Roman" panose="02020603050405020304" pitchFamily="18" charset="0"/>
              </a:rPr>
              <a:t>Information requiring further verification needs to be field checked; minor corrections should be made in the office. </a:t>
            </a:r>
          </a:p>
          <a:p>
            <a:pPr marR="0" lvl="0" rtl="0"/>
            <a:r>
              <a:rPr lang="en-US" b="1" i="0" u="none" strike="noStrike" baseline="0" dirty="0" smtClean="0">
                <a:latin typeface="Times New Roman" panose="02020603050405020304" pitchFamily="18" charset="0"/>
              </a:rPr>
              <a:t>Some objections may need a court decision, or an existing court decision may need to be registered by the Woreda. </a:t>
            </a:r>
          </a:p>
        </p:txBody>
      </p:sp>
    </p:spTree>
    <p:extLst>
      <p:ext uri="{BB962C8B-B14F-4D97-AF65-F5344CB8AC3E}">
        <p14:creationId xmlns:p14="http://schemas.microsoft.com/office/powerpoint/2010/main" val="2511132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600" baseline="0" smtClean="0">
                <a:solidFill>
                  <a:srgbClr val="000000"/>
                </a:solidFill>
                <a:latin typeface="Times New Roman" panose="02020603050405020304" pitchFamily="18" charset="0"/>
              </a:rPr>
              <a:t>Assign at least eight people from the staff to:</a:t>
            </a:r>
          </a:p>
        </p:txBody>
      </p:sp>
      <p:sp>
        <p:nvSpPr>
          <p:cNvPr id="3" name="Text Placeholder 2"/>
          <p:cNvSpPr>
            <a:spLocks noGrp="1"/>
          </p:cNvSpPr>
          <p:nvPr>
            <p:ph type="body" idx="1"/>
          </p:nvPr>
        </p:nvSpPr>
        <p:spPr/>
        <p:txBody>
          <a:bodyPr>
            <a:normAutofit fontScale="92500" lnSpcReduction="20000"/>
          </a:bodyPr>
          <a:lstStyle/>
          <a:p>
            <a:pPr marR="0" lvl="0" rtl="0"/>
            <a:r>
              <a:rPr lang="en-US" b="1" i="0" u="none" strike="noStrike" baseline="0" smtClean="0">
                <a:latin typeface="Times New Roman" panose="02020603050405020304" pitchFamily="18" charset="0"/>
              </a:rPr>
              <a:t>give initial orientation to the land holders to find and check displayed information</a:t>
            </a:r>
          </a:p>
          <a:p>
            <a:pPr marR="0" lvl="0" rtl="0"/>
            <a:r>
              <a:rPr lang="en-US" b="1" i="0" u="none" strike="noStrike" baseline="0" smtClean="0">
                <a:latin typeface="Times New Roman" panose="02020603050405020304" pitchFamily="18" charset="0"/>
              </a:rPr>
              <a:t>record attendance</a:t>
            </a:r>
          </a:p>
          <a:p>
            <a:pPr marR="0" lvl="0" rtl="0"/>
            <a:r>
              <a:rPr lang="en-US" b="1" i="0" u="none" strike="noStrike" baseline="0" smtClean="0">
                <a:latin typeface="Times New Roman" panose="02020603050405020304" pitchFamily="18" charset="0"/>
              </a:rPr>
              <a:t>support land holders to check textual information in the list</a:t>
            </a:r>
          </a:p>
          <a:p>
            <a:pPr marR="0" lvl="0" rtl="0"/>
            <a:r>
              <a:rPr lang="en-US" b="1" i="0" u="none" strike="noStrike" baseline="0" smtClean="0">
                <a:latin typeface="Times New Roman" panose="02020603050405020304" pitchFamily="18" charset="0"/>
              </a:rPr>
              <a:t>support land holders to find their parcels on the index map</a:t>
            </a:r>
          </a:p>
          <a:p>
            <a:pPr marR="0" lvl="0" rtl="0"/>
            <a:r>
              <a:rPr lang="en-US" b="1" i="0" u="none" strike="noStrike" baseline="0" smtClean="0">
                <a:latin typeface="Times New Roman" panose="02020603050405020304" pitchFamily="18" charset="0"/>
              </a:rPr>
              <a:t>record minor errors and mistakes to be corrected (e.g. spelling mistakes, errors by data recorders)</a:t>
            </a:r>
          </a:p>
          <a:p>
            <a:pPr marR="0" lvl="0" rtl="0"/>
            <a:r>
              <a:rPr lang="en-US" b="1" i="0" u="none" strike="noStrike" baseline="0" smtClean="0">
                <a:latin typeface="Times New Roman" panose="02020603050405020304" pitchFamily="18" charset="0"/>
              </a:rPr>
              <a:t>record claims and objections that need further verification (e.g. errors by surveyors, objections requiring a court decision)</a:t>
            </a:r>
          </a:p>
          <a:p>
            <a:pPr marR="0" lvl="0" rtl="0"/>
            <a:r>
              <a:rPr lang="en-US" b="1" i="0" u="none" strike="noStrike" baseline="0" smtClean="0">
                <a:latin typeface="Times New Roman" panose="02020603050405020304" pitchFamily="18" charset="0"/>
              </a:rPr>
              <a:t>provide lap-top supported information (in cases where parcels are too small and a larger display scale is required)</a:t>
            </a:r>
          </a:p>
          <a:p>
            <a:pPr marR="0" lvl="0" rtl="0"/>
            <a:r>
              <a:rPr lang="en-US" b="1" i="0" u="none" strike="noStrike" baseline="0" smtClean="0">
                <a:latin typeface="Times New Roman" panose="02020603050405020304" pitchFamily="18" charset="0"/>
              </a:rPr>
              <a:t>collect signatures for confirmation of correct data </a:t>
            </a:r>
          </a:p>
        </p:txBody>
      </p:sp>
    </p:spTree>
    <p:extLst>
      <p:ext uri="{BB962C8B-B14F-4D97-AF65-F5344CB8AC3E}">
        <p14:creationId xmlns:p14="http://schemas.microsoft.com/office/powerpoint/2010/main" val="4269586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600" baseline="0" smtClean="0">
                <a:solidFill>
                  <a:srgbClr val="000000"/>
                </a:solidFill>
                <a:latin typeface="Times New Roman" panose="02020603050405020304" pitchFamily="18" charset="0"/>
              </a:rPr>
              <a:t>Actvity</a:t>
            </a:r>
          </a:p>
        </p:txBody>
      </p:sp>
      <p:sp>
        <p:nvSpPr>
          <p:cNvPr id="3" name="Text Placeholder 2"/>
          <p:cNvSpPr>
            <a:spLocks noGrp="1"/>
          </p:cNvSpPr>
          <p:nvPr>
            <p:ph type="body" idx="1"/>
          </p:nvPr>
        </p:nvSpPr>
        <p:spPr/>
        <p:txBody>
          <a:bodyPr/>
          <a:lstStyle/>
          <a:p>
            <a:pPr marR="0" lvl="0" rtl="0"/>
            <a:r>
              <a:rPr lang="en-US" b="1" i="0" u="none" strike="noStrike" baseline="0" smtClean="0">
                <a:latin typeface="Times New Roman" panose="02020603050405020304" pitchFamily="18" charset="0"/>
              </a:rPr>
              <a:t>Describe is the objective of public display. </a:t>
            </a:r>
          </a:p>
          <a:p>
            <a:pPr marR="0" lvl="0" rtl="0"/>
            <a:r>
              <a:rPr lang="en-US" b="1" i="0" u="none" strike="noStrike" baseline="0" smtClean="0">
                <a:latin typeface="Times New Roman" panose="02020603050405020304" pitchFamily="18" charset="0"/>
              </a:rPr>
              <a:t>From your experience, what are the steps in facilitating and leading public display? </a:t>
            </a:r>
          </a:p>
          <a:p>
            <a:pPr marR="0" lvl="0" rtl="0"/>
            <a:r>
              <a:rPr lang="en-US" b="1" i="0" u="none" strike="noStrike" baseline="0" smtClean="0">
                <a:latin typeface="Times New Roman" panose="02020603050405020304" pitchFamily="18" charset="0"/>
              </a:rPr>
              <a:t>What are the recommended paper size and scale in preparation of Public Display Overview Map?</a:t>
            </a:r>
          </a:p>
        </p:txBody>
      </p:sp>
    </p:spTree>
    <p:extLst>
      <p:ext uri="{BB962C8B-B14F-4D97-AF65-F5344CB8AC3E}">
        <p14:creationId xmlns:p14="http://schemas.microsoft.com/office/powerpoint/2010/main" val="2600076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4617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kern="1600" dirty="0">
                <a:solidFill>
                  <a:srgbClr val="000000"/>
                </a:solidFill>
                <a:latin typeface="Times New Roman" panose="02020603050405020304" pitchFamily="18" charset="0"/>
              </a:rPr>
              <a:t>RECOGNIZING THE CONCEPTS OF MAP </a:t>
            </a:r>
            <a:endParaRPr lang="en-US" dirty="0"/>
          </a:p>
        </p:txBody>
      </p:sp>
      <p:sp>
        <p:nvSpPr>
          <p:cNvPr id="3" name="Text Placeholder 2"/>
          <p:cNvSpPr>
            <a:spLocks noGrp="1"/>
          </p:cNvSpPr>
          <p:nvPr>
            <p:ph type="body" idx="1"/>
          </p:nvPr>
        </p:nvSpPr>
        <p:spPr/>
        <p:txBody>
          <a:bodyPr/>
          <a:lstStyle/>
          <a:p>
            <a:r>
              <a:rPr lang="en-US" b="1" kern="1600" dirty="0">
                <a:solidFill>
                  <a:srgbClr val="000000"/>
                </a:solidFill>
                <a:latin typeface="Times New Roman" panose="02020603050405020304" pitchFamily="18" charset="0"/>
              </a:rPr>
              <a:t>PRODUCING PARCEL MAP CERTIFICATE</a:t>
            </a:r>
            <a:endParaRPr lang="en-US" dirty="0"/>
          </a:p>
        </p:txBody>
      </p:sp>
    </p:spTree>
    <p:extLst>
      <p:ext uri="{BB962C8B-B14F-4D97-AF65-F5344CB8AC3E}">
        <p14:creationId xmlns:p14="http://schemas.microsoft.com/office/powerpoint/2010/main" val="3212964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600" baseline="0" smtClean="0">
                <a:solidFill>
                  <a:srgbClr val="000000"/>
                </a:solidFill>
                <a:latin typeface="Times New Roman" panose="02020603050405020304" pitchFamily="18" charset="0"/>
              </a:rPr>
              <a:t>Unit Objectives </a:t>
            </a:r>
          </a:p>
        </p:txBody>
      </p:sp>
      <p:sp>
        <p:nvSpPr>
          <p:cNvPr id="3" name="Text Placeholder 2"/>
          <p:cNvSpPr>
            <a:spLocks noGrp="1"/>
          </p:cNvSpPr>
          <p:nvPr>
            <p:ph type="body" idx="1"/>
          </p:nvPr>
        </p:nvSpPr>
        <p:spPr/>
        <p:txBody>
          <a:bodyPr/>
          <a:lstStyle/>
          <a:p>
            <a:pPr marR="0" lvl="0" rtl="0"/>
            <a:r>
              <a:rPr lang="en-GB" b="1" i="0" u="none" strike="noStrike" baseline="0" smtClean="0">
                <a:latin typeface="Times New Roman" panose="02020603050405020304" pitchFamily="18" charset="0"/>
              </a:rPr>
              <a:t>Apply standard map elements.</a:t>
            </a:r>
          </a:p>
          <a:p>
            <a:pPr marR="0" lvl="0" rtl="0"/>
            <a:r>
              <a:rPr lang="en-US" b="1" i="0" u="none" strike="noStrike" baseline="0" smtClean="0">
                <a:latin typeface="Times New Roman" panose="02020603050405020304" pitchFamily="18" charset="0"/>
              </a:rPr>
              <a:t>Prepare parcel map based on the regional template  </a:t>
            </a:r>
          </a:p>
          <a:p>
            <a:pPr marR="0" lvl="0" rtl="0"/>
            <a:r>
              <a:rPr lang="en-GB" b="1" i="0" u="none" strike="noStrike" baseline="0" smtClean="0">
                <a:latin typeface="Times New Roman" panose="02020603050405020304" pitchFamily="18" charset="0"/>
              </a:rPr>
              <a:t>Print final parcel map certificate.</a:t>
            </a:r>
          </a:p>
          <a:p>
            <a:pPr marR="0" lvl="0" rtl="0"/>
            <a:r>
              <a:rPr lang="en-US" b="1" i="0" u="none" strike="noStrike" baseline="0" smtClean="0">
                <a:latin typeface="Times New Roman" panose="02020603050405020304" pitchFamily="18" charset="0"/>
              </a:rPr>
              <a:t>Parcel map issuing and documentation.</a:t>
            </a:r>
          </a:p>
        </p:txBody>
      </p:sp>
    </p:spTree>
    <p:extLst>
      <p:ext uri="{BB962C8B-B14F-4D97-AF65-F5344CB8AC3E}">
        <p14:creationId xmlns:p14="http://schemas.microsoft.com/office/powerpoint/2010/main" val="3350471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600" baseline="0" smtClean="0">
                <a:solidFill>
                  <a:srgbClr val="000000"/>
                </a:solidFill>
                <a:latin typeface="Times New Roman" panose="02020603050405020304" pitchFamily="18" charset="0"/>
              </a:rPr>
              <a:t>Applying Standard Map Elements </a:t>
            </a:r>
          </a:p>
        </p:txBody>
      </p:sp>
      <p:sp>
        <p:nvSpPr>
          <p:cNvPr id="3" name="Text Placeholder 2"/>
          <p:cNvSpPr>
            <a:spLocks noGrp="1"/>
          </p:cNvSpPr>
          <p:nvPr>
            <p:ph type="body" idx="1"/>
          </p:nvPr>
        </p:nvSpPr>
        <p:spPr/>
        <p:txBody>
          <a:bodyPr/>
          <a:lstStyle/>
          <a:p>
            <a:pPr marR="0" lvl="0" rtl="0"/>
            <a:r>
              <a:rPr lang="en-US" b="1" i="0" u="none" strike="noStrike" baseline="0" dirty="0" smtClean="0">
                <a:latin typeface="Times New Roman" panose="02020603050405020304" pitchFamily="18" charset="0"/>
              </a:rPr>
              <a:t>The most commonly used map elements are title, legend, scale, directional indicator, inset maps, grid and authorized body.</a:t>
            </a:r>
          </a:p>
          <a:p>
            <a:pPr marR="0" lvl="0" rtl="0"/>
            <a:r>
              <a:rPr lang="en-US" b="1" i="0" u="none" strike="noStrike" baseline="0" dirty="0" smtClean="0">
                <a:latin typeface="Times New Roman" panose="02020603050405020304" pitchFamily="18" charset="0"/>
              </a:rPr>
              <a:t>Currently, the Ethiopia rural land administration sector has their own map template/elements. </a:t>
            </a:r>
          </a:p>
          <a:p>
            <a:pPr marR="0" lvl="0" rtl="0"/>
            <a:r>
              <a:rPr lang="en-US" b="1" i="0" u="none" strike="noStrike" baseline="0" dirty="0" smtClean="0">
                <a:latin typeface="Times New Roman" panose="02020603050405020304" pitchFamily="18" charset="0"/>
              </a:rPr>
              <a:t>Among the nine Ethiopian region, three regions of rural land administration sectors (South nations, nationalities and peoples, </a:t>
            </a:r>
            <a:r>
              <a:rPr lang="en-US" b="1" i="0" u="none" strike="noStrike" baseline="0" dirty="0" err="1" smtClean="0">
                <a:latin typeface="Times New Roman" panose="02020603050405020304" pitchFamily="18" charset="0"/>
              </a:rPr>
              <a:t>Oromia</a:t>
            </a:r>
            <a:r>
              <a:rPr lang="en-US" b="1" i="0" u="none" strike="noStrike" baseline="0" dirty="0" smtClean="0">
                <a:latin typeface="Times New Roman" panose="02020603050405020304" pitchFamily="18" charset="0"/>
              </a:rPr>
              <a:t> and </a:t>
            </a:r>
            <a:r>
              <a:rPr lang="en-US" b="1" i="0" u="none" strike="noStrike" baseline="0" dirty="0" err="1" smtClean="0">
                <a:latin typeface="Times New Roman" panose="02020603050405020304" pitchFamily="18" charset="0"/>
              </a:rPr>
              <a:t>Amhara</a:t>
            </a:r>
            <a:r>
              <a:rPr lang="en-US" b="1" i="0" u="none" strike="noStrike" baseline="0" dirty="0" smtClean="0">
                <a:latin typeface="Times New Roman" panose="02020603050405020304" pitchFamily="18" charset="0"/>
              </a:rPr>
              <a:t>) regions are used as an example to show their map template/elements. </a:t>
            </a:r>
          </a:p>
          <a:p>
            <a:pPr marR="0" lvl="0" rtl="0"/>
            <a:r>
              <a:rPr lang="en-US" b="1" i="0" u="none" strike="noStrike" baseline="0" dirty="0" smtClean="0">
                <a:latin typeface="Times New Roman" panose="02020603050405020304" pitchFamily="18" charset="0"/>
              </a:rPr>
              <a:t>Their standard map element is shown in following maps.</a:t>
            </a:r>
            <a:r>
              <a:rPr lang="en-US" b="1" i="0" u="none" strike="noStrike" dirty="0" smtClean="0">
                <a:latin typeface="Times New Roman" panose="02020603050405020304" pitchFamily="18" charset="0"/>
              </a:rPr>
              <a:t> For detailed information refer to the attached reference material.</a:t>
            </a:r>
            <a:endParaRPr lang="en-US" b="1" i="0" u="none" strike="noStrike" baseline="0" dirty="0" smtClean="0">
              <a:latin typeface="Times New Roman" panose="02020603050405020304" pitchFamily="18" charset="0"/>
            </a:endParaRPr>
          </a:p>
        </p:txBody>
      </p:sp>
    </p:spTree>
    <p:extLst>
      <p:ext uri="{BB962C8B-B14F-4D97-AF65-F5344CB8AC3E}">
        <p14:creationId xmlns:p14="http://schemas.microsoft.com/office/powerpoint/2010/main" val="1329349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a:t>
            </a:r>
            <a:r>
              <a:rPr lang="en-US" smtClean="0"/>
              <a:t>individual 15 points</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r>
              <a:rPr lang="en-GB" dirty="0" smtClean="0"/>
              <a:t>Create </a:t>
            </a:r>
            <a:r>
              <a:rPr lang="en-GB" dirty="0"/>
              <a:t>file </a:t>
            </a:r>
            <a:r>
              <a:rPr lang="en-GB" dirty="0" smtClean="0"/>
              <a:t>structure / database</a:t>
            </a:r>
            <a:endParaRPr lang="en-US" dirty="0"/>
          </a:p>
          <a:p>
            <a:pPr lvl="1"/>
            <a:r>
              <a:rPr lang="en-GB" dirty="0"/>
              <a:t>Scan document (i.e., FRF, field/sketch map).</a:t>
            </a:r>
            <a:endParaRPr lang="en-US" dirty="0"/>
          </a:p>
          <a:p>
            <a:pPr lvl="1"/>
            <a:r>
              <a:rPr lang="en-GB" dirty="0"/>
              <a:t>collect existing </a:t>
            </a:r>
            <a:r>
              <a:rPr lang="en-GB" dirty="0" err="1" smtClean="0"/>
              <a:t>ortho</a:t>
            </a:r>
            <a:r>
              <a:rPr lang="en-GB" dirty="0" smtClean="0"/>
              <a:t>-photo</a:t>
            </a:r>
          </a:p>
          <a:p>
            <a:pPr lvl="2"/>
            <a:r>
              <a:rPr lang="en-GB" dirty="0" smtClean="0"/>
              <a:t>Scanned</a:t>
            </a:r>
          </a:p>
          <a:p>
            <a:pPr lvl="2"/>
            <a:r>
              <a:rPr lang="en-GB" dirty="0" err="1" smtClean="0"/>
              <a:t>Georeferenced</a:t>
            </a:r>
            <a:endParaRPr lang="en-GB" dirty="0" smtClean="0"/>
          </a:p>
          <a:p>
            <a:r>
              <a:rPr lang="en-GB" dirty="0" smtClean="0"/>
              <a:t>Create the required feature layers</a:t>
            </a:r>
          </a:p>
          <a:p>
            <a:pPr lvl="2"/>
            <a:r>
              <a:rPr lang="en-GB" dirty="0" err="1" smtClean="0"/>
              <a:t>Kebele</a:t>
            </a:r>
            <a:endParaRPr lang="en-GB" dirty="0" smtClean="0"/>
          </a:p>
          <a:p>
            <a:pPr lvl="2"/>
            <a:r>
              <a:rPr lang="en-GB" dirty="0" smtClean="0"/>
              <a:t>Road</a:t>
            </a:r>
          </a:p>
          <a:p>
            <a:pPr lvl="2"/>
            <a:r>
              <a:rPr lang="en-GB" dirty="0" smtClean="0"/>
              <a:t>River</a:t>
            </a:r>
          </a:p>
          <a:p>
            <a:pPr lvl="2"/>
            <a:r>
              <a:rPr lang="en-GB" dirty="0" smtClean="0"/>
              <a:t>parcel</a:t>
            </a:r>
            <a:endParaRPr lang="en-US" dirty="0"/>
          </a:p>
          <a:p>
            <a:r>
              <a:rPr lang="en-GB" dirty="0" smtClean="0"/>
              <a:t>Correction</a:t>
            </a:r>
          </a:p>
          <a:p>
            <a:pPr lvl="1"/>
            <a:r>
              <a:rPr lang="en-GB" dirty="0" smtClean="0"/>
              <a:t>Check for errors (geometry and attribute)</a:t>
            </a:r>
          </a:p>
          <a:p>
            <a:pPr lvl="1"/>
            <a:r>
              <a:rPr lang="en-GB" dirty="0" smtClean="0"/>
              <a:t>Edit errors</a:t>
            </a:r>
          </a:p>
          <a:p>
            <a:r>
              <a:rPr lang="en-GB" dirty="0" smtClean="0"/>
              <a:t>Produce maps</a:t>
            </a:r>
          </a:p>
          <a:p>
            <a:pPr lvl="1"/>
            <a:r>
              <a:rPr lang="en-GB" dirty="0" smtClean="0"/>
              <a:t>Index map</a:t>
            </a:r>
          </a:p>
          <a:p>
            <a:pPr lvl="1"/>
            <a:r>
              <a:rPr lang="en-US" dirty="0"/>
              <a:t>Adjudication </a:t>
            </a:r>
            <a:r>
              <a:rPr lang="en-GB" dirty="0" smtClean="0"/>
              <a:t>map</a:t>
            </a:r>
          </a:p>
          <a:p>
            <a:r>
              <a:rPr lang="en-GB" dirty="0" smtClean="0"/>
              <a:t>Document and present the process </a:t>
            </a:r>
          </a:p>
        </p:txBody>
      </p:sp>
    </p:spTree>
    <p:extLst>
      <p:ext uri="{BB962C8B-B14F-4D97-AF65-F5344CB8AC3E}">
        <p14:creationId xmlns:p14="http://schemas.microsoft.com/office/powerpoint/2010/main" val="3330039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79374" cy="294007"/>
          </a:xfrm>
        </p:spPr>
        <p:txBody>
          <a:bodyPr>
            <a:noAutofit/>
          </a:bodyPr>
          <a:lstStyle/>
          <a:p>
            <a:r>
              <a:rPr lang="en-US" sz="2000" b="1" kern="1600" dirty="0">
                <a:solidFill>
                  <a:srgbClr val="000000"/>
                </a:solidFill>
                <a:latin typeface="Times New Roman" panose="02020603050405020304" pitchFamily="18" charset="0"/>
              </a:rPr>
              <a:t>Standard map element of South nations, nationalities and peoples of Ethiopia</a:t>
            </a:r>
            <a:endParaRPr lang="en-US" sz="2000" dirty="0"/>
          </a:p>
        </p:txBody>
      </p:sp>
      <p:pic>
        <p:nvPicPr>
          <p:cNvPr id="1026" name="Picture 368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3928" y="659132"/>
            <a:ext cx="10558072" cy="619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1975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428625"/>
          </a:xfrm>
        </p:spPr>
        <p:txBody>
          <a:bodyPr>
            <a:normAutofit fontScale="90000"/>
          </a:bodyPr>
          <a:lstStyle/>
          <a:p>
            <a:r>
              <a:rPr lang="en-US" sz="2800" b="1" kern="1600" dirty="0">
                <a:solidFill>
                  <a:srgbClr val="000000"/>
                </a:solidFill>
                <a:latin typeface="Times New Roman" panose="02020603050405020304" pitchFamily="18" charset="0"/>
              </a:rPr>
              <a:t>Standard map element of </a:t>
            </a:r>
            <a:r>
              <a:rPr lang="en-US" sz="2800" b="1" kern="1600" dirty="0" err="1">
                <a:solidFill>
                  <a:srgbClr val="000000"/>
                </a:solidFill>
                <a:latin typeface="Times New Roman" panose="02020603050405020304" pitchFamily="18" charset="0"/>
              </a:rPr>
              <a:t>Oromia</a:t>
            </a:r>
            <a:r>
              <a:rPr lang="en-US" sz="2800" b="1" kern="1600" dirty="0">
                <a:solidFill>
                  <a:srgbClr val="000000"/>
                </a:solidFill>
                <a:latin typeface="Times New Roman" panose="02020603050405020304" pitchFamily="18" charset="0"/>
              </a:rPr>
              <a:t> region</a:t>
            </a:r>
            <a:endParaRPr lang="en-US" sz="2800" dirty="0"/>
          </a:p>
        </p:txBody>
      </p:sp>
      <p:pic>
        <p:nvPicPr>
          <p:cNvPr id="2050" name="Picture 2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575703"/>
            <a:ext cx="9906000" cy="628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57069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913" y="0"/>
            <a:ext cx="10515600" cy="442913"/>
          </a:xfrm>
        </p:spPr>
        <p:txBody>
          <a:bodyPr>
            <a:normAutofit fontScale="90000"/>
          </a:bodyPr>
          <a:lstStyle/>
          <a:p>
            <a:r>
              <a:rPr lang="en-US" sz="3200" b="1" kern="1600" dirty="0">
                <a:solidFill>
                  <a:srgbClr val="000000"/>
                </a:solidFill>
                <a:latin typeface="Times New Roman" panose="02020603050405020304" pitchFamily="18" charset="0"/>
              </a:rPr>
              <a:t>Standard map element of </a:t>
            </a:r>
            <a:r>
              <a:rPr lang="en-US" sz="3200" b="1" kern="1600" dirty="0" err="1">
                <a:solidFill>
                  <a:srgbClr val="000000"/>
                </a:solidFill>
                <a:latin typeface="Times New Roman" panose="02020603050405020304" pitchFamily="18" charset="0"/>
              </a:rPr>
              <a:t>Amhara</a:t>
            </a:r>
            <a:r>
              <a:rPr lang="en-US" sz="3200" b="1" kern="1600" dirty="0">
                <a:solidFill>
                  <a:srgbClr val="000000"/>
                </a:solidFill>
                <a:latin typeface="Times New Roman" panose="02020603050405020304" pitchFamily="18" charset="0"/>
              </a:rPr>
              <a:t> region</a:t>
            </a:r>
            <a:endParaRPr lang="en-US" sz="3200" dirty="0"/>
          </a:p>
        </p:txBody>
      </p:sp>
      <p:pic>
        <p:nvPicPr>
          <p:cNvPr id="3074" name="Picture 2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75" y="679747"/>
            <a:ext cx="8620125" cy="6178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40442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52" descr="Description: C:\Users\user\Desktop\Wolensho_Hulet _ 2\PM00454.jpeg"/>
          <p:cNvPicPr>
            <a:picLocks noChangeAspect="1" noChangeArrowheads="1"/>
          </p:cNvPicPr>
          <p:nvPr/>
        </p:nvPicPr>
        <p:blipFill>
          <a:blip r:embed="rId2">
            <a:extLst>
              <a:ext uri="{28A0092B-C50C-407E-A947-70E740481C1C}">
                <a14:useLocalDpi xmlns:a14="http://schemas.microsoft.com/office/drawing/2010/main" val="0"/>
              </a:ext>
            </a:extLst>
          </a:blip>
          <a:srcRect r="1450"/>
          <a:stretch>
            <a:fillRect/>
          </a:stretch>
        </p:blipFill>
        <p:spPr bwMode="auto">
          <a:xfrm>
            <a:off x="2695575" y="0"/>
            <a:ext cx="9496425" cy="6899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0" y="0"/>
            <a:ext cx="1895071" cy="584775"/>
          </a:xfrm>
          <a:prstGeom prst="rect">
            <a:avLst/>
          </a:prstGeom>
        </p:spPr>
        <p:txBody>
          <a:bodyPr wrap="none">
            <a:spAutoFit/>
          </a:bodyPr>
          <a:lstStyle/>
          <a:p>
            <a:r>
              <a:rPr lang="en-US" sz="3200" dirty="0">
                <a:latin typeface="Times New Roman" panose="02020603050405020304" pitchFamily="18" charset="0"/>
                <a:ea typeface="Times New Roman" panose="02020603050405020304" pitchFamily="18" charset="0"/>
              </a:rPr>
              <a:t>end result </a:t>
            </a:r>
            <a:endParaRPr lang="en-US" sz="3200" dirty="0"/>
          </a:p>
        </p:txBody>
      </p:sp>
    </p:spTree>
    <p:extLst>
      <p:ext uri="{BB962C8B-B14F-4D97-AF65-F5344CB8AC3E}">
        <p14:creationId xmlns:p14="http://schemas.microsoft.com/office/powerpoint/2010/main" val="3426280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kern="1600" dirty="0" smtClean="0">
                <a:solidFill>
                  <a:srgbClr val="000000"/>
                </a:solidFill>
                <a:latin typeface="Times New Roman" panose="02020603050405020304" pitchFamily="18" charset="0"/>
              </a:rPr>
              <a:t>Skills to develop</a:t>
            </a:r>
            <a:endParaRPr lang="en-US" b="1" i="0" u="none" strike="noStrike" kern="1600" baseline="0" dirty="0" smtClean="0">
              <a:solidFill>
                <a:srgbClr val="000000"/>
              </a:solidFill>
              <a:latin typeface="Times New Roman" panose="02020603050405020304" pitchFamily="18" charset="0"/>
            </a:endParaRPr>
          </a:p>
        </p:txBody>
      </p:sp>
      <p:sp>
        <p:nvSpPr>
          <p:cNvPr id="3" name="Text Placeholder 2"/>
          <p:cNvSpPr>
            <a:spLocks noGrp="1"/>
          </p:cNvSpPr>
          <p:nvPr>
            <p:ph type="body" idx="1"/>
          </p:nvPr>
        </p:nvSpPr>
        <p:spPr/>
        <p:txBody>
          <a:bodyPr/>
          <a:lstStyle/>
          <a:p>
            <a:r>
              <a:rPr lang="en-US" b="1" kern="1600" dirty="0">
                <a:solidFill>
                  <a:srgbClr val="000000"/>
                </a:solidFill>
                <a:latin typeface="Times New Roman" panose="02020603050405020304" pitchFamily="18" charset="0"/>
              </a:rPr>
              <a:t>Adding Existing Map </a:t>
            </a:r>
            <a:r>
              <a:rPr lang="en-US" b="1" kern="1600" dirty="0" smtClean="0">
                <a:solidFill>
                  <a:srgbClr val="000000"/>
                </a:solidFill>
                <a:latin typeface="Times New Roman" panose="02020603050405020304" pitchFamily="18" charset="0"/>
              </a:rPr>
              <a:t>Template</a:t>
            </a:r>
          </a:p>
          <a:p>
            <a:r>
              <a:rPr lang="en-US" b="1" kern="1600" dirty="0">
                <a:solidFill>
                  <a:srgbClr val="000000"/>
                </a:solidFill>
                <a:latin typeface="Times New Roman" panose="02020603050405020304" pitchFamily="18" charset="0"/>
              </a:rPr>
              <a:t>Creating New Map </a:t>
            </a:r>
            <a:r>
              <a:rPr lang="en-US" b="1" kern="1600" dirty="0" smtClean="0">
                <a:solidFill>
                  <a:srgbClr val="000000"/>
                </a:solidFill>
                <a:latin typeface="Times New Roman" panose="02020603050405020304" pitchFamily="18" charset="0"/>
              </a:rPr>
              <a:t>Template</a:t>
            </a:r>
          </a:p>
          <a:p>
            <a:r>
              <a:rPr lang="en-US" b="1" kern="1600" dirty="0">
                <a:solidFill>
                  <a:srgbClr val="000000"/>
                </a:solidFill>
                <a:latin typeface="Times New Roman" panose="02020603050405020304" pitchFamily="18" charset="0"/>
              </a:rPr>
              <a:t>Preparing Parcel Map Based On the Regional </a:t>
            </a:r>
            <a:r>
              <a:rPr lang="en-US" b="1" kern="1600" dirty="0" smtClean="0">
                <a:solidFill>
                  <a:srgbClr val="000000"/>
                </a:solidFill>
                <a:latin typeface="Times New Roman" panose="02020603050405020304" pitchFamily="18" charset="0"/>
              </a:rPr>
              <a:t>Template</a:t>
            </a:r>
          </a:p>
          <a:p>
            <a:r>
              <a:rPr lang="en-US" b="1" kern="1600" dirty="0">
                <a:solidFill>
                  <a:srgbClr val="000000"/>
                </a:solidFill>
                <a:latin typeface="Times New Roman" panose="02020603050405020304" pitchFamily="18" charset="0"/>
              </a:rPr>
              <a:t>Rule-based Rendering</a:t>
            </a:r>
            <a:r>
              <a:rPr lang="en-US" b="1" kern="1600" dirty="0" smtClean="0">
                <a:solidFill>
                  <a:srgbClr val="000000"/>
                </a:solidFill>
                <a:latin typeface="Times New Roman" panose="02020603050405020304" pitchFamily="18" charset="0"/>
              </a:rPr>
              <a:t> </a:t>
            </a:r>
          </a:p>
          <a:p>
            <a:r>
              <a:rPr lang="en-US" b="1" kern="1600" dirty="0">
                <a:solidFill>
                  <a:srgbClr val="000000"/>
                </a:solidFill>
                <a:latin typeface="Times New Roman" panose="02020603050405020304" pitchFamily="18" charset="0"/>
              </a:rPr>
              <a:t>Printing Final Parcel Map Certificate </a:t>
            </a:r>
            <a:r>
              <a:rPr lang="en-US" b="1" kern="1600" dirty="0" smtClean="0">
                <a:solidFill>
                  <a:srgbClr val="000000"/>
                </a:solidFill>
                <a:latin typeface="Times New Roman" panose="02020603050405020304" pitchFamily="18" charset="0"/>
              </a:rPr>
              <a:t>(generate atlas)</a:t>
            </a:r>
          </a:p>
          <a:p>
            <a:r>
              <a:rPr lang="en-US" b="1" kern="1600" dirty="0">
                <a:solidFill>
                  <a:srgbClr val="000000"/>
                </a:solidFill>
                <a:latin typeface="Times New Roman" panose="02020603050405020304" pitchFamily="18" charset="0"/>
              </a:rPr>
              <a:t>Parcel Map Issuing and Documentation</a:t>
            </a:r>
            <a:endParaRPr lang="en-US" dirty="0"/>
          </a:p>
        </p:txBody>
      </p:sp>
    </p:spTree>
    <p:extLst>
      <p:ext uri="{BB962C8B-B14F-4D97-AF65-F5344CB8AC3E}">
        <p14:creationId xmlns:p14="http://schemas.microsoft.com/office/powerpoint/2010/main" val="41439383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600" baseline="0" smtClean="0">
                <a:solidFill>
                  <a:srgbClr val="000000"/>
                </a:solidFill>
                <a:latin typeface="Times New Roman" panose="02020603050405020304" pitchFamily="18" charset="0"/>
              </a:rPr>
              <a:t>Actvity</a:t>
            </a:r>
          </a:p>
        </p:txBody>
      </p:sp>
      <p:sp>
        <p:nvSpPr>
          <p:cNvPr id="3" name="Text Placeholder 2"/>
          <p:cNvSpPr>
            <a:spLocks noGrp="1"/>
          </p:cNvSpPr>
          <p:nvPr>
            <p:ph type="body" idx="1"/>
          </p:nvPr>
        </p:nvSpPr>
        <p:spPr/>
        <p:txBody>
          <a:bodyPr/>
          <a:lstStyle/>
          <a:p>
            <a:pPr marR="0" lvl="0" rtl="0"/>
            <a:r>
              <a:rPr lang="en-US" b="1" i="0" u="none" strike="noStrike" baseline="0" smtClean="0">
                <a:latin typeface="Times New Roman" panose="02020603050405020304" pitchFamily="18" charset="0"/>
              </a:rPr>
              <a:t>Discuss the use of Atlas? </a:t>
            </a:r>
          </a:p>
          <a:p>
            <a:pPr marR="0" lvl="0" rtl="0"/>
            <a:r>
              <a:rPr lang="en-US" b="1" i="0" u="none" strike="noStrike" baseline="0" smtClean="0">
                <a:latin typeface="Times New Roman" panose="02020603050405020304" pitchFamily="18" charset="0"/>
              </a:rPr>
              <a:t>What is Rule-based rendering? </a:t>
            </a:r>
            <a:endParaRPr lang="en-US" b="1" i="0" u="none" strike="noStrike" baseline="0" smtClean="0">
              <a:latin typeface="Arial Unicode MS" panose="020B0604020202020204" pitchFamily="34" charset="-128"/>
            </a:endParaRPr>
          </a:p>
        </p:txBody>
      </p:sp>
    </p:spTree>
    <p:extLst>
      <p:ext uri="{BB962C8B-B14F-4D97-AF65-F5344CB8AC3E}">
        <p14:creationId xmlns:p14="http://schemas.microsoft.com/office/powerpoint/2010/main" val="3138418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File Structure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File </a:t>
            </a:r>
            <a:r>
              <a:rPr lang="en-US" dirty="0"/>
              <a:t>structure is an arrangement of folders/files in a chronological order. All the QGIS data is stored, manipulated, interpreted and analyzed based on data structure. </a:t>
            </a:r>
            <a:endParaRPr lang="en-US" dirty="0" smtClean="0"/>
          </a:p>
          <a:p>
            <a:r>
              <a:rPr lang="en-US" dirty="0" smtClean="0"/>
              <a:t>In </a:t>
            </a:r>
            <a:r>
              <a:rPr lang="en-US" dirty="0"/>
              <a:t>principle Field registration Forms and Sketched Field Maps shall be scanned and stored in systematic archives. </a:t>
            </a:r>
            <a:endParaRPr lang="en-US" dirty="0" smtClean="0"/>
          </a:p>
          <a:p>
            <a:r>
              <a:rPr lang="en-US" dirty="0" smtClean="0"/>
              <a:t>The </a:t>
            </a:r>
            <a:r>
              <a:rPr lang="en-US" dirty="0"/>
              <a:t>advantage of the original paper-based filing system was that you really had to think about where to put files so that you could locate them easily when they were needed. </a:t>
            </a:r>
            <a:endParaRPr lang="en-US" dirty="0" smtClean="0"/>
          </a:p>
          <a:p>
            <a:r>
              <a:rPr lang="en-US" dirty="0" smtClean="0"/>
              <a:t>When </a:t>
            </a:r>
            <a:r>
              <a:rPr lang="en-US" dirty="0"/>
              <a:t>your files are digital, you can’t see or touch them. It becomes too easy to have files scattered all over your computer. Since this is a digital mess and not a physical mess, often you don’t realize you have a problem until you have a problem! </a:t>
            </a:r>
            <a:endParaRPr lang="en-US" dirty="0" smtClean="0"/>
          </a:p>
          <a:p>
            <a:r>
              <a:rPr lang="en-US" dirty="0"/>
              <a:t>You don’t feel the pain of a disorganized system until you can’t find a file you need.</a:t>
            </a:r>
          </a:p>
          <a:p>
            <a:endParaRPr lang="en-US" dirty="0"/>
          </a:p>
        </p:txBody>
      </p:sp>
    </p:spTree>
    <p:extLst>
      <p:ext uri="{BB962C8B-B14F-4D97-AF65-F5344CB8AC3E}">
        <p14:creationId xmlns:p14="http://schemas.microsoft.com/office/powerpoint/2010/main" val="3118657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There are three overarching goals for your file organization system:</a:t>
            </a:r>
            <a:endParaRPr lang="en-US" dirty="0"/>
          </a:p>
        </p:txBody>
      </p:sp>
      <p:sp>
        <p:nvSpPr>
          <p:cNvPr id="3" name="Content Placeholder 2"/>
          <p:cNvSpPr>
            <a:spLocks noGrp="1"/>
          </p:cNvSpPr>
          <p:nvPr>
            <p:ph idx="1"/>
          </p:nvPr>
        </p:nvSpPr>
        <p:spPr/>
        <p:txBody>
          <a:bodyPr>
            <a:normAutofit/>
          </a:bodyPr>
          <a:lstStyle/>
          <a:p>
            <a:r>
              <a:rPr lang="en-US" dirty="0" smtClean="0">
                <a:solidFill>
                  <a:srgbClr val="FF0000"/>
                </a:solidFill>
              </a:rPr>
              <a:t>Easy </a:t>
            </a:r>
            <a:r>
              <a:rPr lang="en-US" dirty="0">
                <a:solidFill>
                  <a:srgbClr val="FF0000"/>
                </a:solidFill>
              </a:rPr>
              <a:t>to File</a:t>
            </a:r>
            <a:r>
              <a:rPr lang="en-US" dirty="0"/>
              <a:t>: You don’t want your filing system to be a huge, hierarchical maze. You want it to be fast and easy to save files so your system does not cause friction.</a:t>
            </a:r>
          </a:p>
          <a:p>
            <a:r>
              <a:rPr lang="en-US" dirty="0">
                <a:solidFill>
                  <a:srgbClr val="FF0000"/>
                </a:solidFill>
              </a:rPr>
              <a:t>Easy to Find</a:t>
            </a:r>
            <a:r>
              <a:rPr lang="en-US" dirty="0"/>
              <a:t>: You want your system to make it easy to find the file or folder you need, either by poking through folders or using search.</a:t>
            </a:r>
          </a:p>
          <a:p>
            <a:r>
              <a:rPr lang="en-US" dirty="0">
                <a:solidFill>
                  <a:srgbClr val="FF0000"/>
                </a:solidFill>
              </a:rPr>
              <a:t>Reusable</a:t>
            </a:r>
            <a:r>
              <a:rPr lang="en-US" dirty="0"/>
              <a:t>: Where possible, you want to use re-usable templates and naming conventions, both of which support the previous two goals</a:t>
            </a:r>
            <a:r>
              <a:rPr lang="en-US" dirty="0" smtClean="0"/>
              <a:t>.</a:t>
            </a:r>
            <a:r>
              <a:rPr lang="en-US" dirty="0"/>
              <a:t/>
            </a:r>
            <a:br>
              <a:rPr lang="en-US" dirty="0"/>
            </a:br>
            <a:r>
              <a:rPr lang="en-US" dirty="0"/>
              <a:t> </a:t>
            </a:r>
          </a:p>
          <a:p>
            <a:endParaRPr lang="en-US" dirty="0"/>
          </a:p>
        </p:txBody>
      </p:sp>
    </p:spTree>
    <p:extLst>
      <p:ext uri="{BB962C8B-B14F-4D97-AF65-F5344CB8AC3E}">
        <p14:creationId xmlns:p14="http://schemas.microsoft.com/office/powerpoint/2010/main" val="850076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structure</a:t>
            </a:r>
            <a:endParaRPr lang="en-US" dirty="0"/>
          </a:p>
        </p:txBody>
      </p:sp>
      <p:sp>
        <p:nvSpPr>
          <p:cNvPr id="3" name="Content Placeholder 2"/>
          <p:cNvSpPr>
            <a:spLocks noGrp="1"/>
          </p:cNvSpPr>
          <p:nvPr>
            <p:ph idx="1"/>
          </p:nvPr>
        </p:nvSpPr>
        <p:spPr/>
        <p:txBody>
          <a:bodyPr/>
          <a:lstStyle/>
          <a:p>
            <a:r>
              <a:rPr lang="en-US" dirty="0" smtClean="0"/>
              <a:t>Your  proposal?</a:t>
            </a:r>
          </a:p>
          <a:p>
            <a:endParaRPr lang="en-US" dirty="0"/>
          </a:p>
          <a:p>
            <a:r>
              <a:rPr lang="en-US" dirty="0"/>
              <a:t>File structure pays important role to organize all your documents carefully both paper and electronic files; so that you can find them quickly and easily</a:t>
            </a:r>
            <a:r>
              <a:rPr lang="en-US" dirty="0" smtClean="0"/>
              <a:t>.</a:t>
            </a:r>
          </a:p>
          <a:p>
            <a:endParaRPr lang="en-US" dirty="0"/>
          </a:p>
          <a:p>
            <a:r>
              <a:rPr lang="en-US" dirty="0" smtClean="0"/>
              <a:t>Data/ documents: such </a:t>
            </a:r>
            <a:r>
              <a:rPr lang="en-US" dirty="0"/>
              <a:t>as GPS data, Total Station data, Filed Map, other scanned documents, </a:t>
            </a:r>
            <a:r>
              <a:rPr lang="en-US" dirty="0" err="1" smtClean="0"/>
              <a:t>etc</a:t>
            </a:r>
            <a:endParaRPr lang="en-US" dirty="0"/>
          </a:p>
        </p:txBody>
      </p:sp>
      <p:pic>
        <p:nvPicPr>
          <p:cNvPr id="1027"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2538" y="0"/>
            <a:ext cx="3319462" cy="6835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0858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following are key tips for organizing organizational document in appropriate file structure</a:t>
            </a:r>
            <a:endParaRPr lang="en-US" dirty="0"/>
          </a:p>
        </p:txBody>
      </p:sp>
      <p:sp>
        <p:nvSpPr>
          <p:cNvPr id="3" name="Content Placeholder 2"/>
          <p:cNvSpPr>
            <a:spLocks noGrp="1"/>
          </p:cNvSpPr>
          <p:nvPr>
            <p:ph idx="1"/>
          </p:nvPr>
        </p:nvSpPr>
        <p:spPr/>
        <p:txBody>
          <a:bodyPr>
            <a:normAutofit/>
          </a:bodyPr>
          <a:lstStyle/>
          <a:p>
            <a:r>
              <a:rPr lang="en-US" dirty="0" smtClean="0"/>
              <a:t>Avoid </a:t>
            </a:r>
            <a:r>
              <a:rPr lang="en-US" dirty="0"/>
              <a:t>saving unnecessary documents.</a:t>
            </a:r>
          </a:p>
          <a:p>
            <a:r>
              <a:rPr lang="en-US" dirty="0"/>
              <a:t>Follow a consistent method for naming your files and folders.</a:t>
            </a:r>
          </a:p>
          <a:p>
            <a:r>
              <a:rPr lang="en-US" dirty="0"/>
              <a:t>Store related documents together, whatever their type.</a:t>
            </a:r>
          </a:p>
          <a:p>
            <a:r>
              <a:rPr lang="en-US" dirty="0"/>
              <a:t>Separate ongoing work from completed work.</a:t>
            </a:r>
          </a:p>
          <a:p>
            <a:r>
              <a:rPr lang="en-US" dirty="0"/>
              <a:t>Avoid overfilling folders.</a:t>
            </a:r>
          </a:p>
          <a:p>
            <a:r>
              <a:rPr lang="en-US" dirty="0"/>
              <a:t>Organize documents by date.</a:t>
            </a:r>
          </a:p>
          <a:p>
            <a:r>
              <a:rPr lang="en-US" dirty="0"/>
              <a:t>Make digital copies of paper documents.</a:t>
            </a:r>
          </a:p>
          <a:p>
            <a:endParaRPr lang="en-US" dirty="0"/>
          </a:p>
        </p:txBody>
      </p:sp>
    </p:spTree>
    <p:extLst>
      <p:ext uri="{BB962C8B-B14F-4D97-AF65-F5344CB8AC3E}">
        <p14:creationId xmlns:p14="http://schemas.microsoft.com/office/powerpoint/2010/main" val="3138409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Scanning Field Registration Format </a:t>
            </a:r>
          </a:p>
        </p:txBody>
      </p:sp>
      <p:sp>
        <p:nvSpPr>
          <p:cNvPr id="3" name="Content Placeholder 2"/>
          <p:cNvSpPr>
            <a:spLocks noGrp="1"/>
          </p:cNvSpPr>
          <p:nvPr>
            <p:ph idx="1"/>
          </p:nvPr>
        </p:nvSpPr>
        <p:spPr/>
        <p:txBody>
          <a:bodyPr>
            <a:normAutofit/>
          </a:bodyPr>
          <a:lstStyle/>
          <a:p>
            <a:r>
              <a:rPr lang="en-US" dirty="0" smtClean="0"/>
              <a:t>?</a:t>
            </a:r>
            <a:endParaRPr lang="en-US" dirty="0"/>
          </a:p>
        </p:txBody>
      </p:sp>
    </p:spTree>
    <p:extLst>
      <p:ext uri="{BB962C8B-B14F-4D97-AF65-F5344CB8AC3E}">
        <p14:creationId xmlns:p14="http://schemas.microsoft.com/office/powerpoint/2010/main" val="478399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Scanning Field Map/Sketched </a:t>
            </a:r>
            <a:r>
              <a:rPr lang="en-US" dirty="0" smtClean="0"/>
              <a:t>Maps</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a:t>scanner resolution should be adjusted to maintain the quality of the scanned document. Resolution is a measure of how much image detail information the scanner is to capture in a scan.  </a:t>
            </a:r>
            <a:r>
              <a:rPr lang="en-US" dirty="0">
                <a:solidFill>
                  <a:srgbClr val="FF0000"/>
                </a:solidFill>
              </a:rPr>
              <a:t>A higher resolution results to a sharper image but requires more disk space for file </a:t>
            </a:r>
            <a:r>
              <a:rPr lang="en-US" dirty="0" smtClean="0">
                <a:solidFill>
                  <a:srgbClr val="FF0000"/>
                </a:solidFill>
              </a:rPr>
              <a:t>savi</a:t>
            </a:r>
            <a:r>
              <a:rPr lang="en-US" dirty="0" smtClean="0"/>
              <a:t>ng (600 dpi).</a:t>
            </a:r>
            <a:endParaRPr lang="en-US" dirty="0"/>
          </a:p>
          <a:p>
            <a:r>
              <a:rPr lang="en-US" dirty="0"/>
              <a:t>After scanning the document, the scanned document should be saved using the recommended type of file format such as TIFF. </a:t>
            </a:r>
            <a:endParaRPr lang="en-US" dirty="0" smtClean="0"/>
          </a:p>
          <a:p>
            <a:r>
              <a:rPr lang="en-US" dirty="0" smtClean="0"/>
              <a:t>The </a:t>
            </a:r>
            <a:r>
              <a:rPr lang="en-US" dirty="0"/>
              <a:t>orientation can be fixed using rotate the picture if needed so that North is up. Take out the picture from the scanner to be able to see where North is. Close Picture Viewer when you are finished</a:t>
            </a:r>
            <a:r>
              <a:rPr lang="en-US" dirty="0" smtClean="0"/>
              <a:t>.</a:t>
            </a:r>
            <a:endParaRPr lang="en-US" dirty="0"/>
          </a:p>
        </p:txBody>
      </p:sp>
    </p:spTree>
    <p:extLst>
      <p:ext uri="{BB962C8B-B14F-4D97-AF65-F5344CB8AC3E}">
        <p14:creationId xmlns:p14="http://schemas.microsoft.com/office/powerpoint/2010/main" val="2394901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1913</Words>
  <Application>Microsoft Office PowerPoint</Application>
  <PresentationFormat>Widescreen</PresentationFormat>
  <Paragraphs>139</Paragraphs>
  <Slides>35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 Unicode MS</vt:lpstr>
      <vt:lpstr>Arial</vt:lpstr>
      <vt:lpstr>Calibri</vt:lpstr>
      <vt:lpstr>Calibri Light</vt:lpstr>
      <vt:lpstr>Times New Roman</vt:lpstr>
      <vt:lpstr>Office Theme</vt:lpstr>
      <vt:lpstr>FILE STRUCTURE AND EXISTING DATA CAPTURING TECHNIQUE </vt:lpstr>
      <vt:lpstr>PowerPoint Presentation</vt:lpstr>
      <vt:lpstr>Activity (individual 15 points)</vt:lpstr>
      <vt:lpstr>Creating File Structure </vt:lpstr>
      <vt:lpstr>There are three overarching goals for your file organization system:</vt:lpstr>
      <vt:lpstr>Proposed structure</vt:lpstr>
      <vt:lpstr>The following are key tips for organizing organizational document in appropriate file structure</vt:lpstr>
      <vt:lpstr>Scanning Field Registration Format </vt:lpstr>
      <vt:lpstr>Scanning Field Map/Sketched Maps</vt:lpstr>
      <vt:lpstr>Activity 2: OPERATING SPATIAL DATA</vt:lpstr>
      <vt:lpstr>Setup the GIS environment</vt:lpstr>
      <vt:lpstr>Spatial data processing – in QGIS</vt:lpstr>
      <vt:lpstr>Create the parcel layer - CRS</vt:lpstr>
      <vt:lpstr>Attributes - parcel</vt:lpstr>
      <vt:lpstr>Preparation of Public Display Materials </vt:lpstr>
      <vt:lpstr>Preparation of Public Display Materials </vt:lpstr>
      <vt:lpstr>Public Display Map Preparation and Printing </vt:lpstr>
      <vt:lpstr>General preparations and settings </vt:lpstr>
      <vt:lpstr>Creation of a Public Display Grid</vt:lpstr>
      <vt:lpstr> Public display grid index (red color) Field map index (blue color)</vt:lpstr>
      <vt:lpstr>PowerPoint Presentation</vt:lpstr>
      <vt:lpstr>Public Display Map</vt:lpstr>
      <vt:lpstr>Conformation and Correction</vt:lpstr>
      <vt:lpstr>Assign at least eight people from the staff to:</vt:lpstr>
      <vt:lpstr>Actvity</vt:lpstr>
      <vt:lpstr>PowerPoint Presentation</vt:lpstr>
      <vt:lpstr>RECOGNIZING THE CONCEPTS OF MAP </vt:lpstr>
      <vt:lpstr>Unit Objectives </vt:lpstr>
      <vt:lpstr>Applying Standard Map Elements </vt:lpstr>
      <vt:lpstr>Standard map element of South nations, nationalities and peoples of Ethiopia</vt:lpstr>
      <vt:lpstr>Standard map element of Oromia region</vt:lpstr>
      <vt:lpstr>Standard map element of Amhara region</vt:lpstr>
      <vt:lpstr>PowerPoint Presentation</vt:lpstr>
      <vt:lpstr>Skills to develop</vt:lpstr>
      <vt:lpstr>Actvity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STRUCTURE AND EXISTING DATA CAPTURING TECHNIQUE </dc:title>
  <dc:creator>Kefyalew Sahle</dc:creator>
  <cp:lastModifiedBy>Kefyalew Sahle</cp:lastModifiedBy>
  <cp:revision>12</cp:revision>
  <dcterms:created xsi:type="dcterms:W3CDTF">2022-12-02T02:58:59Z</dcterms:created>
  <dcterms:modified xsi:type="dcterms:W3CDTF">2023-12-25T05:35:51Z</dcterms:modified>
</cp:coreProperties>
</file>