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589" r:id="rId2"/>
    <p:sldId id="591" r:id="rId3"/>
    <p:sldId id="593" r:id="rId4"/>
    <p:sldId id="607" r:id="rId5"/>
    <p:sldId id="608" r:id="rId6"/>
    <p:sldId id="609" r:id="rId7"/>
    <p:sldId id="610" r:id="rId8"/>
    <p:sldId id="638" r:id="rId9"/>
    <p:sldId id="611" r:id="rId10"/>
    <p:sldId id="637" r:id="rId11"/>
    <p:sldId id="629" r:id="rId12"/>
    <p:sldId id="623" r:id="rId13"/>
    <p:sldId id="612" r:id="rId14"/>
    <p:sldId id="624" r:id="rId15"/>
    <p:sldId id="625" r:id="rId16"/>
    <p:sldId id="626" r:id="rId17"/>
    <p:sldId id="627" r:id="rId18"/>
    <p:sldId id="426" r:id="rId19"/>
    <p:sldId id="643" r:id="rId20"/>
    <p:sldId id="644" r:id="rId21"/>
    <p:sldId id="648" r:id="rId22"/>
    <p:sldId id="660" r:id="rId23"/>
    <p:sldId id="659" r:id="rId24"/>
    <p:sldId id="655" r:id="rId25"/>
    <p:sldId id="656" r:id="rId26"/>
    <p:sldId id="657" r:id="rId27"/>
    <p:sldId id="658" r:id="rId28"/>
    <p:sldId id="650" r:id="rId29"/>
    <p:sldId id="649" r:id="rId30"/>
    <p:sldId id="651" r:id="rId31"/>
    <p:sldId id="652" r:id="rId32"/>
    <p:sldId id="653" r:id="rId33"/>
    <p:sldId id="645" r:id="rId34"/>
    <p:sldId id="647" r:id="rId35"/>
    <p:sldId id="429" r:id="rId36"/>
    <p:sldId id="430" r:id="rId37"/>
    <p:sldId id="461" r:id="rId38"/>
    <p:sldId id="536" r:id="rId39"/>
    <p:sldId id="428" r:id="rId40"/>
    <p:sldId id="537" r:id="rId41"/>
    <p:sldId id="479" r:id="rId42"/>
    <p:sldId id="538" r:id="rId43"/>
    <p:sldId id="579" r:id="rId44"/>
    <p:sldId id="576" r:id="rId45"/>
    <p:sldId id="431" r:id="rId46"/>
    <p:sldId id="480" r:id="rId47"/>
    <p:sldId id="432" r:id="rId48"/>
    <p:sldId id="539" r:id="rId49"/>
    <p:sldId id="553" r:id="rId50"/>
    <p:sldId id="577" r:id="rId51"/>
    <p:sldId id="573" r:id="rId52"/>
    <p:sldId id="433" r:id="rId53"/>
    <p:sldId id="574" r:id="rId54"/>
    <p:sldId id="580" r:id="rId55"/>
    <p:sldId id="558" r:id="rId56"/>
    <p:sldId id="485" r:id="rId57"/>
    <p:sldId id="559" r:id="rId58"/>
    <p:sldId id="560" r:id="rId59"/>
    <p:sldId id="561" r:id="rId60"/>
    <p:sldId id="487" r:id="rId61"/>
    <p:sldId id="436" r:id="rId62"/>
    <p:sldId id="488" r:id="rId63"/>
    <p:sldId id="489" r:id="rId64"/>
    <p:sldId id="575" r:id="rId65"/>
    <p:sldId id="440" r:id="rId66"/>
    <p:sldId id="447" r:id="rId67"/>
    <p:sldId id="554" r:id="rId68"/>
    <p:sldId id="562" r:id="rId69"/>
    <p:sldId id="441" r:id="rId70"/>
    <p:sldId id="449" r:id="rId71"/>
    <p:sldId id="450" r:id="rId72"/>
    <p:sldId id="582" r:id="rId73"/>
    <p:sldId id="451" r:id="rId74"/>
    <p:sldId id="555" r:id="rId75"/>
    <p:sldId id="557" r:id="rId76"/>
    <p:sldId id="583" r:id="rId77"/>
    <p:sldId id="452" r:id="rId78"/>
    <p:sldId id="453" r:id="rId79"/>
    <p:sldId id="585" r:id="rId80"/>
    <p:sldId id="584" r:id="rId81"/>
    <p:sldId id="457" r:id="rId82"/>
    <p:sldId id="458" r:id="rId83"/>
    <p:sldId id="459" r:id="rId84"/>
    <p:sldId id="524" r:id="rId85"/>
    <p:sldId id="525" r:id="rId86"/>
    <p:sldId id="526" r:id="rId87"/>
    <p:sldId id="542" r:id="rId88"/>
    <p:sldId id="586" r:id="rId89"/>
    <p:sldId id="566" r:id="rId90"/>
    <p:sldId id="568" r:id="rId91"/>
    <p:sldId id="570" r:id="rId92"/>
    <p:sldId id="541" r:id="rId93"/>
    <p:sldId id="527" r:id="rId94"/>
    <p:sldId id="587" r:id="rId95"/>
    <p:sldId id="588" r:id="rId96"/>
    <p:sldId id="454" r:id="rId97"/>
    <p:sldId id="528" r:id="rId98"/>
    <p:sldId id="529" r:id="rId99"/>
    <p:sldId id="455" r:id="rId100"/>
    <p:sldId id="530" r:id="rId101"/>
    <p:sldId id="565" r:id="rId102"/>
    <p:sldId id="665" r:id="rId103"/>
    <p:sldId id="661" r:id="rId104"/>
    <p:sldId id="662" r:id="rId105"/>
    <p:sldId id="663" r:id="rId106"/>
    <p:sldId id="664" r:id="rId107"/>
    <p:sldId id="666" r:id="rId108"/>
    <p:sldId id="667" r:id="rId109"/>
    <p:sldId id="669"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8FE"/>
    <a:srgbClr val="00FF00"/>
    <a:srgbClr val="00FFFF"/>
    <a:srgbClr val="FF66FF"/>
    <a:srgbClr val="0F0FF7"/>
    <a:srgbClr val="FC9B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5278" autoAdjust="0"/>
  </p:normalViewPr>
  <p:slideViewPr>
    <p:cSldViewPr>
      <p:cViewPr varScale="1">
        <p:scale>
          <a:sx n="60" d="100"/>
          <a:sy n="60" d="100"/>
        </p:scale>
        <p:origin x="690" y="42"/>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9EB5A8-54CF-4E7E-B7B1-B2EC0C289D87}" type="datetimeFigureOut">
              <a:rPr lang="en-US" smtClean="0"/>
              <a:t>28-Dec-23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Kefyalew 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14EF6B-5519-42D7-9710-560EBACDBFC6}" type="slidenum">
              <a:rPr lang="en-US" smtClean="0"/>
              <a:t>‹#›</a:t>
            </a:fld>
            <a:endParaRPr lang="en-US"/>
          </a:p>
        </p:txBody>
      </p:sp>
    </p:spTree>
    <p:extLst>
      <p:ext uri="{BB962C8B-B14F-4D97-AF65-F5344CB8AC3E}">
        <p14:creationId xmlns:p14="http://schemas.microsoft.com/office/powerpoint/2010/main" val="2171775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DE587-B6DE-46F4-81D3-4A9FD7A769B8}" type="datetimeFigureOut">
              <a:rPr lang="en-US" smtClean="0"/>
              <a:pPr/>
              <a:t>28-Dec-23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Kefyalew 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C6327D-EFC3-45D3-BC70-FAAE764E733E}" type="slidenum">
              <a:rPr lang="en-US" smtClean="0"/>
              <a:pPr/>
              <a:t>‹#›</a:t>
            </a:fld>
            <a:endParaRPr lang="en-US"/>
          </a:p>
        </p:txBody>
      </p:sp>
    </p:spTree>
    <p:extLst>
      <p:ext uri="{BB962C8B-B14F-4D97-AF65-F5344CB8AC3E}">
        <p14:creationId xmlns:p14="http://schemas.microsoft.com/office/powerpoint/2010/main" val="20505006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kinds of information that can be organized and managed in </a:t>
            </a:r>
            <a:r>
              <a:rPr lang="en-US" dirty="0" err="1" smtClean="0"/>
              <a:t>ArcCatalog</a:t>
            </a:r>
            <a:endParaRPr lang="en-US" dirty="0" smtClean="0"/>
          </a:p>
          <a:p>
            <a:r>
              <a:rPr lang="en-US" b="1" dirty="0" err="1" smtClean="0"/>
              <a:t>Geodatabases</a:t>
            </a:r>
            <a:endParaRPr lang="en-US" b="1" dirty="0" smtClean="0"/>
          </a:p>
          <a:p>
            <a:r>
              <a:rPr lang="en-US" b="1" dirty="0" smtClean="0"/>
              <a:t>Raster files</a:t>
            </a:r>
          </a:p>
          <a:p>
            <a:r>
              <a:rPr lang="en-US" b="1" dirty="0" smtClean="0"/>
              <a:t>Map documents</a:t>
            </a:r>
            <a:r>
              <a:rPr lang="en-US" dirty="0" smtClean="0"/>
              <a:t>, globe documents, </a:t>
            </a:r>
            <a:r>
              <a:rPr lang="en-US" dirty="0" err="1" smtClean="0"/>
              <a:t>3D</a:t>
            </a:r>
            <a:r>
              <a:rPr lang="en-US" dirty="0" smtClean="0"/>
              <a:t> scene documents, and </a:t>
            </a:r>
            <a:r>
              <a:rPr lang="en-US" b="1" dirty="0" smtClean="0"/>
              <a:t>layer files</a:t>
            </a:r>
          </a:p>
          <a:p>
            <a:r>
              <a:rPr lang="en-US" b="1" dirty="0" err="1" smtClean="0"/>
              <a:t>Geoprocessing</a:t>
            </a:r>
            <a:r>
              <a:rPr lang="en-US" b="1" dirty="0" smtClean="0"/>
              <a:t> toolboxes</a:t>
            </a:r>
            <a:r>
              <a:rPr lang="en-US" dirty="0" smtClean="0"/>
              <a:t>, models, and Python scripts</a:t>
            </a:r>
          </a:p>
          <a:p>
            <a:r>
              <a:rPr lang="en-US" dirty="0" smtClean="0"/>
              <a:t>GIS services published using ArcGIS for Server</a:t>
            </a:r>
          </a:p>
          <a:p>
            <a:r>
              <a:rPr lang="en-US" dirty="0" smtClean="0"/>
              <a:t>Standards-based metadata for these GIS information items</a:t>
            </a:r>
          </a:p>
          <a:p>
            <a:r>
              <a:rPr lang="en-US" dirty="0" smtClean="0"/>
              <a:t>And much more</a:t>
            </a:r>
          </a:p>
          <a:p>
            <a:endParaRPr lang="en-US" dirty="0"/>
          </a:p>
        </p:txBody>
      </p:sp>
      <p:sp>
        <p:nvSpPr>
          <p:cNvPr id="4" name="Slide Number Placeholder 3"/>
          <p:cNvSpPr>
            <a:spLocks noGrp="1"/>
          </p:cNvSpPr>
          <p:nvPr>
            <p:ph type="sldNum" sz="quarter" idx="10"/>
          </p:nvPr>
        </p:nvSpPr>
        <p:spPr/>
        <p:txBody>
          <a:bodyPr/>
          <a:lstStyle/>
          <a:p>
            <a:fld id="{55C6327D-EFC3-45D3-BC70-FAAE764E733E}"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Tree>
    <p:extLst>
      <p:ext uri="{BB962C8B-B14F-4D97-AF65-F5344CB8AC3E}">
        <p14:creationId xmlns:p14="http://schemas.microsoft.com/office/powerpoint/2010/main" val="966462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City (GDB)</a:t>
            </a:r>
          </a:p>
          <a:p>
            <a:pPr lvl="1"/>
            <a:r>
              <a:rPr lang="en-US" dirty="0" err="1" smtClean="0"/>
              <a:t>Kebele</a:t>
            </a:r>
            <a:endParaRPr lang="en-US" dirty="0" smtClean="0"/>
          </a:p>
          <a:p>
            <a:pPr lvl="1"/>
            <a:r>
              <a:rPr lang="en-US" dirty="0" err="1" smtClean="0"/>
              <a:t>Ketena</a:t>
            </a:r>
            <a:endParaRPr lang="en-US" dirty="0" smtClean="0"/>
          </a:p>
          <a:p>
            <a:pPr lvl="1"/>
            <a:r>
              <a:rPr lang="en-US" dirty="0" err="1" smtClean="0"/>
              <a:t>Sefer</a:t>
            </a:r>
            <a:endParaRPr lang="en-US" dirty="0" smtClean="0"/>
          </a:p>
          <a:p>
            <a:pPr lvl="1"/>
            <a:r>
              <a:rPr lang="en-US" dirty="0" smtClean="0"/>
              <a:t>Block</a:t>
            </a:r>
          </a:p>
          <a:p>
            <a:pPr lvl="1"/>
            <a:r>
              <a:rPr lang="en-US" dirty="0" smtClean="0"/>
              <a:t>Parcels</a:t>
            </a:r>
          </a:p>
          <a:p>
            <a:endParaRPr lang="en-US" dirty="0"/>
          </a:p>
        </p:txBody>
      </p:sp>
      <p:sp>
        <p:nvSpPr>
          <p:cNvPr id="4" name="Slide Number Placeholder 3"/>
          <p:cNvSpPr>
            <a:spLocks noGrp="1"/>
          </p:cNvSpPr>
          <p:nvPr>
            <p:ph type="sldNum" sz="quarter" idx="10"/>
          </p:nvPr>
        </p:nvSpPr>
        <p:spPr/>
        <p:txBody>
          <a:bodyPr/>
          <a:lstStyle/>
          <a:p>
            <a:fld id="{55C6327D-EFC3-45D3-BC70-FAAE764E733E}" type="slidenum">
              <a:rPr lang="en-US" smtClean="0"/>
              <a:pPr/>
              <a:t>90</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Tree>
    <p:extLst>
      <p:ext uri="{BB962C8B-B14F-4D97-AF65-F5344CB8AC3E}">
        <p14:creationId xmlns:p14="http://schemas.microsoft.com/office/powerpoint/2010/main" val="292796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CBC790-FE94-4855-BA27-42354F2B379F}"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lvl1pPr>
              <a:defRPr sz="1400" b="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272DC-660F-4A6E-B62F-83AA63315020}"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AF888-B005-4969-A60B-A16439853B2F}"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BEFADB-42E1-4599-A67C-13C0B2B9B182}" type="datetime1">
              <a:rPr lang="en-US" smtClean="0"/>
              <a:t>28-Dec-23</a:t>
            </a:fld>
            <a:endParaRPr lang="en-US"/>
          </a:p>
        </p:txBody>
      </p:sp>
      <p:sp>
        <p:nvSpPr>
          <p:cNvPr id="8" name="Footer Placeholder 7"/>
          <p:cNvSpPr>
            <a:spLocks noGrp="1"/>
          </p:cNvSpPr>
          <p:nvPr>
            <p:ph type="ftr" sz="quarter" idx="11"/>
          </p:nvPr>
        </p:nvSpPr>
        <p:spPr/>
        <p:txBody>
          <a:bodyPr/>
          <a:lstStyle/>
          <a:p>
            <a:r>
              <a:rPr lang="en-US" smtClean="0"/>
              <a:t>Kefyalew S.</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17EB4-5E2D-46D7-BA6B-38ECBFE4529A}"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79AC9-C708-44D7-AFE9-BEE08E98DEEF}" type="datetime1">
              <a:rPr lang="en-US" smtClean="0"/>
              <a:t>28-Dec-23</a:t>
            </a:fld>
            <a:endParaRPr lang="en-US"/>
          </a:p>
        </p:txBody>
      </p:sp>
      <p:sp>
        <p:nvSpPr>
          <p:cNvPr id="6" name="Footer Placeholder 5"/>
          <p:cNvSpPr>
            <a:spLocks noGrp="1"/>
          </p:cNvSpPr>
          <p:nvPr>
            <p:ph type="ftr" sz="quarter" idx="11"/>
          </p:nvPr>
        </p:nvSpPr>
        <p:spPr/>
        <p:txBody>
          <a:bodyPr/>
          <a:lstStyle/>
          <a:p>
            <a:r>
              <a:rPr lang="en-US" smtClean="0"/>
              <a:t>Kefyalew 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E94EAE-6353-48CC-A42C-9719C48317DF}" type="datetime1">
              <a:rPr lang="en-US" smtClean="0"/>
              <a:t>28-Dec-23</a:t>
            </a:fld>
            <a:endParaRPr lang="en-US"/>
          </a:p>
        </p:txBody>
      </p:sp>
      <p:sp>
        <p:nvSpPr>
          <p:cNvPr id="8" name="Footer Placeholder 7"/>
          <p:cNvSpPr>
            <a:spLocks noGrp="1"/>
          </p:cNvSpPr>
          <p:nvPr>
            <p:ph type="ftr" sz="quarter" idx="11"/>
          </p:nvPr>
        </p:nvSpPr>
        <p:spPr/>
        <p:txBody>
          <a:bodyPr/>
          <a:lstStyle/>
          <a:p>
            <a:r>
              <a:rPr lang="en-US" smtClean="0"/>
              <a:t>Kefyalew 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B0A6D-96AB-449E-AF87-E0F81DC4ADB4}"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7ECD3-A849-407B-8513-36C0A7C58A05}"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4C931-ADA6-40F6-BDC8-E104660A8032}" type="datetime1">
              <a:rPr lang="en-US" smtClean="0"/>
              <a:t>28-Dec-23</a:t>
            </a:fld>
            <a:endParaRPr lang="en-US"/>
          </a:p>
        </p:txBody>
      </p:sp>
      <p:sp>
        <p:nvSpPr>
          <p:cNvPr id="6" name="Footer Placeholder 5"/>
          <p:cNvSpPr>
            <a:spLocks noGrp="1"/>
          </p:cNvSpPr>
          <p:nvPr>
            <p:ph type="ftr" sz="quarter" idx="11"/>
          </p:nvPr>
        </p:nvSpPr>
        <p:spPr/>
        <p:txBody>
          <a:bodyPr/>
          <a:lstStyle/>
          <a:p>
            <a:r>
              <a:rPr lang="en-US" smtClean="0"/>
              <a:t>Kefyalew 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D3ED7-2B87-41D8-A088-881B0892036F}" type="datetime1">
              <a:rPr lang="en-US" smtClean="0"/>
              <a:t>28-Dec-23</a:t>
            </a:fld>
            <a:endParaRPr lang="en-US"/>
          </a:p>
        </p:txBody>
      </p:sp>
      <p:sp>
        <p:nvSpPr>
          <p:cNvPr id="6" name="Footer Placeholder 5"/>
          <p:cNvSpPr>
            <a:spLocks noGrp="1"/>
          </p:cNvSpPr>
          <p:nvPr>
            <p:ph type="ftr" sz="quarter" idx="11"/>
          </p:nvPr>
        </p:nvSpPr>
        <p:spPr/>
        <p:txBody>
          <a:bodyPr/>
          <a:lstStyle/>
          <a:p>
            <a:r>
              <a:rPr lang="en-US" smtClean="0"/>
              <a:t>Kefyalew 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994CF-07E2-4E61-95F3-27F22AC100AB}" type="datetime1">
              <a:rPr lang="en-US" smtClean="0"/>
              <a:t>28-Dec-23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Kefyalew</a:t>
            </a:r>
            <a:r>
              <a:rPr lang="en-US" dirty="0" smtClean="0"/>
              <a:t> 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b="1" kern="1200">
          <a:solidFill>
            <a:srgbClr val="2508F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ArcGIS" TargetMode="External"/><Relationship Id="rId2" Type="http://schemas.openxmlformats.org/officeDocument/2006/relationships/hyperlink" Target="https://en.wikipedia.org/wiki/Esr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chemeClr val="tx1"/>
                </a:solidFill>
              </a:rPr>
              <a:t>Practical on Urban cadaster </a:t>
            </a:r>
            <a:endParaRPr lang="en-US" dirty="0">
              <a:solidFill>
                <a:schemeClr val="tx1"/>
              </a:solidFill>
            </a:endParaRPr>
          </a:p>
        </p:txBody>
      </p:sp>
      <p:sp>
        <p:nvSpPr>
          <p:cNvPr id="4" name="Date Placeholder 3"/>
          <p:cNvSpPr>
            <a:spLocks noGrp="1"/>
          </p:cNvSpPr>
          <p:nvPr>
            <p:ph type="dt" sz="half" idx="10"/>
          </p:nvPr>
        </p:nvSpPr>
        <p:spPr/>
        <p:txBody>
          <a:bodyPr/>
          <a:lstStyle/>
          <a:p>
            <a:fld id="{422C8C20-9B69-4E68-8DB6-1EDA2186125B}" type="datetime1">
              <a:rPr lang="en-US" smtClean="0"/>
              <a:t>28-Dec-23</a:t>
            </a:fld>
            <a:endParaRPr lang="en-US"/>
          </a:p>
        </p:txBody>
      </p:sp>
      <p:sp>
        <p:nvSpPr>
          <p:cNvPr id="5" name="Footer Placeholder 4"/>
          <p:cNvSpPr>
            <a:spLocks noGrp="1"/>
          </p:cNvSpPr>
          <p:nvPr>
            <p:ph type="ftr" sz="quarter" idx="11"/>
          </p:nvPr>
        </p:nvSpPr>
        <p:spPr/>
        <p:txBody>
          <a:bodyPr/>
          <a:lstStyle/>
          <a:p>
            <a:r>
              <a:rPr lang="en-US" dirty="0" err="1" smtClean="0"/>
              <a:t>Kefyalew</a:t>
            </a:r>
            <a:r>
              <a:rPr lang="en-US" dirty="0" smtClean="0"/>
              <a:t> 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8" name="Title 7"/>
          <p:cNvSpPr>
            <a:spLocks noGrp="1"/>
          </p:cNvSpPr>
          <p:nvPr>
            <p:ph type="ctrTitle"/>
          </p:nvPr>
        </p:nvSpPr>
        <p:spPr/>
        <p:txBody>
          <a:bodyPr>
            <a:normAutofit fontScale="90000"/>
          </a:bodyPr>
          <a:lstStyle/>
          <a:p>
            <a:r>
              <a:rPr lang="en-US" dirty="0">
                <a:solidFill>
                  <a:schemeClr val="tx1"/>
                </a:solidFill>
              </a:rPr>
              <a:t>GIS part </a:t>
            </a:r>
            <a:br>
              <a:rPr lang="en-US" dirty="0">
                <a:solidFill>
                  <a:schemeClr val="tx1"/>
                </a:solidFill>
              </a:rPr>
            </a:br>
            <a:r>
              <a:rPr lang="en-US" dirty="0">
                <a:solidFill>
                  <a:schemeClr val="tx1"/>
                </a:solidFill>
              </a:rPr>
              <a:t>Urban Cadastral Surveying and Mapping</a:t>
            </a:r>
            <a:br>
              <a:rPr lang="en-US" dirty="0">
                <a:solidFill>
                  <a:schemeClr val="tx1"/>
                </a:solidFill>
              </a:rPr>
            </a:br>
            <a:endParaRPr lang="en-US" dirty="0"/>
          </a:p>
        </p:txBody>
      </p:sp>
    </p:spTree>
    <p:extLst>
      <p:ext uri="{BB962C8B-B14F-4D97-AF65-F5344CB8AC3E}">
        <p14:creationId xmlns:p14="http://schemas.microsoft.com/office/powerpoint/2010/main" val="1595225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content of an ArcGIS file </a:t>
            </a:r>
            <a:r>
              <a:rPr lang="en-US" dirty="0" err="1" smtClean="0"/>
              <a:t>geodatabase</a:t>
            </a:r>
            <a:endParaRPr lang="en-US" dirty="0"/>
          </a:p>
        </p:txBody>
      </p:sp>
      <p:sp>
        <p:nvSpPr>
          <p:cNvPr id="4" name="Date Placeholder 3"/>
          <p:cNvSpPr>
            <a:spLocks noGrp="1"/>
          </p:cNvSpPr>
          <p:nvPr>
            <p:ph type="dt" sz="half" idx="10"/>
          </p:nvPr>
        </p:nvSpPr>
        <p:spPr>
          <a:xfrm>
            <a:off x="457200" y="6356350"/>
            <a:ext cx="2133600" cy="365125"/>
          </a:xfrm>
        </p:spPr>
        <p:txBody>
          <a:bodyPr/>
          <a:lstStyle/>
          <a:p>
            <a:fld id="{D6F83CE0-F89E-4249-94EB-F3C02FE88AA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10</a:t>
            </a:fld>
            <a:endParaRPr lang="en-US"/>
          </a:p>
        </p:txBody>
      </p:sp>
      <p:pic>
        <p:nvPicPr>
          <p:cNvPr id="7" name="Picture 6" descr="Sample content of an ArcGIS file geodatabase."/>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696200" cy="3657600"/>
          </a:xfrm>
          <a:prstGeom prst="rect">
            <a:avLst/>
          </a:prstGeom>
          <a:noFill/>
          <a:ln>
            <a:noFill/>
          </a:ln>
        </p:spPr>
      </p:pic>
      <p:sp>
        <p:nvSpPr>
          <p:cNvPr id="8" name="Rectangle 7"/>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3008079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457200" y="6356350"/>
            <a:ext cx="2133600" cy="365125"/>
          </a:xfrm>
        </p:spPr>
        <p:txBody>
          <a:bodyPr/>
          <a:lstStyle/>
          <a:p>
            <a:fld id="{5F4381BB-81D5-4DBE-B819-7CF91410D60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100</a:t>
            </a:fld>
            <a:endParaRPr lang="en-US"/>
          </a:p>
        </p:txBody>
      </p:sp>
      <p:pic>
        <p:nvPicPr>
          <p:cNvPr id="9" name="Picture 2"/>
          <p:cNvPicPr>
            <a:picLocks noChangeAspect="1" noChangeArrowheads="1"/>
          </p:cNvPicPr>
          <p:nvPr/>
        </p:nvPicPr>
        <p:blipFill>
          <a:blip r:embed="rId2" cstate="print"/>
          <a:srcRect r="47826" b="5155"/>
          <a:stretch>
            <a:fillRect/>
          </a:stretch>
        </p:blipFill>
        <p:spPr bwMode="auto">
          <a:xfrm>
            <a:off x="381000" y="1524000"/>
            <a:ext cx="5009322" cy="2133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52174" t="8247"/>
          <a:stretch>
            <a:fillRect/>
          </a:stretch>
        </p:blipFill>
        <p:spPr bwMode="auto">
          <a:xfrm>
            <a:off x="3733800" y="4038600"/>
            <a:ext cx="4746661"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457200" y="6356350"/>
            <a:ext cx="2133600" cy="365125"/>
          </a:xfrm>
        </p:spPr>
        <p:txBody>
          <a:bodyPr/>
          <a:lstStyle/>
          <a:p>
            <a:fld id="{F6E5F66D-82D9-483E-BCA6-3EB82C341162}"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101</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228600" y="1676400"/>
            <a:ext cx="4029075" cy="280035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5029200" y="2133600"/>
            <a:ext cx="3800475" cy="2524125"/>
          </a:xfrm>
          <a:prstGeom prst="rect">
            <a:avLst/>
          </a:prstGeom>
          <a:noFill/>
          <a:ln w="9525">
            <a:noFill/>
            <a:miter lim="800000"/>
            <a:headEnd/>
            <a:tailEnd/>
          </a:ln>
        </p:spPr>
      </p:pic>
      <p:sp>
        <p:nvSpPr>
          <p:cNvPr id="8" name="TextBox 7"/>
          <p:cNvSpPr txBox="1"/>
          <p:nvPr/>
        </p:nvSpPr>
        <p:spPr>
          <a:xfrm>
            <a:off x="8458200" y="0"/>
            <a:ext cx="647700" cy="707886"/>
          </a:xfrm>
          <a:prstGeom prst="rect">
            <a:avLst/>
          </a:prstGeom>
          <a:noFill/>
        </p:spPr>
        <p:txBody>
          <a:bodyPr wrap="square" rtlCol="0">
            <a:spAutoFit/>
          </a:bodyPr>
          <a:lstStyle/>
          <a:p>
            <a:pPr algn="ctr"/>
            <a:r>
              <a:rPr lang="en-US" sz="4000" dirty="0" smtClean="0"/>
              <a:t>+</a:t>
            </a:r>
            <a:endParaRPr lang="en-US" sz="40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geo-database template</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A78029BA-B79A-457C-9D1C-84EE6EEC0B2F}" type="datetime1">
              <a:rPr lang="en-US" smtClean="0"/>
              <a:t>28-Dec-23</a:t>
            </a:fld>
            <a:endParaRPr lang="en-US"/>
          </a:p>
        </p:txBody>
      </p:sp>
      <p:sp>
        <p:nvSpPr>
          <p:cNvPr id="5" name="Footer Placeholder 4"/>
          <p:cNvSpPr>
            <a:spLocks noGrp="1"/>
          </p:cNvSpPr>
          <p:nvPr>
            <p:ph type="ftr" sz="quarter" idx="11"/>
          </p:nvPr>
        </p:nvSpPr>
        <p:spPr/>
        <p:txBody>
          <a:bodyPr/>
          <a:lstStyle/>
          <a:p>
            <a:r>
              <a:rPr lang="en-US" dirty="0" err="1" smtClean="0"/>
              <a:t>Kefyalew</a:t>
            </a:r>
            <a:r>
              <a:rPr lang="en-US" dirty="0" smtClean="0"/>
              <a:t> 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Tree>
    <p:extLst>
      <p:ext uri="{BB962C8B-B14F-4D97-AF65-F5344CB8AC3E}">
        <p14:creationId xmlns:p14="http://schemas.microsoft.com/office/powerpoint/2010/main" val="28865120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D13B3-3D03-455A-9B67-F27A40A5290C}"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a:p>
        </p:txBody>
      </p:sp>
      <p:pic>
        <p:nvPicPr>
          <p:cNvPr id="5" name="Picture 4"/>
          <p:cNvPicPr/>
          <p:nvPr/>
        </p:nvPicPr>
        <p:blipFill rotWithShape="1">
          <a:blip r:embed="rId2">
            <a:extLst>
              <a:ext uri="{28A0092B-C50C-407E-A947-70E740481C1C}">
                <a14:useLocalDpi xmlns:a14="http://schemas.microsoft.com/office/drawing/2010/main" val="0"/>
              </a:ext>
            </a:extLst>
          </a:blip>
          <a:srcRect l="46680" t="7199"/>
          <a:stretch/>
        </p:blipFill>
        <p:spPr bwMode="auto">
          <a:xfrm>
            <a:off x="60642" y="23648"/>
            <a:ext cx="2926715" cy="66300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754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1F2DC-C223-4576-9D7B-F1EA8954CBE8}"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2956" b="53333"/>
          <a:stretch/>
        </p:blipFill>
        <p:spPr bwMode="auto">
          <a:xfrm>
            <a:off x="540188" y="18392"/>
            <a:ext cx="4651405" cy="6001952"/>
          </a:xfrm>
          <a:prstGeom prst="rect">
            <a:avLst/>
          </a:prstGeom>
          <a:noFill/>
        </p:spPr>
      </p:pic>
    </p:spTree>
    <p:extLst>
      <p:ext uri="{BB962C8B-B14F-4D97-AF65-F5344CB8AC3E}">
        <p14:creationId xmlns:p14="http://schemas.microsoft.com/office/powerpoint/2010/main" val="15155524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17A74-96FE-4197-A086-25ACA938DCCC}"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pic>
        <p:nvPicPr>
          <p:cNvPr id="6" name="Picture 5"/>
          <p:cNvPicPr/>
          <p:nvPr/>
        </p:nvPicPr>
        <p:blipFill rotWithShape="1">
          <a:blip r:embed="rId2">
            <a:extLst>
              <a:ext uri="{28A0092B-C50C-407E-A947-70E740481C1C}">
                <a14:useLocalDpi xmlns:a14="http://schemas.microsoft.com/office/drawing/2010/main" val="0"/>
              </a:ext>
            </a:extLst>
          </a:blip>
          <a:srcRect l="45657" t="5700"/>
          <a:stretch/>
        </p:blipFill>
        <p:spPr bwMode="auto">
          <a:xfrm>
            <a:off x="6001407" y="-16269"/>
            <a:ext cx="2984938" cy="6737744"/>
          </a:xfrm>
          <a:prstGeom prst="rect">
            <a:avLst/>
          </a:prstGeom>
          <a:noFill/>
        </p:spPr>
      </p:pic>
      <p:cxnSp>
        <p:nvCxnSpPr>
          <p:cNvPr id="9" name="Straight Arrow Connector 8"/>
          <p:cNvCxnSpPr/>
          <p:nvPr/>
        </p:nvCxnSpPr>
        <p:spPr>
          <a:xfrm>
            <a:off x="6172200" y="3124200"/>
            <a:ext cx="441434" cy="0"/>
          </a:xfrm>
          <a:prstGeom prst="straightConnector1">
            <a:avLst/>
          </a:prstGeom>
          <a:ln w="63500" cmpd="sng">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p:cNvCxnSpPr>
          <p:nvPr/>
        </p:nvCxnSpPr>
        <p:spPr>
          <a:xfrm flipV="1">
            <a:off x="6001407" y="3334210"/>
            <a:ext cx="612227" cy="18393"/>
          </a:xfrm>
          <a:prstGeom prst="straightConnector1">
            <a:avLst/>
          </a:prstGeom>
          <a:ln w="63500" cmpd="sng">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916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1B520-D7A5-40E3-A2DB-FA5BA71CE814}"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40188" y="18393"/>
            <a:ext cx="5492750" cy="7145020"/>
          </a:xfrm>
          <a:prstGeom prst="rect">
            <a:avLst/>
          </a:prstGeom>
          <a:noFill/>
        </p:spPr>
      </p:pic>
      <p:pic>
        <p:nvPicPr>
          <p:cNvPr id="6" name="Picture 5"/>
          <p:cNvPicPr/>
          <p:nvPr/>
        </p:nvPicPr>
        <p:blipFill rotWithShape="1">
          <a:blip r:embed="rId2">
            <a:extLst>
              <a:ext uri="{28A0092B-C50C-407E-A947-70E740481C1C}">
                <a14:useLocalDpi xmlns:a14="http://schemas.microsoft.com/office/drawing/2010/main" val="0"/>
              </a:ext>
            </a:extLst>
          </a:blip>
          <a:srcRect l="45657"/>
          <a:stretch/>
        </p:blipFill>
        <p:spPr bwMode="auto">
          <a:xfrm>
            <a:off x="5181600" y="49924"/>
            <a:ext cx="2984938" cy="7145020"/>
          </a:xfrm>
          <a:prstGeom prst="rect">
            <a:avLst/>
          </a:prstGeom>
          <a:noFill/>
        </p:spPr>
      </p:pic>
    </p:spTree>
    <p:extLst>
      <p:ext uri="{BB962C8B-B14F-4D97-AF65-F5344CB8AC3E}">
        <p14:creationId xmlns:p14="http://schemas.microsoft.com/office/powerpoint/2010/main" val="2762300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geodatabase</a:t>
            </a:r>
            <a:endParaRPr lang="en-US" dirty="0"/>
          </a:p>
        </p:txBody>
      </p:sp>
      <p:sp>
        <p:nvSpPr>
          <p:cNvPr id="3" name="Content Placeholder 2"/>
          <p:cNvSpPr>
            <a:spLocks noGrp="1"/>
          </p:cNvSpPr>
          <p:nvPr>
            <p:ph idx="1"/>
          </p:nvPr>
        </p:nvSpPr>
        <p:spPr/>
        <p:txBody>
          <a:bodyPr/>
          <a:lstStyle/>
          <a:p>
            <a:r>
              <a:rPr lang="en-US" dirty="0" smtClean="0"/>
              <a:t>City Level</a:t>
            </a:r>
          </a:p>
          <a:p>
            <a:endParaRPr lang="en-US" dirty="0"/>
          </a:p>
          <a:p>
            <a:r>
              <a:rPr lang="en-US" dirty="0" err="1" smtClean="0"/>
              <a:t>Kebele</a:t>
            </a:r>
            <a:r>
              <a:rPr lang="en-US" dirty="0" smtClean="0"/>
              <a:t> Level</a:t>
            </a:r>
            <a:endParaRPr lang="en-US" dirty="0"/>
          </a:p>
        </p:txBody>
      </p:sp>
      <p:sp>
        <p:nvSpPr>
          <p:cNvPr id="4" name="Date Placeholder 3"/>
          <p:cNvSpPr>
            <a:spLocks noGrp="1"/>
          </p:cNvSpPr>
          <p:nvPr>
            <p:ph type="dt" sz="half" idx="10"/>
          </p:nvPr>
        </p:nvSpPr>
        <p:spPr/>
        <p:txBody>
          <a:bodyPr/>
          <a:lstStyle/>
          <a:p>
            <a:fld id="{6EBEFADB-42E1-4599-A67C-13C0B2B9B182}"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cxnSp>
        <p:nvCxnSpPr>
          <p:cNvPr id="8" name="Straight Arrow Connector 7"/>
          <p:cNvCxnSpPr/>
          <p:nvPr/>
        </p:nvCxnSpPr>
        <p:spPr>
          <a:xfrm flipV="1">
            <a:off x="1981200" y="2133600"/>
            <a:ext cx="0" cy="609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24000" y="2133600"/>
            <a:ext cx="0" cy="609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4164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ea typeface="Calibri" panose="020F0502020204030204" pitchFamily="34" charset="0"/>
                <a:cs typeface="Times New Roman" panose="02020603050405020304" pitchFamily="18" charset="0"/>
              </a:rPr>
              <a:t>O</a:t>
            </a:r>
            <a:r>
              <a:rPr lang="en-US" smtClean="0">
                <a:latin typeface="Times New Roman" panose="02020603050405020304" pitchFamily="18" charset="0"/>
                <a:ea typeface="Calibri" panose="020F0502020204030204" pitchFamily="34" charset="0"/>
                <a:cs typeface="Times New Roman" panose="02020603050405020304" pitchFamily="18" charset="0"/>
              </a:rPr>
              <a:t>ne </a:t>
            </a:r>
            <a:r>
              <a:rPr lang="en-US">
                <a:latin typeface="Times New Roman" panose="02020603050405020304" pitchFamily="18" charset="0"/>
                <a:ea typeface="Calibri" panose="020F0502020204030204" pitchFamily="34" charset="0"/>
                <a:cs typeface="Times New Roman" panose="02020603050405020304" pitchFamily="18" charset="0"/>
              </a:rPr>
              <a:t>section </a:t>
            </a:r>
            <a:r>
              <a:rPr lang="en-US" smtClean="0">
                <a:latin typeface="Times New Roman" panose="02020603050405020304" pitchFamily="18" charset="0"/>
                <a:ea typeface="Calibri" panose="020F0502020204030204" pitchFamily="34" charset="0"/>
                <a:cs typeface="Times New Roman" panose="02020603050405020304" pitchFamily="18" charset="0"/>
              </a:rPr>
              <a:t>has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sz="3200">
                <a:latin typeface="Times New Roman" panose="02020603050405020304" pitchFamily="18" charset="0"/>
                <a:ea typeface="Calibri" panose="020F0502020204030204" pitchFamily="34" charset="0"/>
                <a:cs typeface="Times New Roman" panose="02020603050405020304" pitchFamily="18" charset="0"/>
              </a:rPr>
              <a:t>Five </a:t>
            </a:r>
            <a:r>
              <a:rPr lang="en-US" sz="3200" smtClean="0">
                <a:latin typeface="Times New Roman" panose="02020603050405020304" pitchFamily="18" charset="0"/>
                <a:ea typeface="Calibri" panose="020F0502020204030204" pitchFamily="34" charset="0"/>
                <a:cs typeface="Times New Roman" panose="02020603050405020304" pitchFamily="18" charset="0"/>
              </a:rPr>
              <a:t>Neighborhoods</a:t>
            </a: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Calibri" panose="020F0502020204030204" pitchFamily="34" charset="0"/>
                <a:cs typeface="Times New Roman" panose="02020603050405020304" pitchFamily="18" charset="0"/>
              </a:rPr>
              <a:t>One </a:t>
            </a:r>
            <a:r>
              <a:rPr lang="en-US" dirty="0">
                <a:latin typeface="Times New Roman" panose="02020603050405020304" pitchFamily="18" charset="0"/>
                <a:ea typeface="Calibri" panose="020F0502020204030204" pitchFamily="34" charset="0"/>
                <a:cs typeface="Times New Roman" panose="02020603050405020304" pitchFamily="18" charset="0"/>
              </a:rPr>
              <a:t>Neighborhood </a:t>
            </a:r>
            <a:r>
              <a:rPr lang="en-US" dirty="0" smtClean="0">
                <a:latin typeface="Times New Roman" panose="02020603050405020304" pitchFamily="18" charset="0"/>
                <a:ea typeface="Calibri" panose="020F0502020204030204" pitchFamily="34" charset="0"/>
                <a:cs typeface="Times New Roman" panose="02020603050405020304" pitchFamily="18" charset="0"/>
              </a:rPr>
              <a:t>has</a:t>
            </a:r>
          </a:p>
          <a:p>
            <a:pPr lvl="1"/>
            <a:r>
              <a:rPr lang="en-US" sz="2800" dirty="0" smtClean="0">
                <a:latin typeface="Times New Roman" panose="02020603050405020304" pitchFamily="18" charset="0"/>
                <a:ea typeface="Calibri" panose="020F0502020204030204" pitchFamily="34" charset="0"/>
                <a:cs typeface="Times New Roman" panose="02020603050405020304" pitchFamily="18" charset="0"/>
              </a:rPr>
              <a:t>200 </a:t>
            </a:r>
            <a:r>
              <a:rPr lang="en-US" sz="2800" dirty="0">
                <a:latin typeface="Times New Roman" panose="02020603050405020304" pitchFamily="18" charset="0"/>
                <a:ea typeface="Calibri" panose="020F0502020204030204" pitchFamily="34" charset="0"/>
                <a:cs typeface="Times New Roman" panose="02020603050405020304" pitchFamily="18" charset="0"/>
              </a:rPr>
              <a:t>and below parcels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dirty="0">
                <a:latin typeface="Times New Roman" panose="02020603050405020304" pitchFamily="18" charset="0"/>
                <a:ea typeface="Calibri" panose="020F0502020204030204" pitchFamily="34" charset="0"/>
                <a:cs typeface="Times New Roman" panose="02020603050405020304" pitchFamily="18" charset="0"/>
              </a:rPr>
              <a:t>One section </a:t>
            </a:r>
            <a:r>
              <a:rPr lang="en-US">
                <a:latin typeface="Times New Roman" panose="02020603050405020304" pitchFamily="18" charset="0"/>
                <a:ea typeface="Calibri" panose="020F0502020204030204" pitchFamily="34" charset="0"/>
                <a:cs typeface="Times New Roman" panose="02020603050405020304" pitchFamily="18" charset="0"/>
              </a:rPr>
              <a:t>there </a:t>
            </a:r>
            <a:r>
              <a:rPr lang="en-US" smtClean="0">
                <a:latin typeface="Times New Roman" panose="02020603050405020304" pitchFamily="18" charset="0"/>
                <a:ea typeface="Calibri" panose="020F0502020204030204" pitchFamily="34" charset="0"/>
                <a:cs typeface="Times New Roman" panose="02020603050405020304" pitchFamily="18" charset="0"/>
              </a:rPr>
              <a:t>are</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lvl="1"/>
            <a:r>
              <a:rPr lang="en-US" sz="2800" dirty="0" smtClean="0">
                <a:latin typeface="Times New Roman" panose="02020603050405020304" pitchFamily="18" charset="0"/>
                <a:ea typeface="Calibri" panose="020F0502020204030204" pitchFamily="34" charset="0"/>
                <a:cs typeface="Times New Roman" panose="02020603050405020304" pitchFamily="18" charset="0"/>
              </a:rPr>
              <a:t>1000 </a:t>
            </a:r>
            <a:r>
              <a:rPr lang="en-US" sz="2800" dirty="0">
                <a:latin typeface="Times New Roman" panose="02020603050405020304" pitchFamily="18" charset="0"/>
                <a:ea typeface="Calibri" panose="020F0502020204030204" pitchFamily="34" charset="0"/>
                <a:cs typeface="Times New Roman" panose="02020603050405020304" pitchFamily="18" charset="0"/>
              </a:rPr>
              <a:t>and below parcels </a:t>
            </a:r>
          </a:p>
          <a:p>
            <a:endParaRPr lang="en-US" dirty="0"/>
          </a:p>
        </p:txBody>
      </p:sp>
      <p:sp>
        <p:nvSpPr>
          <p:cNvPr id="4" name="Date Placeholder 3"/>
          <p:cNvSpPr>
            <a:spLocks noGrp="1"/>
          </p:cNvSpPr>
          <p:nvPr>
            <p:ph type="dt" sz="half" idx="10"/>
          </p:nvPr>
        </p:nvSpPr>
        <p:spPr/>
        <p:txBody>
          <a:bodyPr/>
          <a:lstStyle/>
          <a:p>
            <a:fld id="{6EBEFADB-42E1-4599-A67C-13C0B2B9B182}"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8" name="Rectangle 4"/>
          <p:cNvSpPr>
            <a:spLocks noChangeArrowheads="1"/>
          </p:cNvSpPr>
          <p:nvPr/>
        </p:nvSpPr>
        <p:spPr bwMode="auto">
          <a:xfrm>
            <a:off x="6400800" y="4791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28740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Rules </a:t>
            </a:r>
            <a:r>
              <a:rPr lang="en-US" b="0" smtClean="0">
                <a:solidFill>
                  <a:srgbClr val="000000"/>
                </a:solidFill>
                <a:latin typeface="Arial" panose="020B0604020202020204" pitchFamily="34" charset="0"/>
                <a:ea typeface="Times New Roman" panose="02020603050405020304" pitchFamily="18" charset="0"/>
              </a:rPr>
              <a:t>As </a:t>
            </a:r>
            <a:r>
              <a:rPr lang="en-US" b="0" dirty="0">
                <a:solidFill>
                  <a:srgbClr val="000000"/>
                </a:solidFill>
                <a:latin typeface="Arial" panose="020B0604020202020204" pitchFamily="34" charset="0"/>
                <a:ea typeface="Times New Roman" panose="02020603050405020304" pitchFamily="18" charset="0"/>
              </a:rPr>
              <a:t>a national standard the UPIC shall hold the following </a:t>
            </a:r>
            <a:r>
              <a:rPr lang="en-US" b="0" dirty="0" smtClean="0">
                <a:solidFill>
                  <a:srgbClr val="000000"/>
                </a:solidFill>
                <a:latin typeface="Arial" panose="020B0604020202020204" pitchFamily="34" charset="0"/>
                <a:ea typeface="Times New Roman" panose="02020603050405020304" pitchFamily="18" charset="0"/>
              </a:rPr>
              <a:t>form</a:t>
            </a:r>
            <a:endParaRPr lang="en-US" dirty="0"/>
          </a:p>
        </p:txBody>
      </p:sp>
      <p:sp>
        <p:nvSpPr>
          <p:cNvPr id="3" name="Date Placeholder 2"/>
          <p:cNvSpPr>
            <a:spLocks noGrp="1"/>
          </p:cNvSpPr>
          <p:nvPr>
            <p:ph type="dt" sz="half" idx="10"/>
          </p:nvPr>
        </p:nvSpPr>
        <p:spPr/>
        <p:txBody>
          <a:bodyPr/>
          <a:lstStyle/>
          <a:p>
            <a:fld id="{6DBB0A6D-96AB-449E-AF87-E0F81DC4ADB4}"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62" y="2133600"/>
            <a:ext cx="84963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62" y="3448050"/>
            <a:ext cx="81057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6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a:t>
            </a:r>
            <a:r>
              <a:rPr lang="en-US" b="1" dirty="0"/>
              <a:t>error</a:t>
            </a:r>
            <a:r>
              <a:rPr lang="en-US" dirty="0"/>
              <a:t> is something you have done that is considered to be incorrect or wrong, or that should not have been done.</a:t>
            </a:r>
          </a:p>
          <a:p>
            <a:r>
              <a:rPr lang="en-US" dirty="0" smtClean="0"/>
              <a:t>Error can be related with</a:t>
            </a:r>
          </a:p>
          <a:p>
            <a:pPr lvl="1"/>
            <a:r>
              <a:rPr lang="en-US" dirty="0" smtClean="0"/>
              <a:t>Attribute, and/or</a:t>
            </a:r>
          </a:p>
          <a:p>
            <a:pPr lvl="1"/>
            <a:r>
              <a:rPr lang="en-US" dirty="0" smtClean="0"/>
              <a:t>Location</a:t>
            </a:r>
          </a:p>
          <a:p>
            <a:r>
              <a:rPr lang="en-US" b="1" dirty="0" smtClean="0"/>
              <a:t>Errors</a:t>
            </a:r>
            <a:r>
              <a:rPr lang="en-US" dirty="0"/>
              <a:t> created by faulty processing.</a:t>
            </a:r>
          </a:p>
          <a:p>
            <a:r>
              <a:rPr lang="en-US" b="1" dirty="0"/>
              <a:t>Errors</a:t>
            </a:r>
            <a:r>
              <a:rPr lang="en-US" dirty="0"/>
              <a:t> created by human </a:t>
            </a:r>
            <a:r>
              <a:rPr lang="en-US" b="1" dirty="0"/>
              <a:t>error</a:t>
            </a:r>
            <a:r>
              <a:rPr lang="en-US" dirty="0"/>
              <a:t>.</a:t>
            </a:r>
          </a:p>
          <a:p>
            <a:r>
              <a:rPr lang="en-US" b="1" dirty="0"/>
              <a:t>Errors</a:t>
            </a:r>
            <a:r>
              <a:rPr lang="en-US" dirty="0"/>
              <a:t> from obvious sources (e.g. incomplete maps)</a:t>
            </a:r>
          </a:p>
          <a:p>
            <a:r>
              <a:rPr lang="en-US" b="1" dirty="0"/>
              <a:t>Errors</a:t>
            </a:r>
            <a:r>
              <a:rPr lang="en-US" dirty="0"/>
              <a:t> created during </a:t>
            </a:r>
            <a:r>
              <a:rPr lang="en-US" b="1" dirty="0"/>
              <a:t>data</a:t>
            </a:r>
            <a:r>
              <a:rPr lang="en-US" dirty="0"/>
              <a:t> input (e.g. digitizing).</a:t>
            </a:r>
          </a:p>
          <a:p>
            <a:r>
              <a:rPr lang="en-US" b="1" dirty="0"/>
              <a:t>Errors</a:t>
            </a:r>
            <a:r>
              <a:rPr lang="en-US" dirty="0"/>
              <a:t> created by map projection</a:t>
            </a:r>
            <a:r>
              <a:rPr lang="en-US" dirty="0" smtClean="0"/>
              <a:t>.</a:t>
            </a:r>
            <a:endParaRPr lang="en-US" dirty="0"/>
          </a:p>
        </p:txBody>
      </p:sp>
      <p:sp>
        <p:nvSpPr>
          <p:cNvPr id="4" name="Date Placeholder 3"/>
          <p:cNvSpPr>
            <a:spLocks noGrp="1"/>
          </p:cNvSpPr>
          <p:nvPr>
            <p:ph type="dt" sz="half" idx="10"/>
          </p:nvPr>
        </p:nvSpPr>
        <p:spPr>
          <a:xfrm>
            <a:off x="457200" y="6356350"/>
            <a:ext cx="2133600" cy="365125"/>
          </a:xfrm>
        </p:spPr>
        <p:txBody>
          <a:bodyPr/>
          <a:lstStyle/>
          <a:p>
            <a:fld id="{9EA90708-A27C-487B-A550-2AA3597A7996}"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11</a:t>
            </a:fld>
            <a:endParaRPr lang="en-US"/>
          </a:p>
        </p:txBody>
      </p:sp>
      <p:sp>
        <p:nvSpPr>
          <p:cNvPr id="7" name="Rectangle 6"/>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691993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8A2F07F-ABEC-4C31-84B9-6602376AAA12}"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12690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Managing GIS </a:t>
            </a:r>
            <a:r>
              <a:rPr lang="en-US" b="1" dirty="0" smtClean="0"/>
              <a:t>Files</a:t>
            </a:r>
            <a:endParaRPr lang="en-US" dirty="0"/>
          </a:p>
        </p:txBody>
      </p:sp>
      <p:sp>
        <p:nvSpPr>
          <p:cNvPr id="3" name="Content Placeholder 2"/>
          <p:cNvSpPr>
            <a:spLocks noGrp="1"/>
          </p:cNvSpPr>
          <p:nvPr>
            <p:ph idx="1"/>
          </p:nvPr>
        </p:nvSpPr>
        <p:spPr/>
        <p:txBody>
          <a:bodyPr/>
          <a:lstStyle/>
          <a:p>
            <a:r>
              <a:rPr lang="en-US" dirty="0" smtClean="0"/>
              <a:t>Unless </a:t>
            </a:r>
            <a:r>
              <a:rPr lang="en-US" dirty="0"/>
              <a:t>you are intimately familiar with the file structure of a GIS file, it is best to copy/move/delete GIS files from within the software environment</a:t>
            </a:r>
            <a:r>
              <a:rPr lang="en-US" dirty="0" smtClean="0"/>
              <a:t>.</a:t>
            </a:r>
          </a:p>
          <a:p>
            <a:r>
              <a:rPr lang="en-US" b="1" dirty="0" err="1" smtClean="0"/>
              <a:t>ArcCatalog</a:t>
            </a:r>
            <a:r>
              <a:rPr lang="en-US" dirty="0"/>
              <a:t> (part of the ArcGIS suite) acts like a Windows file management environment with the added benefit that it recognizes GIS files</a:t>
            </a:r>
            <a:r>
              <a:rPr lang="en-US" dirty="0" smtClean="0"/>
              <a:t>.</a:t>
            </a:r>
            <a:endParaRPr lang="en-US" dirty="0"/>
          </a:p>
        </p:txBody>
      </p:sp>
      <p:sp>
        <p:nvSpPr>
          <p:cNvPr id="4" name="Date Placeholder 3"/>
          <p:cNvSpPr>
            <a:spLocks noGrp="1"/>
          </p:cNvSpPr>
          <p:nvPr>
            <p:ph type="dt" sz="half" idx="10"/>
          </p:nvPr>
        </p:nvSpPr>
        <p:spPr>
          <a:xfrm>
            <a:off x="457200" y="6356350"/>
            <a:ext cx="2133600" cy="365125"/>
          </a:xfrm>
        </p:spPr>
        <p:txBody>
          <a:bodyPr/>
          <a:lstStyle/>
          <a:p>
            <a:fld id="{93664DD7-996C-4B19-9E34-891AA3180B2E}"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01188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ArcCatalog</a:t>
            </a:r>
            <a:endParaRPr lang="en-US" dirty="0"/>
          </a:p>
        </p:txBody>
      </p:sp>
      <p:sp>
        <p:nvSpPr>
          <p:cNvPr id="3" name="Content Placeholder 2"/>
          <p:cNvSpPr>
            <a:spLocks noGrp="1"/>
          </p:cNvSpPr>
          <p:nvPr>
            <p:ph idx="1"/>
          </p:nvPr>
        </p:nvSpPr>
        <p:spPr/>
        <p:txBody>
          <a:bodyPr/>
          <a:lstStyle/>
          <a:p>
            <a:r>
              <a:rPr lang="en-US" dirty="0"/>
              <a:t>The </a:t>
            </a:r>
            <a:r>
              <a:rPr lang="en-US" b="1" dirty="0" err="1" smtClean="0"/>
              <a:t>ArcCatalog</a:t>
            </a:r>
            <a:r>
              <a:rPr lang="en-US" dirty="0" smtClean="0"/>
              <a:t> application </a:t>
            </a:r>
            <a:r>
              <a:rPr lang="en-US" dirty="0"/>
              <a:t>provides a catalog window that is </a:t>
            </a:r>
            <a:r>
              <a:rPr lang="en-US" b="1" dirty="0"/>
              <a:t>used to</a:t>
            </a:r>
            <a:r>
              <a:rPr lang="en-US" dirty="0"/>
              <a:t> organize and manage various types of geographic information for </a:t>
            </a:r>
            <a:r>
              <a:rPr lang="en-US" b="1" dirty="0"/>
              <a:t>ArcGIS</a:t>
            </a:r>
            <a:r>
              <a:rPr lang="en-US" dirty="0"/>
              <a:t> for Desktop</a:t>
            </a:r>
          </a:p>
        </p:txBody>
      </p:sp>
      <p:sp>
        <p:nvSpPr>
          <p:cNvPr id="4" name="Date Placeholder 3"/>
          <p:cNvSpPr>
            <a:spLocks noGrp="1"/>
          </p:cNvSpPr>
          <p:nvPr>
            <p:ph type="dt" sz="half" idx="10"/>
          </p:nvPr>
        </p:nvSpPr>
        <p:spPr>
          <a:xfrm>
            <a:off x="457200" y="6356350"/>
            <a:ext cx="2133600" cy="365125"/>
          </a:xfrm>
        </p:spPr>
        <p:txBody>
          <a:bodyPr/>
          <a:lstStyle/>
          <a:p>
            <a:fld id="{82EFAE0F-D434-4BF5-8637-9574BEBA4B6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47743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ArcCatalog</a:t>
            </a:r>
            <a:r>
              <a:rPr lang="en-US" dirty="0" smtClean="0"/>
              <a:t> is used to organized &amp; managed</a:t>
            </a:r>
            <a:endParaRPr lang="en-US" dirty="0"/>
          </a:p>
        </p:txBody>
      </p:sp>
      <p:sp>
        <p:nvSpPr>
          <p:cNvPr id="3" name="Content Placeholder 2"/>
          <p:cNvSpPr>
            <a:spLocks noGrp="1"/>
          </p:cNvSpPr>
          <p:nvPr>
            <p:ph idx="1"/>
          </p:nvPr>
        </p:nvSpPr>
        <p:spPr/>
        <p:txBody>
          <a:bodyPr>
            <a:normAutofit/>
          </a:bodyPr>
          <a:lstStyle/>
          <a:p>
            <a:r>
              <a:rPr lang="en-US" dirty="0" err="1" smtClean="0"/>
              <a:t>Geodatabases</a:t>
            </a:r>
            <a:endParaRPr lang="en-US" dirty="0"/>
          </a:p>
          <a:p>
            <a:r>
              <a:rPr lang="en-US" dirty="0"/>
              <a:t>Raster files</a:t>
            </a:r>
          </a:p>
          <a:p>
            <a:r>
              <a:rPr lang="en-US" dirty="0"/>
              <a:t>Map documents, </a:t>
            </a:r>
            <a:r>
              <a:rPr lang="en-US" dirty="0" smtClean="0"/>
              <a:t>layer </a:t>
            </a:r>
            <a:r>
              <a:rPr lang="en-US" dirty="0"/>
              <a:t>files</a:t>
            </a:r>
          </a:p>
          <a:p>
            <a:r>
              <a:rPr lang="en-US" dirty="0" err="1"/>
              <a:t>Geoprocessing</a:t>
            </a:r>
            <a:r>
              <a:rPr lang="en-US" dirty="0"/>
              <a:t> </a:t>
            </a:r>
            <a:r>
              <a:rPr lang="en-US" dirty="0" smtClean="0"/>
              <a:t>toolboxes</a:t>
            </a:r>
          </a:p>
          <a:p>
            <a:r>
              <a:rPr lang="en-US" dirty="0" smtClean="0"/>
              <a:t>And </a:t>
            </a:r>
            <a:r>
              <a:rPr lang="en-US" dirty="0"/>
              <a:t>much more</a:t>
            </a:r>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85861771-D4E9-40B3-8A0B-45574858281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4358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ArcCatalog</a:t>
            </a:r>
            <a:r>
              <a:rPr lang="en-US" dirty="0"/>
              <a:t> is used to</a:t>
            </a:r>
          </a:p>
        </p:txBody>
      </p:sp>
      <p:sp>
        <p:nvSpPr>
          <p:cNvPr id="3" name="Content Placeholder 2"/>
          <p:cNvSpPr>
            <a:spLocks noGrp="1"/>
          </p:cNvSpPr>
          <p:nvPr>
            <p:ph idx="1"/>
          </p:nvPr>
        </p:nvSpPr>
        <p:spPr/>
        <p:txBody>
          <a:bodyPr>
            <a:normAutofit/>
          </a:bodyPr>
          <a:lstStyle/>
          <a:p>
            <a:r>
              <a:rPr lang="en-US" dirty="0" smtClean="0"/>
              <a:t>Organize </a:t>
            </a:r>
            <a:r>
              <a:rPr lang="en-US" dirty="0"/>
              <a:t>your GIS contents</a:t>
            </a:r>
          </a:p>
          <a:p>
            <a:r>
              <a:rPr lang="en-US" dirty="0"/>
              <a:t>Manage </a:t>
            </a:r>
            <a:r>
              <a:rPr lang="en-US" dirty="0" err="1"/>
              <a:t>geodatabase</a:t>
            </a:r>
            <a:r>
              <a:rPr lang="en-US" dirty="0"/>
              <a:t> schemas</a:t>
            </a:r>
          </a:p>
          <a:p>
            <a:r>
              <a:rPr lang="en-US" dirty="0"/>
              <a:t>Search for and add content to ArcGIS applications</a:t>
            </a:r>
          </a:p>
          <a:p>
            <a:r>
              <a:rPr lang="en-US" dirty="0"/>
              <a:t>Document your contents</a:t>
            </a:r>
          </a:p>
          <a:p>
            <a:r>
              <a:rPr lang="en-US" dirty="0"/>
              <a:t>Manage GIS servers</a:t>
            </a:r>
          </a:p>
          <a:p>
            <a:r>
              <a:rPr lang="en-US" dirty="0"/>
              <a:t>Manage standards-based </a:t>
            </a:r>
            <a:r>
              <a:rPr lang="en-US" dirty="0" smtClean="0"/>
              <a:t>metadata</a:t>
            </a:r>
            <a:r>
              <a:rPr lang="en-US" dirty="0"/>
              <a:t/>
            </a:r>
            <a:br>
              <a:rPr lang="en-US" dirty="0"/>
            </a:br>
            <a:endParaRPr lang="en-US" dirty="0"/>
          </a:p>
        </p:txBody>
      </p:sp>
      <p:sp>
        <p:nvSpPr>
          <p:cNvPr id="4" name="Date Placeholder 3"/>
          <p:cNvSpPr>
            <a:spLocks noGrp="1"/>
          </p:cNvSpPr>
          <p:nvPr>
            <p:ph type="dt" sz="half" idx="10"/>
          </p:nvPr>
        </p:nvSpPr>
        <p:spPr>
          <a:xfrm>
            <a:off x="457200" y="6356350"/>
            <a:ext cx="2133600" cy="365125"/>
          </a:xfrm>
        </p:spPr>
        <p:txBody>
          <a:bodyPr/>
          <a:lstStyle/>
          <a:p>
            <a:fld id="{A252E6DA-4C3C-4A66-9B63-E1933894CD0D}"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92586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ArcMap</a:t>
            </a:r>
            <a:endParaRPr lang="en-US" dirty="0"/>
          </a:p>
        </p:txBody>
      </p:sp>
      <p:sp>
        <p:nvSpPr>
          <p:cNvPr id="3" name="Content Placeholder 2"/>
          <p:cNvSpPr>
            <a:spLocks noGrp="1"/>
          </p:cNvSpPr>
          <p:nvPr>
            <p:ph idx="1"/>
          </p:nvPr>
        </p:nvSpPr>
        <p:spPr/>
        <p:txBody>
          <a:bodyPr>
            <a:normAutofit/>
          </a:bodyPr>
          <a:lstStyle/>
          <a:p>
            <a:r>
              <a:rPr lang="en-US" dirty="0" smtClean="0"/>
              <a:t>is </a:t>
            </a:r>
            <a:r>
              <a:rPr lang="en-US" dirty="0"/>
              <a:t>the main component of </a:t>
            </a:r>
            <a:r>
              <a:rPr lang="en-US" dirty="0" err="1">
                <a:hlinkClick r:id="rId2" tooltip="Esri"/>
              </a:rPr>
              <a:t>Esri</a:t>
            </a:r>
            <a:r>
              <a:rPr lang="en-US" dirty="0" err="1"/>
              <a:t>'s</a:t>
            </a:r>
            <a:r>
              <a:rPr lang="en-US" dirty="0"/>
              <a:t> </a:t>
            </a:r>
            <a:r>
              <a:rPr lang="en-US" dirty="0">
                <a:hlinkClick r:id="rId3" tooltip="ArcGIS"/>
              </a:rPr>
              <a:t>ArcGIS</a:t>
            </a:r>
            <a:r>
              <a:rPr lang="en-US" dirty="0"/>
              <a:t> suite of geospatial processing programs, </a:t>
            </a:r>
            <a:endParaRPr lang="en-US" dirty="0" smtClean="0"/>
          </a:p>
          <a:p>
            <a:r>
              <a:rPr lang="en-US" dirty="0" smtClean="0"/>
              <a:t>is </a:t>
            </a:r>
            <a:r>
              <a:rPr lang="en-US" dirty="0"/>
              <a:t>used primarily to </a:t>
            </a:r>
            <a:r>
              <a:rPr lang="en-US" dirty="0" smtClean="0"/>
              <a:t>view</a:t>
            </a:r>
            <a:r>
              <a:rPr lang="en-US" dirty="0"/>
              <a:t>, edit, create, and analyze geospatial data. </a:t>
            </a:r>
            <a:endParaRPr lang="en-US" dirty="0" smtClean="0"/>
          </a:p>
          <a:p>
            <a:r>
              <a:rPr lang="en-US" dirty="0" smtClean="0"/>
              <a:t>allows </a:t>
            </a:r>
            <a:r>
              <a:rPr lang="en-US" dirty="0"/>
              <a:t>the user to explore data within a data set, symbolize features accordingly, and create maps. </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FC5FC035-216E-40B1-B6A3-89D320CF01CE}"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120995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with the GIS software</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Getting started with </a:t>
            </a:r>
            <a:r>
              <a:rPr lang="en-US" dirty="0" err="1" smtClean="0"/>
              <a:t>ArcCatalog</a:t>
            </a:r>
            <a:r>
              <a:rPr lang="en-US" dirty="0" smtClean="0"/>
              <a:t> in focus with exploring existing cadastral data</a:t>
            </a:r>
          </a:p>
          <a:p>
            <a:pPr lvl="0"/>
            <a:r>
              <a:rPr lang="en-US" dirty="0" smtClean="0"/>
              <a:t>Getting started with </a:t>
            </a:r>
            <a:r>
              <a:rPr lang="en-US" dirty="0" err="1" smtClean="0"/>
              <a:t>ArcMap</a:t>
            </a:r>
            <a:r>
              <a:rPr lang="en-US" dirty="0" smtClean="0"/>
              <a:t> Interface for displaying and interacting with existing cadastral features (</a:t>
            </a:r>
            <a:r>
              <a:rPr lang="en-US" dirty="0" err="1" smtClean="0"/>
              <a:t>orthophoto</a:t>
            </a:r>
            <a:r>
              <a:rPr lang="en-US" dirty="0" smtClean="0"/>
              <a:t> and vector features) </a:t>
            </a:r>
          </a:p>
          <a:p>
            <a:pPr lvl="0"/>
            <a:r>
              <a:rPr lang="en-US" dirty="0" smtClean="0"/>
              <a:t>Exploring and understanding GIS data organization using shape file and </a:t>
            </a:r>
            <a:r>
              <a:rPr lang="en-US" dirty="0" err="1" smtClean="0"/>
              <a:t>geodatabase</a:t>
            </a:r>
            <a:r>
              <a:rPr lang="en-US" dirty="0" smtClean="0"/>
              <a:t> approach</a:t>
            </a:r>
          </a:p>
          <a:p>
            <a:r>
              <a:rPr lang="en-US" dirty="0" smtClean="0"/>
              <a:t>Working with file </a:t>
            </a:r>
            <a:r>
              <a:rPr lang="en-US" dirty="0" err="1" smtClean="0"/>
              <a:t>geodatabase</a:t>
            </a:r>
            <a:r>
              <a:rPr lang="en-US" dirty="0" smtClean="0"/>
              <a:t> (feature dataset, feature class, topology, advanced editing, …)</a:t>
            </a:r>
            <a:endParaRPr lang="en-US" dirty="0"/>
          </a:p>
        </p:txBody>
      </p:sp>
      <p:sp>
        <p:nvSpPr>
          <p:cNvPr id="4" name="Date Placeholder 3"/>
          <p:cNvSpPr>
            <a:spLocks noGrp="1"/>
          </p:cNvSpPr>
          <p:nvPr>
            <p:ph type="dt" sz="half" idx="10"/>
          </p:nvPr>
        </p:nvSpPr>
        <p:spPr>
          <a:xfrm>
            <a:off x="457200" y="6356350"/>
            <a:ext cx="2133600" cy="365125"/>
          </a:xfrm>
        </p:spPr>
        <p:txBody>
          <a:bodyPr/>
          <a:lstStyle/>
          <a:p>
            <a:fld id="{D9914692-25AA-4BAC-A869-7FD017C4EB9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18</a:t>
            </a:fld>
            <a:endParaRPr lang="en-US"/>
          </a:p>
        </p:txBody>
      </p:sp>
      <p:cxnSp>
        <p:nvCxnSpPr>
          <p:cNvPr id="8" name="Straight Connector 7"/>
          <p:cNvCxnSpPr/>
          <p:nvPr/>
        </p:nvCxnSpPr>
        <p:spPr>
          <a:xfrm>
            <a:off x="457200" y="5105400"/>
            <a:ext cx="822960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12509-DB28-4429-B21F-39B5141A5C3D}"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0348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dirty="0"/>
              <a:t>GIS data </a:t>
            </a:r>
            <a:r>
              <a:rPr lang="en-US" dirty="0" smtClean="0"/>
              <a:t>organization</a:t>
            </a:r>
            <a:endParaRPr lang="en-US" dirty="0"/>
          </a:p>
        </p:txBody>
      </p:sp>
      <p:sp>
        <p:nvSpPr>
          <p:cNvPr id="3" name="Subtitle 2"/>
          <p:cNvSpPr>
            <a:spLocks noGrp="1"/>
          </p:cNvSpPr>
          <p:nvPr>
            <p:ph type="subTitle" idx="1"/>
          </p:nvPr>
        </p:nvSpPr>
        <p:spPr/>
        <p:txBody>
          <a:bodyPr/>
          <a:lstStyle/>
          <a:p>
            <a:r>
              <a:rPr lang="en-US" dirty="0"/>
              <a:t>Recap</a:t>
            </a:r>
          </a:p>
          <a:p>
            <a:pPr lvl="0"/>
            <a:r>
              <a:rPr lang="en-US" dirty="0" smtClean="0"/>
              <a:t>(shapefile </a:t>
            </a:r>
            <a:r>
              <a:rPr lang="en-US" dirty="0"/>
              <a:t>and Geodatabase)</a:t>
            </a:r>
          </a:p>
          <a:p>
            <a:endParaRPr lang="en-US" dirty="0"/>
          </a:p>
        </p:txBody>
      </p:sp>
      <p:sp>
        <p:nvSpPr>
          <p:cNvPr id="4" name="Date Placeholder 3"/>
          <p:cNvSpPr>
            <a:spLocks noGrp="1"/>
          </p:cNvSpPr>
          <p:nvPr>
            <p:ph type="dt" sz="half" idx="10"/>
          </p:nvPr>
        </p:nvSpPr>
        <p:spPr/>
        <p:txBody>
          <a:bodyPr/>
          <a:lstStyle/>
          <a:p>
            <a:fld id="{8DE79609-C693-43EE-894E-F2950D99062C}"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44170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dirty="0"/>
              <a:t>Getting started with </a:t>
            </a:r>
            <a:r>
              <a:rPr lang="en-US" dirty="0" err="1" smtClean="0"/>
              <a:t>ArcCatalog</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in focus with exploring existing cadastral </a:t>
            </a:r>
            <a:r>
              <a:rPr lang="en-US" dirty="0" smtClean="0"/>
              <a:t>data</a:t>
            </a:r>
          </a:p>
          <a:p>
            <a:r>
              <a:rPr lang="en-US" dirty="0" smtClean="0"/>
              <a:t>Page 68 - 72</a:t>
            </a:r>
            <a:endParaRPr lang="en-US" dirty="0"/>
          </a:p>
        </p:txBody>
      </p:sp>
      <p:sp>
        <p:nvSpPr>
          <p:cNvPr id="4" name="Date Placeholder 3"/>
          <p:cNvSpPr>
            <a:spLocks noGrp="1"/>
          </p:cNvSpPr>
          <p:nvPr>
            <p:ph type="dt" sz="half" idx="10"/>
          </p:nvPr>
        </p:nvSpPr>
        <p:spPr/>
        <p:txBody>
          <a:bodyPr/>
          <a:lstStyle/>
          <a:p>
            <a:fld id="{D953DF9E-4015-4A6C-A254-37C70746DFA3}"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Box 6"/>
          <p:cNvSpPr txBox="1"/>
          <p:nvPr/>
        </p:nvSpPr>
        <p:spPr>
          <a:xfrm>
            <a:off x="8001000" y="228600"/>
            <a:ext cx="11430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3268919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ArcCatalogue</a:t>
            </a:r>
            <a:endParaRPr lang="en-US" dirty="0"/>
          </a:p>
        </p:txBody>
      </p:sp>
      <p:sp>
        <p:nvSpPr>
          <p:cNvPr id="3" name="Content Placeholder 2"/>
          <p:cNvSpPr>
            <a:spLocks noGrp="1"/>
          </p:cNvSpPr>
          <p:nvPr>
            <p:ph idx="1"/>
          </p:nvPr>
        </p:nvSpPr>
        <p:spPr/>
        <p:txBody>
          <a:bodyPr>
            <a:normAutofit lnSpcReduction="10000"/>
          </a:bodyPr>
          <a:lstStyle/>
          <a:p>
            <a:r>
              <a:rPr lang="en-US" dirty="0" err="1" smtClean="0"/>
              <a:t>ArcCatalogue</a:t>
            </a:r>
            <a:endParaRPr lang="en-US" dirty="0" smtClean="0"/>
          </a:p>
          <a:p>
            <a:pPr lvl="1"/>
            <a:r>
              <a:rPr lang="en-US" dirty="0" smtClean="0"/>
              <a:t>Start </a:t>
            </a:r>
            <a:endParaRPr lang="en-US" dirty="0"/>
          </a:p>
          <a:p>
            <a:pPr lvl="1"/>
            <a:r>
              <a:rPr lang="en-US" dirty="0" smtClean="0"/>
              <a:t>GUI = Graphic User Interface</a:t>
            </a:r>
          </a:p>
          <a:p>
            <a:r>
              <a:rPr lang="en-US" dirty="0" smtClean="0"/>
              <a:t>Connect to folder (workspace)</a:t>
            </a:r>
          </a:p>
          <a:p>
            <a:r>
              <a:rPr lang="en-US" dirty="0" smtClean="0"/>
              <a:t>Explore and preview data</a:t>
            </a:r>
          </a:p>
          <a:p>
            <a:pPr lvl="1"/>
            <a:r>
              <a:rPr lang="en-US" dirty="0" smtClean="0"/>
              <a:t>Metadata</a:t>
            </a:r>
          </a:p>
          <a:p>
            <a:pPr lvl="1"/>
            <a:r>
              <a:rPr lang="en-US" dirty="0" smtClean="0"/>
              <a:t>Spatial data</a:t>
            </a:r>
          </a:p>
          <a:p>
            <a:pPr lvl="1"/>
            <a:r>
              <a:rPr lang="en-US" dirty="0" smtClean="0"/>
              <a:t>Attribute data</a:t>
            </a:r>
          </a:p>
          <a:p>
            <a:r>
              <a:rPr lang="en-US" dirty="0" smtClean="0"/>
              <a:t>Disconnect folder</a:t>
            </a:r>
          </a:p>
          <a:p>
            <a:pPr lvl="1"/>
            <a:endParaRPr lang="en-US" dirty="0"/>
          </a:p>
        </p:txBody>
      </p:sp>
      <p:sp>
        <p:nvSpPr>
          <p:cNvPr id="4" name="Date Placeholder 3"/>
          <p:cNvSpPr>
            <a:spLocks noGrp="1"/>
          </p:cNvSpPr>
          <p:nvPr>
            <p:ph type="dt" sz="half" idx="10"/>
          </p:nvPr>
        </p:nvSpPr>
        <p:spPr>
          <a:xfrm>
            <a:off x="457200" y="6356350"/>
            <a:ext cx="2133600" cy="365125"/>
          </a:xfrm>
        </p:spPr>
        <p:txBody>
          <a:bodyPr/>
          <a:lstStyle/>
          <a:p>
            <a:fld id="{1BF86F91-3F39-4BC1-BEF9-3461A69DCC4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21</a:t>
            </a:fld>
            <a:endParaRPr lang="en-US"/>
          </a:p>
        </p:txBody>
      </p:sp>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258066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 of the file </a:t>
            </a:r>
            <a:r>
              <a:rPr lang="en-US" dirty="0" err="1" smtClean="0"/>
              <a:t>geodatabase</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BE294C18-2065-4447-8FBC-8C574E895BC9}"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3447856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p:spPr>
        <p:txBody>
          <a:bodyPr/>
          <a:lstStyle/>
          <a:p>
            <a:fld id="{20FAD26A-0A16-4020-B4D4-F13F3B9CA33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23</a:t>
            </a:fld>
            <a:endParaRPr lang="en-US"/>
          </a:p>
        </p:txBody>
      </p:sp>
      <p:sp>
        <p:nvSpPr>
          <p:cNvPr id="8" name="Rectangle 7"/>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463" y="398801"/>
            <a:ext cx="7430537" cy="6249272"/>
          </a:xfrm>
          <a:prstGeom prst="rect">
            <a:avLst/>
          </a:prstGeom>
        </p:spPr>
      </p:pic>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3089936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data organization</a:t>
            </a:r>
            <a:endParaRPr lang="en-US" dirty="0"/>
          </a:p>
        </p:txBody>
      </p:sp>
      <p:sp>
        <p:nvSpPr>
          <p:cNvPr id="3" name="Date Placeholder 2"/>
          <p:cNvSpPr>
            <a:spLocks noGrp="1"/>
          </p:cNvSpPr>
          <p:nvPr>
            <p:ph type="dt" sz="half" idx="10"/>
          </p:nvPr>
        </p:nvSpPr>
        <p:spPr/>
        <p:txBody>
          <a:bodyPr/>
          <a:lstStyle/>
          <a:p>
            <a:fld id="{F6693B19-844B-4E85-98C3-03D678F9BF17}"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52" y="1515376"/>
            <a:ext cx="8577263" cy="5206099"/>
          </a:xfrm>
          <a:prstGeom prst="rect">
            <a:avLst/>
          </a:prstGeom>
        </p:spPr>
      </p:pic>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813498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57600" cy="1143000"/>
          </a:xfrm>
        </p:spPr>
        <p:txBody>
          <a:bodyPr/>
          <a:lstStyle/>
          <a:p>
            <a:r>
              <a:rPr lang="en-US" dirty="0" smtClean="0"/>
              <a:t>Subfolders</a:t>
            </a:r>
            <a:endParaRPr lang="en-US" dirty="0"/>
          </a:p>
        </p:txBody>
      </p:sp>
      <p:sp>
        <p:nvSpPr>
          <p:cNvPr id="3" name="Date Placeholder 2"/>
          <p:cNvSpPr>
            <a:spLocks noGrp="1"/>
          </p:cNvSpPr>
          <p:nvPr>
            <p:ph type="dt" sz="half" idx="10"/>
          </p:nvPr>
        </p:nvSpPr>
        <p:spPr/>
        <p:txBody>
          <a:bodyPr/>
          <a:lstStyle/>
          <a:p>
            <a:fld id="{E14E468D-991B-48F8-89EA-2D8CBC598E22}"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31531"/>
            <a:ext cx="4648200" cy="6413340"/>
          </a:xfrm>
          <a:prstGeom prst="rect">
            <a:avLst/>
          </a:prstGeom>
        </p:spPr>
      </p:pic>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338683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2667000" cy="5105399"/>
          </a:xfrm>
        </p:spPr>
        <p:txBody>
          <a:bodyPr>
            <a:normAutofit/>
          </a:bodyPr>
          <a:lstStyle/>
          <a:p>
            <a:r>
              <a:rPr lang="en-US" dirty="0" smtClean="0"/>
              <a:t>Sample</a:t>
            </a:r>
            <a:br>
              <a:rPr lang="en-US" dirty="0" smtClean="0"/>
            </a:br>
            <a:r>
              <a:rPr lang="en-US" dirty="0" smtClean="0"/>
              <a:t/>
            </a:r>
            <a:br>
              <a:rPr lang="en-US" dirty="0" smtClean="0"/>
            </a:br>
            <a:r>
              <a:rPr lang="en-US" dirty="0" smtClean="0"/>
              <a:t>cadaster database</a:t>
            </a:r>
            <a:br>
              <a:rPr lang="en-US" dirty="0" smtClean="0"/>
            </a:br>
            <a:r>
              <a:rPr lang="en-US" dirty="0" smtClean="0"/>
              <a:t/>
            </a:r>
            <a:br>
              <a:rPr lang="en-US" dirty="0" smtClean="0"/>
            </a:br>
            <a:r>
              <a:rPr lang="en-US" dirty="0" smtClean="0"/>
              <a:t>feature dataset</a:t>
            </a:r>
            <a:br>
              <a:rPr lang="en-US" dirty="0" smtClean="0"/>
            </a:br>
            <a:endParaRPr lang="en-US" dirty="0"/>
          </a:p>
        </p:txBody>
      </p:sp>
      <p:sp>
        <p:nvSpPr>
          <p:cNvPr id="3" name="Date Placeholder 2"/>
          <p:cNvSpPr>
            <a:spLocks noGrp="1"/>
          </p:cNvSpPr>
          <p:nvPr>
            <p:ph type="dt" sz="half" idx="10"/>
          </p:nvPr>
        </p:nvSpPr>
        <p:spPr/>
        <p:txBody>
          <a:bodyPr/>
          <a:lstStyle/>
          <a:p>
            <a:fld id="{93349057-41EE-4D2C-ACD9-551EF632C75B}"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0"/>
            <a:ext cx="5996961" cy="6873875"/>
          </a:xfrm>
          <a:prstGeom prst="rect">
            <a:avLst/>
          </a:prstGeom>
        </p:spPr>
      </p:pic>
      <p:sp>
        <p:nvSpPr>
          <p:cNvPr id="7" name="TextBox 6"/>
          <p:cNvSpPr txBox="1"/>
          <p:nvPr/>
        </p:nvSpPr>
        <p:spPr>
          <a:xfrm>
            <a:off x="8077200" y="54114"/>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799864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4128"/>
            <a:ext cx="3429000" cy="6081712"/>
          </a:xfrm>
        </p:spPr>
        <p:txBody>
          <a:bodyPr>
            <a:normAutofit/>
          </a:bodyPr>
          <a:lstStyle/>
          <a:p>
            <a:r>
              <a:rPr lang="en-US" dirty="0"/>
              <a:t>Sample</a:t>
            </a:r>
            <a:br>
              <a:rPr lang="en-US" dirty="0"/>
            </a:br>
            <a:r>
              <a:rPr lang="en-US" dirty="0" smtClean="0"/>
              <a:t/>
            </a:r>
            <a:br>
              <a:rPr lang="en-US" dirty="0" smtClean="0"/>
            </a:br>
            <a:r>
              <a:rPr lang="en-US" dirty="0" smtClean="0"/>
              <a:t>cadaster </a:t>
            </a:r>
            <a:r>
              <a:rPr lang="en-US" dirty="0"/>
              <a:t>database</a:t>
            </a:r>
            <a:br>
              <a:rPr lang="en-US" dirty="0"/>
            </a:br>
            <a:r>
              <a:rPr lang="en-US" dirty="0"/>
              <a:t/>
            </a:r>
            <a:br>
              <a:rPr lang="en-US" dirty="0"/>
            </a:br>
            <a:r>
              <a:rPr lang="en-US" dirty="0"/>
              <a:t>feature dataset</a:t>
            </a:r>
            <a:br>
              <a:rPr lang="en-US" dirty="0"/>
            </a:br>
            <a:r>
              <a:rPr lang="en-US" dirty="0"/>
              <a:t/>
            </a:r>
            <a:br>
              <a:rPr lang="en-US" dirty="0"/>
            </a:br>
            <a:r>
              <a:rPr lang="en-US" dirty="0"/>
              <a:t>feature </a:t>
            </a:r>
            <a:r>
              <a:rPr lang="en-US" dirty="0" smtClean="0"/>
              <a:t>class</a:t>
            </a:r>
            <a:endParaRPr lang="en-US" dirty="0"/>
          </a:p>
        </p:txBody>
      </p:sp>
      <p:sp>
        <p:nvSpPr>
          <p:cNvPr id="3" name="Date Placeholder 2"/>
          <p:cNvSpPr>
            <a:spLocks noGrp="1"/>
          </p:cNvSpPr>
          <p:nvPr>
            <p:ph type="dt" sz="half" idx="10"/>
          </p:nvPr>
        </p:nvSpPr>
        <p:spPr/>
        <p:txBody>
          <a:bodyPr/>
          <a:lstStyle/>
          <a:p>
            <a:fld id="{05B8A7A1-077D-405B-88DC-3C4C44518E74}" type="datetime1">
              <a:rPr lang="en-US" smtClean="0"/>
              <a:t>28-Dec-23</a:t>
            </a:fld>
            <a:endParaRPr lang="en-US"/>
          </a:p>
        </p:txBody>
      </p:sp>
      <p:sp>
        <p:nvSpPr>
          <p:cNvPr id="4" name="Footer Placeholder 3"/>
          <p:cNvSpPr>
            <a:spLocks noGrp="1"/>
          </p:cNvSpPr>
          <p:nvPr>
            <p:ph type="ftr" sz="quarter" idx="11"/>
          </p:nvPr>
        </p:nvSpPr>
        <p:spPr/>
        <p:txBody>
          <a:bodyPr/>
          <a:lstStyle/>
          <a:p>
            <a:r>
              <a:rPr lang="en-US" smtClean="0"/>
              <a:t>Kefyalew 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0510"/>
            <a:ext cx="3715407" cy="6883584"/>
          </a:xfrm>
          <a:prstGeom prst="rect">
            <a:avLst/>
          </a:prstGeom>
        </p:spPr>
      </p:pic>
    </p:spTree>
    <p:extLst>
      <p:ext uri="{BB962C8B-B14F-4D97-AF65-F5344CB8AC3E}">
        <p14:creationId xmlns:p14="http://schemas.microsoft.com/office/powerpoint/2010/main" val="3758435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ArcMap - start</a:t>
            </a:r>
            <a:endParaRPr lang="en-US" dirty="0"/>
          </a:p>
        </p:txBody>
      </p:sp>
      <p:sp>
        <p:nvSpPr>
          <p:cNvPr id="3" name="Content Placeholder 2"/>
          <p:cNvSpPr>
            <a:spLocks noGrp="1"/>
          </p:cNvSpPr>
          <p:nvPr>
            <p:ph idx="1"/>
          </p:nvPr>
        </p:nvSpPr>
        <p:spPr/>
        <p:txBody>
          <a:bodyPr>
            <a:normAutofit/>
          </a:bodyPr>
          <a:lstStyle/>
          <a:p>
            <a:r>
              <a:rPr lang="en-US" dirty="0" smtClean="0"/>
              <a:t>ArcMap</a:t>
            </a:r>
          </a:p>
          <a:p>
            <a:pPr lvl="1"/>
            <a:r>
              <a:rPr lang="en-US" dirty="0" smtClean="0"/>
              <a:t>Start </a:t>
            </a:r>
            <a:endParaRPr lang="en-US" dirty="0"/>
          </a:p>
          <a:p>
            <a:pPr lvl="1"/>
            <a:r>
              <a:rPr lang="en-US" dirty="0" smtClean="0"/>
              <a:t>GUI = Graphic User Interface</a:t>
            </a:r>
          </a:p>
          <a:p>
            <a:r>
              <a:rPr lang="en-US" dirty="0" smtClean="0"/>
              <a:t>Connect to folder (workspace)</a:t>
            </a:r>
          </a:p>
          <a:p>
            <a:r>
              <a:rPr lang="en-US" dirty="0" smtClean="0"/>
              <a:t>Check the contents of the </a:t>
            </a:r>
          </a:p>
          <a:p>
            <a:pPr lvl="1"/>
            <a:r>
              <a:rPr lang="en-US" dirty="0" smtClean="0"/>
              <a:t>folders / databases</a:t>
            </a:r>
            <a:endParaRPr lang="en-US" dirty="0"/>
          </a:p>
        </p:txBody>
      </p:sp>
      <p:sp>
        <p:nvSpPr>
          <p:cNvPr id="4" name="Date Placeholder 3"/>
          <p:cNvSpPr>
            <a:spLocks noGrp="1"/>
          </p:cNvSpPr>
          <p:nvPr>
            <p:ph type="dt" sz="half" idx="10"/>
          </p:nvPr>
        </p:nvSpPr>
        <p:spPr>
          <a:xfrm>
            <a:off x="457200" y="6356350"/>
            <a:ext cx="2133600" cy="365125"/>
          </a:xfrm>
        </p:spPr>
        <p:txBody>
          <a:bodyPr/>
          <a:lstStyle/>
          <a:p>
            <a:fld id="{F3AFF866-F6A7-472A-8943-EE44C07E357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28</a:t>
            </a:fld>
            <a:endParaRPr lang="en-US"/>
          </a:p>
        </p:txBody>
      </p:sp>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1926983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ArcMap – Add data</a:t>
            </a:r>
            <a:endParaRPr lang="en-US" dirty="0"/>
          </a:p>
        </p:txBody>
      </p:sp>
      <p:sp>
        <p:nvSpPr>
          <p:cNvPr id="3" name="Content Placeholder 2"/>
          <p:cNvSpPr>
            <a:spLocks noGrp="1"/>
          </p:cNvSpPr>
          <p:nvPr>
            <p:ph idx="1"/>
          </p:nvPr>
        </p:nvSpPr>
        <p:spPr/>
        <p:txBody>
          <a:bodyPr>
            <a:normAutofit lnSpcReduction="10000"/>
          </a:bodyPr>
          <a:lstStyle/>
          <a:p>
            <a:r>
              <a:rPr lang="en-US" dirty="0" smtClean="0"/>
              <a:t>Add data/file</a:t>
            </a:r>
          </a:p>
          <a:p>
            <a:r>
              <a:rPr lang="en-US" dirty="0" smtClean="0"/>
              <a:t>Table of content management</a:t>
            </a:r>
          </a:p>
          <a:p>
            <a:pPr lvl="1"/>
            <a:r>
              <a:rPr lang="en-US" dirty="0" smtClean="0"/>
              <a:t>View data</a:t>
            </a:r>
          </a:p>
          <a:p>
            <a:pPr lvl="1"/>
            <a:r>
              <a:rPr lang="en-US" dirty="0" smtClean="0"/>
              <a:t>Change order</a:t>
            </a:r>
          </a:p>
          <a:p>
            <a:r>
              <a:rPr lang="en-US" dirty="0" smtClean="0"/>
              <a:t>Use toolbars / buttons</a:t>
            </a:r>
          </a:p>
          <a:p>
            <a:pPr lvl="1"/>
            <a:r>
              <a:rPr lang="en-US" dirty="0" smtClean="0"/>
              <a:t>Zoom in / zoom out/ pan</a:t>
            </a:r>
          </a:p>
          <a:p>
            <a:r>
              <a:rPr lang="en-US" dirty="0" smtClean="0"/>
              <a:t>Open table of a layer and preview the contents</a:t>
            </a:r>
          </a:p>
          <a:p>
            <a:r>
              <a:rPr lang="en-US" dirty="0" smtClean="0"/>
              <a:t>Select / deselect (layer / attribute)</a:t>
            </a:r>
          </a:p>
        </p:txBody>
      </p:sp>
      <p:sp>
        <p:nvSpPr>
          <p:cNvPr id="4" name="Date Placeholder 3"/>
          <p:cNvSpPr>
            <a:spLocks noGrp="1"/>
          </p:cNvSpPr>
          <p:nvPr>
            <p:ph type="dt" sz="half" idx="10"/>
          </p:nvPr>
        </p:nvSpPr>
        <p:spPr>
          <a:xfrm>
            <a:off x="457200" y="6356350"/>
            <a:ext cx="2133600" cy="365125"/>
          </a:xfrm>
        </p:spPr>
        <p:txBody>
          <a:bodyPr/>
          <a:lstStyle/>
          <a:p>
            <a:fld id="{D45FC373-6A21-4784-B632-BF988B54EDE3}"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29</a:t>
            </a:fld>
            <a:endParaRPr lang="en-US"/>
          </a:p>
        </p:txBody>
      </p:sp>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1197129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database</a:t>
            </a:r>
            <a:endParaRPr lang="en-US" dirty="0"/>
          </a:p>
        </p:txBody>
      </p:sp>
      <p:sp>
        <p:nvSpPr>
          <p:cNvPr id="3" name="Content Placeholder 2"/>
          <p:cNvSpPr>
            <a:spLocks noGrp="1"/>
          </p:cNvSpPr>
          <p:nvPr>
            <p:ph idx="1"/>
          </p:nvPr>
        </p:nvSpPr>
        <p:spPr/>
        <p:txBody>
          <a:bodyPr>
            <a:normAutofit/>
          </a:bodyPr>
          <a:lstStyle/>
          <a:p>
            <a:r>
              <a:rPr lang="en-GB" b="1" dirty="0" smtClean="0"/>
              <a:t>Spatial </a:t>
            </a:r>
            <a:r>
              <a:rPr lang="en-GB" b="1" dirty="0"/>
              <a:t>(Geographic) database is </a:t>
            </a:r>
            <a:r>
              <a:rPr lang="en-GB" dirty="0"/>
              <a:t>simply databases containing geographic data for a particular area and subject or </a:t>
            </a:r>
            <a:r>
              <a:rPr lang="en-US" dirty="0"/>
              <a:t>a collection of spatial data that acts as a model of reality. </a:t>
            </a:r>
            <a:endParaRPr lang="en-US" dirty="0" smtClean="0"/>
          </a:p>
          <a:p>
            <a:r>
              <a:rPr lang="en-US" dirty="0" smtClean="0"/>
              <a:t>Cadaster database ?</a:t>
            </a:r>
          </a:p>
        </p:txBody>
      </p:sp>
      <p:sp>
        <p:nvSpPr>
          <p:cNvPr id="4" name="Date Placeholder 3"/>
          <p:cNvSpPr>
            <a:spLocks noGrp="1"/>
          </p:cNvSpPr>
          <p:nvPr>
            <p:ph type="dt" sz="half" idx="10"/>
          </p:nvPr>
        </p:nvSpPr>
        <p:spPr>
          <a:xfrm>
            <a:off x="457200" y="6356350"/>
            <a:ext cx="2133600" cy="365125"/>
          </a:xfrm>
        </p:spPr>
        <p:txBody>
          <a:bodyPr/>
          <a:lstStyle/>
          <a:p>
            <a:fld id="{9B1ABED5-D49F-4F21-875E-3FF0C245EB0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a:p>
        </p:txBody>
      </p:sp>
      <p:sp>
        <p:nvSpPr>
          <p:cNvPr id="7" name="Rectangle 6"/>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4104988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ArcMap – project</a:t>
            </a:r>
            <a:endParaRPr lang="en-US" dirty="0"/>
          </a:p>
        </p:txBody>
      </p:sp>
      <p:sp>
        <p:nvSpPr>
          <p:cNvPr id="3" name="Content Placeholder 2"/>
          <p:cNvSpPr>
            <a:spLocks noGrp="1"/>
          </p:cNvSpPr>
          <p:nvPr>
            <p:ph idx="1"/>
          </p:nvPr>
        </p:nvSpPr>
        <p:spPr/>
        <p:txBody>
          <a:bodyPr>
            <a:normAutofit/>
          </a:bodyPr>
          <a:lstStyle/>
          <a:p>
            <a:r>
              <a:rPr lang="en-US" dirty="0" smtClean="0"/>
              <a:t>Project</a:t>
            </a:r>
          </a:p>
          <a:p>
            <a:pPr lvl="1"/>
            <a:r>
              <a:rPr lang="en-US" dirty="0" smtClean="0"/>
              <a:t>Save</a:t>
            </a:r>
          </a:p>
          <a:p>
            <a:pPr lvl="1"/>
            <a:r>
              <a:rPr lang="en-US" dirty="0" smtClean="0"/>
              <a:t>Close</a:t>
            </a:r>
          </a:p>
          <a:p>
            <a:pPr lvl="1"/>
            <a:r>
              <a:rPr lang="en-US" dirty="0" smtClean="0"/>
              <a:t>Restart</a:t>
            </a:r>
          </a:p>
        </p:txBody>
      </p:sp>
      <p:sp>
        <p:nvSpPr>
          <p:cNvPr id="4" name="Date Placeholder 3"/>
          <p:cNvSpPr>
            <a:spLocks noGrp="1"/>
          </p:cNvSpPr>
          <p:nvPr>
            <p:ph type="dt" sz="half" idx="10"/>
          </p:nvPr>
        </p:nvSpPr>
        <p:spPr>
          <a:xfrm>
            <a:off x="457200" y="6356350"/>
            <a:ext cx="2133600" cy="365125"/>
          </a:xfrm>
        </p:spPr>
        <p:txBody>
          <a:bodyPr/>
          <a:lstStyle/>
          <a:p>
            <a:fld id="{11F37DF5-7DD5-48AC-8F6D-3DB92C8E65C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30</a:t>
            </a:fld>
            <a:endParaRPr lang="en-US"/>
          </a:p>
        </p:txBody>
      </p:sp>
      <p:sp>
        <p:nvSpPr>
          <p:cNvPr id="7" name="TextBox 6"/>
          <p:cNvSpPr txBox="1"/>
          <p:nvPr/>
        </p:nvSpPr>
        <p:spPr>
          <a:xfrm>
            <a:off x="8077200" y="304800"/>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260707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ArcMap – new project</a:t>
            </a:r>
            <a:endParaRPr lang="en-US" dirty="0"/>
          </a:p>
        </p:txBody>
      </p:sp>
      <p:sp>
        <p:nvSpPr>
          <p:cNvPr id="3" name="Content Placeholder 2"/>
          <p:cNvSpPr>
            <a:spLocks noGrp="1"/>
          </p:cNvSpPr>
          <p:nvPr>
            <p:ph idx="1"/>
          </p:nvPr>
        </p:nvSpPr>
        <p:spPr/>
        <p:txBody>
          <a:bodyPr>
            <a:normAutofit/>
          </a:bodyPr>
          <a:lstStyle/>
          <a:p>
            <a:r>
              <a:rPr lang="en-US" dirty="0" smtClean="0"/>
              <a:t>Project – new</a:t>
            </a:r>
          </a:p>
          <a:p>
            <a:r>
              <a:rPr lang="en-US" dirty="0" smtClean="0"/>
              <a:t>Connect folder from catalogue in ArcMap</a:t>
            </a:r>
          </a:p>
          <a:p>
            <a:r>
              <a:rPr lang="en-US" dirty="0" smtClean="0"/>
              <a:t>Check the contents of folders and database</a:t>
            </a:r>
          </a:p>
          <a:p>
            <a:r>
              <a:rPr lang="en-US" dirty="0" smtClean="0"/>
              <a:t>Add selected layers: raster, vector</a:t>
            </a:r>
          </a:p>
          <a:p>
            <a:r>
              <a:rPr lang="en-US" dirty="0" smtClean="0"/>
              <a:t>Properties of a layer</a:t>
            </a:r>
          </a:p>
          <a:p>
            <a:r>
              <a:rPr lang="en-US" dirty="0" smtClean="0"/>
              <a:t>Change symbol of a layer</a:t>
            </a:r>
          </a:p>
          <a:p>
            <a:r>
              <a:rPr lang="en-US" dirty="0" smtClean="0"/>
              <a:t>Save project</a:t>
            </a:r>
          </a:p>
        </p:txBody>
      </p:sp>
      <p:sp>
        <p:nvSpPr>
          <p:cNvPr id="4" name="Date Placeholder 3"/>
          <p:cNvSpPr>
            <a:spLocks noGrp="1"/>
          </p:cNvSpPr>
          <p:nvPr>
            <p:ph type="dt" sz="half" idx="10"/>
          </p:nvPr>
        </p:nvSpPr>
        <p:spPr>
          <a:xfrm>
            <a:off x="457200" y="6356350"/>
            <a:ext cx="2133600" cy="365125"/>
          </a:xfrm>
        </p:spPr>
        <p:txBody>
          <a:bodyPr/>
          <a:lstStyle/>
          <a:p>
            <a:fld id="{7D757403-DE74-4003-9C9D-9C5AD763FE8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31</a:t>
            </a:fld>
            <a:endParaRPr lang="en-US"/>
          </a:p>
        </p:txBody>
      </p:sp>
      <p:sp>
        <p:nvSpPr>
          <p:cNvPr id="7" name="TextBox 6"/>
          <p:cNvSpPr txBox="1"/>
          <p:nvPr/>
        </p:nvSpPr>
        <p:spPr>
          <a:xfrm>
            <a:off x="8305800" y="309771"/>
            <a:ext cx="838200" cy="707886"/>
          </a:xfrm>
          <a:prstGeom prst="rect">
            <a:avLst/>
          </a:prstGeom>
          <a:noFill/>
        </p:spPr>
        <p:txBody>
          <a:bodyPr wrap="square" rtlCol="0">
            <a:spAutoFit/>
          </a:bodyPr>
          <a:lstStyle/>
          <a:p>
            <a:r>
              <a:rPr lang="en-US" sz="4000" dirty="0" smtClean="0"/>
              <a:t>+</a:t>
            </a:r>
            <a:endParaRPr lang="en-US" sz="4000" dirty="0"/>
          </a:p>
        </p:txBody>
      </p:sp>
    </p:spTree>
    <p:extLst>
      <p:ext uri="{BB962C8B-B14F-4D97-AF65-F5344CB8AC3E}">
        <p14:creationId xmlns:p14="http://schemas.microsoft.com/office/powerpoint/2010/main" val="1294853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ArcMap – toolbars / panels</a:t>
            </a:r>
            <a:endParaRPr lang="en-US" dirty="0"/>
          </a:p>
        </p:txBody>
      </p:sp>
      <p:sp>
        <p:nvSpPr>
          <p:cNvPr id="3" name="Content Placeholder 2"/>
          <p:cNvSpPr>
            <a:spLocks noGrp="1"/>
          </p:cNvSpPr>
          <p:nvPr>
            <p:ph idx="1"/>
          </p:nvPr>
        </p:nvSpPr>
        <p:spPr/>
        <p:txBody>
          <a:bodyPr>
            <a:normAutofit/>
          </a:bodyPr>
          <a:lstStyle/>
          <a:p>
            <a:r>
              <a:rPr lang="en-US" dirty="0" smtClean="0"/>
              <a:t>Toolbars</a:t>
            </a:r>
          </a:p>
          <a:p>
            <a:r>
              <a:rPr lang="en-US" dirty="0" smtClean="0"/>
              <a:t>Panels</a:t>
            </a:r>
          </a:p>
          <a:p>
            <a:r>
              <a:rPr lang="en-US" dirty="0" smtClean="0"/>
              <a:t>Close unnecessary toolbars/panels</a:t>
            </a:r>
          </a:p>
          <a:p>
            <a:r>
              <a:rPr lang="en-US" dirty="0" smtClean="0"/>
              <a:t>Change position of toolbars</a:t>
            </a:r>
          </a:p>
          <a:p>
            <a:r>
              <a:rPr lang="en-US" dirty="0" smtClean="0"/>
              <a:t>Arrange the toolbars properly</a:t>
            </a:r>
          </a:p>
        </p:txBody>
      </p:sp>
      <p:sp>
        <p:nvSpPr>
          <p:cNvPr id="4" name="Date Placeholder 3"/>
          <p:cNvSpPr>
            <a:spLocks noGrp="1"/>
          </p:cNvSpPr>
          <p:nvPr>
            <p:ph type="dt" sz="half" idx="10"/>
          </p:nvPr>
        </p:nvSpPr>
        <p:spPr>
          <a:xfrm>
            <a:off x="457200" y="6356350"/>
            <a:ext cx="2133600" cy="365125"/>
          </a:xfrm>
        </p:spPr>
        <p:txBody>
          <a:bodyPr/>
          <a:lstStyle/>
          <a:p>
            <a:fld id="{D485D7E0-8519-4782-BCF6-FE1A233DB30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32</a:t>
            </a:fld>
            <a:endParaRPr lang="en-US"/>
          </a:p>
        </p:txBody>
      </p:sp>
      <p:sp>
        <p:nvSpPr>
          <p:cNvPr id="7" name="TextBox 6"/>
          <p:cNvSpPr txBox="1"/>
          <p:nvPr/>
        </p:nvSpPr>
        <p:spPr>
          <a:xfrm>
            <a:off x="8458200" y="0"/>
            <a:ext cx="647700" cy="707886"/>
          </a:xfrm>
          <a:prstGeom prst="rect">
            <a:avLst/>
          </a:prstGeom>
          <a:noFill/>
        </p:spPr>
        <p:txBody>
          <a:bodyPr wrap="square" rtlCol="0">
            <a:spAutoFit/>
          </a:bodyPr>
          <a:lstStyle/>
          <a:p>
            <a:pPr algn="ctr"/>
            <a:r>
              <a:rPr lang="en-US" sz="4000" dirty="0" smtClean="0"/>
              <a:t>+</a:t>
            </a:r>
            <a:endParaRPr lang="en-US" sz="4000" dirty="0"/>
          </a:p>
        </p:txBody>
      </p:sp>
    </p:spTree>
    <p:extLst>
      <p:ext uri="{BB962C8B-B14F-4D97-AF65-F5344CB8AC3E}">
        <p14:creationId xmlns:p14="http://schemas.microsoft.com/office/powerpoint/2010/main" val="1693556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47BC4-E709-4193-ACBE-551C5EF3D4E6}"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414899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dirty="0"/>
              <a:t>Getting started with </a:t>
            </a:r>
            <a:r>
              <a:rPr lang="en-US" dirty="0" smtClean="0"/>
              <a:t>ArcMap</a:t>
            </a:r>
            <a:endParaRPr lang="en-US" dirty="0"/>
          </a:p>
        </p:txBody>
      </p:sp>
      <p:sp>
        <p:nvSpPr>
          <p:cNvPr id="3" name="Subtitle 2"/>
          <p:cNvSpPr>
            <a:spLocks noGrp="1"/>
          </p:cNvSpPr>
          <p:nvPr>
            <p:ph type="subTitle" idx="1"/>
          </p:nvPr>
        </p:nvSpPr>
        <p:spPr/>
        <p:txBody>
          <a:bodyPr>
            <a:normAutofit fontScale="92500"/>
          </a:bodyPr>
          <a:lstStyle/>
          <a:p>
            <a:r>
              <a:rPr lang="en-US" dirty="0"/>
              <a:t>Interface for displaying and interacting with existing cadastral features (</a:t>
            </a:r>
            <a:r>
              <a:rPr lang="en-US" dirty="0" err="1"/>
              <a:t>orthophoto</a:t>
            </a:r>
            <a:r>
              <a:rPr lang="en-US" dirty="0"/>
              <a:t> and vector features) </a:t>
            </a:r>
          </a:p>
        </p:txBody>
      </p:sp>
      <p:sp>
        <p:nvSpPr>
          <p:cNvPr id="4" name="Date Placeholder 3"/>
          <p:cNvSpPr>
            <a:spLocks noGrp="1"/>
          </p:cNvSpPr>
          <p:nvPr>
            <p:ph type="dt" sz="half" idx="10"/>
          </p:nvPr>
        </p:nvSpPr>
        <p:spPr/>
        <p:txBody>
          <a:bodyPr/>
          <a:lstStyle/>
          <a:p>
            <a:fld id="{A1164B77-E7A2-4A55-B57C-066010A09EB6}"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extBox 6"/>
          <p:cNvSpPr txBox="1"/>
          <p:nvPr/>
        </p:nvSpPr>
        <p:spPr>
          <a:xfrm>
            <a:off x="6934200" y="228600"/>
            <a:ext cx="17526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3560796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r>
              <a:rPr lang="en-US" b="1" dirty="0" smtClean="0"/>
              <a:t> Urban Legal Cadastre Standard</a:t>
            </a:r>
            <a:endParaRPr lang="en-US" dirty="0"/>
          </a:p>
        </p:txBody>
      </p:sp>
      <p:sp>
        <p:nvSpPr>
          <p:cNvPr id="3" name="Subtitle 2"/>
          <p:cNvSpPr>
            <a:spLocks noGrp="1"/>
          </p:cNvSpPr>
          <p:nvPr>
            <p:ph type="subTitle" idx="1"/>
          </p:nvPr>
        </p:nvSpPr>
        <p:spPr>
          <a:xfrm>
            <a:off x="1371600" y="4267200"/>
            <a:ext cx="6400800" cy="1371600"/>
          </a:xfrm>
        </p:spPr>
        <p:txBody>
          <a:bodyPr>
            <a:normAutofit/>
          </a:bodyPr>
          <a:lstStyle/>
          <a:p>
            <a:r>
              <a:rPr lang="en-US" dirty="0" smtClean="0"/>
              <a:t> </a:t>
            </a:r>
            <a:r>
              <a:rPr lang="en-US" b="1" dirty="0" smtClean="0"/>
              <a:t>No. – 03/2015 </a:t>
            </a:r>
            <a:r>
              <a:rPr lang="en-US" dirty="0" smtClean="0"/>
              <a:t> </a:t>
            </a:r>
            <a:br>
              <a:rPr lang="en-US" dirty="0" smtClean="0"/>
            </a:br>
            <a:r>
              <a:rPr lang="en-US" b="1" dirty="0" smtClean="0"/>
              <a:t>Addis Ababa</a:t>
            </a:r>
            <a:endParaRPr lang="en-US" dirty="0"/>
          </a:p>
        </p:txBody>
      </p:sp>
      <p:sp>
        <p:nvSpPr>
          <p:cNvPr id="4" name="Date Placeholder 3"/>
          <p:cNvSpPr>
            <a:spLocks noGrp="1"/>
          </p:cNvSpPr>
          <p:nvPr>
            <p:ph type="dt" sz="half" idx="10"/>
          </p:nvPr>
        </p:nvSpPr>
        <p:spPr/>
        <p:txBody>
          <a:bodyPr/>
          <a:lstStyle/>
          <a:p>
            <a:fld id="{B023DB64-2BD7-474A-AAFC-5D2A5F9A6662}"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smtClean="0"/>
              <a:t>Cadastral Data Standard</a:t>
            </a:r>
            <a:br>
              <a:rPr lang="en-US" b="1" dirty="0" smtClean="0"/>
            </a:br>
            <a:r>
              <a:rPr lang="en-US" sz="1600" b="1" dirty="0" smtClean="0"/>
              <a:t>(see chapter Two of Urban Legal Cadastre Standard , No. – 03/2015 </a:t>
            </a:r>
            <a:r>
              <a:rPr lang="en-US" sz="1600" dirty="0" smtClean="0"/>
              <a:t>, </a:t>
            </a:r>
            <a:br>
              <a:rPr lang="en-US" sz="1600" dirty="0" smtClean="0"/>
            </a:br>
            <a:r>
              <a:rPr lang="en-US" sz="1600" b="1" dirty="0" smtClean="0"/>
              <a:t>Addis </a:t>
            </a:r>
            <a:r>
              <a:rPr lang="en-US" sz="1300" b="1" dirty="0" smtClean="0"/>
              <a:t>Ababa</a:t>
            </a:r>
            <a:r>
              <a:rPr lang="en-US" sz="1300" dirty="0" smtClean="0"/>
              <a:t>)</a:t>
            </a:r>
            <a:r>
              <a:rPr lang="en-US" sz="1300" b="1" dirty="0" smtClean="0"/>
              <a:t> </a:t>
            </a:r>
            <a:endParaRPr lang="en-US" sz="1300" dirty="0"/>
          </a:p>
        </p:txBody>
      </p:sp>
      <p:sp>
        <p:nvSpPr>
          <p:cNvPr id="3" name="Content Placeholder 2"/>
          <p:cNvSpPr>
            <a:spLocks noGrp="1"/>
          </p:cNvSpPr>
          <p:nvPr>
            <p:ph idx="1"/>
          </p:nvPr>
        </p:nvSpPr>
        <p:spPr/>
        <p:txBody>
          <a:bodyPr>
            <a:normAutofit/>
          </a:bodyPr>
          <a:lstStyle/>
          <a:p>
            <a:r>
              <a:rPr lang="en-US" b="1" dirty="0" smtClean="0"/>
              <a:t>For preparing a cadastre base map, only the following data sources shall be used </a:t>
            </a:r>
            <a:r>
              <a:rPr lang="en-US" sz="2800" b="1" dirty="0" smtClean="0">
                <a:solidFill>
                  <a:schemeClr val="bg1">
                    <a:lumMod val="50000"/>
                  </a:schemeClr>
                </a:solidFill>
              </a:rPr>
              <a:t>(the spatial component (parcel map) of the data should be obtained using the following techniques)</a:t>
            </a:r>
            <a:endParaRPr lang="en-US" dirty="0" smtClean="0">
              <a:solidFill>
                <a:schemeClr val="bg1">
                  <a:lumMod val="50000"/>
                </a:schemeClr>
              </a:solidFill>
            </a:endParaRPr>
          </a:p>
          <a:p>
            <a:pPr lvl="1"/>
            <a:r>
              <a:rPr lang="en-US" b="1" dirty="0" smtClean="0"/>
              <a:t>Ground surveying</a:t>
            </a:r>
            <a:endParaRPr lang="en-US" dirty="0" smtClean="0"/>
          </a:p>
          <a:p>
            <a:pPr lvl="1"/>
            <a:r>
              <a:rPr lang="en-US" b="1" dirty="0" smtClean="0"/>
              <a:t>Aerial photography</a:t>
            </a:r>
            <a:endParaRPr lang="en-US" dirty="0" smtClean="0"/>
          </a:p>
          <a:p>
            <a:pPr lvl="1"/>
            <a:r>
              <a:rPr lang="en-US" b="1" dirty="0" smtClean="0"/>
              <a:t>High resolution satellite imagery (Refer to Urban Cadastral Surveying Directive article 37 (6))</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8C9FA38D-4489-42C9-9CCE-B7F79897B5F6}"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Cadastral Data Standard</a:t>
            </a:r>
            <a:br>
              <a:rPr lang="en-US" b="1" dirty="0" smtClean="0"/>
            </a:br>
            <a:r>
              <a:rPr lang="en-US" sz="1800" b="1" dirty="0" smtClean="0"/>
              <a:t>(see chapter Two of Urban Legal Cadastre Standard , No. – 03/2015 </a:t>
            </a:r>
            <a:r>
              <a:rPr lang="en-US" sz="1800" dirty="0" smtClean="0"/>
              <a:t>, </a:t>
            </a:r>
            <a:br>
              <a:rPr lang="en-US" sz="1800" dirty="0" smtClean="0"/>
            </a:br>
            <a:r>
              <a:rPr lang="en-US" sz="1800" b="1" dirty="0" smtClean="0"/>
              <a:t>Addis </a:t>
            </a:r>
            <a:r>
              <a:rPr lang="en-US" sz="1600" b="1" dirty="0" smtClean="0"/>
              <a:t>Ababa</a:t>
            </a:r>
            <a:r>
              <a:rPr lang="en-US" sz="1600" dirty="0" smtClean="0"/>
              <a:t>)</a:t>
            </a:r>
            <a:r>
              <a:rPr lang="en-US" sz="1600" b="1"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smtClean="0"/>
              <a:t>For preparing a cadastre base map, only the following data sources shall be used </a:t>
            </a:r>
            <a:r>
              <a:rPr lang="en-US" b="1" dirty="0" smtClean="0">
                <a:solidFill>
                  <a:schemeClr val="bg1">
                    <a:lumMod val="50000"/>
                  </a:schemeClr>
                </a:solidFill>
              </a:rPr>
              <a:t>(The non-spatial (descriptive) information should be obtained from)</a:t>
            </a:r>
            <a:r>
              <a:rPr lang="en-US" b="1" dirty="0" smtClean="0"/>
              <a:t>: </a:t>
            </a:r>
          </a:p>
          <a:p>
            <a:pPr lvl="2"/>
            <a:r>
              <a:rPr lang="en-US" b="1" dirty="0" smtClean="0"/>
              <a:t>Existing Legal Documents</a:t>
            </a:r>
            <a:endParaRPr lang="en-US" dirty="0" smtClean="0"/>
          </a:p>
          <a:p>
            <a:pPr lvl="2"/>
            <a:r>
              <a:rPr lang="en-US" b="1" dirty="0" smtClean="0"/>
              <a:t>Field Observation</a:t>
            </a:r>
            <a:endParaRPr lang="en-US" dirty="0" smtClean="0"/>
          </a:p>
          <a:p>
            <a:pPr lvl="2"/>
            <a:r>
              <a:rPr lang="en-US" b="1" dirty="0" smtClean="0"/>
              <a:t>Other Data Sources</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C48A2E06-0898-4EDC-874F-78BC616DE03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Cadastral Data Standard</a:t>
            </a:r>
            <a:br>
              <a:rPr lang="en-US" b="1" dirty="0" smtClean="0"/>
            </a:br>
            <a:r>
              <a:rPr lang="en-US" sz="1800" b="1" dirty="0" smtClean="0"/>
              <a:t>(see chapter Two of Urban Legal Cadastre Standard , No. – 03/2015 </a:t>
            </a:r>
            <a:r>
              <a:rPr lang="en-US" sz="1800" dirty="0" smtClean="0"/>
              <a:t>, </a:t>
            </a:r>
            <a:br>
              <a:rPr lang="en-US" sz="1800" dirty="0" smtClean="0"/>
            </a:br>
            <a:r>
              <a:rPr lang="en-US" sz="1800" b="1" dirty="0" smtClean="0"/>
              <a:t>Addis </a:t>
            </a:r>
            <a:r>
              <a:rPr lang="en-US" sz="1600" b="1" dirty="0" smtClean="0"/>
              <a:t>Ababa</a:t>
            </a:r>
            <a:r>
              <a:rPr lang="en-US" sz="1600" dirty="0" smtClean="0"/>
              <a:t>)</a:t>
            </a:r>
            <a:r>
              <a:rPr lang="en-US" sz="1600" b="1" dirty="0" smtClean="0"/>
              <a:t> </a:t>
            </a:r>
            <a:endParaRPr lang="en-US" dirty="0"/>
          </a:p>
        </p:txBody>
      </p:sp>
      <p:sp>
        <p:nvSpPr>
          <p:cNvPr id="3" name="Content Placeholder 2"/>
          <p:cNvSpPr>
            <a:spLocks noGrp="1"/>
          </p:cNvSpPr>
          <p:nvPr>
            <p:ph idx="1"/>
          </p:nvPr>
        </p:nvSpPr>
        <p:spPr/>
        <p:txBody>
          <a:bodyPr>
            <a:normAutofit/>
          </a:bodyPr>
          <a:lstStyle/>
          <a:p>
            <a:r>
              <a:rPr lang="en-US" b="1" dirty="0" smtClean="0"/>
              <a:t>The following data can also be useful in preparing cadastral maps: </a:t>
            </a:r>
          </a:p>
          <a:p>
            <a:pPr lvl="1"/>
            <a:r>
              <a:rPr lang="en-US" b="1" dirty="0" smtClean="0"/>
              <a:t>Local development plan (LDP)</a:t>
            </a:r>
            <a:endParaRPr lang="en-US" dirty="0" smtClean="0"/>
          </a:p>
          <a:p>
            <a:pPr lvl="1"/>
            <a:r>
              <a:rPr lang="en-US" b="1" dirty="0" smtClean="0"/>
              <a:t>Survey Plans</a:t>
            </a:r>
            <a:endParaRPr lang="en-US" dirty="0" smtClean="0"/>
          </a:p>
          <a:p>
            <a:pPr lvl="1"/>
            <a:r>
              <a:rPr lang="en-US" b="1" dirty="0" smtClean="0"/>
              <a:t>Existing base maps</a:t>
            </a:r>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EB5BA615-0CC1-4217-BA96-9EE5A2BFAB9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Extraction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When </a:t>
            </a:r>
            <a:r>
              <a:rPr lang="en-US" b="1" dirty="0" err="1" smtClean="0"/>
              <a:t>ortho</a:t>
            </a:r>
            <a:r>
              <a:rPr lang="en-US" b="1" dirty="0" smtClean="0"/>
              <a:t>-photo is used as data source in preparing cadastral map, the feature extraction method must be primarily using </a:t>
            </a:r>
            <a:r>
              <a:rPr lang="en-US" b="1" dirty="0" smtClean="0">
                <a:solidFill>
                  <a:srgbClr val="2508FE"/>
                </a:solidFill>
              </a:rPr>
              <a:t>photogrammetric technique </a:t>
            </a:r>
            <a:r>
              <a:rPr lang="en-US" b="1" dirty="0" smtClean="0"/>
              <a:t>(stereo compilation method). </a:t>
            </a:r>
          </a:p>
          <a:p>
            <a:r>
              <a:rPr lang="en-US" b="1" dirty="0" smtClean="0"/>
              <a:t>But as an option, on-screen/heads-up digitizing can also be used provided that the capture scale is kept constant at scale of </a:t>
            </a:r>
            <a:r>
              <a:rPr lang="en-US" b="1" dirty="0" smtClean="0">
                <a:solidFill>
                  <a:srgbClr val="2508FE"/>
                </a:solidFill>
              </a:rPr>
              <a:t>1:500 for 1:2000 </a:t>
            </a:r>
            <a:r>
              <a:rPr lang="en-US" b="1" dirty="0" smtClean="0"/>
              <a:t>scale output.</a:t>
            </a:r>
            <a:endParaRPr lang="en-US" dirty="0" smtClean="0"/>
          </a:p>
          <a:p>
            <a:pPr>
              <a:buNone/>
            </a:pPr>
            <a:endParaRPr lang="en-US" dirty="0"/>
          </a:p>
        </p:txBody>
      </p:sp>
      <p:sp>
        <p:nvSpPr>
          <p:cNvPr id="4" name="Date Placeholder 3"/>
          <p:cNvSpPr>
            <a:spLocks noGrp="1"/>
          </p:cNvSpPr>
          <p:nvPr>
            <p:ph type="dt" sz="half" idx="10"/>
          </p:nvPr>
        </p:nvSpPr>
        <p:spPr>
          <a:xfrm>
            <a:off x="457200" y="6356350"/>
            <a:ext cx="2133600" cy="365125"/>
          </a:xfrm>
        </p:spPr>
        <p:txBody>
          <a:bodyPr/>
          <a:lstStyle/>
          <a:p>
            <a:fld id="{C56ECA6A-6FD5-4F41-A905-AAA8C52CACE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GIS File Data </a:t>
            </a:r>
            <a:r>
              <a:rPr lang="en-US" b="1" dirty="0" smtClean="0"/>
              <a:t>Formats</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the GIS world, </a:t>
            </a:r>
            <a:r>
              <a:rPr lang="en-US" dirty="0" smtClean="0"/>
              <a:t>there are many </a:t>
            </a:r>
            <a:r>
              <a:rPr lang="en-US" dirty="0"/>
              <a:t>different GIS file formats. </a:t>
            </a:r>
            <a:endParaRPr lang="en-US" dirty="0" smtClean="0"/>
          </a:p>
          <a:p>
            <a:r>
              <a:rPr lang="en-US" dirty="0" smtClean="0"/>
              <a:t>For </a:t>
            </a:r>
            <a:r>
              <a:rPr lang="en-US" dirty="0"/>
              <a:t>this </a:t>
            </a:r>
            <a:r>
              <a:rPr lang="en-US" dirty="0" smtClean="0"/>
              <a:t>training/sector, </a:t>
            </a:r>
            <a:r>
              <a:rPr lang="en-US" dirty="0"/>
              <a:t>we will focus </a:t>
            </a:r>
            <a:r>
              <a:rPr lang="en-US" dirty="0" smtClean="0"/>
              <a:t>on:</a:t>
            </a:r>
            <a:r>
              <a:rPr lang="en-US" dirty="0"/>
              <a:t> </a:t>
            </a:r>
            <a:endParaRPr lang="en-US" dirty="0" smtClean="0"/>
          </a:p>
          <a:p>
            <a:pPr lvl="1"/>
            <a:r>
              <a:rPr lang="en-US" b="1" dirty="0" err="1" smtClean="0"/>
              <a:t>shapefiles</a:t>
            </a:r>
            <a:r>
              <a:rPr lang="en-US" dirty="0"/>
              <a:t> for vector data, </a:t>
            </a:r>
            <a:endParaRPr lang="en-US" dirty="0" smtClean="0"/>
          </a:p>
          <a:p>
            <a:pPr lvl="1"/>
            <a:r>
              <a:rPr lang="en-US" b="1" dirty="0" smtClean="0"/>
              <a:t>imagine</a:t>
            </a:r>
            <a:r>
              <a:rPr lang="en-US" dirty="0"/>
              <a:t> and </a:t>
            </a:r>
            <a:r>
              <a:rPr lang="en-US" b="1" dirty="0" err="1"/>
              <a:t>GeoTiff</a:t>
            </a:r>
            <a:r>
              <a:rPr lang="en-US" dirty="0"/>
              <a:t> files for </a:t>
            </a:r>
            <a:r>
              <a:rPr lang="en-US" dirty="0" err="1"/>
              <a:t>rasters</a:t>
            </a:r>
            <a:r>
              <a:rPr lang="en-US" dirty="0"/>
              <a:t> </a:t>
            </a:r>
            <a:r>
              <a:rPr lang="en-US" dirty="0" smtClean="0"/>
              <a:t>and</a:t>
            </a:r>
          </a:p>
          <a:p>
            <a:pPr lvl="1"/>
            <a:r>
              <a:rPr lang="en-US" b="1" dirty="0" smtClean="0"/>
              <a:t>file </a:t>
            </a:r>
            <a:r>
              <a:rPr lang="en-US" b="1" dirty="0" err="1"/>
              <a:t>geodatabases</a:t>
            </a:r>
            <a:r>
              <a:rPr lang="en-US" dirty="0"/>
              <a:t> for both vector and raster data.</a:t>
            </a:r>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14DADBE6-642D-44E3-A575-FA1A9C9D194E}"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a:t>
            </a:fld>
            <a:endParaRPr lang="en-US"/>
          </a:p>
        </p:txBody>
      </p:sp>
      <p:sp>
        <p:nvSpPr>
          <p:cNvPr id="7" name="Rectangle 6"/>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755908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Extraction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While digitizing a </a:t>
            </a:r>
            <a:r>
              <a:rPr lang="en-US" b="1" dirty="0" smtClean="0">
                <a:solidFill>
                  <a:srgbClr val="2508FE"/>
                </a:solidFill>
              </a:rPr>
              <a:t>parcel boundary from aerial photograph</a:t>
            </a:r>
            <a:r>
              <a:rPr lang="en-US" b="1" dirty="0" smtClean="0"/>
              <a:t>, </a:t>
            </a:r>
            <a:r>
              <a:rPr lang="en-US" b="1" dirty="0" smtClean="0">
                <a:solidFill>
                  <a:srgbClr val="2508FE"/>
                </a:solidFill>
              </a:rPr>
              <a:t>centerline of a boundary/fence </a:t>
            </a:r>
            <a:r>
              <a:rPr lang="en-US" b="1" dirty="0" smtClean="0"/>
              <a:t>should be used whenever the sharing is </a:t>
            </a:r>
            <a:r>
              <a:rPr lang="en-US" b="1" dirty="0" smtClean="0">
                <a:solidFill>
                  <a:srgbClr val="2508FE"/>
                </a:solidFill>
              </a:rPr>
              <a:t>between two adjacent private landholding of a parcel</a:t>
            </a:r>
            <a:r>
              <a:rPr lang="en-US" b="1" dirty="0" smtClean="0"/>
              <a:t>. </a:t>
            </a:r>
          </a:p>
          <a:p>
            <a:r>
              <a:rPr lang="en-US" b="1" dirty="0" smtClean="0"/>
              <a:t>On the other hand, whenever </a:t>
            </a:r>
            <a:r>
              <a:rPr lang="en-US" b="1" dirty="0" smtClean="0">
                <a:solidFill>
                  <a:srgbClr val="2508FE"/>
                </a:solidFill>
              </a:rPr>
              <a:t>the sharing of boundaries is with road and open public land or easement</a:t>
            </a:r>
            <a:r>
              <a:rPr lang="en-US" b="1" dirty="0" smtClean="0"/>
              <a:t>, the </a:t>
            </a:r>
            <a:r>
              <a:rPr lang="en-US" b="1" dirty="0" smtClean="0">
                <a:solidFill>
                  <a:srgbClr val="2508FE"/>
                </a:solidFill>
              </a:rPr>
              <a:t>outer part of the boundary/fence </a:t>
            </a:r>
            <a:r>
              <a:rPr lang="en-US" b="1" dirty="0" smtClean="0"/>
              <a:t>outline shall be used.</a:t>
            </a:r>
            <a:endParaRPr lang="en-US" dirty="0" smtClean="0"/>
          </a:p>
          <a:p>
            <a:pPr>
              <a:buNone/>
            </a:pPr>
            <a:endParaRPr lang="en-US" dirty="0"/>
          </a:p>
        </p:txBody>
      </p:sp>
      <p:sp>
        <p:nvSpPr>
          <p:cNvPr id="4" name="Date Placeholder 3"/>
          <p:cNvSpPr>
            <a:spLocks noGrp="1"/>
          </p:cNvSpPr>
          <p:nvPr>
            <p:ph type="dt" sz="half" idx="10"/>
          </p:nvPr>
        </p:nvSpPr>
        <p:spPr>
          <a:xfrm>
            <a:off x="457200" y="6356350"/>
            <a:ext cx="2133600" cy="365125"/>
          </a:xfrm>
        </p:spPr>
        <p:txBody>
          <a:bodyPr/>
          <a:lstStyle/>
          <a:p>
            <a:fld id="{A5EAEDDD-ACD5-44A9-BF20-5C2E57DB475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Extraction</a:t>
            </a:r>
            <a:endParaRPr lang="en-US" dirty="0"/>
          </a:p>
        </p:txBody>
      </p:sp>
      <p:sp>
        <p:nvSpPr>
          <p:cNvPr id="3" name="Content Placeholder 2"/>
          <p:cNvSpPr>
            <a:spLocks noGrp="1"/>
          </p:cNvSpPr>
          <p:nvPr>
            <p:ph idx="1"/>
          </p:nvPr>
        </p:nvSpPr>
        <p:spPr/>
        <p:txBody>
          <a:bodyPr>
            <a:normAutofit/>
          </a:bodyPr>
          <a:lstStyle/>
          <a:p>
            <a:r>
              <a:rPr lang="en-US" b="1" dirty="0" smtClean="0">
                <a:solidFill>
                  <a:srgbClr val="2508FE"/>
                </a:solidFill>
              </a:rPr>
              <a:t>Filed boundary conformation</a:t>
            </a:r>
            <a:r>
              <a:rPr lang="en-US" b="1" dirty="0" smtClean="0"/>
              <a:t> is </a:t>
            </a:r>
            <a:r>
              <a:rPr lang="en-US" b="1" dirty="0" smtClean="0">
                <a:solidFill>
                  <a:srgbClr val="2508FE"/>
                </a:solidFill>
              </a:rPr>
              <a:t>mandatory</a:t>
            </a:r>
            <a:r>
              <a:rPr lang="en-US" b="1" dirty="0" smtClean="0"/>
              <a:t> for each parcel boundary after on-screen digitization.</a:t>
            </a:r>
            <a:endParaRPr lang="en-US" dirty="0" smtClean="0"/>
          </a:p>
          <a:p>
            <a:r>
              <a:rPr lang="en-US" b="1" dirty="0" smtClean="0">
                <a:solidFill>
                  <a:srgbClr val="2508FE"/>
                </a:solidFill>
              </a:rPr>
              <a:t>Vertex</a:t>
            </a:r>
            <a:r>
              <a:rPr lang="en-US" b="1" dirty="0" smtClean="0"/>
              <a:t> should </a:t>
            </a:r>
            <a:r>
              <a:rPr lang="en-US" b="1" dirty="0" smtClean="0">
                <a:solidFill>
                  <a:srgbClr val="2508FE"/>
                </a:solidFill>
              </a:rPr>
              <a:t>be available only at corner points of a parcel boundary </a:t>
            </a:r>
            <a:r>
              <a:rPr lang="en-US" b="1" dirty="0" smtClean="0"/>
              <a:t>where it changes its direction. </a:t>
            </a:r>
          </a:p>
          <a:p>
            <a:r>
              <a:rPr lang="en-US" b="1" dirty="0" smtClean="0">
                <a:solidFill>
                  <a:srgbClr val="2508FE"/>
                </a:solidFill>
              </a:rPr>
              <a:t>Avoid unnecessary vertex </a:t>
            </a:r>
            <a:r>
              <a:rPr lang="en-US" b="1" dirty="0" smtClean="0"/>
              <a:t>during digitization.</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860A5C56-E589-4008-8FE7-A13B73B6816C}"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Extraction</a:t>
            </a:r>
            <a:endParaRPr lang="en-US" dirty="0"/>
          </a:p>
        </p:txBody>
      </p:sp>
      <p:sp>
        <p:nvSpPr>
          <p:cNvPr id="3" name="Content Placeholder 2"/>
          <p:cNvSpPr>
            <a:spLocks noGrp="1"/>
          </p:cNvSpPr>
          <p:nvPr>
            <p:ph idx="1"/>
          </p:nvPr>
        </p:nvSpPr>
        <p:spPr/>
        <p:txBody>
          <a:bodyPr>
            <a:normAutofit/>
          </a:bodyPr>
          <a:lstStyle/>
          <a:p>
            <a:r>
              <a:rPr lang="en-US" dirty="0" smtClean="0"/>
              <a:t>E</a:t>
            </a:r>
            <a:r>
              <a:rPr lang="en-US" b="1" dirty="0" smtClean="0"/>
              <a:t>ach </a:t>
            </a:r>
            <a:r>
              <a:rPr lang="en-US" b="1" dirty="0" smtClean="0">
                <a:solidFill>
                  <a:srgbClr val="2508FE"/>
                </a:solidFill>
              </a:rPr>
              <a:t>parcel</a:t>
            </a:r>
            <a:r>
              <a:rPr lang="en-US" b="1" dirty="0" smtClean="0"/>
              <a:t> boundary should be a </a:t>
            </a:r>
            <a:r>
              <a:rPr lang="en-US" b="1" dirty="0" smtClean="0">
                <a:solidFill>
                  <a:srgbClr val="2508FE"/>
                </a:solidFill>
              </a:rPr>
              <a:t>closed polygon</a:t>
            </a:r>
            <a:r>
              <a:rPr lang="en-US" b="1" dirty="0" smtClean="0"/>
              <a:t>.</a:t>
            </a:r>
            <a:endParaRPr lang="en-US" dirty="0" smtClean="0"/>
          </a:p>
          <a:p>
            <a:r>
              <a:rPr lang="en-US" b="1" dirty="0" smtClean="0">
                <a:solidFill>
                  <a:srgbClr val="2508FE"/>
                </a:solidFill>
              </a:rPr>
              <a:t>An entire area of a town/a project area </a:t>
            </a:r>
            <a:r>
              <a:rPr lang="en-US" b="1" dirty="0" smtClean="0"/>
              <a:t>should be covered by </a:t>
            </a:r>
            <a:r>
              <a:rPr lang="en-US" b="1" dirty="0" smtClean="0">
                <a:solidFill>
                  <a:srgbClr val="2508FE"/>
                </a:solidFill>
              </a:rPr>
              <a:t>a parcel map </a:t>
            </a:r>
            <a:r>
              <a:rPr lang="en-US" b="1" dirty="0" smtClean="0"/>
              <a:t>including </a:t>
            </a:r>
          </a:p>
          <a:p>
            <a:pPr lvl="1"/>
            <a:r>
              <a:rPr lang="en-US" b="1" dirty="0" smtClean="0">
                <a:solidFill>
                  <a:srgbClr val="2508FE"/>
                </a:solidFill>
              </a:rPr>
              <a:t>road, streams, gullies, hills, pocket areas </a:t>
            </a:r>
            <a:r>
              <a:rPr lang="en-US" b="1" dirty="0" smtClean="0"/>
              <a:t>etc. </a:t>
            </a:r>
          </a:p>
          <a:p>
            <a:r>
              <a:rPr lang="en-US" dirty="0" smtClean="0">
                <a:solidFill>
                  <a:srgbClr val="FF0000"/>
                </a:solidFill>
              </a:rPr>
              <a:t>Not </a:t>
            </a:r>
            <a:r>
              <a:rPr lang="en-US" b="1" dirty="0" smtClean="0">
                <a:solidFill>
                  <a:srgbClr val="FF0000"/>
                </a:solidFill>
              </a:rPr>
              <a:t>copy / paste </a:t>
            </a:r>
            <a:r>
              <a:rPr lang="en-US" dirty="0" smtClean="0">
                <a:solidFill>
                  <a:srgbClr val="0F0FF7"/>
                </a:solidFill>
              </a:rPr>
              <a:t>instead </a:t>
            </a:r>
            <a:r>
              <a:rPr lang="en-US" b="1" dirty="0" smtClean="0">
                <a:solidFill>
                  <a:srgbClr val="FF0000"/>
                </a:solidFill>
              </a:rPr>
              <a:t>merge</a:t>
            </a:r>
            <a:r>
              <a:rPr lang="en-US" dirty="0" smtClean="0">
                <a:solidFill>
                  <a:srgbClr val="0F0FF7"/>
                </a:solidFill>
              </a:rPr>
              <a:t> the parcels</a:t>
            </a:r>
          </a:p>
          <a:p>
            <a:pPr lvl="1"/>
            <a:r>
              <a:rPr lang="en-US" dirty="0" smtClean="0">
                <a:solidFill>
                  <a:srgbClr val="0F0FF7"/>
                </a:solidFill>
              </a:rPr>
              <a:t>???</a:t>
            </a:r>
            <a:endParaRPr lang="en-US" dirty="0">
              <a:solidFill>
                <a:srgbClr val="0F0FF7"/>
              </a:solidFill>
            </a:endParaRPr>
          </a:p>
        </p:txBody>
      </p:sp>
      <p:sp>
        <p:nvSpPr>
          <p:cNvPr id="4" name="Date Placeholder 3"/>
          <p:cNvSpPr>
            <a:spLocks noGrp="1"/>
          </p:cNvSpPr>
          <p:nvPr>
            <p:ph type="dt" sz="half" idx="10"/>
          </p:nvPr>
        </p:nvSpPr>
        <p:spPr>
          <a:xfrm>
            <a:off x="457200" y="6356350"/>
            <a:ext cx="2133600" cy="365125"/>
          </a:xfrm>
        </p:spPr>
        <p:txBody>
          <a:bodyPr/>
          <a:lstStyle/>
          <a:p>
            <a:fld id="{12D26979-59B9-4CC8-843C-0A12DB8A48A0}"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Extraction</a:t>
            </a:r>
            <a:endParaRPr lang="en-US" dirty="0"/>
          </a:p>
        </p:txBody>
      </p:sp>
      <p:sp>
        <p:nvSpPr>
          <p:cNvPr id="3" name="Content Placeholder 2"/>
          <p:cNvSpPr>
            <a:spLocks noGrp="1"/>
          </p:cNvSpPr>
          <p:nvPr>
            <p:ph idx="1"/>
          </p:nvPr>
        </p:nvSpPr>
        <p:spPr/>
        <p:txBody>
          <a:bodyPr>
            <a:normAutofit/>
          </a:bodyPr>
          <a:lstStyle/>
          <a:p>
            <a:r>
              <a:rPr lang="en-US" b="1" dirty="0" smtClean="0"/>
              <a:t>Thus an </a:t>
            </a:r>
            <a:r>
              <a:rPr lang="en-US" b="1" dirty="0" smtClean="0">
                <a:solidFill>
                  <a:srgbClr val="2508FE"/>
                </a:solidFill>
              </a:rPr>
              <a:t>aggregate area of each parcels </a:t>
            </a:r>
            <a:r>
              <a:rPr lang="en-US" b="1" dirty="0" smtClean="0"/>
              <a:t>of a town should be </a:t>
            </a:r>
            <a:r>
              <a:rPr lang="en-US" b="1" dirty="0" smtClean="0">
                <a:solidFill>
                  <a:srgbClr val="2508FE"/>
                </a:solidFill>
              </a:rPr>
              <a:t>equal to a total area</a:t>
            </a:r>
            <a:r>
              <a:rPr lang="en-US" b="1" dirty="0" smtClean="0"/>
              <a:t> of that town.</a:t>
            </a:r>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996F2354-24E9-45EC-9747-92CDD2783E8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CE9E1-D5DD-4E51-99BA-6EBC652E1F51}"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Datum and Map Projection System</a:t>
            </a:r>
            <a:endParaRPr lang="en-US" dirty="0"/>
          </a:p>
        </p:txBody>
      </p:sp>
      <p:sp>
        <p:nvSpPr>
          <p:cNvPr id="3" name="Content Placeholder 2"/>
          <p:cNvSpPr>
            <a:spLocks noGrp="1"/>
          </p:cNvSpPr>
          <p:nvPr>
            <p:ph idx="1"/>
          </p:nvPr>
        </p:nvSpPr>
        <p:spPr/>
        <p:txBody>
          <a:bodyPr>
            <a:normAutofit fontScale="92500"/>
          </a:bodyPr>
          <a:lstStyle/>
          <a:p>
            <a:r>
              <a:rPr lang="en-US" b="1" dirty="0" smtClean="0"/>
              <a:t>Based on the </a:t>
            </a:r>
            <a:r>
              <a:rPr lang="en-US" b="1" dirty="0" smtClean="0">
                <a:solidFill>
                  <a:srgbClr val="2508FE"/>
                </a:solidFill>
              </a:rPr>
              <a:t>national standard adopted by </a:t>
            </a:r>
            <a:r>
              <a:rPr lang="en-US" b="1" dirty="0" err="1" smtClean="0">
                <a:solidFill>
                  <a:srgbClr val="2508FE"/>
                </a:solidFill>
              </a:rPr>
              <a:t>EMA</a:t>
            </a:r>
            <a:r>
              <a:rPr lang="en-US" b="1" dirty="0" smtClean="0"/>
              <a:t>, coordinates shall be calculated in reference to the grid on </a:t>
            </a:r>
            <a:r>
              <a:rPr lang="en-US" b="1" dirty="0" err="1" smtClean="0">
                <a:solidFill>
                  <a:srgbClr val="2508FE"/>
                </a:solidFill>
              </a:rPr>
              <a:t>UTM</a:t>
            </a:r>
            <a:r>
              <a:rPr lang="en-US" b="1" dirty="0" smtClean="0">
                <a:solidFill>
                  <a:srgbClr val="2508FE"/>
                </a:solidFill>
              </a:rPr>
              <a:t> projection and zones 36, 37, or 38 depending on the geographic location</a:t>
            </a:r>
            <a:r>
              <a:rPr lang="en-US" b="1" dirty="0" smtClean="0"/>
              <a:t>.</a:t>
            </a:r>
            <a:endParaRPr lang="en-US" dirty="0" smtClean="0"/>
          </a:p>
          <a:p>
            <a:pPr lvl="1"/>
            <a:r>
              <a:rPr lang="en-US" b="1" dirty="0" smtClean="0"/>
              <a:t>Projection – Universal Transverse Mercator</a:t>
            </a:r>
            <a:endParaRPr lang="en-US" dirty="0" smtClean="0"/>
          </a:p>
          <a:p>
            <a:pPr lvl="1"/>
            <a:r>
              <a:rPr lang="en-US" b="1" dirty="0" smtClean="0"/>
              <a:t>Spheroid/Reference Ellipsoid – </a:t>
            </a:r>
            <a:r>
              <a:rPr lang="en-US" b="1" dirty="0" err="1" smtClean="0"/>
              <a:t>Clarke1880</a:t>
            </a:r>
            <a:r>
              <a:rPr lang="en-US" b="1" dirty="0" smtClean="0"/>
              <a:t> modified</a:t>
            </a:r>
            <a:endParaRPr lang="en-US" dirty="0" smtClean="0"/>
          </a:p>
          <a:p>
            <a:pPr lvl="1"/>
            <a:r>
              <a:rPr lang="en-US" b="1" dirty="0" smtClean="0"/>
              <a:t>Local Geodetic Datum – </a:t>
            </a:r>
            <a:r>
              <a:rPr lang="en-US" b="1" dirty="0" err="1" smtClean="0"/>
              <a:t>Adindan</a:t>
            </a:r>
            <a:endParaRPr lang="en-US" dirty="0" smtClean="0"/>
          </a:p>
          <a:p>
            <a:pPr lvl="1"/>
            <a:r>
              <a:rPr lang="en-US" b="1" dirty="0" smtClean="0"/>
              <a:t>Unit – Meter</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4BC77613-B56D-4054-B574-348CA27C727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Datum and Map Projection System</a:t>
            </a:r>
            <a:endParaRPr lang="en-US" dirty="0"/>
          </a:p>
        </p:txBody>
      </p:sp>
      <p:sp>
        <p:nvSpPr>
          <p:cNvPr id="3" name="Content Placeholder 2"/>
          <p:cNvSpPr>
            <a:spLocks noGrp="1"/>
          </p:cNvSpPr>
          <p:nvPr>
            <p:ph idx="1"/>
          </p:nvPr>
        </p:nvSpPr>
        <p:spPr/>
        <p:txBody>
          <a:bodyPr>
            <a:normAutofit/>
          </a:bodyPr>
          <a:lstStyle/>
          <a:p>
            <a:r>
              <a:rPr lang="en-US" b="1" dirty="0" smtClean="0"/>
              <a:t>Projection Parameters</a:t>
            </a:r>
            <a:endParaRPr lang="en-US" dirty="0" smtClean="0"/>
          </a:p>
          <a:p>
            <a:pPr lvl="1"/>
            <a:r>
              <a:rPr lang="en-US" b="1" dirty="0" err="1" smtClean="0"/>
              <a:t>UTM</a:t>
            </a:r>
            <a:r>
              <a:rPr lang="en-US" b="1" dirty="0" smtClean="0"/>
              <a:t> Grid Zone – 36, 37, 38 depending up on the geographic location</a:t>
            </a:r>
            <a:endParaRPr lang="en-US" dirty="0" smtClean="0"/>
          </a:p>
          <a:p>
            <a:pPr lvl="1"/>
            <a:r>
              <a:rPr lang="en-US" b="1" dirty="0" smtClean="0"/>
              <a:t>Central Meridian – </a:t>
            </a:r>
            <a:r>
              <a:rPr lang="en-US" b="1" dirty="0" err="1" smtClean="0"/>
              <a:t>33°E</a:t>
            </a:r>
            <a:r>
              <a:rPr lang="en-US" b="1" dirty="0" smtClean="0"/>
              <a:t> for zone 36; 39° E for zone 37; and 45° E for zone 38 3) </a:t>
            </a:r>
          </a:p>
          <a:p>
            <a:pPr lvl="1"/>
            <a:r>
              <a:rPr lang="en-US" b="1" dirty="0" smtClean="0"/>
              <a:t>False Easting – 500,000 m E</a:t>
            </a:r>
            <a:endParaRPr lang="en-US" dirty="0" smtClean="0"/>
          </a:p>
          <a:p>
            <a:pPr lvl="1"/>
            <a:r>
              <a:rPr lang="en-US" b="1" dirty="0" smtClean="0"/>
              <a:t>False Northing – 0 m N</a:t>
            </a:r>
            <a:endParaRPr lang="en-US" dirty="0" smtClean="0"/>
          </a:p>
          <a:p>
            <a:pPr lvl="1"/>
            <a:r>
              <a:rPr lang="en-US" b="1" dirty="0" smtClean="0"/>
              <a:t>Scale Factor - 0.9996</a:t>
            </a:r>
            <a:endParaRPr lang="en-US" dirty="0"/>
          </a:p>
        </p:txBody>
      </p:sp>
      <p:sp>
        <p:nvSpPr>
          <p:cNvPr id="4" name="Date Placeholder 3"/>
          <p:cNvSpPr>
            <a:spLocks noGrp="1"/>
          </p:cNvSpPr>
          <p:nvPr>
            <p:ph type="dt" sz="half" idx="10"/>
          </p:nvPr>
        </p:nvSpPr>
        <p:spPr>
          <a:xfrm>
            <a:off x="457200" y="6356350"/>
            <a:ext cx="2133600" cy="365125"/>
          </a:xfrm>
        </p:spPr>
        <p:txBody>
          <a:bodyPr/>
          <a:lstStyle/>
          <a:p>
            <a:fld id="{3FBC4C95-FEBF-4E0A-839D-EE78A38F6E85}"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Coordinate Transformation Parameters and Coordinate System</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The datum transformation parameters provided by </a:t>
            </a:r>
            <a:r>
              <a:rPr lang="en-US" b="1" dirty="0" err="1" smtClean="0"/>
              <a:t>EMA</a:t>
            </a:r>
            <a:r>
              <a:rPr lang="en-US" b="1" dirty="0" smtClean="0"/>
              <a:t> shall be used for transforming the geodetic coordinates from </a:t>
            </a:r>
            <a:r>
              <a:rPr lang="en-US" b="1" dirty="0" err="1" smtClean="0"/>
              <a:t>WGS84</a:t>
            </a:r>
            <a:r>
              <a:rPr lang="en-US" b="1" dirty="0" smtClean="0"/>
              <a:t> to </a:t>
            </a:r>
            <a:r>
              <a:rPr lang="en-US" b="1" dirty="0" err="1" smtClean="0"/>
              <a:t>Adindan</a:t>
            </a:r>
            <a:r>
              <a:rPr lang="en-US" b="1" dirty="0" smtClean="0"/>
              <a:t> geodetic datum. </a:t>
            </a:r>
          </a:p>
          <a:p>
            <a:r>
              <a:rPr lang="en-US" b="1" dirty="0" smtClean="0"/>
              <a:t>In cadastral surveying and mapping activities the transformed coordinates shall be stated in Cartesian coordinate system;</a:t>
            </a:r>
            <a:endParaRPr lang="en-US" dirty="0" smtClean="0"/>
          </a:p>
          <a:p>
            <a:pPr lvl="1"/>
            <a:r>
              <a:rPr lang="en-US" b="1" dirty="0" smtClean="0"/>
              <a:t>The parameters to be used are:-</a:t>
            </a:r>
            <a:endParaRPr lang="en-US" dirty="0" smtClean="0"/>
          </a:p>
          <a:p>
            <a:pPr lvl="1"/>
            <a:r>
              <a:rPr lang="en-US" dirty="0" smtClean="0"/>
              <a:t> </a:t>
            </a:r>
            <a:r>
              <a:rPr lang="en-US" b="1" dirty="0" smtClean="0"/>
              <a:t>Semi-major axis (a): </a:t>
            </a:r>
            <a:r>
              <a:rPr lang="en-US" b="1" dirty="0" err="1" smtClean="0"/>
              <a:t>6378249.145metre</a:t>
            </a:r>
            <a:endParaRPr lang="en-US" dirty="0" smtClean="0"/>
          </a:p>
          <a:p>
            <a:pPr lvl="1"/>
            <a:r>
              <a:rPr lang="en-US" dirty="0" smtClean="0"/>
              <a:t> </a:t>
            </a:r>
            <a:r>
              <a:rPr lang="en-US" b="1" dirty="0" smtClean="0"/>
              <a:t>Semi-minor axis (b): </a:t>
            </a:r>
            <a:r>
              <a:rPr lang="en-US" b="1" dirty="0" err="1" smtClean="0"/>
              <a:t>6356514.9667metre</a:t>
            </a:r>
            <a:endParaRPr lang="en-US" dirty="0" smtClean="0"/>
          </a:p>
          <a:p>
            <a:pPr lvl="1"/>
            <a:r>
              <a:rPr lang="en-US" dirty="0" smtClean="0"/>
              <a:t> </a:t>
            </a:r>
            <a:r>
              <a:rPr lang="en-US" b="1" dirty="0" smtClean="0"/>
              <a:t>Ellipsoidal flattening (f):1/293.466307656</a:t>
            </a:r>
          </a:p>
          <a:p>
            <a:pPr>
              <a:buNone/>
            </a:pPr>
            <a:endParaRPr lang="en-US" dirty="0"/>
          </a:p>
        </p:txBody>
      </p:sp>
      <p:sp>
        <p:nvSpPr>
          <p:cNvPr id="4" name="Date Placeholder 3"/>
          <p:cNvSpPr>
            <a:spLocks noGrp="1"/>
          </p:cNvSpPr>
          <p:nvPr>
            <p:ph type="dt" sz="half" idx="10"/>
          </p:nvPr>
        </p:nvSpPr>
        <p:spPr>
          <a:xfrm>
            <a:off x="457200" y="6356350"/>
            <a:ext cx="2133600" cy="365125"/>
          </a:xfrm>
        </p:spPr>
        <p:txBody>
          <a:bodyPr/>
          <a:lstStyle/>
          <a:p>
            <a:fld id="{11F97019-7AFF-49C5-B128-05251A3A6A30}"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Coordinate Transformation Parameters and Coordinate System</a:t>
            </a:r>
            <a:endParaRPr lang="en-US" dirty="0"/>
          </a:p>
        </p:txBody>
      </p:sp>
      <p:sp>
        <p:nvSpPr>
          <p:cNvPr id="3" name="Content Placeholder 2"/>
          <p:cNvSpPr>
            <a:spLocks noGrp="1"/>
          </p:cNvSpPr>
          <p:nvPr>
            <p:ph idx="1"/>
          </p:nvPr>
        </p:nvSpPr>
        <p:spPr/>
        <p:txBody>
          <a:bodyPr>
            <a:normAutofit/>
          </a:bodyPr>
          <a:lstStyle/>
          <a:p>
            <a:r>
              <a:rPr lang="en-US" b="1" dirty="0" smtClean="0"/>
              <a:t>Translational transformation parameters are:-</a:t>
            </a:r>
            <a:endParaRPr lang="en-US" dirty="0" smtClean="0"/>
          </a:p>
          <a:p>
            <a:pPr lvl="1"/>
            <a:r>
              <a:rPr lang="en-US" b="1" dirty="0" err="1" smtClean="0"/>
              <a:t>Δx</a:t>
            </a:r>
            <a:r>
              <a:rPr lang="en-US" b="1" dirty="0" smtClean="0"/>
              <a:t> = -162</a:t>
            </a:r>
            <a:endParaRPr lang="en-US" dirty="0" smtClean="0"/>
          </a:p>
          <a:p>
            <a:pPr lvl="1"/>
            <a:r>
              <a:rPr lang="en-US" b="1" dirty="0" err="1" smtClean="0"/>
              <a:t>Δy</a:t>
            </a:r>
            <a:r>
              <a:rPr lang="en-US" b="1" dirty="0" smtClean="0"/>
              <a:t> = -12</a:t>
            </a:r>
            <a:endParaRPr lang="en-US" dirty="0" smtClean="0"/>
          </a:p>
          <a:p>
            <a:pPr lvl="1"/>
            <a:r>
              <a:rPr lang="en-US" b="1" dirty="0" err="1" smtClean="0"/>
              <a:t>Δz</a:t>
            </a:r>
            <a:r>
              <a:rPr lang="en-US" b="1" dirty="0" smtClean="0"/>
              <a:t> = 206</a:t>
            </a:r>
            <a:endParaRPr lang="en-US" dirty="0" smtClean="0"/>
          </a:p>
          <a:p>
            <a:pPr>
              <a:buNone/>
            </a:pPr>
            <a:endParaRPr lang="en-US" dirty="0"/>
          </a:p>
        </p:txBody>
      </p:sp>
      <p:sp>
        <p:nvSpPr>
          <p:cNvPr id="4" name="Date Placeholder 3"/>
          <p:cNvSpPr>
            <a:spLocks noGrp="1"/>
          </p:cNvSpPr>
          <p:nvPr>
            <p:ph type="dt" sz="half" idx="10"/>
          </p:nvPr>
        </p:nvSpPr>
        <p:spPr>
          <a:xfrm>
            <a:off x="457200" y="6356350"/>
            <a:ext cx="2133600" cy="365125"/>
          </a:xfrm>
        </p:spPr>
        <p:txBody>
          <a:bodyPr/>
          <a:lstStyle/>
          <a:p>
            <a:fld id="{BF806280-FCFC-4165-8CA9-C4605B62D04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Non spatial data</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1C23D5F-772F-4602-8E67-618EBC9E08B6}"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Rectangle 6"/>
          <p:cNvSpPr/>
          <p:nvPr/>
        </p:nvSpPr>
        <p:spPr>
          <a:xfrm>
            <a:off x="8083514" y="198477"/>
            <a:ext cx="335348" cy="646331"/>
          </a:xfrm>
          <a:prstGeom prst="rect">
            <a:avLst/>
          </a:prstGeom>
        </p:spPr>
        <p:txBody>
          <a:bodyPr wrap="none">
            <a:spAutoFit/>
          </a:bodyPr>
          <a:lstStyle/>
          <a:p>
            <a:r>
              <a:rPr lang="en-US" sz="3600" dirty="0" smtClean="0">
                <a:solidFill>
                  <a:srgbClr val="FF0000"/>
                </a:solidFill>
              </a:rPr>
              <a:t>!</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Vector Data File Formats</a:t>
            </a:r>
            <a:br>
              <a:rPr lang="en-US" b="1" dirty="0"/>
            </a:br>
            <a:r>
              <a:rPr lang="en-US" b="1" dirty="0" err="1"/>
              <a:t>Shapefile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a:t>
            </a:r>
            <a:r>
              <a:rPr lang="en-US" dirty="0"/>
              <a:t> </a:t>
            </a:r>
            <a:r>
              <a:rPr lang="en-US" b="1" dirty="0" err="1"/>
              <a:t>shapefile</a:t>
            </a:r>
            <a:r>
              <a:rPr lang="en-US" dirty="0"/>
              <a:t> is a file-based data format native to ArcView </a:t>
            </a:r>
            <a:r>
              <a:rPr lang="en-US" dirty="0" err="1"/>
              <a:t>3.x</a:t>
            </a:r>
            <a:r>
              <a:rPr lang="en-US" dirty="0"/>
              <a:t> </a:t>
            </a:r>
            <a:r>
              <a:rPr lang="en-US" dirty="0" smtClean="0"/>
              <a:t>software. </a:t>
            </a:r>
          </a:p>
          <a:p>
            <a:r>
              <a:rPr lang="en-US" dirty="0" smtClean="0"/>
              <a:t>A </a:t>
            </a:r>
            <a:r>
              <a:rPr lang="en-US" dirty="0" err="1"/>
              <a:t>shapefile</a:t>
            </a:r>
            <a:r>
              <a:rPr lang="en-US" dirty="0"/>
              <a:t> is a feature class–it stores a collection of features that have the same geometry type (point, line, or polygon), the same attributes, and a common spatial extent.</a:t>
            </a:r>
          </a:p>
          <a:p>
            <a:r>
              <a:rPr lang="en-US" dirty="0" smtClean="0"/>
              <a:t>A </a:t>
            </a:r>
            <a:r>
              <a:rPr lang="en-US" dirty="0"/>
              <a:t>“single” </a:t>
            </a:r>
            <a:r>
              <a:rPr lang="en-US" dirty="0" err="1"/>
              <a:t>shapefile</a:t>
            </a:r>
            <a:r>
              <a:rPr lang="en-US" dirty="0"/>
              <a:t> is actually composed of at </a:t>
            </a:r>
            <a:r>
              <a:rPr lang="en-US" b="1" dirty="0">
                <a:solidFill>
                  <a:srgbClr val="FF0000"/>
                </a:solidFill>
              </a:rPr>
              <a:t>least three files</a:t>
            </a:r>
            <a:r>
              <a:rPr lang="en-US" dirty="0"/>
              <a:t>, and as many as eight</a:t>
            </a:r>
            <a:r>
              <a:rPr lang="en-US" dirty="0" smtClean="0"/>
              <a:t>.</a:t>
            </a:r>
          </a:p>
          <a:p>
            <a:r>
              <a:rPr lang="en-US" dirty="0" smtClean="0"/>
              <a:t>Each </a:t>
            </a:r>
            <a:r>
              <a:rPr lang="en-US" dirty="0"/>
              <a:t>file that makes up a “</a:t>
            </a:r>
            <a:r>
              <a:rPr lang="en-US" dirty="0" err="1"/>
              <a:t>shapefile</a:t>
            </a:r>
            <a:r>
              <a:rPr lang="en-US" dirty="0"/>
              <a:t>” has a </a:t>
            </a:r>
            <a:r>
              <a:rPr lang="en-US" dirty="0">
                <a:solidFill>
                  <a:srgbClr val="FF0000"/>
                </a:solidFill>
              </a:rPr>
              <a:t>common filename </a:t>
            </a:r>
            <a:r>
              <a:rPr lang="en-US" dirty="0"/>
              <a:t>but </a:t>
            </a:r>
            <a:r>
              <a:rPr lang="en-US" dirty="0">
                <a:solidFill>
                  <a:srgbClr val="FF0000"/>
                </a:solidFill>
              </a:rPr>
              <a:t>different extension </a:t>
            </a:r>
            <a:r>
              <a:rPr lang="en-US" dirty="0"/>
              <a:t>type</a:t>
            </a:r>
            <a:r>
              <a:rPr lang="en-US" dirty="0" smtClean="0"/>
              <a:t>.</a:t>
            </a:r>
            <a:endParaRPr lang="en-US" dirty="0"/>
          </a:p>
        </p:txBody>
      </p:sp>
      <p:sp>
        <p:nvSpPr>
          <p:cNvPr id="4" name="Date Placeholder 3"/>
          <p:cNvSpPr>
            <a:spLocks noGrp="1"/>
          </p:cNvSpPr>
          <p:nvPr>
            <p:ph type="dt" sz="half" idx="10"/>
          </p:nvPr>
        </p:nvSpPr>
        <p:spPr>
          <a:xfrm>
            <a:off x="457200" y="6356350"/>
            <a:ext cx="2133600" cy="365125"/>
          </a:xfrm>
        </p:spPr>
        <p:txBody>
          <a:bodyPr/>
          <a:lstStyle/>
          <a:p>
            <a:fld id="{1CE5CE36-51FB-445F-A228-33528F625632}"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a:t>
            </a:fld>
            <a:endParaRPr lang="en-US"/>
          </a:p>
        </p:txBody>
      </p:sp>
      <p:sp>
        <p:nvSpPr>
          <p:cNvPr id="7" name="Rectangle 6"/>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4086866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a:bodyPr>
          <a:lstStyle/>
          <a:p>
            <a:r>
              <a:rPr lang="en-US" b="1" dirty="0" smtClean="0"/>
              <a:t>The parcel identification code shall meet the following principles:</a:t>
            </a:r>
            <a:endParaRPr lang="en-US" dirty="0" smtClean="0"/>
          </a:p>
          <a:p>
            <a:pPr marL="514350" indent="-514350">
              <a:buFont typeface="+mj-lt"/>
              <a:buAutoNum type="arabicParenR"/>
            </a:pPr>
            <a:r>
              <a:rPr lang="en-US" b="1" dirty="0" smtClean="0">
                <a:solidFill>
                  <a:srgbClr val="2508FE"/>
                </a:solidFill>
              </a:rPr>
              <a:t>Uniqueness</a:t>
            </a:r>
            <a:r>
              <a:rPr lang="en-US" b="1" dirty="0" smtClean="0"/>
              <a:t> -is the most important attribute of a PIN. It refers to a one-to -one relationship between a parcel and its identifier. An identifier should be assigned to one and only one parcel.</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3529C356-07D7-40F2-A2F4-0480559E22D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parcel identification code shall meet the following principles:</a:t>
            </a:r>
            <a:endParaRPr lang="en-US" dirty="0" smtClean="0"/>
          </a:p>
          <a:p>
            <a:pPr marL="514350" indent="-514350">
              <a:buFont typeface="+mj-lt"/>
              <a:buAutoNum type="arabicParenR" startAt="2"/>
            </a:pPr>
            <a:r>
              <a:rPr lang="en-US" b="1" dirty="0" smtClean="0">
                <a:solidFill>
                  <a:srgbClr val="2508FE"/>
                </a:solidFill>
              </a:rPr>
              <a:t>Permanent</a:t>
            </a:r>
            <a:r>
              <a:rPr lang="en-US" b="1" dirty="0" smtClean="0"/>
              <a:t>- Parcel identifiers should be permanent and change only when absolutely necessary. This is especially important when stakeholders such as planning departments or tax payment tracking services link their own databases to the assessor's.</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409EC370-7BE2-4BA7-A532-8EEA91B0B38E}"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a:bodyPr>
          <a:lstStyle/>
          <a:p>
            <a:r>
              <a:rPr lang="en-US" b="1" dirty="0" smtClean="0"/>
              <a:t>The parcel identification code shall meet the following principles:</a:t>
            </a:r>
            <a:endParaRPr lang="en-US" dirty="0" smtClean="0"/>
          </a:p>
          <a:p>
            <a:pPr marL="514350" indent="-514350">
              <a:buFont typeface="+mj-lt"/>
              <a:buAutoNum type="arabicParenR" startAt="3"/>
            </a:pPr>
            <a:r>
              <a:rPr lang="en-US" b="1" dirty="0" smtClean="0">
                <a:solidFill>
                  <a:srgbClr val="2508FE"/>
                </a:solidFill>
              </a:rPr>
              <a:t>Simple-</a:t>
            </a:r>
            <a:r>
              <a:rPr lang="en-US" b="1" dirty="0" smtClean="0"/>
              <a:t> Parcel identifiers should be easy to understand and use quarter-quarter-section numbers, along with individual parcel and have as few digits as possible. A parcel identifier that is uncomplicated and easily understood helps to reduce errors in its use.</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91187C1D-1262-4FFA-9821-7A21DB87D4A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a:bodyPr>
          <a:lstStyle/>
          <a:p>
            <a:r>
              <a:rPr lang="en-US" b="1" dirty="0" smtClean="0"/>
              <a:t>The parcel identification code shall meet the following principles:</a:t>
            </a:r>
            <a:endParaRPr lang="en-US" dirty="0" smtClean="0"/>
          </a:p>
          <a:p>
            <a:pPr marL="514350" indent="-514350">
              <a:buFont typeface="+mj-lt"/>
              <a:buAutoNum type="arabicParenR" startAt="4"/>
            </a:pPr>
            <a:r>
              <a:rPr lang="en-US" b="1" dirty="0" smtClean="0">
                <a:solidFill>
                  <a:srgbClr val="2508FE"/>
                </a:solidFill>
              </a:rPr>
              <a:t>Easily Maintainable- </a:t>
            </a:r>
            <a:r>
              <a:rPr lang="en-US" b="1" dirty="0" smtClean="0"/>
              <a:t>The parcel identification system should be easy to maintain and should efficiently accommodate changes, such as splitting or merging parcels.</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318D6B67-5837-4915-8622-741A1E36A160}"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parcel identification code shall meet the following principles:</a:t>
            </a:r>
            <a:endParaRPr lang="en-US" dirty="0" smtClean="0"/>
          </a:p>
          <a:p>
            <a:pPr marL="514350" indent="-514350">
              <a:buFont typeface="+mj-lt"/>
              <a:buAutoNum type="arabicParenR" startAt="5"/>
            </a:pPr>
            <a:r>
              <a:rPr lang="en-US" b="1" dirty="0" smtClean="0">
                <a:solidFill>
                  <a:srgbClr val="2508FE"/>
                </a:solidFill>
              </a:rPr>
              <a:t>Flexible</a:t>
            </a:r>
            <a:r>
              <a:rPr lang="en-US" b="1" dirty="0" smtClean="0"/>
              <a:t> -The parcel identification system should be reasonably flexible. It should be capable of serving a variety of uses: </a:t>
            </a:r>
          </a:p>
          <a:p>
            <a:pPr marL="914400" lvl="1" indent="-514350"/>
            <a:r>
              <a:rPr lang="en-US" b="1" dirty="0" smtClean="0"/>
              <a:t>not just land parcels, but </a:t>
            </a:r>
          </a:p>
          <a:p>
            <a:pPr marL="914400" lvl="1" indent="-514350"/>
            <a:r>
              <a:rPr lang="en-US" b="1" dirty="0" smtClean="0"/>
              <a:t>multi-story condominiums, </a:t>
            </a:r>
          </a:p>
          <a:p>
            <a:pPr marL="914400" lvl="1" indent="-514350"/>
            <a:r>
              <a:rPr lang="en-US" b="1" dirty="0" smtClean="0"/>
              <a:t>sub-surface</a:t>
            </a:r>
            <a:r>
              <a:rPr lang="en-US" dirty="0" smtClean="0"/>
              <a:t> </a:t>
            </a:r>
            <a:r>
              <a:rPr lang="en-US" b="1" dirty="0" smtClean="0"/>
              <a:t>rights, leases, easements, and so on.</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ED0C42F1-4B3A-408D-B813-59F0D75BF62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4495800"/>
            <a:ext cx="4505325" cy="165735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b="1" dirty="0" smtClean="0"/>
              <a:t>Unique Parcel identification code Standard (Basic Principles)</a:t>
            </a:r>
            <a:endParaRPr lang="en-US" dirty="0"/>
          </a:p>
        </p:txBody>
      </p:sp>
      <p:sp>
        <p:nvSpPr>
          <p:cNvPr id="3" name="Content Placeholder 2"/>
          <p:cNvSpPr>
            <a:spLocks noGrp="1"/>
          </p:cNvSpPr>
          <p:nvPr>
            <p:ph idx="1"/>
          </p:nvPr>
        </p:nvSpPr>
        <p:spPr/>
        <p:txBody>
          <a:bodyPr>
            <a:normAutofit/>
          </a:bodyPr>
          <a:lstStyle/>
          <a:p>
            <a:r>
              <a:rPr lang="en-US" b="1" dirty="0" smtClean="0"/>
              <a:t>The parcel identification code shall meet the following principles:</a:t>
            </a:r>
            <a:endParaRPr lang="en-US" dirty="0" smtClean="0"/>
          </a:p>
          <a:p>
            <a:pPr marL="514350" indent="-514350">
              <a:buFont typeface="+mj-lt"/>
              <a:buAutoNum type="arabicParenR" startAt="6"/>
            </a:pPr>
            <a:r>
              <a:rPr lang="en-US" b="1" dirty="0" smtClean="0">
                <a:solidFill>
                  <a:srgbClr val="2508FE"/>
                </a:solidFill>
              </a:rPr>
              <a:t>Accessibility</a:t>
            </a:r>
            <a:r>
              <a:rPr lang="en-US" b="1" dirty="0" smtClean="0"/>
              <a:t> - the description about the parcel shall be accessible to the user.</a:t>
            </a:r>
            <a:r>
              <a:rPr lang="en-US" dirty="0" smtClean="0"/>
              <a:t> </a:t>
            </a:r>
          </a:p>
          <a:p>
            <a:pPr marL="914400" lvl="1" indent="-514350"/>
            <a:r>
              <a:rPr lang="en-US" dirty="0" smtClean="0"/>
              <a:t>Relate / join with other table such as register</a:t>
            </a:r>
          </a:p>
        </p:txBody>
      </p:sp>
      <p:sp>
        <p:nvSpPr>
          <p:cNvPr id="4" name="Date Placeholder 3"/>
          <p:cNvSpPr>
            <a:spLocks noGrp="1"/>
          </p:cNvSpPr>
          <p:nvPr>
            <p:ph type="dt" sz="half" idx="10"/>
          </p:nvPr>
        </p:nvSpPr>
        <p:spPr>
          <a:xfrm>
            <a:off x="457200" y="6356350"/>
            <a:ext cx="2133600" cy="365125"/>
          </a:xfrm>
        </p:spPr>
        <p:txBody>
          <a:bodyPr/>
          <a:lstStyle/>
          <a:p>
            <a:fld id="{345555E7-876E-4ED6-A5B7-C57E63FB8FCE}"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55</a:t>
            </a:fld>
            <a:endParaRPr lang="en-US"/>
          </a:p>
        </p:txBody>
      </p:sp>
      <p:sp>
        <p:nvSpPr>
          <p:cNvPr id="10" name="Rectangle 9"/>
          <p:cNvSpPr/>
          <p:nvPr/>
        </p:nvSpPr>
        <p:spPr>
          <a:xfrm>
            <a:off x="3124200" y="4572000"/>
            <a:ext cx="13716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3000" y="5638800"/>
            <a:ext cx="12954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0" idx="2"/>
            <a:endCxn id="11" idx="0"/>
          </p:cNvCxnSpPr>
          <p:nvPr/>
        </p:nvCxnSpPr>
        <p:spPr>
          <a:xfrm rot="5400000">
            <a:off x="2495550" y="4324350"/>
            <a:ext cx="609600" cy="2019300"/>
          </a:xfrm>
          <a:prstGeom prst="bentConnector3">
            <a:avLst>
              <a:gd name="adj1" fmla="val 50000"/>
            </a:avLst>
          </a:prstGeom>
          <a:ln w="76200">
            <a:solidFill>
              <a:srgbClr val="0F0FF7"/>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a:t>
            </a:r>
            <a:r>
              <a:rPr lang="en-US" sz="3100" b="1" dirty="0" smtClean="0"/>
              <a:t>(Assigning Parcel Identification Code</a:t>
            </a:r>
            <a:r>
              <a:rPr lang="en-US" sz="3100" dirty="0" smtClean="0"/>
              <a:t>)</a:t>
            </a:r>
            <a:endParaRPr lang="en-US" dirty="0"/>
          </a:p>
        </p:txBody>
      </p:sp>
      <p:sp>
        <p:nvSpPr>
          <p:cNvPr id="3" name="Content Placeholder 2"/>
          <p:cNvSpPr>
            <a:spLocks noGrp="1"/>
          </p:cNvSpPr>
          <p:nvPr>
            <p:ph idx="1"/>
          </p:nvPr>
        </p:nvSpPr>
        <p:spPr/>
        <p:txBody>
          <a:bodyPr>
            <a:normAutofit/>
          </a:bodyPr>
          <a:lstStyle/>
          <a:p>
            <a:r>
              <a:rPr lang="en-US" b="1" dirty="0" smtClean="0"/>
              <a:t>According to Urban Landholding Registration Proclamation </a:t>
            </a:r>
            <a:r>
              <a:rPr lang="en-US" b="1" dirty="0" smtClean="0">
                <a:solidFill>
                  <a:srgbClr val="2508FE"/>
                </a:solidFill>
              </a:rPr>
              <a:t>No. 818/2014 Article 8</a:t>
            </a:r>
            <a:r>
              <a:rPr lang="en-US" b="1" dirty="0" smtClean="0"/>
              <a:t>, each parcel shall have a unique parcel identification code which may not be duplicated on another parcel in any urban center. For this purpose a </a:t>
            </a:r>
            <a:r>
              <a:rPr lang="en-US" b="1" dirty="0" smtClean="0">
                <a:solidFill>
                  <a:srgbClr val="2508FE"/>
                </a:solidFill>
              </a:rPr>
              <a:t>national standard </a:t>
            </a:r>
            <a:r>
              <a:rPr lang="en-US" b="1" dirty="0" smtClean="0"/>
              <a:t>is required to assign a code for each parcel.</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038F5A6C-C76B-4B07-9190-174513D56FAF}"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a:t>
            </a:r>
            <a:r>
              <a:rPr lang="en-US" sz="3100" b="1" dirty="0" smtClean="0"/>
              <a:t>(Assigning Parcel Identification Code</a:t>
            </a:r>
            <a:r>
              <a:rPr lang="en-US" sz="3100"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b="1" dirty="0" smtClean="0"/>
              <a:t>The unique parcel identification code shall take the following form:</a:t>
            </a:r>
            <a:endParaRPr lang="en-US" dirty="0" smtClean="0"/>
          </a:p>
          <a:p>
            <a:r>
              <a:rPr lang="en-US" dirty="0" smtClean="0"/>
              <a:t> </a:t>
            </a:r>
            <a:r>
              <a:rPr lang="en-US" b="1" dirty="0" smtClean="0"/>
              <a:t>Region code + city/town code + + </a:t>
            </a:r>
            <a:r>
              <a:rPr lang="en-US" b="1" dirty="0" err="1" smtClean="0"/>
              <a:t>Woreda</a:t>
            </a:r>
            <a:r>
              <a:rPr lang="en-US" b="1" dirty="0" smtClean="0"/>
              <a:t> code + Neighborhood code City block number + parcel number</a:t>
            </a:r>
            <a:endParaRPr lang="en-US" dirty="0" smtClean="0"/>
          </a:p>
          <a:p>
            <a:pPr marL="914400" lvl="1" indent="-514350">
              <a:buFont typeface="+mj-lt"/>
              <a:buAutoNum type="arabicParenR"/>
            </a:pPr>
            <a:r>
              <a:rPr lang="en-US" b="1" dirty="0" smtClean="0"/>
              <a:t>Region code (type= </a:t>
            </a:r>
            <a:r>
              <a:rPr lang="en-US" b="1" dirty="0" err="1" smtClean="0"/>
              <a:t>Alphabetic;2</a:t>
            </a:r>
            <a:r>
              <a:rPr lang="en-US" b="1" dirty="0" smtClean="0"/>
              <a:t> digit)</a:t>
            </a:r>
            <a:endParaRPr lang="en-US" dirty="0" smtClean="0"/>
          </a:p>
          <a:p>
            <a:pPr marL="914400" lvl="1" indent="-514350">
              <a:buFont typeface="+mj-lt"/>
              <a:buAutoNum type="arabicParenR"/>
            </a:pPr>
            <a:r>
              <a:rPr lang="en-US" b="1" dirty="0" smtClean="0"/>
              <a:t>City/Town code (type= </a:t>
            </a:r>
            <a:r>
              <a:rPr lang="en-US" b="1" dirty="0" err="1" smtClean="0"/>
              <a:t>number;3</a:t>
            </a:r>
            <a:r>
              <a:rPr lang="en-US" b="1" dirty="0" smtClean="0"/>
              <a:t> digits)</a:t>
            </a:r>
            <a:endParaRPr lang="en-US" dirty="0" smtClean="0"/>
          </a:p>
          <a:p>
            <a:pPr marL="914400" lvl="1" indent="-514350">
              <a:buFont typeface="+mj-lt"/>
              <a:buAutoNum type="arabicParenR"/>
            </a:pPr>
            <a:r>
              <a:rPr lang="en-US" b="1" dirty="0" err="1" smtClean="0">
                <a:solidFill>
                  <a:srgbClr val="2508FE"/>
                </a:solidFill>
              </a:rPr>
              <a:t>Woreda</a:t>
            </a:r>
            <a:r>
              <a:rPr lang="en-US" b="1" dirty="0" smtClean="0">
                <a:solidFill>
                  <a:srgbClr val="2508FE"/>
                </a:solidFill>
              </a:rPr>
              <a:t> / </a:t>
            </a:r>
            <a:r>
              <a:rPr lang="en-US" b="1" dirty="0" err="1" smtClean="0">
                <a:solidFill>
                  <a:srgbClr val="2508FE"/>
                </a:solidFill>
              </a:rPr>
              <a:t>kebele</a:t>
            </a:r>
            <a:r>
              <a:rPr lang="en-US" b="1" dirty="0" smtClean="0">
                <a:solidFill>
                  <a:srgbClr val="2508FE"/>
                </a:solidFill>
              </a:rPr>
              <a:t> (type= number; 2 digits)</a:t>
            </a:r>
            <a:endParaRPr lang="en-US" dirty="0" smtClean="0">
              <a:solidFill>
                <a:srgbClr val="2508FE"/>
              </a:solidFill>
            </a:endParaRPr>
          </a:p>
          <a:p>
            <a:pPr marL="914400" lvl="1" indent="-514350">
              <a:buFont typeface="+mj-lt"/>
              <a:buAutoNum type="arabicParenR"/>
            </a:pPr>
            <a:r>
              <a:rPr lang="en-US" b="1" dirty="0" smtClean="0">
                <a:solidFill>
                  <a:srgbClr val="2508FE"/>
                </a:solidFill>
              </a:rPr>
              <a:t>Neighborhood</a:t>
            </a:r>
            <a:r>
              <a:rPr lang="en-US" b="1" dirty="0" smtClean="0"/>
              <a:t> (type= number; 2 digits)</a:t>
            </a:r>
            <a:endParaRPr lang="en-US" dirty="0" smtClean="0"/>
          </a:p>
          <a:p>
            <a:pPr marL="914400" lvl="1" indent="-514350">
              <a:buFont typeface="+mj-lt"/>
              <a:buAutoNum type="arabicParenR"/>
            </a:pPr>
            <a:r>
              <a:rPr lang="en-US" b="1" dirty="0" smtClean="0"/>
              <a:t>City Block number code (type = number ; </a:t>
            </a:r>
            <a:r>
              <a:rPr lang="en-US" b="1" dirty="0" err="1" smtClean="0"/>
              <a:t>2digit</a:t>
            </a:r>
            <a:r>
              <a:rPr lang="en-US" b="1" dirty="0" smtClean="0"/>
              <a:t>) </a:t>
            </a:r>
          </a:p>
          <a:p>
            <a:pPr marL="914400" lvl="1" indent="-514350">
              <a:buFont typeface="+mj-lt"/>
              <a:buAutoNum type="arabicParenR"/>
            </a:pPr>
            <a:r>
              <a:rPr lang="en-US" b="1" dirty="0" smtClean="0"/>
              <a:t>Parcel number code (type = number; 3 digit)</a:t>
            </a:r>
            <a:endParaRPr lang="en-US" dirty="0" smtClean="0"/>
          </a:p>
          <a:p>
            <a:pPr marL="514350" indent="-514350"/>
            <a:r>
              <a:rPr lang="en-US" b="1" dirty="0" smtClean="0"/>
              <a:t>Total No. of digits:- 14</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9CA8324D-7F90-4CCD-9D56-A7E39EC16ED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 </a:t>
            </a:r>
            <a:r>
              <a:rPr lang="en-US" sz="3100" b="1" dirty="0" smtClean="0"/>
              <a:t>(Assigning Parcel Identification Code</a:t>
            </a:r>
            <a:r>
              <a:rPr lang="en-US" sz="3100" dirty="0" smtClean="0"/>
              <a:t>)</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smtClean="0"/>
              <a:t>Example: </a:t>
            </a:r>
          </a:p>
          <a:p>
            <a:pPr lvl="1"/>
            <a:r>
              <a:rPr lang="en-US" b="1" dirty="0" err="1" smtClean="0"/>
              <a:t>OR001062314112</a:t>
            </a:r>
            <a:r>
              <a:rPr lang="en-US" b="1" dirty="0" smtClean="0"/>
              <a:t> </a:t>
            </a:r>
          </a:p>
          <a:p>
            <a:pPr lvl="1"/>
            <a:r>
              <a:rPr lang="en-US" b="1" dirty="0" err="1" smtClean="0"/>
              <a:t>Oromiya</a:t>
            </a:r>
            <a:r>
              <a:rPr lang="en-US" b="1" dirty="0" smtClean="0"/>
              <a:t> region, </a:t>
            </a:r>
            <a:r>
              <a:rPr lang="en-US" b="1" dirty="0" err="1" smtClean="0"/>
              <a:t>Adama</a:t>
            </a:r>
            <a:r>
              <a:rPr lang="en-US" b="1" dirty="0" smtClean="0"/>
              <a:t> town, </a:t>
            </a:r>
            <a:r>
              <a:rPr lang="en-US" b="1" dirty="0" err="1" smtClean="0"/>
              <a:t>Woreda</a:t>
            </a:r>
            <a:r>
              <a:rPr lang="en-US" b="1" dirty="0" smtClean="0"/>
              <a:t> 06, Neighborhood 23, city block 14 &amp; parcel no. 112</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D6960CF6-523C-4577-A5E6-770B63B0E15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2508FE"/>
                </a:solidFill>
              </a:rPr>
              <a:t>City/Town code</a:t>
            </a:r>
            <a:r>
              <a:rPr lang="en-US" dirty="0" smtClean="0">
                <a:solidFill>
                  <a:srgbClr val="2508FE"/>
                </a:solidFill>
              </a:rPr>
              <a:t>: </a:t>
            </a:r>
            <a:r>
              <a:rPr lang="en-US" b="1" dirty="0" smtClean="0"/>
              <a:t>The town or city code shall be assigned by regional government urban bureau.</a:t>
            </a:r>
            <a:endParaRPr lang="en-US" dirty="0" smtClean="0"/>
          </a:p>
          <a:p>
            <a:r>
              <a:rPr lang="en-US" b="1" dirty="0" smtClean="0">
                <a:solidFill>
                  <a:srgbClr val="2508FE"/>
                </a:solidFill>
              </a:rPr>
              <a:t>Condominium/Apartment code: </a:t>
            </a:r>
            <a:r>
              <a:rPr lang="en-US" b="1" dirty="0" smtClean="0"/>
              <a:t>Specific condominium units and house number should be assigned separately once the parcel (condominium site) is identified. </a:t>
            </a:r>
          </a:p>
          <a:p>
            <a:pPr lvl="1"/>
            <a:r>
              <a:rPr lang="en-US" b="1" dirty="0" smtClean="0"/>
              <a:t>Thus, it is easily possible to identify by indexing the condominium to the </a:t>
            </a:r>
            <a:r>
              <a:rPr lang="en-US" b="1" dirty="0" smtClean="0">
                <a:solidFill>
                  <a:srgbClr val="2508FE"/>
                </a:solidFill>
              </a:rPr>
              <a:t>ground parcel</a:t>
            </a:r>
            <a:r>
              <a:rPr lang="en-US" b="1" dirty="0" smtClean="0"/>
              <a:t>. </a:t>
            </a:r>
          </a:p>
        </p:txBody>
      </p:sp>
      <p:sp>
        <p:nvSpPr>
          <p:cNvPr id="4" name="Date Placeholder 3"/>
          <p:cNvSpPr>
            <a:spLocks noGrp="1"/>
          </p:cNvSpPr>
          <p:nvPr>
            <p:ph type="dt" sz="half" idx="10"/>
          </p:nvPr>
        </p:nvSpPr>
        <p:spPr>
          <a:xfrm>
            <a:off x="457200" y="6356350"/>
            <a:ext cx="2133600" cy="365125"/>
          </a:xfrm>
        </p:spPr>
        <p:txBody>
          <a:bodyPr/>
          <a:lstStyle/>
          <a:p>
            <a:fld id="{64793203-3D47-445B-B2EB-09261619BBC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files </a:t>
            </a:r>
            <a:r>
              <a:rPr lang="en-US" dirty="0"/>
              <a:t>that define a “</a:t>
            </a:r>
            <a:r>
              <a:rPr lang="en-US" dirty="0" err="1"/>
              <a:t>shapefile</a:t>
            </a:r>
            <a:r>
              <a:rPr lang="en-US" dirty="0" smtClean="0"/>
              <a: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49933461"/>
              </p:ext>
            </p:extLst>
          </p:nvPr>
        </p:nvGraphicFramePr>
        <p:xfrm>
          <a:off x="457200" y="1762015"/>
          <a:ext cx="5867399" cy="4747260"/>
        </p:xfrm>
        <a:graphic>
          <a:graphicData uri="http://schemas.openxmlformats.org/drawingml/2006/table">
            <a:tbl>
              <a:tblPr/>
              <a:tblGrid>
                <a:gridCol w="1789271"/>
                <a:gridCol w="4078128"/>
              </a:tblGrid>
              <a:tr h="0">
                <a:tc>
                  <a:txBody>
                    <a:bodyPr/>
                    <a:lstStyle/>
                    <a:p>
                      <a:r>
                        <a:rPr lang="en-US" sz="2000" b="1" dirty="0">
                          <a:effectLst/>
                        </a:rPr>
                        <a:t>File extension</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b="1">
                          <a:effectLst/>
                        </a:rPr>
                        <a:t>Content</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sz="2800" b="1" dirty="0">
                          <a:solidFill>
                            <a:srgbClr val="FF0000"/>
                          </a:solidFill>
                          <a:effectLst/>
                        </a:rPr>
                        <a:t>.dbf</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b="1">
                          <a:solidFill>
                            <a:srgbClr val="FF0000"/>
                          </a:solidFill>
                          <a:effectLst/>
                        </a:rPr>
                        <a:t>Attribute information</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sz="2800" b="1" dirty="0">
                          <a:solidFill>
                            <a:srgbClr val="FF0000"/>
                          </a:solidFill>
                          <a:effectLst/>
                        </a:rPr>
                        <a:t>.</a:t>
                      </a:r>
                      <a:r>
                        <a:rPr lang="en-US" sz="2800" b="1" dirty="0" err="1">
                          <a:solidFill>
                            <a:srgbClr val="FF0000"/>
                          </a:solidFill>
                          <a:effectLst/>
                        </a:rPr>
                        <a:t>shp</a:t>
                      </a:r>
                      <a:endParaRPr lang="en-US" sz="2800" b="1" dirty="0">
                        <a:solidFill>
                          <a:srgbClr val="FF0000"/>
                        </a:solidFill>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2000" b="1">
                          <a:solidFill>
                            <a:srgbClr val="FF0000"/>
                          </a:solidFill>
                          <a:effectLst/>
                        </a:rPr>
                        <a:t>Feature geometry</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sz="2800" b="1" dirty="0">
                          <a:solidFill>
                            <a:srgbClr val="FF0000"/>
                          </a:solidFill>
                          <a:effectLst/>
                        </a:rPr>
                        <a:t>.</a:t>
                      </a:r>
                      <a:r>
                        <a:rPr lang="en-US" sz="2800" b="1" dirty="0" err="1">
                          <a:solidFill>
                            <a:srgbClr val="FF0000"/>
                          </a:solidFill>
                          <a:effectLst/>
                        </a:rPr>
                        <a:t>shx</a:t>
                      </a:r>
                      <a:endParaRPr lang="en-US" sz="2800" b="1" dirty="0">
                        <a:solidFill>
                          <a:srgbClr val="FF0000"/>
                        </a:solidFill>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b="1" dirty="0">
                          <a:solidFill>
                            <a:srgbClr val="FF0000"/>
                          </a:solidFill>
                          <a:effectLst/>
                        </a:rPr>
                        <a:t>Feature geometry index</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sz="2800" b="1" dirty="0">
                          <a:effectLst/>
                        </a:rPr>
                        <a:t>.</a:t>
                      </a:r>
                      <a:r>
                        <a:rPr lang="en-US" sz="2800" b="1" dirty="0" err="1">
                          <a:effectLst/>
                        </a:rPr>
                        <a:t>aih</a:t>
                      </a:r>
                      <a:endParaRPr lang="en-US" sz="2800" b="1" dirty="0">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2000">
                          <a:effectLst/>
                        </a:rPr>
                        <a:t>Attribute index</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sz="2800" b="1" dirty="0">
                          <a:effectLst/>
                        </a:rPr>
                        <a:t>.</a:t>
                      </a:r>
                      <a:r>
                        <a:rPr lang="en-US" sz="2800" b="1" dirty="0" err="1">
                          <a:effectLst/>
                        </a:rPr>
                        <a:t>ain</a:t>
                      </a:r>
                      <a:endParaRPr lang="en-US" sz="2800" b="1" dirty="0">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rPr>
                        <a:t>Attribute index</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sz="2800" b="1" dirty="0">
                          <a:solidFill>
                            <a:srgbClr val="FF0000"/>
                          </a:solidFill>
                          <a:effectLst/>
                        </a:rPr>
                        <a:t>.</a:t>
                      </a:r>
                      <a:r>
                        <a:rPr lang="en-US" sz="2800" b="1" dirty="0" err="1">
                          <a:solidFill>
                            <a:srgbClr val="FF0000"/>
                          </a:solidFill>
                          <a:effectLst/>
                        </a:rPr>
                        <a:t>prj</a:t>
                      </a:r>
                      <a:endParaRPr lang="en-US" sz="2800" b="1" dirty="0">
                        <a:solidFill>
                          <a:srgbClr val="FF0000"/>
                        </a:solidFill>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sz="2000" b="1" dirty="0">
                          <a:solidFill>
                            <a:srgbClr val="FF0000"/>
                          </a:solidFill>
                          <a:effectLst/>
                        </a:rPr>
                        <a:t>Coordinate system information</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sz="2800" b="1" dirty="0">
                          <a:effectLst/>
                        </a:rPr>
                        <a:t>.</a:t>
                      </a:r>
                      <a:r>
                        <a:rPr lang="en-US" sz="2800" b="1" dirty="0" err="1">
                          <a:effectLst/>
                        </a:rPr>
                        <a:t>sbn</a:t>
                      </a:r>
                      <a:endParaRPr lang="en-US" sz="2800" b="1" dirty="0">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rPr>
                        <a:t>Spatial index file</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sz="2800" b="1" dirty="0">
                          <a:effectLst/>
                        </a:rPr>
                        <a:t>.</a:t>
                      </a:r>
                      <a:r>
                        <a:rPr lang="en-US" sz="2800" b="1" dirty="0" err="1">
                          <a:effectLst/>
                        </a:rPr>
                        <a:t>sbx</a:t>
                      </a:r>
                      <a:endParaRPr lang="en-US" sz="2800" b="1" dirty="0">
                        <a:effectLst/>
                      </a:endParaRP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8F8F8"/>
                    </a:solidFill>
                  </a:tcPr>
                </a:tc>
                <a:tc>
                  <a:txBody>
                    <a:bodyPr/>
                    <a:lstStyle/>
                    <a:p>
                      <a:r>
                        <a:rPr lang="en-US" sz="2000" dirty="0">
                          <a:effectLst/>
                        </a:rPr>
                        <a:t>Spatial index file</a:t>
                      </a:r>
                    </a:p>
                  </a:txBody>
                  <a:tcPr marL="123825" marR="123825" marT="57150" marB="57150" anchor="ctr">
                    <a:lnL>
                      <a:noFill/>
                    </a:lnL>
                    <a:lnR>
                      <a:noFill/>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8F8F8"/>
                    </a:solidFill>
                  </a:tcPr>
                </a:tc>
              </a:tr>
            </a:tbl>
          </a:graphicData>
        </a:graphic>
      </p:graphicFrame>
      <p:sp>
        <p:nvSpPr>
          <p:cNvPr id="4" name="Date Placeholder 3"/>
          <p:cNvSpPr>
            <a:spLocks noGrp="1"/>
          </p:cNvSpPr>
          <p:nvPr>
            <p:ph type="dt" sz="half" idx="10"/>
          </p:nvPr>
        </p:nvSpPr>
        <p:spPr>
          <a:xfrm>
            <a:off x="457200" y="6356350"/>
            <a:ext cx="2133600" cy="365125"/>
          </a:xfrm>
        </p:spPr>
        <p:txBody>
          <a:bodyPr/>
          <a:lstStyle/>
          <a:p>
            <a:fld id="{2729346C-99F7-426F-8E47-11933FD2FB3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a:t>
            </a:fld>
            <a:endParaRPr lang="en-US"/>
          </a:p>
        </p:txBody>
      </p:sp>
      <p:sp>
        <p:nvSpPr>
          <p:cNvPr id="8" name="Rectangle 7"/>
          <p:cNvSpPr/>
          <p:nvPr/>
        </p:nvSpPr>
        <p:spPr>
          <a:xfrm>
            <a:off x="7010400" y="2057400"/>
            <a:ext cx="1676400" cy="4893647"/>
          </a:xfrm>
          <a:prstGeom prst="rect">
            <a:avLst/>
          </a:prstGeom>
        </p:spPr>
        <p:txBody>
          <a:bodyPr wrap="square">
            <a:spAutoFit/>
          </a:bodyPr>
          <a:lstStyle/>
          <a:p>
            <a:r>
              <a:rPr lang="en-US" sz="2400" dirty="0"/>
              <a:t>Note that each file has a specific role in defining a </a:t>
            </a:r>
            <a:r>
              <a:rPr lang="en-US" sz="2400" dirty="0" err="1"/>
              <a:t>shapefile</a:t>
            </a:r>
            <a:r>
              <a:rPr lang="en-US" sz="2400" dirty="0" smtClean="0"/>
              <a:t>.</a:t>
            </a:r>
          </a:p>
          <a:p>
            <a:r>
              <a:rPr lang="en-US" sz="2400" dirty="0" smtClean="0"/>
              <a:t>E.g.</a:t>
            </a:r>
          </a:p>
          <a:p>
            <a:endParaRPr lang="en-US" sz="2400" dirty="0" smtClean="0"/>
          </a:p>
          <a:p>
            <a:r>
              <a:rPr lang="en-US" sz="2400" dirty="0" err="1" smtClean="0"/>
              <a:t>Kebele.</a:t>
            </a:r>
            <a:r>
              <a:rPr lang="en-US" sz="2400" dirty="0" err="1" smtClean="0">
                <a:solidFill>
                  <a:srgbClr val="FF0000"/>
                </a:solidFill>
              </a:rPr>
              <a:t>dbf</a:t>
            </a:r>
            <a:endParaRPr lang="en-US" sz="2400" dirty="0" smtClean="0">
              <a:solidFill>
                <a:srgbClr val="FF0000"/>
              </a:solidFill>
            </a:endParaRPr>
          </a:p>
          <a:p>
            <a:r>
              <a:rPr lang="en-US" sz="2400" dirty="0" err="1" smtClean="0"/>
              <a:t>Kebele.</a:t>
            </a:r>
            <a:r>
              <a:rPr lang="en-US" sz="2400" dirty="0" err="1" smtClean="0">
                <a:solidFill>
                  <a:srgbClr val="FF0000"/>
                </a:solidFill>
              </a:rPr>
              <a:t>shp</a:t>
            </a:r>
            <a:endParaRPr lang="en-US" sz="2400" dirty="0" smtClean="0">
              <a:solidFill>
                <a:srgbClr val="FF0000"/>
              </a:solidFill>
            </a:endParaRPr>
          </a:p>
          <a:p>
            <a:r>
              <a:rPr lang="en-US" sz="2400" dirty="0" err="1" smtClean="0"/>
              <a:t>Kebele.</a:t>
            </a:r>
            <a:r>
              <a:rPr lang="en-US" sz="2400" dirty="0" err="1" smtClean="0">
                <a:solidFill>
                  <a:srgbClr val="FF0000"/>
                </a:solidFill>
              </a:rPr>
              <a:t>shx</a:t>
            </a:r>
            <a:endParaRPr lang="en-US" sz="2400" dirty="0" smtClean="0">
              <a:solidFill>
                <a:srgbClr val="FF0000"/>
              </a:solidFill>
            </a:endParaRPr>
          </a:p>
          <a:p>
            <a:r>
              <a:rPr lang="en-US" sz="2400" dirty="0" err="1" smtClean="0"/>
              <a:t>Kebele.</a:t>
            </a:r>
            <a:r>
              <a:rPr lang="en-US" sz="2400" dirty="0" err="1" smtClean="0">
                <a:solidFill>
                  <a:srgbClr val="FF0000"/>
                </a:solidFill>
              </a:rPr>
              <a:t>prj</a:t>
            </a:r>
            <a:r>
              <a:rPr lang="en-US" sz="2400" dirty="0"/>
              <a:t/>
            </a:r>
            <a:br>
              <a:rPr lang="en-US" sz="2400" dirty="0"/>
            </a:br>
            <a:endParaRPr lang="en-US" sz="2400" dirty="0"/>
          </a:p>
        </p:txBody>
      </p:sp>
      <p:sp>
        <p:nvSpPr>
          <p:cNvPr id="9" name="Rectangle 8"/>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11190567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Parcel identification code Standard</a:t>
            </a:r>
            <a:endParaRPr lang="en-US" dirty="0"/>
          </a:p>
        </p:txBody>
      </p:sp>
      <p:sp>
        <p:nvSpPr>
          <p:cNvPr id="3" name="Content Placeholder 2"/>
          <p:cNvSpPr>
            <a:spLocks noGrp="1"/>
          </p:cNvSpPr>
          <p:nvPr>
            <p:ph idx="1"/>
          </p:nvPr>
        </p:nvSpPr>
        <p:spPr/>
        <p:txBody>
          <a:bodyPr>
            <a:normAutofit/>
          </a:bodyPr>
          <a:lstStyle/>
          <a:p>
            <a:r>
              <a:rPr lang="en-US" b="1" dirty="0" smtClean="0"/>
              <a:t>The index should take the following code:</a:t>
            </a:r>
            <a:endParaRPr lang="en-US" dirty="0" smtClean="0"/>
          </a:p>
          <a:p>
            <a:pPr marL="514350" indent="-514350">
              <a:buFont typeface="+mj-lt"/>
              <a:buAutoNum type="arabicParenR"/>
            </a:pPr>
            <a:r>
              <a:rPr lang="en-US" b="1" dirty="0" smtClean="0"/>
              <a:t>Condominium Block unit code (type= number; 2 digit)</a:t>
            </a:r>
            <a:endParaRPr lang="en-US" dirty="0" smtClean="0"/>
          </a:p>
          <a:p>
            <a:pPr marL="514350" indent="-514350">
              <a:buFont typeface="+mj-lt"/>
              <a:buAutoNum type="arabicParenR"/>
            </a:pPr>
            <a:r>
              <a:rPr lang="en-US" b="1" dirty="0" smtClean="0"/>
              <a:t>Condominium floor code (type= number; 2 digit)</a:t>
            </a:r>
            <a:endParaRPr lang="en-US" dirty="0" smtClean="0"/>
          </a:p>
          <a:p>
            <a:pPr marL="514350" indent="-514350">
              <a:buFont typeface="+mj-lt"/>
              <a:buAutoNum type="arabicParenR"/>
            </a:pPr>
            <a:r>
              <a:rPr lang="en-US" b="1" dirty="0" smtClean="0"/>
              <a:t>House number code (type= number; 2 digit)</a:t>
            </a:r>
            <a:endParaRPr lang="en-US" dirty="0" smtClean="0"/>
          </a:p>
          <a:p>
            <a:r>
              <a:rPr lang="en-US" dirty="0" smtClean="0"/>
              <a:t> 	</a:t>
            </a:r>
            <a:r>
              <a:rPr lang="en-US" b="1" dirty="0" smtClean="0"/>
              <a:t>Example: </a:t>
            </a:r>
            <a:r>
              <a:rPr lang="en-US" b="1" dirty="0" err="1" smtClean="0"/>
              <a:t>OR001062314112050201</a:t>
            </a:r>
            <a:r>
              <a:rPr lang="en-US" b="1" dirty="0" smtClean="0"/>
              <a:t>=20 digits</a:t>
            </a:r>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145933F2-48CC-4CCF-A2AD-2E72581DEA2D}"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Control of New Parcel Numbers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 The control of the subsequent allocation, re-allocation, and withdrawal of parcel identifiers is part of the larger process of managing land-tenure changes. </a:t>
            </a:r>
          </a:p>
          <a:p>
            <a:r>
              <a:rPr lang="en-US" b="1" dirty="0" smtClean="0"/>
              <a:t>There are various techniques available for monitoring the fidelity of a parcel identifier from the time of its initial assignment through subsequent processing, most of which employ the addition of a redundant check digit. </a:t>
            </a:r>
          </a:p>
          <a:p>
            <a:r>
              <a:rPr lang="en-US" b="1" dirty="0" smtClean="0">
                <a:solidFill>
                  <a:srgbClr val="2508FE"/>
                </a:solidFill>
              </a:rPr>
              <a:t>The simplest approach is the addition of a check digit at the end of an identifier</a:t>
            </a:r>
            <a:r>
              <a:rPr lang="en-US" b="1" dirty="0" smtClean="0"/>
              <a:t>, which is mathematically related to the </a:t>
            </a:r>
            <a:r>
              <a:rPr lang="en-US" b="1" dirty="0" smtClean="0">
                <a:solidFill>
                  <a:srgbClr val="2508FE"/>
                </a:solidFill>
              </a:rPr>
              <a:t>sequence of digits </a:t>
            </a:r>
            <a:r>
              <a:rPr lang="en-US" b="1" dirty="0" smtClean="0"/>
              <a:t>in the identifier.</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5A7CA3C9-5728-4795-8B06-064253DD4B9D}"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Splitting a parcel</a:t>
            </a:r>
            <a:endParaRPr lang="en-US" dirty="0" smtClean="0"/>
          </a:p>
        </p:txBody>
      </p:sp>
      <p:sp>
        <p:nvSpPr>
          <p:cNvPr id="3" name="Content Placeholder 2"/>
          <p:cNvSpPr>
            <a:spLocks noGrp="1"/>
          </p:cNvSpPr>
          <p:nvPr>
            <p:ph idx="1"/>
          </p:nvPr>
        </p:nvSpPr>
        <p:spPr/>
        <p:txBody>
          <a:bodyPr>
            <a:normAutofit fontScale="85000" lnSpcReduction="10000"/>
          </a:bodyPr>
          <a:lstStyle/>
          <a:p>
            <a:r>
              <a:rPr lang="en-US" b="1" dirty="0" smtClean="0"/>
              <a:t>If the configuration of a </a:t>
            </a:r>
            <a:r>
              <a:rPr lang="en-US" b="1" dirty="0" smtClean="0">
                <a:solidFill>
                  <a:srgbClr val="2508FE"/>
                </a:solidFill>
              </a:rPr>
              <a:t>parcel is changed </a:t>
            </a:r>
            <a:r>
              <a:rPr lang="en-US" b="1" dirty="0" smtClean="0"/>
              <a:t>(e.g., typically by subdivision), that </a:t>
            </a:r>
            <a:r>
              <a:rPr lang="en-US" b="1" dirty="0" smtClean="0">
                <a:solidFill>
                  <a:srgbClr val="2508FE"/>
                </a:solidFill>
              </a:rPr>
              <a:t>parcel ceases to exist</a:t>
            </a:r>
            <a:r>
              <a:rPr lang="en-US" b="1" dirty="0" smtClean="0"/>
              <a:t>, and </a:t>
            </a:r>
            <a:r>
              <a:rPr lang="en-US" b="1" dirty="0" smtClean="0">
                <a:solidFill>
                  <a:srgbClr val="2508FE"/>
                </a:solidFill>
              </a:rPr>
              <a:t>new identifiers are assigned to the new parcels following the last parcel in the block. </a:t>
            </a:r>
          </a:p>
          <a:p>
            <a:r>
              <a:rPr lang="en-US" b="1" dirty="0" smtClean="0"/>
              <a:t>However, </a:t>
            </a:r>
            <a:r>
              <a:rPr lang="en-US" b="1" dirty="0" smtClean="0">
                <a:solidFill>
                  <a:srgbClr val="2508FE"/>
                </a:solidFill>
              </a:rPr>
              <a:t>the original parcel remains as a historic entity</a:t>
            </a:r>
            <a:r>
              <a:rPr lang="en-US" b="1" dirty="0" smtClean="0"/>
              <a:t> and the descriptions of it that were entered in </a:t>
            </a:r>
            <a:r>
              <a:rPr lang="en-US" b="1" dirty="0" smtClean="0">
                <a:solidFill>
                  <a:srgbClr val="2508FE"/>
                </a:solidFill>
              </a:rPr>
              <a:t>the various registers and files </a:t>
            </a:r>
            <a:r>
              <a:rPr lang="en-US" b="1" dirty="0" smtClean="0"/>
              <a:t>when it did exist remain coded to it. </a:t>
            </a:r>
          </a:p>
          <a:p>
            <a:r>
              <a:rPr lang="en-US" b="1" dirty="0" smtClean="0"/>
              <a:t>Indexes that identify such </a:t>
            </a:r>
            <a:r>
              <a:rPr lang="en-US" b="1" dirty="0" smtClean="0">
                <a:solidFill>
                  <a:srgbClr val="2508FE"/>
                </a:solidFill>
              </a:rPr>
              <a:t>“retired” parcels</a:t>
            </a:r>
            <a:r>
              <a:rPr lang="en-US" b="1" dirty="0" smtClean="0"/>
              <a:t> must be </a:t>
            </a:r>
            <a:r>
              <a:rPr lang="en-US" b="1" dirty="0" smtClean="0">
                <a:solidFill>
                  <a:srgbClr val="2508FE"/>
                </a:solidFill>
              </a:rPr>
              <a:t>included in the records system </a:t>
            </a:r>
            <a:r>
              <a:rPr lang="en-US" b="1" dirty="0" smtClean="0"/>
              <a:t>unless provided otherwise by statute.</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05B0B9D1-FE09-4FC9-B3AC-8970642D4C2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Merging adjacent parcels</a:t>
            </a:r>
            <a:endParaRPr lang="en-US" dirty="0" smtClean="0"/>
          </a:p>
        </p:txBody>
      </p:sp>
      <p:sp>
        <p:nvSpPr>
          <p:cNvPr id="3" name="Content Placeholder 2"/>
          <p:cNvSpPr>
            <a:spLocks noGrp="1"/>
          </p:cNvSpPr>
          <p:nvPr>
            <p:ph idx="1"/>
          </p:nvPr>
        </p:nvSpPr>
        <p:spPr/>
        <p:txBody>
          <a:bodyPr>
            <a:normAutofit/>
          </a:bodyPr>
          <a:lstStyle/>
          <a:p>
            <a:r>
              <a:rPr lang="en-US" b="1" dirty="0" smtClean="0"/>
              <a:t> When </a:t>
            </a:r>
            <a:r>
              <a:rPr lang="en-US" b="1" dirty="0" smtClean="0">
                <a:solidFill>
                  <a:srgbClr val="2508FE"/>
                </a:solidFill>
              </a:rPr>
              <a:t>two consecutive parcels are merged</a:t>
            </a:r>
            <a:r>
              <a:rPr lang="en-US" b="1" dirty="0" smtClean="0"/>
              <a:t>, the identification of the new parcel shall be </a:t>
            </a:r>
            <a:r>
              <a:rPr lang="en-US" b="1" dirty="0" smtClean="0">
                <a:solidFill>
                  <a:srgbClr val="2508FE"/>
                </a:solidFill>
              </a:rPr>
              <a:t>next to the identification of the last parcel within the block</a:t>
            </a:r>
            <a:r>
              <a:rPr lang="en-US" b="1" dirty="0" smtClean="0"/>
              <a:t>.</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E1273C57-BCF7-4410-9B00-61202BF81ECA}"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45F73-7109-4D80-9E1A-F9D5C229A48D}"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Working Manual for Urban Cadastral Surveying and Mapping Based on Cadastral Surveying Directive</a:t>
            </a:r>
            <a:endParaRPr lang="en-US" dirty="0"/>
          </a:p>
        </p:txBody>
      </p:sp>
      <p:sp>
        <p:nvSpPr>
          <p:cNvPr id="3" name="Subtitle 2"/>
          <p:cNvSpPr>
            <a:spLocks noGrp="1"/>
          </p:cNvSpPr>
          <p:nvPr>
            <p:ph type="subTitle" idx="1"/>
          </p:nvPr>
        </p:nvSpPr>
        <p:spPr/>
        <p:txBody>
          <a:bodyPr/>
          <a:lstStyle/>
          <a:p>
            <a:r>
              <a:rPr lang="en-US" dirty="0" err="1" smtClean="0"/>
              <a:t>No.44</a:t>
            </a:r>
            <a:r>
              <a:rPr lang="en-US" dirty="0" smtClean="0"/>
              <a:t>/2015 </a:t>
            </a:r>
            <a:br>
              <a:rPr lang="en-US" dirty="0" smtClean="0"/>
            </a:br>
            <a:r>
              <a:rPr lang="en-US" dirty="0" smtClean="0"/>
              <a:t>Manual No: 26/2016</a:t>
            </a:r>
            <a:endParaRPr lang="en-US" dirty="0"/>
          </a:p>
        </p:txBody>
      </p:sp>
      <p:sp>
        <p:nvSpPr>
          <p:cNvPr id="4" name="Date Placeholder 3"/>
          <p:cNvSpPr>
            <a:spLocks noGrp="1"/>
          </p:cNvSpPr>
          <p:nvPr>
            <p:ph type="dt" sz="half" idx="10"/>
          </p:nvPr>
        </p:nvSpPr>
        <p:spPr/>
        <p:txBody>
          <a:bodyPr/>
          <a:lstStyle/>
          <a:p>
            <a:fld id="{D9F51940-2C17-4E0B-91DD-119B4881B11C}"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extBox 6"/>
          <p:cNvSpPr txBox="1"/>
          <p:nvPr/>
        </p:nvSpPr>
        <p:spPr>
          <a:xfrm>
            <a:off x="7162800" y="228600"/>
            <a:ext cx="1676400" cy="646331"/>
          </a:xfrm>
          <a:prstGeom prst="rect">
            <a:avLst/>
          </a:prstGeom>
          <a:noFill/>
        </p:spPr>
        <p:txBody>
          <a:bodyPr wrap="square" rtlCol="0">
            <a:spAutoFit/>
          </a:bodyPr>
          <a:lstStyle/>
          <a:p>
            <a:r>
              <a:rPr lang="en-US" sz="3600" dirty="0">
                <a:solidFill>
                  <a:srgbClr val="FF0000"/>
                </a:solidFill>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Geo-database design works</a:t>
            </a:r>
            <a:endParaRPr lang="en-US" dirty="0"/>
          </a:p>
        </p:txBody>
      </p:sp>
      <p:sp>
        <p:nvSpPr>
          <p:cNvPr id="3" name="Content Placeholder 2"/>
          <p:cNvSpPr>
            <a:spLocks noGrp="1"/>
          </p:cNvSpPr>
          <p:nvPr>
            <p:ph idx="1"/>
          </p:nvPr>
        </p:nvSpPr>
        <p:spPr/>
        <p:txBody>
          <a:bodyPr>
            <a:normAutofit/>
          </a:bodyPr>
          <a:lstStyle/>
          <a:p>
            <a:r>
              <a:rPr lang="en-US" dirty="0" smtClean="0"/>
              <a:t> Database issues that are pertinent to the vector datasets need to be handled with  knowledge. </a:t>
            </a:r>
          </a:p>
          <a:p>
            <a:r>
              <a:rPr lang="en-US" dirty="0" smtClean="0"/>
              <a:t>Geo-database design works, appropriate projection, local datum, ellipsoid…etc.</a:t>
            </a:r>
          </a:p>
          <a:p>
            <a:r>
              <a:rPr lang="en-US" dirty="0" smtClean="0"/>
              <a:t>Designation has to be properly managed in the geo-databases created prior to getting in to main work of editing.</a:t>
            </a:r>
          </a:p>
        </p:txBody>
      </p:sp>
      <p:sp>
        <p:nvSpPr>
          <p:cNvPr id="4" name="Date Placeholder 3"/>
          <p:cNvSpPr>
            <a:spLocks noGrp="1"/>
          </p:cNvSpPr>
          <p:nvPr>
            <p:ph type="dt" sz="half" idx="10"/>
          </p:nvPr>
        </p:nvSpPr>
        <p:spPr>
          <a:xfrm>
            <a:off x="457200" y="6356350"/>
            <a:ext cx="2133600" cy="365125"/>
          </a:xfrm>
        </p:spPr>
        <p:txBody>
          <a:bodyPr/>
          <a:lstStyle/>
          <a:p>
            <a:fld id="{1B6BB2F2-930B-47E7-92B9-FF24134BF350}"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Geo-database design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i="1" dirty="0" smtClean="0"/>
              <a:t>Here, what should be taken as the basic archiving system is that both the vector and raster data should be archived systematically in such a way that every geo-database, geo-dataset, feature class, image, folder and other vector files should be given a logical name. </a:t>
            </a:r>
          </a:p>
          <a:p>
            <a:r>
              <a:rPr lang="en-US" i="1" dirty="0" smtClean="0"/>
              <a:t>This is to mean that a vector data of a given neighborhood, for instance, will be given the name of the specific adjudication site when archived. </a:t>
            </a:r>
          </a:p>
        </p:txBody>
      </p:sp>
      <p:sp>
        <p:nvSpPr>
          <p:cNvPr id="4" name="Date Placeholder 3"/>
          <p:cNvSpPr>
            <a:spLocks noGrp="1"/>
          </p:cNvSpPr>
          <p:nvPr>
            <p:ph type="dt" sz="half" idx="10"/>
          </p:nvPr>
        </p:nvSpPr>
        <p:spPr>
          <a:xfrm>
            <a:off x="457200" y="6356350"/>
            <a:ext cx="2133600" cy="365125"/>
          </a:xfrm>
        </p:spPr>
        <p:txBody>
          <a:bodyPr/>
          <a:lstStyle/>
          <a:p>
            <a:fld id="{DF6ECF32-E3C7-4656-AF78-42AAE83B78E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Geo-database design works</a:t>
            </a:r>
            <a:endParaRPr lang="en-US" dirty="0"/>
          </a:p>
        </p:txBody>
      </p:sp>
      <p:sp>
        <p:nvSpPr>
          <p:cNvPr id="3" name="Content Placeholder 2"/>
          <p:cNvSpPr>
            <a:spLocks noGrp="1"/>
          </p:cNvSpPr>
          <p:nvPr>
            <p:ph idx="1"/>
          </p:nvPr>
        </p:nvSpPr>
        <p:spPr/>
        <p:txBody>
          <a:bodyPr>
            <a:normAutofit/>
          </a:bodyPr>
          <a:lstStyle/>
          <a:p>
            <a:r>
              <a:rPr lang="en-US" i="1" dirty="0" smtClean="0"/>
              <a:t>Naming the data with the </a:t>
            </a:r>
            <a:r>
              <a:rPr lang="en-US" b="1" i="1" dirty="0" smtClean="0">
                <a:solidFill>
                  <a:srgbClr val="2508FE"/>
                </a:solidFill>
              </a:rPr>
              <a:t>name of a person or other unknown code </a:t>
            </a:r>
            <a:r>
              <a:rPr lang="en-US" i="1" dirty="0" smtClean="0"/>
              <a:t>would not be appropriate and bring about confusion and loss of resource and time sooner or later. </a:t>
            </a:r>
          </a:p>
        </p:txBody>
      </p:sp>
      <p:sp>
        <p:nvSpPr>
          <p:cNvPr id="4" name="Date Placeholder 3"/>
          <p:cNvSpPr>
            <a:spLocks noGrp="1"/>
          </p:cNvSpPr>
          <p:nvPr>
            <p:ph type="dt" sz="half" idx="10"/>
          </p:nvPr>
        </p:nvSpPr>
        <p:spPr>
          <a:xfrm>
            <a:off x="457200" y="6356350"/>
            <a:ext cx="2133600" cy="365125"/>
          </a:xfrm>
        </p:spPr>
        <p:txBody>
          <a:bodyPr/>
          <a:lstStyle/>
          <a:p>
            <a:fld id="{742E3786-B8B4-4FEF-BD2C-7C45F77AF82F}"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68</a:t>
            </a:fld>
            <a:endParaRPr lang="en-US"/>
          </a:p>
        </p:txBody>
      </p:sp>
      <p:cxnSp>
        <p:nvCxnSpPr>
          <p:cNvPr id="8" name="Straight Connector 7"/>
          <p:cNvCxnSpPr/>
          <p:nvPr/>
        </p:nvCxnSpPr>
        <p:spPr>
          <a:xfrm flipH="1">
            <a:off x="1143000" y="2438400"/>
            <a:ext cx="7620000" cy="3429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1000" y="2514600"/>
            <a:ext cx="8153400" cy="3657600"/>
          </a:xfrm>
          <a:prstGeom prst="line">
            <a:avLst/>
          </a:prstGeom>
          <a:ln w="76200">
            <a:solidFill>
              <a:srgbClr val="FC9B8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Sample Geo-database design</a:t>
            </a:r>
            <a:r>
              <a:rPr lang="en-US" dirty="0" smtClean="0"/>
              <a:t/>
            </a:r>
            <a:br>
              <a:rPr lang="en-US" dirty="0" smtClean="0"/>
            </a:br>
            <a:endParaRPr lang="en-US" dirty="0"/>
          </a:p>
        </p:txBody>
      </p:sp>
      <p:sp>
        <p:nvSpPr>
          <p:cNvPr id="4" name="Date Placeholder 3"/>
          <p:cNvSpPr>
            <a:spLocks noGrp="1"/>
          </p:cNvSpPr>
          <p:nvPr>
            <p:ph type="dt" sz="half" idx="10"/>
          </p:nvPr>
        </p:nvSpPr>
        <p:spPr>
          <a:xfrm>
            <a:off x="457200" y="6356350"/>
            <a:ext cx="2133600" cy="365125"/>
          </a:xfrm>
        </p:spPr>
        <p:txBody>
          <a:bodyPr/>
          <a:lstStyle/>
          <a:p>
            <a:fld id="{13A8586C-C17C-4596-A87F-D9EBA3100EED}"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69</a:t>
            </a:fld>
            <a:endParaRPr lang="en-US"/>
          </a:p>
        </p:txBody>
      </p:sp>
      <p:pic>
        <p:nvPicPr>
          <p:cNvPr id="2052" name="Picture 4"/>
          <p:cNvPicPr>
            <a:picLocks noChangeAspect="1" noChangeArrowheads="1"/>
          </p:cNvPicPr>
          <p:nvPr/>
        </p:nvPicPr>
        <p:blipFill>
          <a:blip r:embed="rId2" cstate="print"/>
          <a:srcRect l="26354" t="28125" r="20351" b="21875"/>
          <a:stretch>
            <a:fillRect/>
          </a:stretch>
        </p:blipFill>
        <p:spPr bwMode="auto">
          <a:xfrm>
            <a:off x="123825" y="1600200"/>
            <a:ext cx="8956675"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File </a:t>
            </a:r>
            <a:r>
              <a:rPr lang="en-US" b="1" i="1" dirty="0" err="1" smtClean="0"/>
              <a:t>Geodatabase</a:t>
            </a:r>
            <a:endParaRPr lang="en-US" dirty="0"/>
          </a:p>
        </p:txBody>
      </p:sp>
      <p:sp>
        <p:nvSpPr>
          <p:cNvPr id="3" name="Content Placeholder 2"/>
          <p:cNvSpPr>
            <a:spLocks noGrp="1"/>
          </p:cNvSpPr>
          <p:nvPr>
            <p:ph idx="1"/>
          </p:nvPr>
        </p:nvSpPr>
        <p:spPr/>
        <p:txBody>
          <a:bodyPr>
            <a:normAutofit/>
          </a:bodyPr>
          <a:lstStyle/>
          <a:p>
            <a:r>
              <a:rPr lang="en-US" dirty="0" smtClean="0"/>
              <a:t>A</a:t>
            </a:r>
            <a:r>
              <a:rPr lang="en-US" dirty="0"/>
              <a:t> </a:t>
            </a:r>
            <a:r>
              <a:rPr lang="en-US" b="1" dirty="0"/>
              <a:t>file </a:t>
            </a:r>
            <a:r>
              <a:rPr lang="en-US" b="1" dirty="0" err="1"/>
              <a:t>geodatabase</a:t>
            </a:r>
            <a:r>
              <a:rPr lang="en-US" dirty="0"/>
              <a:t> is a relational database storage format. </a:t>
            </a:r>
            <a:endParaRPr lang="en-US" dirty="0" smtClean="0"/>
          </a:p>
          <a:p>
            <a:r>
              <a:rPr lang="en-US" dirty="0" smtClean="0"/>
              <a:t>It’s </a:t>
            </a:r>
            <a:r>
              <a:rPr lang="en-US" dirty="0"/>
              <a:t>a far more complex data structure than the </a:t>
            </a:r>
            <a:r>
              <a:rPr lang="en-US" dirty="0" err="1"/>
              <a:t>shapefile</a:t>
            </a:r>
            <a:r>
              <a:rPr lang="en-US" dirty="0"/>
              <a:t> and consists of a </a:t>
            </a:r>
            <a:r>
              <a:rPr lang="en-US" b="1" dirty="0"/>
              <a:t>.</a:t>
            </a:r>
            <a:r>
              <a:rPr lang="en-US" b="1" dirty="0" err="1"/>
              <a:t>gdb</a:t>
            </a:r>
            <a:r>
              <a:rPr lang="en-US" dirty="0"/>
              <a:t> folder housing dozens of files. </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fld id="{F443EA27-2561-43D9-B690-6ECC30D6B53D}"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a:t>
            </a:fld>
            <a:endParaRPr lang="en-US"/>
          </a:p>
        </p:txBody>
      </p:sp>
      <p:sp>
        <p:nvSpPr>
          <p:cNvPr id="7" name="Rectangle 6"/>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spTree>
    <p:extLst>
      <p:ext uri="{BB962C8B-B14F-4D97-AF65-F5344CB8AC3E}">
        <p14:creationId xmlns:p14="http://schemas.microsoft.com/office/powerpoint/2010/main" val="4734935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File Geo-database</a:t>
            </a:r>
            <a:endParaRPr lang="en-US" dirty="0"/>
          </a:p>
        </p:txBody>
      </p:sp>
      <p:sp>
        <p:nvSpPr>
          <p:cNvPr id="3" name="Content Placeholder 2"/>
          <p:cNvSpPr>
            <a:spLocks noGrp="1"/>
          </p:cNvSpPr>
          <p:nvPr>
            <p:ph idx="1"/>
          </p:nvPr>
        </p:nvSpPr>
        <p:spPr/>
        <p:txBody>
          <a:bodyPr>
            <a:normAutofit fontScale="92500"/>
          </a:bodyPr>
          <a:lstStyle/>
          <a:p>
            <a:r>
              <a:rPr lang="en-US" b="1" dirty="0" smtClean="0"/>
              <a:t> I</a:t>
            </a:r>
            <a:r>
              <a:rPr lang="en-US" dirty="0" smtClean="0"/>
              <a:t>t is a file folder that holds its dataset files.</a:t>
            </a:r>
            <a:endParaRPr lang="en-US" sz="1050" dirty="0" smtClean="0"/>
          </a:p>
          <a:p>
            <a:r>
              <a:rPr lang="en-US" dirty="0" smtClean="0"/>
              <a:t> Can hold many datasets.</a:t>
            </a:r>
            <a:endParaRPr lang="en-US" sz="1050" dirty="0" smtClean="0"/>
          </a:p>
          <a:p>
            <a:r>
              <a:rPr lang="en-US" dirty="0" smtClean="0"/>
              <a:t> Each data sets consists many feature classes.</a:t>
            </a:r>
            <a:endParaRPr lang="en-US" sz="1050" dirty="0" smtClean="0"/>
          </a:p>
          <a:p>
            <a:r>
              <a:rPr lang="en-US" dirty="0" smtClean="0"/>
              <a:t> Can store up to 1 TB data.</a:t>
            </a:r>
            <a:endParaRPr lang="en-US" sz="1100" dirty="0" smtClean="0"/>
          </a:p>
          <a:p>
            <a:r>
              <a:rPr lang="en-US" dirty="0" smtClean="0"/>
              <a:t> Cross platform</a:t>
            </a:r>
            <a:endParaRPr lang="en-US" sz="1050" dirty="0" smtClean="0"/>
          </a:p>
          <a:p>
            <a:r>
              <a:rPr lang="en-US" dirty="0" smtClean="0"/>
              <a:t> cannot support versioning.</a:t>
            </a:r>
            <a:endParaRPr lang="en-US" sz="1050" dirty="0" smtClean="0"/>
          </a:p>
          <a:p>
            <a:r>
              <a:rPr lang="en-US" dirty="0" smtClean="0"/>
              <a:t> single users with smaller group.</a:t>
            </a:r>
            <a:endParaRPr lang="en-US" sz="1050" dirty="0" smtClean="0"/>
          </a:p>
          <a:p>
            <a:r>
              <a:rPr lang="en-US" dirty="0" smtClean="0"/>
              <a:t> Compressed and encrypted for security purpose.</a:t>
            </a:r>
            <a:endParaRPr lang="en-US" sz="1050"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67BA023A-830D-4ACE-945F-EA767E396957}"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Sample spatial data archiving system</a:t>
            </a:r>
            <a:endParaRPr lang="en-US" dirty="0"/>
          </a:p>
        </p:txBody>
      </p:sp>
      <p:sp>
        <p:nvSpPr>
          <p:cNvPr id="4" name="Date Placeholder 3"/>
          <p:cNvSpPr>
            <a:spLocks noGrp="1"/>
          </p:cNvSpPr>
          <p:nvPr>
            <p:ph type="dt" sz="half" idx="10"/>
          </p:nvPr>
        </p:nvSpPr>
        <p:spPr>
          <a:xfrm>
            <a:off x="457200" y="6356350"/>
            <a:ext cx="2133600" cy="365125"/>
          </a:xfrm>
        </p:spPr>
        <p:txBody>
          <a:bodyPr/>
          <a:lstStyle/>
          <a:p>
            <a:fld id="{D54FBEA9-8D4C-43CB-9E80-E7293170827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71</a:t>
            </a:fld>
            <a:endParaRPr lang="en-US"/>
          </a:p>
        </p:txBody>
      </p:sp>
      <p:pic>
        <p:nvPicPr>
          <p:cNvPr id="4099" name="Picture 3"/>
          <p:cNvPicPr>
            <a:picLocks noChangeAspect="1" noChangeArrowheads="1"/>
          </p:cNvPicPr>
          <p:nvPr/>
        </p:nvPicPr>
        <p:blipFill>
          <a:blip r:embed="rId2" cstate="print"/>
          <a:srcRect l="24231" t="25000" r="23060" b="16667"/>
          <a:stretch>
            <a:fillRect/>
          </a:stretch>
        </p:blipFill>
        <p:spPr bwMode="auto">
          <a:xfrm>
            <a:off x="533400" y="1295400"/>
            <a:ext cx="8049986" cy="5008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5ACAD-6668-4622-B354-73CDC3EEF194}"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(1/4)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As the assigned surveyor/s or mapping staff begin managing the vector data by, of course, </a:t>
            </a:r>
            <a:r>
              <a:rPr lang="en-US" b="1" dirty="0" smtClean="0">
                <a:solidFill>
                  <a:srgbClr val="2508FE"/>
                </a:solidFill>
              </a:rPr>
              <a:t>draping the vector file over the image</a:t>
            </a:r>
            <a:r>
              <a:rPr lang="en-US" dirty="0" smtClean="0"/>
              <a:t>, the first task would be naturally to examine how well the vector parcels overlap with similar features on the image. </a:t>
            </a:r>
          </a:p>
          <a:p>
            <a:r>
              <a:rPr lang="en-US" dirty="0" smtClean="0"/>
              <a:t>However there </a:t>
            </a:r>
            <a:r>
              <a:rPr lang="en-US" b="1" dirty="0" smtClean="0">
                <a:solidFill>
                  <a:srgbClr val="2508FE"/>
                </a:solidFill>
              </a:rPr>
              <a:t>may be a slight shifting </a:t>
            </a:r>
            <a:r>
              <a:rPr lang="en-US" dirty="0" smtClean="0"/>
              <a:t>since line maps was made using stereoscopic view in </a:t>
            </a:r>
            <a:r>
              <a:rPr lang="en-US" dirty="0" err="1" smtClean="0"/>
              <a:t>3D</a:t>
            </a:r>
            <a:r>
              <a:rPr lang="en-US" dirty="0" smtClean="0"/>
              <a:t> environment and unlike the </a:t>
            </a:r>
            <a:r>
              <a:rPr lang="en-US" dirty="0" err="1" smtClean="0"/>
              <a:t>2D</a:t>
            </a:r>
            <a:r>
              <a:rPr lang="en-US" dirty="0" smtClean="0"/>
              <a:t> desktop the line map were displayed.</a:t>
            </a:r>
          </a:p>
        </p:txBody>
      </p:sp>
      <p:sp>
        <p:nvSpPr>
          <p:cNvPr id="4" name="Date Placeholder 3"/>
          <p:cNvSpPr>
            <a:spLocks noGrp="1"/>
          </p:cNvSpPr>
          <p:nvPr>
            <p:ph type="dt" sz="half" idx="10"/>
          </p:nvPr>
        </p:nvSpPr>
        <p:spPr>
          <a:xfrm>
            <a:off x="457200" y="6356350"/>
            <a:ext cx="2133600" cy="365125"/>
          </a:xfrm>
        </p:spPr>
        <p:txBody>
          <a:bodyPr/>
          <a:lstStyle/>
          <a:p>
            <a:fld id="{BED5C3A0-4833-46CE-8E38-B59640B62392}"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(2/4)</a:t>
            </a:r>
            <a:endParaRPr lang="en-US" dirty="0"/>
          </a:p>
        </p:txBody>
      </p:sp>
      <p:sp>
        <p:nvSpPr>
          <p:cNvPr id="3" name="Content Placeholder 2"/>
          <p:cNvSpPr>
            <a:spLocks noGrp="1"/>
          </p:cNvSpPr>
          <p:nvPr>
            <p:ph idx="1"/>
          </p:nvPr>
        </p:nvSpPr>
        <p:spPr/>
        <p:txBody>
          <a:bodyPr>
            <a:normAutofit fontScale="92500"/>
          </a:bodyPr>
          <a:lstStyle/>
          <a:p>
            <a:r>
              <a:rPr lang="en-US" dirty="0" smtClean="0"/>
              <a:t>Regarding the </a:t>
            </a:r>
            <a:r>
              <a:rPr lang="en-US" b="1" dirty="0" smtClean="0">
                <a:solidFill>
                  <a:srgbClr val="2508FE"/>
                </a:solidFill>
              </a:rPr>
              <a:t>existing vector file</a:t>
            </a:r>
            <a:r>
              <a:rPr lang="en-US" dirty="0" smtClean="0"/>
              <a:t>, there could be </a:t>
            </a:r>
            <a:r>
              <a:rPr lang="en-US" b="1" dirty="0" smtClean="0">
                <a:solidFill>
                  <a:srgbClr val="2508FE"/>
                </a:solidFill>
              </a:rPr>
              <a:t>some pocket areas having slight shifts, gaps and overlaps </a:t>
            </a:r>
            <a:r>
              <a:rPr lang="en-US" dirty="0" smtClean="0"/>
              <a:t>that </a:t>
            </a:r>
            <a:r>
              <a:rPr lang="en-US" b="1" dirty="0" smtClean="0">
                <a:solidFill>
                  <a:srgbClr val="2508FE"/>
                </a:solidFill>
              </a:rPr>
              <a:t>need editing by applying both desktop GIS/Mapping and ground survey data </a:t>
            </a:r>
            <a:r>
              <a:rPr lang="en-US" dirty="0" smtClean="0"/>
              <a:t>collection and its integration with the vector data. </a:t>
            </a:r>
          </a:p>
          <a:p>
            <a:r>
              <a:rPr lang="en-US" b="1" dirty="0" smtClean="0">
                <a:solidFill>
                  <a:srgbClr val="2508FE"/>
                </a:solidFill>
              </a:rPr>
              <a:t>Vector data </a:t>
            </a:r>
            <a:r>
              <a:rPr lang="en-US" dirty="0" smtClean="0"/>
              <a:t>shall be c</a:t>
            </a:r>
            <a:r>
              <a:rPr lang="en-US" dirty="0" smtClean="0">
                <a:solidFill>
                  <a:srgbClr val="2508FE"/>
                </a:solidFill>
              </a:rPr>
              <a:t>hecked for its completeness using </a:t>
            </a:r>
            <a:r>
              <a:rPr lang="en-US" b="1" dirty="0" smtClean="0">
                <a:solidFill>
                  <a:srgbClr val="2508FE"/>
                </a:solidFill>
              </a:rPr>
              <a:t>Topology</a:t>
            </a:r>
            <a:r>
              <a:rPr lang="en-US" dirty="0" smtClean="0">
                <a:solidFill>
                  <a:srgbClr val="2508FE"/>
                </a:solidFill>
              </a:rPr>
              <a:t> rule</a:t>
            </a:r>
            <a:r>
              <a:rPr lang="en-US" dirty="0" smtClean="0"/>
              <a:t> i.e.</a:t>
            </a:r>
          </a:p>
          <a:p>
            <a:r>
              <a:rPr lang="en-US" dirty="0" smtClean="0"/>
              <a:t>Point line, and polygon </a:t>
            </a:r>
            <a:r>
              <a:rPr lang="en-US" b="1" dirty="0" smtClean="0">
                <a:solidFill>
                  <a:srgbClr val="2508FE"/>
                </a:solidFill>
              </a:rPr>
              <a:t>topology</a:t>
            </a:r>
            <a:r>
              <a:rPr lang="en-US" dirty="0" smtClean="0"/>
              <a:t> rules will be applied.</a:t>
            </a:r>
          </a:p>
        </p:txBody>
      </p:sp>
      <p:sp>
        <p:nvSpPr>
          <p:cNvPr id="4" name="Date Placeholder 3"/>
          <p:cNvSpPr>
            <a:spLocks noGrp="1"/>
          </p:cNvSpPr>
          <p:nvPr>
            <p:ph type="dt" sz="half" idx="10"/>
          </p:nvPr>
        </p:nvSpPr>
        <p:spPr>
          <a:xfrm>
            <a:off x="457200" y="6356350"/>
            <a:ext cx="2133600" cy="365125"/>
          </a:xfrm>
        </p:spPr>
        <p:txBody>
          <a:bodyPr/>
          <a:lstStyle/>
          <a:p>
            <a:fld id="{670D2392-6449-4138-A119-6384B1BF7B11}"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(3/4)</a:t>
            </a:r>
            <a:endParaRPr lang="en-US" dirty="0"/>
          </a:p>
        </p:txBody>
      </p:sp>
      <p:sp>
        <p:nvSpPr>
          <p:cNvPr id="3" name="Content Placeholder 2"/>
          <p:cNvSpPr>
            <a:spLocks noGrp="1"/>
          </p:cNvSpPr>
          <p:nvPr>
            <p:ph idx="1"/>
          </p:nvPr>
        </p:nvSpPr>
        <p:spPr/>
        <p:txBody>
          <a:bodyPr>
            <a:normAutofit fontScale="92500"/>
          </a:bodyPr>
          <a:lstStyle/>
          <a:p>
            <a:r>
              <a:rPr lang="en-US" dirty="0" smtClean="0"/>
              <a:t>Examination of the </a:t>
            </a:r>
            <a:r>
              <a:rPr lang="en-US" b="1" dirty="0" smtClean="0">
                <a:solidFill>
                  <a:srgbClr val="2508FE"/>
                </a:solidFill>
              </a:rPr>
              <a:t>vector-image fitting and verification </a:t>
            </a:r>
            <a:r>
              <a:rPr lang="en-US" dirty="0" smtClean="0"/>
              <a:t>should be conducted at then </a:t>
            </a:r>
            <a:r>
              <a:rPr lang="en-US" b="1" dirty="0" smtClean="0">
                <a:solidFill>
                  <a:srgbClr val="2508FE"/>
                </a:solidFill>
              </a:rPr>
              <a:t>City/town Block level</a:t>
            </a:r>
            <a:r>
              <a:rPr lang="en-US" dirty="0" smtClean="0"/>
              <a:t>. </a:t>
            </a:r>
          </a:p>
          <a:p>
            <a:r>
              <a:rPr lang="en-US" dirty="0" smtClean="0"/>
              <a:t>Data verification is both manageable and helps easy identification of problem areas and accomplished works. </a:t>
            </a:r>
            <a:r>
              <a:rPr lang="en-US" b="1" dirty="0" smtClean="0">
                <a:solidFill>
                  <a:srgbClr val="2508FE"/>
                </a:solidFill>
              </a:rPr>
              <a:t>The city/town block level map for vector image verification</a:t>
            </a:r>
            <a:r>
              <a:rPr lang="en-US" dirty="0" smtClean="0"/>
              <a:t> shall be done based on procedures stipulated at  </a:t>
            </a:r>
            <a:r>
              <a:rPr lang="en-US" b="1" dirty="0" smtClean="0">
                <a:solidFill>
                  <a:srgbClr val="2508FE"/>
                </a:solidFill>
              </a:rPr>
              <a:t>Adjudication Regulation 324 /2014 at Art 9.</a:t>
            </a:r>
            <a:endParaRPr lang="en-US" dirty="0" smtClean="0">
              <a:solidFill>
                <a:srgbClr val="2508FE"/>
              </a:solidFill>
            </a:endParaRPr>
          </a:p>
        </p:txBody>
      </p:sp>
      <p:sp>
        <p:nvSpPr>
          <p:cNvPr id="4" name="Date Placeholder 3"/>
          <p:cNvSpPr>
            <a:spLocks noGrp="1"/>
          </p:cNvSpPr>
          <p:nvPr>
            <p:ph type="dt" sz="half" idx="10"/>
          </p:nvPr>
        </p:nvSpPr>
        <p:spPr>
          <a:xfrm>
            <a:off x="457200" y="6356350"/>
            <a:ext cx="2133600" cy="365125"/>
          </a:xfrm>
        </p:spPr>
        <p:txBody>
          <a:bodyPr/>
          <a:lstStyle/>
          <a:p>
            <a:fld id="{83DF54BF-CD89-42C9-9595-B443BC2CA45F}"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(4/4)</a:t>
            </a:r>
            <a:endParaRPr lang="en-US" dirty="0"/>
          </a:p>
        </p:txBody>
      </p:sp>
      <p:sp>
        <p:nvSpPr>
          <p:cNvPr id="3" name="Content Placeholder 2"/>
          <p:cNvSpPr>
            <a:spLocks noGrp="1"/>
          </p:cNvSpPr>
          <p:nvPr>
            <p:ph idx="1"/>
          </p:nvPr>
        </p:nvSpPr>
        <p:spPr/>
        <p:txBody>
          <a:bodyPr>
            <a:normAutofit/>
          </a:bodyPr>
          <a:lstStyle/>
          <a:p>
            <a:r>
              <a:rPr lang="en-US" dirty="0" smtClean="0"/>
              <a:t>Neighborhood-level maps should be prepared when field verification is planned. These maps will be used by both the demarcation staff and the surveyors.</a:t>
            </a:r>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8DA27541-0B25-4025-9688-3A520C8F3E7F}"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Sample Neighborhood level map for field verification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a:xfrm>
            <a:off x="457200" y="6356350"/>
            <a:ext cx="2133600" cy="365125"/>
          </a:xfrm>
        </p:spPr>
        <p:txBody>
          <a:bodyPr/>
          <a:lstStyle/>
          <a:p>
            <a:fld id="{0D4FC2E0-C82E-4A26-BB1C-BC9F4C358A7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77</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708025" y="1425993"/>
            <a:ext cx="7673975" cy="5439945"/>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 cases???</a:t>
            </a:r>
            <a:endParaRPr lang="en-US" dirty="0"/>
          </a:p>
        </p:txBody>
      </p:sp>
      <p:sp>
        <p:nvSpPr>
          <p:cNvPr id="3" name="Content Placeholder 2"/>
          <p:cNvSpPr>
            <a:spLocks noGrp="1"/>
          </p:cNvSpPr>
          <p:nvPr>
            <p:ph idx="1"/>
          </p:nvPr>
        </p:nvSpPr>
        <p:spPr/>
        <p:txBody>
          <a:bodyPr>
            <a:normAutofit/>
          </a:bodyPr>
          <a:lstStyle/>
          <a:p>
            <a:r>
              <a:rPr lang="en-US" dirty="0" smtClean="0"/>
              <a:t>If a parcel or a group of parcels on the vector file are well- captured during digitization, these </a:t>
            </a:r>
            <a:r>
              <a:rPr lang="en-US" b="1" dirty="0" smtClean="0">
                <a:solidFill>
                  <a:srgbClr val="2508FE"/>
                </a:solidFill>
              </a:rPr>
              <a:t>parcels still need to be verified </a:t>
            </a:r>
            <a:r>
              <a:rPr lang="en-US" dirty="0" smtClean="0"/>
              <a:t>on the ground by the boundary demarcation team and </a:t>
            </a:r>
            <a:r>
              <a:rPr lang="en-US" b="1" dirty="0" smtClean="0">
                <a:solidFill>
                  <a:srgbClr val="2508FE"/>
                </a:solidFill>
              </a:rPr>
              <a:t>approved</a:t>
            </a:r>
            <a:r>
              <a:rPr lang="en-US" dirty="0" smtClean="0"/>
              <a:t> by Cadastre officer. </a:t>
            </a:r>
          </a:p>
        </p:txBody>
      </p:sp>
      <p:sp>
        <p:nvSpPr>
          <p:cNvPr id="4" name="Date Placeholder 3"/>
          <p:cNvSpPr>
            <a:spLocks noGrp="1"/>
          </p:cNvSpPr>
          <p:nvPr>
            <p:ph type="dt" sz="half" idx="10"/>
          </p:nvPr>
        </p:nvSpPr>
        <p:spPr>
          <a:xfrm>
            <a:off x="457200" y="6356350"/>
            <a:ext cx="2133600" cy="365125"/>
          </a:xfrm>
        </p:spPr>
        <p:txBody>
          <a:bodyPr/>
          <a:lstStyle/>
          <a:p>
            <a:fld id="{73D8BCC9-E8A2-465B-B5C0-196431D86B56}"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 case 1</a:t>
            </a:r>
            <a:endParaRPr lang="en-US" dirty="0"/>
          </a:p>
        </p:txBody>
      </p:sp>
      <p:sp>
        <p:nvSpPr>
          <p:cNvPr id="3" name="Content Placeholder 2"/>
          <p:cNvSpPr>
            <a:spLocks noGrp="1"/>
          </p:cNvSpPr>
          <p:nvPr>
            <p:ph idx="1"/>
          </p:nvPr>
        </p:nvSpPr>
        <p:spPr/>
        <p:txBody>
          <a:bodyPr>
            <a:normAutofit/>
          </a:bodyPr>
          <a:lstStyle/>
          <a:p>
            <a:r>
              <a:rPr lang="en-US" dirty="0" smtClean="0"/>
              <a:t>If the data brought by the demarcation team </a:t>
            </a:r>
            <a:r>
              <a:rPr lang="en-US" b="1" dirty="0" smtClean="0">
                <a:solidFill>
                  <a:srgbClr val="2508FE"/>
                </a:solidFill>
              </a:rPr>
              <a:t>confirms the accuracy </a:t>
            </a:r>
            <a:r>
              <a:rPr lang="en-US" dirty="0" smtClean="0"/>
              <a:t>seen on the parcel data of cadastral base map, then that parcel or a </a:t>
            </a:r>
            <a:r>
              <a:rPr lang="en-US" b="1" dirty="0" smtClean="0">
                <a:solidFill>
                  <a:srgbClr val="2508FE"/>
                </a:solidFill>
              </a:rPr>
              <a:t>group of parcels </a:t>
            </a:r>
            <a:r>
              <a:rPr lang="en-US" dirty="0" smtClean="0"/>
              <a:t>will be passed on to </a:t>
            </a:r>
            <a:r>
              <a:rPr lang="en-US" b="1" dirty="0" smtClean="0">
                <a:solidFill>
                  <a:srgbClr val="2508FE"/>
                </a:solidFill>
              </a:rPr>
              <a:t>adjudication</a:t>
            </a:r>
            <a:r>
              <a:rPr lang="en-US" dirty="0" smtClean="0"/>
              <a:t>. </a:t>
            </a:r>
          </a:p>
        </p:txBody>
      </p:sp>
      <p:sp>
        <p:nvSpPr>
          <p:cNvPr id="4" name="Date Placeholder 3"/>
          <p:cNvSpPr>
            <a:spLocks noGrp="1"/>
          </p:cNvSpPr>
          <p:nvPr>
            <p:ph type="dt" sz="half" idx="10"/>
          </p:nvPr>
        </p:nvSpPr>
        <p:spPr>
          <a:xfrm>
            <a:off x="457200" y="6356350"/>
            <a:ext cx="2133600" cy="365125"/>
          </a:xfrm>
        </p:spPr>
        <p:txBody>
          <a:bodyPr/>
          <a:lstStyle/>
          <a:p>
            <a:fld id="{9A546702-4193-4C2E-851B-DC09AD4C744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9996D-900F-4632-B4F4-CE6FD4AEEA77}"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itle 1"/>
          <p:cNvSpPr txBox="1">
            <a:spLocks/>
          </p:cNvSpPr>
          <p:nvPr/>
        </p:nvSpPr>
        <p:spPr>
          <a:xfrm>
            <a:off x="1066800" y="2209800"/>
            <a:ext cx="7239000" cy="23622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smtClean="0"/>
              <a:t>Sample content of an ArcGIS file geodatabase</a:t>
            </a:r>
            <a:endParaRPr lang="en-US" sz="5400" dirty="0"/>
          </a:p>
        </p:txBody>
      </p:sp>
      <p:sp>
        <p:nvSpPr>
          <p:cNvPr id="6" name="Rectangle 5"/>
          <p:cNvSpPr/>
          <p:nvPr/>
        </p:nvSpPr>
        <p:spPr>
          <a:xfrm>
            <a:off x="6846980" y="734724"/>
            <a:ext cx="335348" cy="646331"/>
          </a:xfrm>
          <a:prstGeom prst="rect">
            <a:avLst/>
          </a:prstGeom>
        </p:spPr>
        <p:txBody>
          <a:bodyPr wrap="none">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38837244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Examination and verification of vector data – case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the data brought by the demarcation team indicates the need for </a:t>
            </a:r>
            <a:r>
              <a:rPr lang="en-US" b="1" dirty="0" smtClean="0">
                <a:solidFill>
                  <a:srgbClr val="2508FE"/>
                </a:solidFill>
              </a:rPr>
              <a:t>slight modifications</a:t>
            </a:r>
            <a:r>
              <a:rPr lang="en-US" dirty="0" smtClean="0"/>
              <a:t>, then the parcel or the </a:t>
            </a:r>
            <a:r>
              <a:rPr lang="en-US" b="1" dirty="0" smtClean="0">
                <a:solidFill>
                  <a:srgbClr val="2508FE"/>
                </a:solidFill>
              </a:rPr>
              <a:t>group of parcels </a:t>
            </a:r>
            <a:r>
              <a:rPr lang="en-US" dirty="0" smtClean="0"/>
              <a:t>will be </a:t>
            </a:r>
            <a:r>
              <a:rPr lang="en-US" b="1" dirty="0" smtClean="0">
                <a:solidFill>
                  <a:srgbClr val="2508FE"/>
                </a:solidFill>
              </a:rPr>
              <a:t>modified</a:t>
            </a:r>
            <a:r>
              <a:rPr lang="en-US" dirty="0" smtClean="0"/>
              <a:t> </a:t>
            </a:r>
          </a:p>
          <a:p>
            <a:pPr lvl="1"/>
            <a:r>
              <a:rPr lang="en-US" dirty="0" smtClean="0"/>
              <a:t>Splitting</a:t>
            </a:r>
          </a:p>
          <a:p>
            <a:pPr lvl="1"/>
            <a:r>
              <a:rPr lang="en-US" dirty="0" smtClean="0"/>
              <a:t>Merging</a:t>
            </a:r>
          </a:p>
          <a:p>
            <a:pPr lvl="1"/>
            <a:r>
              <a:rPr lang="en-US" dirty="0" smtClean="0"/>
              <a:t>moving vertices</a:t>
            </a:r>
          </a:p>
          <a:p>
            <a:pPr lvl="1"/>
            <a:r>
              <a:rPr lang="en-US" dirty="0" smtClean="0"/>
              <a:t>…etc tasks on parcel vector</a:t>
            </a:r>
          </a:p>
          <a:p>
            <a:pPr>
              <a:buNone/>
            </a:pPr>
            <a:r>
              <a:rPr lang="en-US" dirty="0" smtClean="0"/>
              <a:t>in office using </a:t>
            </a:r>
            <a:r>
              <a:rPr lang="en-US" b="1" i="1" dirty="0" smtClean="0">
                <a:solidFill>
                  <a:srgbClr val="2508FE"/>
                </a:solidFill>
              </a:rPr>
              <a:t>GIS</a:t>
            </a:r>
            <a:r>
              <a:rPr lang="en-US" b="1" dirty="0" smtClean="0">
                <a:solidFill>
                  <a:srgbClr val="2508FE"/>
                </a:solidFill>
              </a:rPr>
              <a:t> </a:t>
            </a:r>
            <a:r>
              <a:rPr lang="en-US" b="1" i="1" dirty="0" smtClean="0">
                <a:solidFill>
                  <a:srgbClr val="2508FE"/>
                </a:solidFill>
              </a:rPr>
              <a:t>editing </a:t>
            </a:r>
            <a:r>
              <a:rPr lang="en-US" dirty="0" smtClean="0"/>
              <a:t>techniques as will be practiced during the </a:t>
            </a:r>
            <a:r>
              <a:rPr lang="en-US" b="1" dirty="0" smtClean="0">
                <a:solidFill>
                  <a:srgbClr val="FF0000"/>
                </a:solidFill>
              </a:rPr>
              <a:t>training</a:t>
            </a:r>
            <a:r>
              <a:rPr lang="en-US" dirty="0" smtClean="0"/>
              <a:t> </a:t>
            </a:r>
            <a:r>
              <a:rPr lang="en-US" dirty="0" smtClean="0">
                <a:solidFill>
                  <a:schemeClr val="bg1">
                    <a:lumMod val="50000"/>
                  </a:schemeClr>
                </a:solidFill>
              </a:rPr>
              <a:t>(see next slides)</a:t>
            </a:r>
          </a:p>
        </p:txBody>
      </p:sp>
      <p:sp>
        <p:nvSpPr>
          <p:cNvPr id="4" name="Date Placeholder 3"/>
          <p:cNvSpPr>
            <a:spLocks noGrp="1"/>
          </p:cNvSpPr>
          <p:nvPr>
            <p:ph type="dt" sz="half" idx="10"/>
          </p:nvPr>
        </p:nvSpPr>
        <p:spPr>
          <a:xfrm>
            <a:off x="457200" y="6356350"/>
            <a:ext cx="2133600" cy="365125"/>
          </a:xfrm>
        </p:spPr>
        <p:txBody>
          <a:bodyPr/>
          <a:lstStyle/>
          <a:p>
            <a:fld id="{3E2F05A0-DEFF-423F-B965-E8BB015CD748}"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 splitting.</a:t>
            </a:r>
            <a:endParaRPr lang="en-US" dirty="0"/>
          </a:p>
        </p:txBody>
      </p:sp>
      <p:sp>
        <p:nvSpPr>
          <p:cNvPr id="3" name="Content Placeholder 2"/>
          <p:cNvSpPr>
            <a:spLocks noGrp="1"/>
          </p:cNvSpPr>
          <p:nvPr>
            <p:ph idx="1"/>
          </p:nvPr>
        </p:nvSpPr>
        <p:spPr/>
        <p:txBody>
          <a:bodyPr>
            <a:normAutofit/>
          </a:bodyPr>
          <a:lstStyle/>
          <a:p>
            <a:r>
              <a:rPr lang="en-US" dirty="0" smtClean="0"/>
              <a:t> If certain parcel on the vector data becomes more than one, then the office surveyors shall confirm with the reality on the ground by sub dividing. </a:t>
            </a:r>
            <a:r>
              <a:rPr lang="en-US" b="1" dirty="0" smtClean="0"/>
              <a:t>Steps:</a:t>
            </a:r>
            <a:endParaRPr lang="en-US" dirty="0" smtClean="0"/>
          </a:p>
          <a:p>
            <a:r>
              <a:rPr lang="en-US" dirty="0" smtClean="0"/>
              <a:t>Use Editor tool in Arc Map and select the feature class you want to edit.</a:t>
            </a:r>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87048ACB-1645-4BEB-B8EC-B192C9EC134B}"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81</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3124200" y="4724400"/>
            <a:ext cx="5562600" cy="1632531"/>
          </a:xfrm>
          <a:prstGeom prst="rect">
            <a:avLst/>
          </a:prstGeom>
          <a:noFill/>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splitting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Right-click the selected parcels and click construct from parent.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dirty="0" smtClean="0"/>
              <a:t>Use cut polygon tools to divide the selected parcel with straight segment.</a:t>
            </a:r>
          </a:p>
          <a:p>
            <a:r>
              <a:rPr lang="en-US" dirty="0" smtClean="0"/>
              <a:t> The size of the subdivided parcels shall be based on the parcel standard of the area.</a:t>
            </a:r>
          </a:p>
          <a:p>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3CE6D1B5-EB21-4315-A147-653A777F8DEC}"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82</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1143000" y="2590800"/>
            <a:ext cx="6838950" cy="1897063"/>
          </a:xfrm>
          <a:prstGeom prst="rect">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splitting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Keeping the above case in the office, there may also be conditions for Ground Survey Work. Whenever there is a total shape </a:t>
            </a:r>
            <a:r>
              <a:rPr lang="en-US" dirty="0" err="1" smtClean="0"/>
              <a:t>mismatch1</a:t>
            </a:r>
            <a:r>
              <a:rPr lang="en-US" dirty="0" smtClean="0"/>
              <a:t> between the vector parcel and the feature on the </a:t>
            </a:r>
            <a:r>
              <a:rPr lang="en-US" dirty="0" err="1" smtClean="0"/>
              <a:t>ortho</a:t>
            </a:r>
            <a:r>
              <a:rPr lang="en-US" dirty="0" smtClean="0"/>
              <a:t>-photo or if there is a total absence of a vector parcel feature from the vector dataset, the following procedures should be followed in collecting the parcel data.</a:t>
            </a:r>
          </a:p>
          <a:p>
            <a:r>
              <a:rPr lang="en-US" dirty="0" smtClean="0"/>
              <a:t> </a:t>
            </a:r>
            <a:r>
              <a:rPr lang="en-US" b="1" dirty="0" smtClean="0"/>
              <a:t>Steps</a:t>
            </a:r>
          </a:p>
          <a:p>
            <a:pPr lvl="1"/>
            <a:r>
              <a:rPr lang="en-US" dirty="0" smtClean="0"/>
              <a:t> The demarcation team verifies the existence of the parcel or a group of parcels on the ground and collects the relevant data.</a:t>
            </a:r>
          </a:p>
          <a:p>
            <a:pPr lvl="1"/>
            <a:r>
              <a:rPr lang="en-US" dirty="0" smtClean="0"/>
              <a:t> Based on the data collected by the demarcation team, a field survey work is planned and conducted.</a:t>
            </a:r>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5A3C6DC6-3A6A-42B7-B84B-60132837F449}"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83</a:t>
            </a:fld>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FD30B-5AC4-4CCF-AE3B-FCD5B8E1D10B}"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661988" y="1557338"/>
            <a:ext cx="7820025" cy="3743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FB69C-1331-44E8-B253-1D9049EBF3FB}"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pic>
        <p:nvPicPr>
          <p:cNvPr id="15362" name="Picture 2"/>
          <p:cNvPicPr>
            <a:picLocks noChangeAspect="1" noChangeArrowheads="1"/>
          </p:cNvPicPr>
          <p:nvPr/>
        </p:nvPicPr>
        <p:blipFill>
          <a:blip r:embed="rId2" cstate="print"/>
          <a:srcRect/>
          <a:stretch>
            <a:fillRect/>
          </a:stretch>
        </p:blipFill>
        <p:spPr bwMode="auto">
          <a:xfrm>
            <a:off x="0" y="909638"/>
            <a:ext cx="9896475" cy="5038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B8CE-27F0-4B1D-A14B-294D836236CA}"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0" y="2243138"/>
            <a:ext cx="9458325" cy="2371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D5394-C695-4DEE-9C5A-9B3773ABEA32}"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pic>
        <p:nvPicPr>
          <p:cNvPr id="21506" name="Picture 2"/>
          <p:cNvPicPr>
            <a:picLocks noChangeAspect="1" noChangeArrowheads="1"/>
          </p:cNvPicPr>
          <p:nvPr/>
        </p:nvPicPr>
        <p:blipFill>
          <a:blip r:embed="rId2" cstate="print"/>
          <a:srcRect/>
          <a:stretch>
            <a:fillRect/>
          </a:stretch>
        </p:blipFill>
        <p:spPr bwMode="auto">
          <a:xfrm>
            <a:off x="-29657" y="914400"/>
            <a:ext cx="9173657" cy="487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B5F5-B44A-4976-8F0A-D53B49C3FBCD}"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762250"/>
          </a:xfrm>
        </p:spPr>
        <p:txBody>
          <a:bodyPr>
            <a:normAutofit/>
          </a:bodyPr>
          <a:lstStyle/>
          <a:p>
            <a:r>
              <a:rPr lang="en-US" dirty="0" smtClean="0"/>
              <a:t>Basic of Onscreen Digitization</a:t>
            </a:r>
            <a:endParaRPr lang="en-US" dirty="0"/>
          </a:p>
        </p:txBody>
      </p:sp>
      <p:sp>
        <p:nvSpPr>
          <p:cNvPr id="3" name="Subtitle 2"/>
          <p:cNvSpPr>
            <a:spLocks noGrp="1"/>
          </p:cNvSpPr>
          <p:nvPr>
            <p:ph type="subTitle" idx="1"/>
          </p:nvPr>
        </p:nvSpPr>
        <p:spPr/>
        <p:txBody>
          <a:bodyPr/>
          <a:lstStyle/>
          <a:p>
            <a:r>
              <a:rPr lang="en-US" dirty="0" smtClean="0"/>
              <a:t>Cadastral Features Editing </a:t>
            </a:r>
          </a:p>
          <a:p>
            <a:r>
              <a:rPr lang="en-US" dirty="0" smtClean="0"/>
              <a:t>(topics of upcoming sessions)</a:t>
            </a:r>
            <a:endParaRPr lang="en-US" dirty="0"/>
          </a:p>
        </p:txBody>
      </p:sp>
      <p:sp>
        <p:nvSpPr>
          <p:cNvPr id="4" name="Date Placeholder 3"/>
          <p:cNvSpPr>
            <a:spLocks noGrp="1"/>
          </p:cNvSpPr>
          <p:nvPr>
            <p:ph type="dt" sz="half" idx="10"/>
          </p:nvPr>
        </p:nvSpPr>
        <p:spPr/>
        <p:txBody>
          <a:bodyPr/>
          <a:lstStyle/>
          <a:p>
            <a:fld id="{84AD61A1-258C-4C8E-9072-D3CD2F06A440}"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p:spPr>
        <p:txBody>
          <a:bodyPr/>
          <a:lstStyle/>
          <a:p>
            <a:fld id="{9CE13292-DBE9-4F33-BFAB-9605D9E1E89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9</a:t>
            </a:fld>
            <a:endParaRPr lang="en-US"/>
          </a:p>
        </p:txBody>
      </p:sp>
      <p:sp>
        <p:nvSpPr>
          <p:cNvPr id="8" name="Rectangle 7"/>
          <p:cNvSpPr/>
          <p:nvPr/>
        </p:nvSpPr>
        <p:spPr>
          <a:xfrm>
            <a:off x="0" y="-1309"/>
            <a:ext cx="2451761" cy="400110"/>
          </a:xfrm>
          <a:prstGeom prst="rect">
            <a:avLst/>
          </a:prstGeom>
          <a:solidFill>
            <a:srgbClr val="FFFF00"/>
          </a:solidFill>
        </p:spPr>
        <p:txBody>
          <a:bodyPr wrap="none">
            <a:spAutoFit/>
          </a:bodyPr>
          <a:lstStyle/>
          <a:p>
            <a:r>
              <a:rPr lang="en-US" sz="2000" dirty="0"/>
              <a:t>GIS data organization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463" y="398801"/>
            <a:ext cx="7430537" cy="6249272"/>
          </a:xfrm>
          <a:prstGeom prst="rect">
            <a:avLst/>
          </a:prstGeom>
        </p:spPr>
      </p:pic>
    </p:spTree>
    <p:extLst>
      <p:ext uri="{BB962C8B-B14F-4D97-AF65-F5344CB8AC3E}">
        <p14:creationId xmlns:p14="http://schemas.microsoft.com/office/powerpoint/2010/main" val="31502094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Onscreen Digitization</a:t>
            </a:r>
            <a:endParaRPr lang="en-US" dirty="0"/>
          </a:p>
        </p:txBody>
      </p:sp>
      <p:sp>
        <p:nvSpPr>
          <p:cNvPr id="3" name="Content Placeholder 2"/>
          <p:cNvSpPr>
            <a:spLocks noGrp="1"/>
          </p:cNvSpPr>
          <p:nvPr>
            <p:ph idx="1"/>
          </p:nvPr>
        </p:nvSpPr>
        <p:spPr/>
        <p:txBody>
          <a:bodyPr/>
          <a:lstStyle/>
          <a:p>
            <a:r>
              <a:rPr lang="en-US" dirty="0" smtClean="0"/>
              <a:t>City (</a:t>
            </a:r>
            <a:r>
              <a:rPr lang="en-US" dirty="0" err="1" smtClean="0"/>
              <a:t>GDB</a:t>
            </a:r>
            <a:r>
              <a:rPr lang="en-US" dirty="0" smtClean="0"/>
              <a:t>)</a:t>
            </a:r>
          </a:p>
          <a:p>
            <a:pPr lvl="1"/>
            <a:r>
              <a:rPr lang="en-US" dirty="0" err="1" smtClean="0"/>
              <a:t>Kebele</a:t>
            </a:r>
            <a:endParaRPr lang="en-US" dirty="0" smtClean="0"/>
          </a:p>
          <a:p>
            <a:pPr lvl="1"/>
            <a:r>
              <a:rPr lang="en-US" dirty="0" err="1" smtClean="0"/>
              <a:t>Ketena</a:t>
            </a:r>
            <a:endParaRPr lang="en-US" dirty="0" smtClean="0"/>
          </a:p>
          <a:p>
            <a:pPr lvl="1"/>
            <a:r>
              <a:rPr lang="en-US" dirty="0" err="1" smtClean="0"/>
              <a:t>Sefer</a:t>
            </a:r>
            <a:endParaRPr lang="en-US" dirty="0" smtClean="0"/>
          </a:p>
          <a:p>
            <a:pPr lvl="1"/>
            <a:r>
              <a:rPr lang="en-US" dirty="0" smtClean="0"/>
              <a:t>Block</a:t>
            </a:r>
          </a:p>
          <a:p>
            <a:pPr lvl="1"/>
            <a:r>
              <a:rPr lang="en-US" dirty="0" smtClean="0"/>
              <a:t>Parcels</a:t>
            </a:r>
          </a:p>
        </p:txBody>
      </p:sp>
      <p:sp>
        <p:nvSpPr>
          <p:cNvPr id="4" name="Date Placeholder 3"/>
          <p:cNvSpPr>
            <a:spLocks noGrp="1"/>
          </p:cNvSpPr>
          <p:nvPr>
            <p:ph type="dt" sz="half" idx="10"/>
          </p:nvPr>
        </p:nvSpPr>
        <p:spPr>
          <a:xfrm>
            <a:off x="457200" y="6356350"/>
            <a:ext cx="2133600" cy="365125"/>
          </a:xfrm>
        </p:spPr>
        <p:txBody>
          <a:bodyPr/>
          <a:lstStyle/>
          <a:p>
            <a:fld id="{14ED4E8B-BEA9-48ED-9D96-C5B2D384BB0F}"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90</a:t>
            </a:fld>
            <a:endParaRPr lang="en-US"/>
          </a:p>
        </p:txBody>
      </p:sp>
      <p:sp>
        <p:nvSpPr>
          <p:cNvPr id="7" name="Left Brace 6"/>
          <p:cNvSpPr/>
          <p:nvPr/>
        </p:nvSpPr>
        <p:spPr>
          <a:xfrm flipH="1">
            <a:off x="3505200" y="1752600"/>
            <a:ext cx="685800" cy="2819400"/>
          </a:xfrm>
          <a:prstGeom prst="leftBrace">
            <a:avLst>
              <a:gd name="adj1" fmla="val 8333"/>
              <a:gd name="adj2" fmla="val 5047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76200">
                <a:solidFill>
                  <a:schemeClr val="tx1"/>
                </a:solidFill>
              </a:ln>
            </a:endParaRPr>
          </a:p>
        </p:txBody>
      </p:sp>
      <p:sp>
        <p:nvSpPr>
          <p:cNvPr id="8" name="TextBox 7"/>
          <p:cNvSpPr txBox="1"/>
          <p:nvPr/>
        </p:nvSpPr>
        <p:spPr>
          <a:xfrm>
            <a:off x="4572000" y="2895600"/>
            <a:ext cx="2667000" cy="584775"/>
          </a:xfrm>
          <a:prstGeom prst="rect">
            <a:avLst/>
          </a:prstGeom>
          <a:noFill/>
        </p:spPr>
        <p:txBody>
          <a:bodyPr wrap="square" rtlCol="0">
            <a:spAutoFit/>
          </a:bodyPr>
          <a:lstStyle/>
          <a:p>
            <a:r>
              <a:rPr lang="en-US" sz="3200" dirty="0" err="1" smtClean="0"/>
              <a:t>Orthophoto</a:t>
            </a:r>
            <a:endParaRPr lang="en-US" sz="3200" dirty="0" smtClean="0"/>
          </a:p>
        </p:txBody>
      </p:sp>
      <p:grpSp>
        <p:nvGrpSpPr>
          <p:cNvPr id="13" name="Group 12"/>
          <p:cNvGrpSpPr/>
          <p:nvPr/>
        </p:nvGrpSpPr>
        <p:grpSpPr>
          <a:xfrm>
            <a:off x="6400800" y="4572000"/>
            <a:ext cx="1676400" cy="1295400"/>
            <a:chOff x="5867400" y="4038600"/>
            <a:chExt cx="1676400" cy="1295400"/>
          </a:xfrm>
        </p:grpSpPr>
        <p:cxnSp>
          <p:nvCxnSpPr>
            <p:cNvPr id="10" name="Straight Connector 9"/>
            <p:cNvCxnSpPr/>
            <p:nvPr/>
          </p:nvCxnSpPr>
          <p:spPr>
            <a:xfrm>
              <a:off x="5867400" y="4876800"/>
              <a:ext cx="304800" cy="457200"/>
            </a:xfrm>
            <a:prstGeom prst="line">
              <a:avLst/>
            </a:prstGeom>
            <a:ln w="76200">
              <a:solidFill>
                <a:srgbClr val="2508F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172200" y="4038600"/>
              <a:ext cx="1371600" cy="1219200"/>
            </a:xfrm>
            <a:prstGeom prst="line">
              <a:avLst/>
            </a:prstGeom>
            <a:ln w="76200">
              <a:solidFill>
                <a:srgbClr val="2508FE"/>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19200" y="4876800"/>
            <a:ext cx="6019800" cy="1384995"/>
          </a:xfrm>
          <a:prstGeom prst="rect">
            <a:avLst/>
          </a:prstGeom>
          <a:noFill/>
        </p:spPr>
        <p:txBody>
          <a:bodyPr wrap="square" rtlCol="0">
            <a:spAutoFit/>
          </a:bodyPr>
          <a:lstStyle/>
          <a:p>
            <a:r>
              <a:rPr lang="en-US" sz="2800" dirty="0" smtClean="0">
                <a:sym typeface="Wingdings" pitchFamily="2" charset="2"/>
              </a:rPr>
              <a:t> </a:t>
            </a:r>
            <a:r>
              <a:rPr lang="en-US" sz="2800" dirty="0" smtClean="0"/>
              <a:t>Database structure created</a:t>
            </a:r>
          </a:p>
          <a:p>
            <a:pPr>
              <a:buFont typeface="Wingdings"/>
              <a:buChar char="à"/>
            </a:pPr>
            <a:r>
              <a:rPr lang="en-US" sz="2800" b="1" dirty="0" err="1" smtClean="0">
                <a:sym typeface="Wingdings" pitchFamily="2" charset="2"/>
              </a:rPr>
              <a:t>Kebele</a:t>
            </a:r>
            <a:r>
              <a:rPr lang="en-US" sz="2800" dirty="0" smtClean="0">
                <a:sym typeface="Wingdings" pitchFamily="2" charset="2"/>
              </a:rPr>
              <a:t> </a:t>
            </a:r>
            <a:r>
              <a:rPr lang="en-US" sz="2800" b="1" dirty="0" smtClean="0">
                <a:sym typeface="Wingdings" pitchFamily="2" charset="2"/>
              </a:rPr>
              <a:t>Boundary</a:t>
            </a:r>
            <a:r>
              <a:rPr lang="en-US" sz="2800" dirty="0" smtClean="0">
                <a:sym typeface="Wingdings" pitchFamily="2" charset="2"/>
              </a:rPr>
              <a:t> imported</a:t>
            </a:r>
          </a:p>
          <a:p>
            <a:pPr>
              <a:buFont typeface="Wingdings"/>
              <a:buChar char="à"/>
            </a:pPr>
            <a:r>
              <a:rPr lang="en-US" sz="2800" dirty="0" smtClean="0"/>
              <a:t>Survey data imported</a:t>
            </a:r>
            <a:endParaRPr lang="en-US"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Cadastral Features Editing</a:t>
            </a:r>
            <a:endParaRPr lang="en-US" dirty="0"/>
          </a:p>
        </p:txBody>
      </p:sp>
      <p:sp>
        <p:nvSpPr>
          <p:cNvPr id="3" name="Content Placeholder 2"/>
          <p:cNvSpPr>
            <a:spLocks noGrp="1"/>
          </p:cNvSpPr>
          <p:nvPr>
            <p:ph idx="1"/>
          </p:nvPr>
        </p:nvSpPr>
        <p:spPr/>
        <p:txBody>
          <a:bodyPr/>
          <a:lstStyle/>
          <a:p>
            <a:r>
              <a:rPr lang="en-US" dirty="0" smtClean="0"/>
              <a:t>Auto-complete Polygon</a:t>
            </a:r>
          </a:p>
          <a:p>
            <a:r>
              <a:rPr lang="en-US" dirty="0" smtClean="0"/>
              <a:t>Snapping</a:t>
            </a:r>
          </a:p>
          <a:p>
            <a:r>
              <a:rPr lang="en-US" dirty="0" smtClean="0"/>
              <a:t>Reshape</a:t>
            </a:r>
          </a:p>
          <a:p>
            <a:r>
              <a:rPr lang="en-US" dirty="0" smtClean="0"/>
              <a:t>Vertex edit</a:t>
            </a:r>
          </a:p>
          <a:p>
            <a:r>
              <a:rPr lang="en-US" dirty="0" smtClean="0"/>
              <a:t>Split &amp; Merge</a:t>
            </a:r>
          </a:p>
          <a:p>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fld id="{B5B46CB3-5013-4168-9CA3-E13EF60C89D7}"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Topology</a:t>
            </a:r>
            <a:endParaRPr lang="en-US" dirty="0"/>
          </a:p>
        </p:txBody>
      </p:sp>
      <p:sp>
        <p:nvSpPr>
          <p:cNvPr id="3" name="Subtitle 2"/>
          <p:cNvSpPr>
            <a:spLocks noGrp="1"/>
          </p:cNvSpPr>
          <p:nvPr>
            <p:ph type="subTitle" idx="1"/>
          </p:nvPr>
        </p:nvSpPr>
        <p:spPr/>
        <p:txBody>
          <a:bodyPr/>
          <a:lstStyle/>
          <a:p>
            <a:r>
              <a:rPr lang="en-US" dirty="0" smtClean="0"/>
              <a:t>Avoid topological errors</a:t>
            </a:r>
            <a:endParaRPr lang="en-US" dirty="0"/>
          </a:p>
        </p:txBody>
      </p:sp>
      <p:sp>
        <p:nvSpPr>
          <p:cNvPr id="4" name="Date Placeholder 3"/>
          <p:cNvSpPr>
            <a:spLocks noGrp="1"/>
          </p:cNvSpPr>
          <p:nvPr>
            <p:ph type="dt" sz="half" idx="10"/>
          </p:nvPr>
        </p:nvSpPr>
        <p:spPr/>
        <p:txBody>
          <a:bodyPr/>
          <a:lstStyle/>
          <a:p>
            <a:fld id="{65125DF6-EC38-45BB-AFCF-D046BD7F6530}" type="datetime1">
              <a:rPr lang="en-US" smtClean="0"/>
              <a:t>28-Dec-23</a:t>
            </a:fld>
            <a:endParaRPr lang="en-US"/>
          </a:p>
        </p:txBody>
      </p:sp>
      <p:sp>
        <p:nvSpPr>
          <p:cNvPr id="5" name="Footer Placeholder 4"/>
          <p:cNvSpPr>
            <a:spLocks noGrp="1"/>
          </p:cNvSpPr>
          <p:nvPr>
            <p:ph type="ftr" sz="quarter" idx="11"/>
          </p:nvPr>
        </p:nvSpPr>
        <p:spPr/>
        <p:txBody>
          <a:bodyPr/>
          <a:lstStyle/>
          <a:p>
            <a:r>
              <a:rPr lang="en-US" smtClean="0"/>
              <a:t>Kefyalew 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2F08F-9BA0-4017-97C6-5B9B8111889C}"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pic>
        <p:nvPicPr>
          <p:cNvPr id="17411" name="Picture 3"/>
          <p:cNvPicPr>
            <a:picLocks noChangeAspect="1" noChangeArrowheads="1"/>
          </p:cNvPicPr>
          <p:nvPr/>
        </p:nvPicPr>
        <p:blipFill>
          <a:blip r:embed="rId2" cstate="print"/>
          <a:srcRect r="67106"/>
          <a:stretch>
            <a:fillRect/>
          </a:stretch>
        </p:blipFill>
        <p:spPr bwMode="auto">
          <a:xfrm>
            <a:off x="2362200" y="-37354"/>
            <a:ext cx="5029200" cy="6261882"/>
          </a:xfrm>
          <a:prstGeom prst="rect">
            <a:avLst/>
          </a:prstGeom>
          <a:noFill/>
          <a:ln w="9525">
            <a:noFill/>
            <a:miter lim="800000"/>
            <a:headEnd/>
            <a:tailEnd/>
          </a:ln>
        </p:spPr>
      </p:pic>
      <p:sp>
        <p:nvSpPr>
          <p:cNvPr id="6" name="TextBox 5"/>
          <p:cNvSpPr txBox="1"/>
          <p:nvPr/>
        </p:nvSpPr>
        <p:spPr>
          <a:xfrm>
            <a:off x="8458200" y="54114"/>
            <a:ext cx="647700" cy="707886"/>
          </a:xfrm>
          <a:prstGeom prst="rect">
            <a:avLst/>
          </a:prstGeom>
          <a:noFill/>
        </p:spPr>
        <p:txBody>
          <a:bodyPr wrap="square" rtlCol="0">
            <a:spAutoFit/>
          </a:bodyPr>
          <a:lstStyle/>
          <a:p>
            <a:pPr algn="ctr"/>
            <a:r>
              <a:rPr lang="en-US" sz="4000" dirty="0" smtClean="0"/>
              <a:t>+</a:t>
            </a:r>
            <a:endParaRPr lang="en-US" sz="40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A5D4A-953F-41B9-B92E-CE1FF75138B1}"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pic>
        <p:nvPicPr>
          <p:cNvPr id="17411" name="Picture 3"/>
          <p:cNvPicPr>
            <a:picLocks noChangeAspect="1" noChangeArrowheads="1"/>
          </p:cNvPicPr>
          <p:nvPr/>
        </p:nvPicPr>
        <p:blipFill>
          <a:blip r:embed="rId2" cstate="print"/>
          <a:srcRect l="32894" r="34770"/>
          <a:stretch>
            <a:fillRect/>
          </a:stretch>
        </p:blipFill>
        <p:spPr bwMode="auto">
          <a:xfrm>
            <a:off x="2057400" y="0"/>
            <a:ext cx="5029200" cy="6369845"/>
          </a:xfrm>
          <a:prstGeom prst="rect">
            <a:avLst/>
          </a:prstGeom>
          <a:noFill/>
          <a:ln w="9525">
            <a:noFill/>
            <a:miter lim="800000"/>
            <a:headEnd/>
            <a:tailEnd/>
          </a:ln>
        </p:spPr>
      </p:pic>
      <p:sp>
        <p:nvSpPr>
          <p:cNvPr id="6" name="TextBox 5"/>
          <p:cNvSpPr txBox="1"/>
          <p:nvPr/>
        </p:nvSpPr>
        <p:spPr>
          <a:xfrm>
            <a:off x="8458200" y="0"/>
            <a:ext cx="647700" cy="707886"/>
          </a:xfrm>
          <a:prstGeom prst="rect">
            <a:avLst/>
          </a:prstGeom>
          <a:noFill/>
        </p:spPr>
        <p:txBody>
          <a:bodyPr wrap="square" rtlCol="0">
            <a:spAutoFit/>
          </a:bodyPr>
          <a:lstStyle/>
          <a:p>
            <a:pPr algn="ctr"/>
            <a:r>
              <a:rPr lang="en-US" sz="4000" dirty="0" smtClean="0"/>
              <a:t>+</a:t>
            </a:r>
            <a:endParaRPr lang="en-US" sz="4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DB02D-E420-4460-A284-2B9AB1A1A8CC}"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pic>
        <p:nvPicPr>
          <p:cNvPr id="7" name="Picture 3"/>
          <p:cNvPicPr>
            <a:picLocks noChangeAspect="1" noChangeArrowheads="1"/>
          </p:cNvPicPr>
          <p:nvPr/>
        </p:nvPicPr>
        <p:blipFill>
          <a:blip r:embed="rId2" cstate="print"/>
          <a:srcRect l="65230" b="7323"/>
          <a:stretch>
            <a:fillRect/>
          </a:stretch>
        </p:blipFill>
        <p:spPr bwMode="auto">
          <a:xfrm>
            <a:off x="1447800" y="0"/>
            <a:ext cx="6324599" cy="6904210"/>
          </a:xfrm>
          <a:prstGeom prst="rect">
            <a:avLst/>
          </a:prstGeom>
          <a:noFill/>
          <a:ln w="9525">
            <a:noFill/>
            <a:miter lim="800000"/>
            <a:headEnd/>
            <a:tailEnd/>
          </a:ln>
        </p:spPr>
      </p:pic>
      <p:sp>
        <p:nvSpPr>
          <p:cNvPr id="6" name="TextBox 5"/>
          <p:cNvSpPr txBox="1"/>
          <p:nvPr/>
        </p:nvSpPr>
        <p:spPr>
          <a:xfrm>
            <a:off x="8458200" y="0"/>
            <a:ext cx="647700" cy="707886"/>
          </a:xfrm>
          <a:prstGeom prst="rect">
            <a:avLst/>
          </a:prstGeom>
          <a:noFill/>
        </p:spPr>
        <p:txBody>
          <a:bodyPr wrap="square" rtlCol="0">
            <a:spAutoFit/>
          </a:bodyPr>
          <a:lstStyle/>
          <a:p>
            <a:pPr algn="ctr"/>
            <a:r>
              <a:rPr lang="en-US" sz="4000" dirty="0" smtClean="0"/>
              <a:t>+</a:t>
            </a:r>
            <a:endParaRPr lang="en-US" sz="40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errors</a:t>
            </a:r>
            <a:endParaRPr lang="en-US" dirty="0"/>
          </a:p>
        </p:txBody>
      </p:sp>
      <p:sp>
        <p:nvSpPr>
          <p:cNvPr id="3" name="Content Placeholder 2"/>
          <p:cNvSpPr>
            <a:spLocks noGrp="1"/>
          </p:cNvSpPr>
          <p:nvPr>
            <p:ph idx="1"/>
          </p:nvPr>
        </p:nvSpPr>
        <p:spPr/>
        <p:txBody>
          <a:bodyPr/>
          <a:lstStyle/>
          <a:p>
            <a:r>
              <a:rPr lang="en-US" dirty="0" smtClean="0"/>
              <a:t>Undershoot</a:t>
            </a:r>
          </a:p>
          <a:p>
            <a:r>
              <a:rPr lang="en-US" dirty="0" smtClean="0"/>
              <a:t>Overshoot</a:t>
            </a:r>
          </a:p>
          <a:p>
            <a:r>
              <a:rPr lang="en-US" dirty="0" smtClean="0"/>
              <a:t>Dangling nodes</a:t>
            </a:r>
            <a:endParaRPr lang="en-US" dirty="0"/>
          </a:p>
        </p:txBody>
      </p:sp>
      <p:sp>
        <p:nvSpPr>
          <p:cNvPr id="4" name="Date Placeholder 3"/>
          <p:cNvSpPr>
            <a:spLocks noGrp="1"/>
          </p:cNvSpPr>
          <p:nvPr>
            <p:ph type="dt" sz="half" idx="10"/>
          </p:nvPr>
        </p:nvSpPr>
        <p:spPr>
          <a:xfrm>
            <a:off x="457200" y="6356350"/>
            <a:ext cx="2133600" cy="365125"/>
          </a:xfrm>
        </p:spPr>
        <p:txBody>
          <a:bodyPr/>
          <a:lstStyle/>
          <a:p>
            <a:fld id="{CA0C9C24-9D23-4CE9-8FDB-A944E7E20B24}"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F26D-81C9-4C3F-9E68-6A5BAC447835}"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52438"/>
            <a:ext cx="9163050" cy="5953125"/>
          </a:xfrm>
          <a:prstGeom prst="rect">
            <a:avLst/>
          </a:prstGeom>
          <a:noFill/>
          <a:ln w="9525">
            <a:noFill/>
            <a:miter lim="800000"/>
            <a:headEnd/>
            <a:tailEnd/>
          </a:ln>
        </p:spPr>
      </p:pic>
      <p:sp>
        <p:nvSpPr>
          <p:cNvPr id="6" name="TextBox 5"/>
          <p:cNvSpPr txBox="1"/>
          <p:nvPr/>
        </p:nvSpPr>
        <p:spPr>
          <a:xfrm>
            <a:off x="8458200" y="54114"/>
            <a:ext cx="647700" cy="707886"/>
          </a:xfrm>
          <a:prstGeom prst="rect">
            <a:avLst/>
          </a:prstGeom>
          <a:noFill/>
        </p:spPr>
        <p:txBody>
          <a:bodyPr wrap="square" rtlCol="0">
            <a:spAutoFit/>
          </a:bodyPr>
          <a:lstStyle/>
          <a:p>
            <a:pPr algn="ctr"/>
            <a:r>
              <a:rPr lang="en-US" sz="4000" dirty="0" smtClean="0"/>
              <a:t>+</a:t>
            </a:r>
            <a:endParaRPr lang="en-US" sz="4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FB454-C98C-4898-A006-F3F5AF543BF1}" type="datetime1">
              <a:rPr lang="en-US" smtClean="0"/>
              <a:t>28-Dec-23</a:t>
            </a:fld>
            <a:endParaRPr lang="en-US"/>
          </a:p>
        </p:txBody>
      </p:sp>
      <p:sp>
        <p:nvSpPr>
          <p:cNvPr id="3" name="Footer Placeholder 2"/>
          <p:cNvSpPr>
            <a:spLocks noGrp="1"/>
          </p:cNvSpPr>
          <p:nvPr>
            <p:ph type="ftr" sz="quarter" idx="11"/>
          </p:nvPr>
        </p:nvSpPr>
        <p:spPr/>
        <p:txBody>
          <a:bodyPr/>
          <a:lstStyle/>
          <a:p>
            <a:r>
              <a:rPr lang="en-US" smtClean="0"/>
              <a:t>Kefyalew 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pic>
        <p:nvPicPr>
          <p:cNvPr id="19458" name="Picture 2"/>
          <p:cNvPicPr>
            <a:picLocks noChangeAspect="1" noChangeArrowheads="1"/>
          </p:cNvPicPr>
          <p:nvPr/>
        </p:nvPicPr>
        <p:blipFill>
          <a:blip r:embed="rId2" cstate="print"/>
          <a:srcRect/>
          <a:stretch>
            <a:fillRect/>
          </a:stretch>
        </p:blipFill>
        <p:spPr bwMode="auto">
          <a:xfrm>
            <a:off x="428625" y="1423988"/>
            <a:ext cx="8286750"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 rules</a:t>
            </a:r>
            <a:endParaRPr lang="en-US" dirty="0"/>
          </a:p>
        </p:txBody>
      </p:sp>
      <p:sp>
        <p:nvSpPr>
          <p:cNvPr id="4" name="Date Placeholder 3"/>
          <p:cNvSpPr>
            <a:spLocks noGrp="1"/>
          </p:cNvSpPr>
          <p:nvPr>
            <p:ph type="dt" sz="half" idx="10"/>
          </p:nvPr>
        </p:nvSpPr>
        <p:spPr>
          <a:xfrm>
            <a:off x="457200" y="6356350"/>
            <a:ext cx="2133600" cy="365125"/>
          </a:xfrm>
        </p:spPr>
        <p:txBody>
          <a:bodyPr/>
          <a:lstStyle/>
          <a:p>
            <a:fld id="{8437B14C-441D-48FB-B459-38EC165F9180}" type="datetime1">
              <a:rPr lang="en-US" smtClean="0"/>
              <a:t>28-Dec-23</a:t>
            </a:fld>
            <a:endParaRPr lang="en-US"/>
          </a:p>
        </p:txBody>
      </p:sp>
      <p:sp>
        <p:nvSpPr>
          <p:cNvPr id="5" name="Footer Placeholder 4"/>
          <p:cNvSpPr>
            <a:spLocks noGrp="1"/>
          </p:cNvSpPr>
          <p:nvPr>
            <p:ph type="ftr" sz="quarter" idx="11"/>
          </p:nvPr>
        </p:nvSpPr>
        <p:spPr>
          <a:xfrm>
            <a:off x="3124200" y="6356350"/>
            <a:ext cx="2895600" cy="365125"/>
          </a:xfrm>
        </p:spPr>
        <p:txBody>
          <a:bodyPr/>
          <a:lstStyle/>
          <a:p>
            <a:r>
              <a:rPr lang="en-US" smtClean="0"/>
              <a:t>Kefyalew S.</a:t>
            </a:r>
            <a:endParaRPr lang="en-US" dirty="0"/>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99</a:t>
            </a:fld>
            <a:endParaRPr lang="en-US"/>
          </a:p>
        </p:txBody>
      </p:sp>
      <p:pic>
        <p:nvPicPr>
          <p:cNvPr id="20483" name="Picture 3"/>
          <p:cNvPicPr>
            <a:picLocks noChangeAspect="1" noChangeArrowheads="1"/>
          </p:cNvPicPr>
          <p:nvPr/>
        </p:nvPicPr>
        <p:blipFill>
          <a:blip r:embed="rId2" cstate="print"/>
          <a:srcRect/>
          <a:stretch>
            <a:fillRect/>
          </a:stretch>
        </p:blipFill>
        <p:spPr bwMode="auto">
          <a:xfrm>
            <a:off x="0" y="1752600"/>
            <a:ext cx="9135709" cy="329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2810</Words>
  <Application>Microsoft Office PowerPoint</Application>
  <PresentationFormat>On-screen Show (4:3)</PresentationFormat>
  <Paragraphs>740</Paragraphs>
  <Slides>109</Slides>
  <Notes>2</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109</vt:i4>
      </vt:variant>
    </vt:vector>
  </HeadingPairs>
  <TitlesOfParts>
    <vt:vector size="114" baseType="lpstr">
      <vt:lpstr>Arial</vt:lpstr>
      <vt:lpstr>Calibri</vt:lpstr>
      <vt:lpstr>Times New Roman</vt:lpstr>
      <vt:lpstr>Wingdings</vt:lpstr>
      <vt:lpstr>Office Theme</vt:lpstr>
      <vt:lpstr>GIS part  Urban Cadastral Surveying and Mapping </vt:lpstr>
      <vt:lpstr>GIS data organization</vt:lpstr>
      <vt:lpstr>A database</vt:lpstr>
      <vt:lpstr>GIS File Data Formats</vt:lpstr>
      <vt:lpstr>Vector Data File Formats Shapefile</vt:lpstr>
      <vt:lpstr>files that define a “shapefile”</vt:lpstr>
      <vt:lpstr>File Geodatabase</vt:lpstr>
      <vt:lpstr>PowerPoint Presentation</vt:lpstr>
      <vt:lpstr>PowerPoint Presentation</vt:lpstr>
      <vt:lpstr>Sample content of an ArcGIS file geodatabase</vt:lpstr>
      <vt:lpstr>Data quality</vt:lpstr>
      <vt:lpstr>PowerPoint Presentation</vt:lpstr>
      <vt:lpstr>Managing GIS Files</vt:lpstr>
      <vt:lpstr>ArcCatalog</vt:lpstr>
      <vt:lpstr>ArcCatalog is used to organized &amp; managed</vt:lpstr>
      <vt:lpstr>ArcCatalog is used to</vt:lpstr>
      <vt:lpstr>ArcMap</vt:lpstr>
      <vt:lpstr>Practical with the GIS software</vt:lpstr>
      <vt:lpstr>PowerPoint Presentation</vt:lpstr>
      <vt:lpstr>Getting started with ArcCatalog </vt:lpstr>
      <vt:lpstr>Working with ArcCatalogue</vt:lpstr>
      <vt:lpstr>Structure of the file geodatabase</vt:lpstr>
      <vt:lpstr>PowerPoint Presentation</vt:lpstr>
      <vt:lpstr>Existing data organization</vt:lpstr>
      <vt:lpstr>Subfolders</vt:lpstr>
      <vt:lpstr>Sample  cadaster database  feature dataset </vt:lpstr>
      <vt:lpstr>Sample  cadaster database  feature dataset  feature class</vt:lpstr>
      <vt:lpstr>Working with ArcMap - start</vt:lpstr>
      <vt:lpstr>Working with ArcMap – Add data</vt:lpstr>
      <vt:lpstr>Working with ArcMap – project</vt:lpstr>
      <vt:lpstr>Working with ArcMap – new project</vt:lpstr>
      <vt:lpstr>Working with ArcMap – toolbars / panels</vt:lpstr>
      <vt:lpstr>PowerPoint Presentation</vt:lpstr>
      <vt:lpstr>Getting started with ArcMap</vt:lpstr>
      <vt:lpstr>  Urban Legal Cadastre Standard</vt:lpstr>
      <vt:lpstr>Cadastral Data Standard (see chapter Two of Urban Legal Cadastre Standard , No. – 03/2015 ,  Addis Ababa) </vt:lpstr>
      <vt:lpstr>Cadastral Data Standard (see chapter Two of Urban Legal Cadastre Standard , No. – 03/2015 ,  Addis Ababa) </vt:lpstr>
      <vt:lpstr>Cadastral Data Standard (see chapter Two of Urban Legal Cadastre Standard , No. – 03/2015 ,  Addis Ababa) </vt:lpstr>
      <vt:lpstr>Feature Extraction</vt:lpstr>
      <vt:lpstr>Feature Extraction</vt:lpstr>
      <vt:lpstr>Feature Extraction</vt:lpstr>
      <vt:lpstr>Feature Extraction</vt:lpstr>
      <vt:lpstr>Feature Extraction</vt:lpstr>
      <vt:lpstr>PowerPoint Presentation</vt:lpstr>
      <vt:lpstr>Datum and Map Projection System</vt:lpstr>
      <vt:lpstr>Datum and Map Projection System</vt:lpstr>
      <vt:lpstr>Coordinate Transformation Parameters and Coordinate System</vt:lpstr>
      <vt:lpstr>Coordinate Transformation Parameters and Coordinate System</vt:lpstr>
      <vt:lpstr>Non spatial data</vt:lpstr>
      <vt:lpstr>Unique Parcel identification code Standard (Basic Principles)</vt:lpstr>
      <vt:lpstr>Unique Parcel identification code Standard (Basic Principles)</vt:lpstr>
      <vt:lpstr>Unique Parcel identification code Standard (Basic Principles)</vt:lpstr>
      <vt:lpstr>Unique Parcel identification code Standard (Basic Principles)</vt:lpstr>
      <vt:lpstr>Unique Parcel identification code Standard (Basic Principles)</vt:lpstr>
      <vt:lpstr>Unique Parcel identification code Standard (Basic Principles)</vt:lpstr>
      <vt:lpstr>Unique Parcel identification code Standard (Assigning Parcel Identification Code)</vt:lpstr>
      <vt:lpstr>Unique Parcel identification code Standard (Assigning Parcel Identification Code)</vt:lpstr>
      <vt:lpstr>Unique Parcel identification code Standard (Assigning Parcel Identification Code)</vt:lpstr>
      <vt:lpstr>Unique Parcel identification code Standard</vt:lpstr>
      <vt:lpstr>Unique Parcel identification code Standard</vt:lpstr>
      <vt:lpstr>Control of New Parcel Numbers</vt:lpstr>
      <vt:lpstr>Splitting a parcel</vt:lpstr>
      <vt:lpstr>Merging adjacent parcels</vt:lpstr>
      <vt:lpstr>PowerPoint Presentation</vt:lpstr>
      <vt:lpstr>Working Manual for Urban Cadastral Surveying and Mapping Based on Cadastral Surveying Directive</vt:lpstr>
      <vt:lpstr>Geo-database design works</vt:lpstr>
      <vt:lpstr>Geo-database design works</vt:lpstr>
      <vt:lpstr>Geo-database design works</vt:lpstr>
      <vt:lpstr>Sample Geo-database design </vt:lpstr>
      <vt:lpstr>File Geo-database</vt:lpstr>
      <vt:lpstr>Sample spatial data archiving system</vt:lpstr>
      <vt:lpstr>PowerPoint Presentation</vt:lpstr>
      <vt:lpstr>Examination and verification of vector data (1/4)</vt:lpstr>
      <vt:lpstr>Examination and verification of vector data (2/4)</vt:lpstr>
      <vt:lpstr>Examination and verification of vector data (3/4)</vt:lpstr>
      <vt:lpstr>Examination and verification of vector data (4/4)</vt:lpstr>
      <vt:lpstr>Sample Neighborhood level map for field verification</vt:lpstr>
      <vt:lpstr>Examination and verification of vector data – cases???</vt:lpstr>
      <vt:lpstr>Examination and verification of vector data – case 1</vt:lpstr>
      <vt:lpstr>Examination and verification of vector data – case 2</vt:lpstr>
      <vt:lpstr>Feature splitting.</vt:lpstr>
      <vt:lpstr>Feature splitting</vt:lpstr>
      <vt:lpstr>Feature splitting</vt:lpstr>
      <vt:lpstr>PowerPoint Presentation</vt:lpstr>
      <vt:lpstr>PowerPoint Presentation</vt:lpstr>
      <vt:lpstr>PowerPoint Presentation</vt:lpstr>
      <vt:lpstr>PowerPoint Presentation</vt:lpstr>
      <vt:lpstr>PowerPoint Presentation</vt:lpstr>
      <vt:lpstr>Basic of Onscreen Digitization</vt:lpstr>
      <vt:lpstr>Basic of Onscreen Digitization</vt:lpstr>
      <vt:lpstr>Advanced Cadastral Features Editing</vt:lpstr>
      <vt:lpstr>Topology</vt:lpstr>
      <vt:lpstr>PowerPoint Presentation</vt:lpstr>
      <vt:lpstr>PowerPoint Presentation</vt:lpstr>
      <vt:lpstr>PowerPoint Presentation</vt:lpstr>
      <vt:lpstr>Topological errors</vt:lpstr>
      <vt:lpstr>PowerPoint Presentation</vt:lpstr>
      <vt:lpstr>PowerPoint Presentation</vt:lpstr>
      <vt:lpstr>Topology rules</vt:lpstr>
      <vt:lpstr>PowerPoint Presentation</vt:lpstr>
      <vt:lpstr>PowerPoint Presentation</vt:lpstr>
      <vt:lpstr>Sample geo-database template</vt:lpstr>
      <vt:lpstr>PowerPoint Presentation</vt:lpstr>
      <vt:lpstr>PowerPoint Presentation</vt:lpstr>
      <vt:lpstr>PowerPoint Presentation</vt:lpstr>
      <vt:lpstr>PowerPoint Presentation</vt:lpstr>
      <vt:lpstr>Modify the geodatabase</vt:lpstr>
      <vt:lpstr>Rules</vt:lpstr>
      <vt:lpstr>Rules As a national standard the UPIC shall hold the following form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in GIS</dc:title>
  <dc:creator>mrv</dc:creator>
  <cp:lastModifiedBy>Kefyalew Sahle</cp:lastModifiedBy>
  <cp:revision>150</cp:revision>
  <dcterms:created xsi:type="dcterms:W3CDTF">2006-08-16T00:00:00Z</dcterms:created>
  <dcterms:modified xsi:type="dcterms:W3CDTF">2023-12-28T08:05:46Z</dcterms:modified>
</cp:coreProperties>
</file>