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279" r:id="rId4"/>
    <p:sldId id="280" r:id="rId5"/>
    <p:sldId id="288" r:id="rId6"/>
    <p:sldId id="289" r:id="rId7"/>
    <p:sldId id="290" r:id="rId8"/>
    <p:sldId id="291" r:id="rId9"/>
    <p:sldId id="281" r:id="rId10"/>
    <p:sldId id="282" r:id="rId11"/>
    <p:sldId id="283" r:id="rId12"/>
    <p:sldId id="284" r:id="rId13"/>
    <p:sldId id="285" r:id="rId14"/>
    <p:sldId id="286" r:id="rId15"/>
    <p:sldId id="287" r:id="rId16"/>
    <p:sldId id="311" r:id="rId17"/>
    <p:sldId id="293" r:id="rId18"/>
    <p:sldId id="295" r:id="rId19"/>
    <p:sldId id="296" r:id="rId20"/>
    <p:sldId id="297" r:id="rId21"/>
    <p:sldId id="298" r:id="rId22"/>
    <p:sldId id="299" r:id="rId23"/>
    <p:sldId id="300" r:id="rId24"/>
    <p:sldId id="301" r:id="rId25"/>
    <p:sldId id="304" r:id="rId26"/>
    <p:sldId id="302" r:id="rId27"/>
    <p:sldId id="305" r:id="rId28"/>
    <p:sldId id="303" r:id="rId29"/>
    <p:sldId id="306" r:id="rId30"/>
    <p:sldId id="307" r:id="rId31"/>
    <p:sldId id="308" r:id="rId32"/>
    <p:sldId id="309" r:id="rId33"/>
    <p:sldId id="31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65" autoAdjust="0"/>
  </p:normalViewPr>
  <p:slideViewPr>
    <p:cSldViewPr snapToGrid="0">
      <p:cViewPr varScale="1">
        <p:scale>
          <a:sx n="58" d="100"/>
          <a:sy n="58" d="100"/>
        </p:scale>
        <p:origin x="11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260E0-AF36-4F84-BE8A-F88B9A53D212}"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C85F5-B30A-4ED2-A9B1-4D85D4EA3371}" type="slidenum">
              <a:rPr lang="en-US" smtClean="0"/>
              <a:t>‹#›</a:t>
            </a:fld>
            <a:endParaRPr lang="en-US"/>
          </a:p>
        </p:txBody>
      </p:sp>
    </p:spTree>
    <p:extLst>
      <p:ext uri="{BB962C8B-B14F-4D97-AF65-F5344CB8AC3E}">
        <p14:creationId xmlns:p14="http://schemas.microsoft.com/office/powerpoint/2010/main" val="384516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19627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48560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560508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1353800" cy="940904"/>
          </a:xfrm>
        </p:spPr>
        <p:txBody>
          <a:bodyPr>
            <a:normAutofit/>
          </a:bodyPr>
          <a:lstStyle>
            <a:lvl1pPr>
              <a:defRPr sz="4000">
                <a:solidFill>
                  <a:srgbClr val="0000FF"/>
                </a:solidFill>
              </a:defRPr>
            </a:lvl1pPr>
          </a:lstStyle>
          <a:p>
            <a:r>
              <a:rPr lang="en-US"/>
              <a:t>Click to edit Master title style</a:t>
            </a:r>
          </a:p>
        </p:txBody>
      </p:sp>
      <p:sp>
        <p:nvSpPr>
          <p:cNvPr id="3" name="Text Placeholder 2"/>
          <p:cNvSpPr>
            <a:spLocks noGrp="1"/>
          </p:cNvSpPr>
          <p:nvPr>
            <p:ph type="body" idx="1"/>
          </p:nvPr>
        </p:nvSpPr>
        <p:spPr>
          <a:xfrm>
            <a:off x="838200" y="1046922"/>
            <a:ext cx="11353800" cy="5130041"/>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09657-7764-4E7A-8E9F-22C2B93DF244}"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F2B55-ED27-46AC-A114-D87E91254335}" type="slidenum">
              <a:rPr lang="en-US" smtClean="0"/>
              <a:t>‹#›</a:t>
            </a:fld>
            <a:endParaRPr lang="en-US"/>
          </a:p>
        </p:txBody>
      </p:sp>
    </p:spTree>
    <p:extLst>
      <p:ext uri="{BB962C8B-B14F-4D97-AF65-F5344CB8AC3E}">
        <p14:creationId xmlns:p14="http://schemas.microsoft.com/office/powerpoint/2010/main" val="286230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034" y="86624"/>
            <a:ext cx="11675165" cy="1013307"/>
          </a:xfrm>
        </p:spPr>
        <p:txBody>
          <a:bodyPr>
            <a:normAutofit/>
          </a:bodyPr>
          <a:lstStyle>
            <a:lvl1pPr>
              <a:defRPr sz="3600" b="1">
                <a:solidFill>
                  <a:srgbClr val="0000FF"/>
                </a:solidFill>
              </a:defRPr>
            </a:lvl1pPr>
          </a:lstStyle>
          <a:p>
            <a:r>
              <a:rPr lang="en-US"/>
              <a:t>Click to edit Master title style</a:t>
            </a:r>
          </a:p>
        </p:txBody>
      </p:sp>
      <p:sp>
        <p:nvSpPr>
          <p:cNvPr id="3" name="Content Placeholder 2"/>
          <p:cNvSpPr>
            <a:spLocks noGrp="1"/>
          </p:cNvSpPr>
          <p:nvPr>
            <p:ph idx="1"/>
          </p:nvPr>
        </p:nvSpPr>
        <p:spPr>
          <a:xfrm>
            <a:off x="212035" y="1192695"/>
            <a:ext cx="11675165" cy="4984267"/>
          </a:xfrm>
        </p:spPr>
        <p:txBody>
          <a:bodyPr>
            <a:normAutofit/>
          </a:bodyPr>
          <a:lstStyle>
            <a:lvl1pPr>
              <a:defRPr sz="3200" b="0">
                <a:latin typeface="Times New Roman" panose="02020603050405020304" pitchFamily="18" charset="0"/>
                <a:cs typeface="Times New Roman" panose="02020603050405020304" pitchFamily="18" charset="0"/>
              </a:defRPr>
            </a:lvl1pPr>
            <a:lvl2pPr>
              <a:defRPr sz="2800" b="0">
                <a:latin typeface="Times New Roman" panose="02020603050405020304" pitchFamily="18" charset="0"/>
                <a:cs typeface="Times New Roman" panose="02020603050405020304" pitchFamily="18" charset="0"/>
              </a:defRPr>
            </a:lvl2pPr>
            <a:lvl3pPr>
              <a:defRPr sz="2400" b="0">
                <a:latin typeface="Times New Roman" panose="02020603050405020304" pitchFamily="18" charset="0"/>
                <a:cs typeface="Times New Roman" panose="02020603050405020304" pitchFamily="18" charset="0"/>
              </a:defRPr>
            </a:lvl3pPr>
            <a:lvl4pPr>
              <a:defRPr sz="2000" b="0">
                <a:latin typeface="Times New Roman" panose="02020603050405020304" pitchFamily="18" charset="0"/>
                <a:cs typeface="Times New Roman" panose="02020603050405020304" pitchFamily="18" charset="0"/>
              </a:defRPr>
            </a:lvl4pPr>
            <a:lvl5pPr>
              <a:defRPr sz="2000" b="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81043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DB3A0-9022-413B-B9D9-52C6DE52F45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57543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DB3A0-9022-413B-B9D9-52C6DE52F45F}"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06491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DB3A0-9022-413B-B9D9-52C6DE52F45F}"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18644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DB3A0-9022-413B-B9D9-52C6DE52F45F}"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7727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DB3A0-9022-413B-B9D9-52C6DE52F45F}"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31120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420857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329016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94090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046922"/>
            <a:ext cx="11353800" cy="51300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B3A0-9022-413B-B9D9-52C6DE52F45F}" type="datetimeFigureOut">
              <a:rPr lang="en-US" smtClean="0"/>
              <a:t>2/14/2024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87021-1E35-423D-BF07-B30E45BDD97C}" type="slidenum">
              <a:rPr lang="en-US" smtClean="0"/>
              <a:t>‹#›</a:t>
            </a:fld>
            <a:endParaRPr lang="en-US"/>
          </a:p>
        </p:txBody>
      </p:sp>
    </p:spTree>
    <p:extLst>
      <p:ext uri="{BB962C8B-B14F-4D97-AF65-F5344CB8AC3E}">
        <p14:creationId xmlns:p14="http://schemas.microsoft.com/office/powerpoint/2010/main" val="116153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rgbClr val="0000F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6: Real property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192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C1F13-A2B0-E562-606D-3C4081E64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8729BC-E178-663C-D672-5C22BEECA634}"/>
              </a:ext>
            </a:extLst>
          </p:cNvPr>
          <p:cNvSpPr>
            <a:spLocks noGrp="1"/>
          </p:cNvSpPr>
          <p:nvPr>
            <p:ph type="title"/>
          </p:nvPr>
        </p:nvSpPr>
        <p:spPr/>
        <p:txBody>
          <a:bodyPr>
            <a:normAutofit/>
          </a:bodyPr>
          <a:lstStyle/>
          <a:p>
            <a:r>
              <a:rPr lang="en-US" dirty="0"/>
              <a:t>Meaning of Real Estate Valuation</a:t>
            </a:r>
          </a:p>
        </p:txBody>
      </p:sp>
      <p:sp>
        <p:nvSpPr>
          <p:cNvPr id="3" name="Text Placeholder 2">
            <a:extLst>
              <a:ext uri="{FF2B5EF4-FFF2-40B4-BE49-F238E27FC236}">
                <a16:creationId xmlns:a16="http://schemas.microsoft.com/office/drawing/2014/main" id="{DFD12040-778D-9217-F366-1B3D5F99C6AE}"/>
              </a:ext>
            </a:extLst>
          </p:cNvPr>
          <p:cNvSpPr>
            <a:spLocks noGrp="1"/>
          </p:cNvSpPr>
          <p:nvPr>
            <p:ph type="body" idx="1"/>
          </p:nvPr>
        </p:nvSpPr>
        <p:spPr/>
        <p:txBody>
          <a:bodyPr>
            <a:normAutofit/>
          </a:bodyPr>
          <a:lstStyle/>
          <a:p>
            <a:r>
              <a:rPr lang="en-US" dirty="0"/>
              <a:t>An accurate valuation or appraisal of a real estate property is crucial for making wise investment decisions. </a:t>
            </a:r>
          </a:p>
          <a:p>
            <a:r>
              <a:rPr lang="en-US" dirty="0"/>
              <a:t>Some real estate investment companies have entire teams whose main purpose is to determine the value of new real estate opportunities and the company’s current real estate assets.</a:t>
            </a:r>
          </a:p>
          <a:p>
            <a:endParaRPr lang="en-US" dirty="0"/>
          </a:p>
          <a:p>
            <a:endParaRPr lang="en-US" dirty="0"/>
          </a:p>
        </p:txBody>
      </p:sp>
    </p:spTree>
    <p:extLst>
      <p:ext uri="{BB962C8B-B14F-4D97-AF65-F5344CB8AC3E}">
        <p14:creationId xmlns:p14="http://schemas.microsoft.com/office/powerpoint/2010/main" val="349782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4F76-28AD-0C10-1A5B-013ED77F67F5}"/>
              </a:ext>
            </a:extLst>
          </p:cNvPr>
          <p:cNvSpPr>
            <a:spLocks noGrp="1"/>
          </p:cNvSpPr>
          <p:nvPr>
            <p:ph type="title"/>
          </p:nvPr>
        </p:nvSpPr>
        <p:spPr/>
        <p:txBody>
          <a:bodyPr/>
          <a:lstStyle/>
          <a:p>
            <a:r>
              <a:rPr lang="en-US" dirty="0"/>
              <a:t>Methods to Value Real Estate </a:t>
            </a:r>
          </a:p>
        </p:txBody>
      </p:sp>
      <p:sp>
        <p:nvSpPr>
          <p:cNvPr id="3" name="Text Placeholder 2">
            <a:extLst>
              <a:ext uri="{FF2B5EF4-FFF2-40B4-BE49-F238E27FC236}">
                <a16:creationId xmlns:a16="http://schemas.microsoft.com/office/drawing/2014/main" id="{AC33D9B0-B871-185C-D19A-605E7ECFA8E6}"/>
              </a:ext>
            </a:extLst>
          </p:cNvPr>
          <p:cNvSpPr>
            <a:spLocks noGrp="1"/>
          </p:cNvSpPr>
          <p:nvPr>
            <p:ph type="body" idx="1"/>
          </p:nvPr>
        </p:nvSpPr>
        <p:spPr/>
        <p:txBody>
          <a:bodyPr/>
          <a:lstStyle/>
          <a:p>
            <a:pPr marL="0" indent="0">
              <a:buNone/>
            </a:pPr>
            <a:r>
              <a:rPr lang="en-US" dirty="0"/>
              <a:t>#1 – Sales Comparison Approach</a:t>
            </a:r>
          </a:p>
          <a:p>
            <a:pPr marL="0" indent="0">
              <a:buNone/>
            </a:pPr>
            <a:r>
              <a:rPr lang="en-US" dirty="0"/>
              <a:t>#2 – Cost Approach</a:t>
            </a:r>
          </a:p>
          <a:p>
            <a:pPr marL="0" indent="0">
              <a:buNone/>
            </a:pPr>
            <a:r>
              <a:rPr lang="en-US" dirty="0"/>
              <a:t>#3 – Income capitalization Approach</a:t>
            </a:r>
          </a:p>
          <a:p>
            <a:endParaRPr lang="en-US" dirty="0"/>
          </a:p>
        </p:txBody>
      </p:sp>
    </p:spTree>
    <p:extLst>
      <p:ext uri="{BB962C8B-B14F-4D97-AF65-F5344CB8AC3E}">
        <p14:creationId xmlns:p14="http://schemas.microsoft.com/office/powerpoint/2010/main" val="409517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DE96-85D2-2411-F9BA-81B7D9BD04AD}"/>
              </a:ext>
            </a:extLst>
          </p:cNvPr>
          <p:cNvSpPr>
            <a:spLocks noGrp="1"/>
          </p:cNvSpPr>
          <p:nvPr>
            <p:ph type="title"/>
          </p:nvPr>
        </p:nvSpPr>
        <p:spPr/>
        <p:txBody>
          <a:bodyPr>
            <a:normAutofit/>
          </a:bodyPr>
          <a:lstStyle/>
          <a:p>
            <a:r>
              <a:rPr lang="en-US" dirty="0"/>
              <a:t>#1 – Sales Comparison Approach</a:t>
            </a:r>
          </a:p>
        </p:txBody>
      </p:sp>
      <p:sp>
        <p:nvSpPr>
          <p:cNvPr id="3" name="Text Placeholder 2">
            <a:extLst>
              <a:ext uri="{FF2B5EF4-FFF2-40B4-BE49-F238E27FC236}">
                <a16:creationId xmlns:a16="http://schemas.microsoft.com/office/drawing/2014/main" id="{5672F77E-FFB9-A70B-0526-71D4AB0E0DAA}"/>
              </a:ext>
            </a:extLst>
          </p:cNvPr>
          <p:cNvSpPr>
            <a:spLocks noGrp="1"/>
          </p:cNvSpPr>
          <p:nvPr>
            <p:ph type="body" idx="1"/>
          </p:nvPr>
        </p:nvSpPr>
        <p:spPr/>
        <p:txBody>
          <a:bodyPr>
            <a:normAutofit lnSpcReduction="10000"/>
          </a:bodyPr>
          <a:lstStyle/>
          <a:p>
            <a:r>
              <a:rPr lang="en-US" dirty="0"/>
              <a:t>One can get an estimate of value by comparing the subject property with recently sold properties (called comps).</a:t>
            </a:r>
          </a:p>
          <a:p>
            <a:r>
              <a:rPr lang="en-US" dirty="0"/>
              <a:t>This approach is best for residential real estate. </a:t>
            </a:r>
          </a:p>
          <a:p>
            <a:r>
              <a:rPr lang="en-US" dirty="0"/>
              <a:t>Typically one should select at least three comps within a kilometer that sold less than six months ago. </a:t>
            </a:r>
          </a:p>
          <a:p>
            <a:r>
              <a:rPr lang="en-US" dirty="0"/>
              <a:t>Since no two properties are identical, we must make adjustments for the differences and similarities in the comps. </a:t>
            </a:r>
          </a:p>
          <a:p>
            <a:r>
              <a:rPr lang="en-US" dirty="0"/>
              <a:t>It should be based on property rights, sale conditions, physical features, sale date, and other varying details.</a:t>
            </a:r>
          </a:p>
          <a:p>
            <a:endParaRPr lang="en-US" dirty="0"/>
          </a:p>
        </p:txBody>
      </p:sp>
    </p:spTree>
    <p:extLst>
      <p:ext uri="{BB962C8B-B14F-4D97-AF65-F5344CB8AC3E}">
        <p14:creationId xmlns:p14="http://schemas.microsoft.com/office/powerpoint/2010/main" val="58546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3D9D-434C-82C5-DE9C-8C2D18DAB8CD}"/>
              </a:ext>
            </a:extLst>
          </p:cNvPr>
          <p:cNvSpPr>
            <a:spLocks noGrp="1"/>
          </p:cNvSpPr>
          <p:nvPr>
            <p:ph type="title"/>
          </p:nvPr>
        </p:nvSpPr>
        <p:spPr/>
        <p:txBody>
          <a:bodyPr>
            <a:normAutofit/>
          </a:bodyPr>
          <a:lstStyle/>
          <a:p>
            <a:r>
              <a:rPr lang="en-US" dirty="0"/>
              <a:t>#2 – Cost Approach</a:t>
            </a:r>
          </a:p>
        </p:txBody>
      </p:sp>
      <p:sp>
        <p:nvSpPr>
          <p:cNvPr id="3" name="Text Placeholder 2">
            <a:extLst>
              <a:ext uri="{FF2B5EF4-FFF2-40B4-BE49-F238E27FC236}">
                <a16:creationId xmlns:a16="http://schemas.microsoft.com/office/drawing/2014/main" id="{8DD9AFD8-6576-DCB7-2935-D25199A7CC6D}"/>
              </a:ext>
            </a:extLst>
          </p:cNvPr>
          <p:cNvSpPr>
            <a:spLocks noGrp="1"/>
          </p:cNvSpPr>
          <p:nvPr>
            <p:ph type="body" idx="1"/>
          </p:nvPr>
        </p:nvSpPr>
        <p:spPr/>
        <p:txBody>
          <a:bodyPr>
            <a:normAutofit/>
          </a:bodyPr>
          <a:lstStyle/>
          <a:p>
            <a:r>
              <a:rPr lang="en-US" dirty="0"/>
              <a:t>This approach uses five steps to value a property based on the cost to construct it. </a:t>
            </a:r>
          </a:p>
          <a:p>
            <a:r>
              <a:rPr lang="en-US" dirty="0"/>
              <a:t>Valuers use it to appraise special purpose or newer buildings where the most relevant cost is to construct/replace the property.</a:t>
            </a:r>
          </a:p>
        </p:txBody>
      </p:sp>
    </p:spTree>
    <p:extLst>
      <p:ext uri="{BB962C8B-B14F-4D97-AF65-F5344CB8AC3E}">
        <p14:creationId xmlns:p14="http://schemas.microsoft.com/office/powerpoint/2010/main" val="267049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D3DA4-C752-88DF-EBE5-5D1C1B763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8F4CF1-DCAE-A52D-63E8-B0AC5193EA55}"/>
              </a:ext>
            </a:extLst>
          </p:cNvPr>
          <p:cNvSpPr>
            <a:spLocks noGrp="1"/>
          </p:cNvSpPr>
          <p:nvPr>
            <p:ph type="title"/>
          </p:nvPr>
        </p:nvSpPr>
        <p:spPr/>
        <p:txBody>
          <a:bodyPr>
            <a:normAutofit/>
          </a:bodyPr>
          <a:lstStyle/>
          <a:p>
            <a:r>
              <a:rPr lang="en-US" dirty="0"/>
              <a:t>#2 – Cost Approach - steps</a:t>
            </a:r>
          </a:p>
        </p:txBody>
      </p:sp>
      <p:sp>
        <p:nvSpPr>
          <p:cNvPr id="3" name="Text Placeholder 2">
            <a:extLst>
              <a:ext uri="{FF2B5EF4-FFF2-40B4-BE49-F238E27FC236}">
                <a16:creationId xmlns:a16="http://schemas.microsoft.com/office/drawing/2014/main" id="{045D452E-6D73-92C3-7785-BF0460C2D14A}"/>
              </a:ext>
            </a:extLst>
          </p:cNvPr>
          <p:cNvSpPr>
            <a:spLocks noGrp="1"/>
          </p:cNvSpPr>
          <p:nvPr>
            <p:ph type="body" idx="1"/>
          </p:nvPr>
        </p:nvSpPr>
        <p:spPr/>
        <p:txBody>
          <a:bodyPr>
            <a:normAutofit fontScale="92500" lnSpcReduction="10000"/>
          </a:bodyPr>
          <a:lstStyle/>
          <a:p>
            <a:r>
              <a:rPr lang="en-US" dirty="0"/>
              <a:t>Estimate the value of the land as if it were vacant and available for its best use</a:t>
            </a:r>
          </a:p>
          <a:p>
            <a:r>
              <a:rPr lang="en-US" dirty="0"/>
              <a:t>Determine the current cost of construction of the building and all of its improvements</a:t>
            </a:r>
          </a:p>
          <a:p>
            <a:r>
              <a:rPr lang="en-US" dirty="0"/>
              <a:t>Estimate any accrued depreciation from the property’s current physical condition, deterioration, and obsolescence.</a:t>
            </a:r>
          </a:p>
          <a:p>
            <a:r>
              <a:rPr lang="en-US" dirty="0"/>
              <a:t>Subtract the accrued depreciation (step 3) from the current construction cost (step 2).</a:t>
            </a:r>
          </a:p>
          <a:p>
            <a:r>
              <a:rPr lang="en-US" dirty="0"/>
              <a:t>Add the land value (step 1) to the depreciated cost (step 4) to find the total property value. (i.e., </a:t>
            </a:r>
            <a:r>
              <a:rPr lang="en-US" b="1" dirty="0" err="1">
                <a:solidFill>
                  <a:srgbClr val="FF0000"/>
                </a:solidFill>
              </a:rPr>
              <a:t>Land+Construction</a:t>
            </a:r>
            <a:r>
              <a:rPr lang="en-US" b="1" dirty="0">
                <a:solidFill>
                  <a:srgbClr val="FF0000"/>
                </a:solidFill>
              </a:rPr>
              <a:t> Cost-Depreciation=Value</a:t>
            </a:r>
            <a:r>
              <a:rPr lang="en-US" dirty="0"/>
              <a:t>).</a:t>
            </a:r>
          </a:p>
        </p:txBody>
      </p:sp>
    </p:spTree>
    <p:extLst>
      <p:ext uri="{BB962C8B-B14F-4D97-AF65-F5344CB8AC3E}">
        <p14:creationId xmlns:p14="http://schemas.microsoft.com/office/powerpoint/2010/main" val="61499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EA77-D12A-B5F3-91EA-0D9A9B40836B}"/>
              </a:ext>
            </a:extLst>
          </p:cNvPr>
          <p:cNvSpPr>
            <a:spLocks noGrp="1"/>
          </p:cNvSpPr>
          <p:nvPr>
            <p:ph type="title"/>
          </p:nvPr>
        </p:nvSpPr>
        <p:spPr/>
        <p:txBody>
          <a:bodyPr>
            <a:normAutofit/>
          </a:bodyPr>
          <a:lstStyle/>
          <a:p>
            <a:r>
              <a:rPr lang="en-US" dirty="0"/>
              <a:t>#3 – Income capitalization Approach</a:t>
            </a:r>
          </a:p>
        </p:txBody>
      </p:sp>
      <p:sp>
        <p:nvSpPr>
          <p:cNvPr id="3" name="Text Placeholder 2">
            <a:extLst>
              <a:ext uri="{FF2B5EF4-FFF2-40B4-BE49-F238E27FC236}">
                <a16:creationId xmlns:a16="http://schemas.microsoft.com/office/drawing/2014/main" id="{883A6506-0F30-3FD0-DD95-B1D4B71B2186}"/>
              </a:ext>
            </a:extLst>
          </p:cNvPr>
          <p:cNvSpPr>
            <a:spLocks noGrp="1"/>
          </p:cNvSpPr>
          <p:nvPr>
            <p:ph type="body" idx="1"/>
          </p:nvPr>
        </p:nvSpPr>
        <p:spPr/>
        <p:txBody>
          <a:bodyPr>
            <a:normAutofit fontScale="70000" lnSpcReduction="20000"/>
          </a:bodyPr>
          <a:lstStyle/>
          <a:p>
            <a:r>
              <a:rPr lang="en-US" dirty="0"/>
              <a:t>The income approach values income-producing properties such as apartment buildings or office buildings through five steps:</a:t>
            </a:r>
          </a:p>
          <a:p>
            <a:r>
              <a:rPr lang="en-US" dirty="0"/>
              <a:t>Estimate annual potential gross income. It is based on market rates, not on in-place revenue (i.e., if an office building has a tenant paying below-market rent, you would use a potential gross income higher than in place). </a:t>
            </a:r>
          </a:p>
          <a:p>
            <a:r>
              <a:rPr lang="en-US" dirty="0"/>
              <a:t>Deduct vacancy and other potential losses to arrive at effective gross income. </a:t>
            </a:r>
          </a:p>
          <a:p>
            <a:r>
              <a:rPr lang="en-US" dirty="0"/>
              <a:t>Determine operating expenses to arrive at the annual net operating income (NOI). </a:t>
            </a:r>
          </a:p>
          <a:p>
            <a:r>
              <a:rPr lang="en-US" dirty="0"/>
              <a:t>Estimate the rate of return a typical investor pays for the income produced by this type and class of property. The rate of return is the capitalization (or cap) rate and one calculates it by dividing the NOI of comps by their sales price. For example, a comp that sold for 100,000 with an NOI of 10,000 would have a 10% cap rate.</a:t>
            </a:r>
          </a:p>
          <a:p>
            <a:r>
              <a:rPr lang="en-US" dirty="0"/>
              <a:t>Apply the market cap rate to the subject property. So if the subject property was generating 15,000, you would divide the NOI by the cap rate (0.1) to arrive at a value of 150,000.</a:t>
            </a:r>
          </a:p>
        </p:txBody>
      </p:sp>
    </p:spTree>
    <p:extLst>
      <p:ext uri="{BB962C8B-B14F-4D97-AF65-F5344CB8AC3E}">
        <p14:creationId xmlns:p14="http://schemas.microsoft.com/office/powerpoint/2010/main" val="179617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600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FA6A-3642-3DAA-D4CB-90D01A8B0E87}"/>
              </a:ext>
            </a:extLst>
          </p:cNvPr>
          <p:cNvSpPr>
            <a:spLocks noGrp="1"/>
          </p:cNvSpPr>
          <p:nvPr>
            <p:ph type="title"/>
          </p:nvPr>
        </p:nvSpPr>
        <p:spPr/>
        <p:txBody>
          <a:bodyPr/>
          <a:lstStyle/>
          <a:p>
            <a:r>
              <a:rPr lang="en-US" dirty="0"/>
              <a:t>7	Property rights</a:t>
            </a:r>
          </a:p>
        </p:txBody>
      </p:sp>
      <p:sp>
        <p:nvSpPr>
          <p:cNvPr id="3" name="Text Placeholder 2">
            <a:extLst>
              <a:ext uri="{FF2B5EF4-FFF2-40B4-BE49-F238E27FC236}">
                <a16:creationId xmlns:a16="http://schemas.microsoft.com/office/drawing/2014/main" id="{C40EE525-9BA6-7AB4-75D0-A3D2C66B38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2097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B563-F3F0-B3B7-C586-942387EC6504}"/>
              </a:ext>
            </a:extLst>
          </p:cNvPr>
          <p:cNvSpPr>
            <a:spLocks noGrp="1"/>
          </p:cNvSpPr>
          <p:nvPr>
            <p:ph type="title"/>
          </p:nvPr>
        </p:nvSpPr>
        <p:spPr/>
        <p:txBody>
          <a:bodyPr/>
          <a:lstStyle/>
          <a:p>
            <a:r>
              <a:rPr lang="en-US" dirty="0"/>
              <a:t>7.1	Origins and evolution of property rights</a:t>
            </a:r>
          </a:p>
        </p:txBody>
      </p:sp>
      <p:sp>
        <p:nvSpPr>
          <p:cNvPr id="3" name="Content Placeholder 2">
            <a:extLst>
              <a:ext uri="{FF2B5EF4-FFF2-40B4-BE49-F238E27FC236}">
                <a16:creationId xmlns:a16="http://schemas.microsoft.com/office/drawing/2014/main" id="{F2F45690-5DA4-235C-B240-055EC57F8E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830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8E30-35A2-C186-49D6-8A7F0069BA44}"/>
              </a:ext>
            </a:extLst>
          </p:cNvPr>
          <p:cNvSpPr>
            <a:spLocks noGrp="1"/>
          </p:cNvSpPr>
          <p:nvPr>
            <p:ph type="title"/>
          </p:nvPr>
        </p:nvSpPr>
        <p:spPr/>
        <p:txBody>
          <a:bodyPr/>
          <a:lstStyle/>
          <a:p>
            <a:r>
              <a:rPr lang="en-US" dirty="0"/>
              <a:t>Land: Significance and Ownership</a:t>
            </a:r>
          </a:p>
        </p:txBody>
      </p:sp>
      <p:sp>
        <p:nvSpPr>
          <p:cNvPr id="3" name="Content Placeholder 2">
            <a:extLst>
              <a:ext uri="{FF2B5EF4-FFF2-40B4-BE49-F238E27FC236}">
                <a16:creationId xmlns:a16="http://schemas.microsoft.com/office/drawing/2014/main" id="{420ABB8C-8840-E677-F0F7-AD733C42FE00}"/>
              </a:ext>
            </a:extLst>
          </p:cNvPr>
          <p:cNvSpPr>
            <a:spLocks noGrp="1"/>
          </p:cNvSpPr>
          <p:nvPr>
            <p:ph idx="1"/>
          </p:nvPr>
        </p:nvSpPr>
        <p:spPr/>
        <p:txBody>
          <a:bodyPr>
            <a:normAutofit/>
          </a:bodyPr>
          <a:lstStyle/>
          <a:p>
            <a:r>
              <a:rPr lang="en-US" dirty="0"/>
              <a:t>Land is a surface of the earth that includes the fixtures on it such as buildings, fence, tree plants, and improvement to the land etc. </a:t>
            </a:r>
          </a:p>
          <a:p>
            <a:r>
              <a:rPr lang="en-US" dirty="0"/>
              <a:t>Land provides the foundation for the social and economic activities of people. </a:t>
            </a:r>
          </a:p>
          <a:p>
            <a:r>
              <a:rPr lang="en-US" dirty="0"/>
              <a:t>It is both a tangible physical commodity and a source of wealth. </a:t>
            </a:r>
          </a:p>
          <a:p>
            <a:r>
              <a:rPr lang="en-US" dirty="0"/>
              <a:t>Because land is essential to life and society, it is important to many disciplines, including law, economics, sociology, and geography. Each of these disciplines may employ somewhat different concept of real property.</a:t>
            </a:r>
          </a:p>
          <a:p>
            <a:pPr marL="0" indent="0">
              <a:buNone/>
            </a:pPr>
            <a:endParaRPr lang="en-US" dirty="0"/>
          </a:p>
        </p:txBody>
      </p:sp>
    </p:spTree>
    <p:extLst>
      <p:ext uri="{BB962C8B-B14F-4D97-AF65-F5344CB8AC3E}">
        <p14:creationId xmlns:p14="http://schemas.microsoft.com/office/powerpoint/2010/main" val="28242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1FD7-1A0B-1AC4-0079-4D455C164522}"/>
              </a:ext>
            </a:extLst>
          </p:cNvPr>
          <p:cNvSpPr>
            <a:spLocks noGrp="1"/>
          </p:cNvSpPr>
          <p:nvPr>
            <p:ph type="title"/>
          </p:nvPr>
        </p:nvSpPr>
        <p:spPr/>
        <p:txBody>
          <a:bodyPr/>
          <a:lstStyle/>
          <a:p>
            <a:r>
              <a:rPr lang="en-US" sz="4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real estate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real</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US" dirty="0"/>
          </a:p>
        </p:txBody>
      </p:sp>
      <p:sp>
        <p:nvSpPr>
          <p:cNvPr id="3" name="Text Placeholder 2">
            <a:extLst>
              <a:ext uri="{FF2B5EF4-FFF2-40B4-BE49-F238E27FC236}">
                <a16:creationId xmlns:a16="http://schemas.microsoft.com/office/drawing/2014/main" id="{DAA8841E-D013-F43F-B46E-1B16EE3090C0}"/>
              </a:ext>
            </a:extLst>
          </p:cNvPr>
          <p:cNvSpPr>
            <a:spLocks noGrp="1"/>
          </p:cNvSpPr>
          <p:nvPr>
            <p:ph type="body" idx="1"/>
          </p:nvPr>
        </p:nvSpPr>
        <p:spPr/>
        <p:txBody>
          <a:bodyPr/>
          <a:lstStyle/>
          <a:p>
            <a:r>
              <a:rPr lang="en-US" dirty="0"/>
              <a:t>means the land plus anything growing on it, attached to it or erected on it, including man-made objects, such as buildings, structures, roads, sewers, and fences, but excluding anything that may be removed from the land without injury to the land.</a:t>
            </a:r>
          </a:p>
          <a:p>
            <a:r>
              <a:rPr lang="en-US" dirty="0"/>
              <a:t>Real estate is defined as the land and any permanent structures, like a home, or improvements attached to the land, whether natural or man-made. Real estate is a form of real property.</a:t>
            </a:r>
          </a:p>
          <a:p>
            <a:endParaRPr lang="en-US" dirty="0"/>
          </a:p>
          <a:p>
            <a:endParaRPr lang="en-US" dirty="0"/>
          </a:p>
        </p:txBody>
      </p:sp>
    </p:spTree>
    <p:extLst>
      <p:ext uri="{BB962C8B-B14F-4D97-AF65-F5344CB8AC3E}">
        <p14:creationId xmlns:p14="http://schemas.microsoft.com/office/powerpoint/2010/main" val="3914461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15DB6-DA06-EEB5-1DE6-E7317DF94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4FD29-8BB0-1A08-3B03-25F167B09F50}"/>
              </a:ext>
            </a:extLst>
          </p:cNvPr>
          <p:cNvSpPr>
            <a:spLocks noGrp="1"/>
          </p:cNvSpPr>
          <p:nvPr>
            <p:ph type="title"/>
          </p:nvPr>
        </p:nvSpPr>
        <p:spPr/>
        <p:txBody>
          <a:bodyPr/>
          <a:lstStyle/>
          <a:p>
            <a:r>
              <a:rPr lang="en-US" dirty="0"/>
              <a:t>Land: Significance and Ownership</a:t>
            </a:r>
          </a:p>
        </p:txBody>
      </p:sp>
      <p:sp>
        <p:nvSpPr>
          <p:cNvPr id="3" name="Content Placeholder 2">
            <a:extLst>
              <a:ext uri="{FF2B5EF4-FFF2-40B4-BE49-F238E27FC236}">
                <a16:creationId xmlns:a16="http://schemas.microsoft.com/office/drawing/2014/main" id="{B8069B3D-C601-9E94-18D3-787FDD79311D}"/>
              </a:ext>
            </a:extLst>
          </p:cNvPr>
          <p:cNvSpPr>
            <a:spLocks noGrp="1"/>
          </p:cNvSpPr>
          <p:nvPr>
            <p:ph idx="1"/>
          </p:nvPr>
        </p:nvSpPr>
        <p:spPr/>
        <p:txBody>
          <a:bodyPr>
            <a:normAutofit fontScale="92500" lnSpcReduction="10000"/>
          </a:bodyPr>
          <a:lstStyle/>
          <a:p>
            <a:r>
              <a:rPr lang="en-US" dirty="0"/>
              <a:t>Within the vast domain of law, issues such as the ownership and the use of land are considered. </a:t>
            </a:r>
          </a:p>
          <a:p>
            <a:r>
              <a:rPr lang="en-US" dirty="0"/>
              <a:t>In economics, land is regarded as one of the four agents of production, along with </a:t>
            </a:r>
            <a:r>
              <a:rPr lang="en-US" dirty="0" err="1"/>
              <a:t>labour</a:t>
            </a:r>
            <a:r>
              <a:rPr lang="en-US" dirty="0"/>
              <a:t>, capital, and entrepreneurial coordination. </a:t>
            </a:r>
          </a:p>
          <a:p>
            <a:r>
              <a:rPr lang="en-US" dirty="0"/>
              <a:t>Land provides many of the natural elements that contribute to a nation’s wealth. </a:t>
            </a:r>
          </a:p>
          <a:p>
            <a:r>
              <a:rPr lang="en-US" dirty="0"/>
              <a:t>Sociology focuses in the dual nature of land as resource to be shared by all people; and as a commodity that can be owned, traded, and used by individuals. </a:t>
            </a:r>
          </a:p>
          <a:p>
            <a:r>
              <a:rPr lang="en-US" dirty="0"/>
              <a:t>Geography focuses on describing the physical elements of land and the activities of the people who use it.</a:t>
            </a:r>
          </a:p>
        </p:txBody>
      </p:sp>
    </p:spTree>
    <p:extLst>
      <p:ext uri="{BB962C8B-B14F-4D97-AF65-F5344CB8AC3E}">
        <p14:creationId xmlns:p14="http://schemas.microsoft.com/office/powerpoint/2010/main" val="3085020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445F3-1A59-C5EB-67D0-9ADA210CA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5B1A4-D8B5-E17C-0EFB-72DD8F03123C}"/>
              </a:ext>
            </a:extLst>
          </p:cNvPr>
          <p:cNvSpPr>
            <a:spLocks noGrp="1"/>
          </p:cNvSpPr>
          <p:nvPr>
            <p:ph type="title"/>
          </p:nvPr>
        </p:nvSpPr>
        <p:spPr/>
        <p:txBody>
          <a:bodyPr/>
          <a:lstStyle/>
          <a:p>
            <a:r>
              <a:rPr lang="en-US" dirty="0"/>
              <a:t>Land: Significance and Ownership</a:t>
            </a:r>
          </a:p>
        </p:txBody>
      </p:sp>
      <p:sp>
        <p:nvSpPr>
          <p:cNvPr id="3" name="Content Placeholder 2">
            <a:extLst>
              <a:ext uri="{FF2B5EF4-FFF2-40B4-BE49-F238E27FC236}">
                <a16:creationId xmlns:a16="http://schemas.microsoft.com/office/drawing/2014/main" id="{959881D4-9FEB-78B5-B38C-75DFEB6C1AF0}"/>
              </a:ext>
            </a:extLst>
          </p:cNvPr>
          <p:cNvSpPr>
            <a:spLocks noGrp="1"/>
          </p:cNvSpPr>
          <p:nvPr>
            <p:ph idx="1"/>
          </p:nvPr>
        </p:nvSpPr>
        <p:spPr/>
        <p:txBody>
          <a:bodyPr>
            <a:normAutofit/>
          </a:bodyPr>
          <a:lstStyle/>
          <a:p>
            <a:r>
              <a:rPr lang="en-US" dirty="0"/>
              <a:t>Lawyers, economists, sociologists, and geographers have a common understanding of the attributes of land:</a:t>
            </a:r>
          </a:p>
          <a:p>
            <a:pPr lvl="1"/>
            <a:r>
              <a:rPr lang="en-US" dirty="0"/>
              <a:t>Each parcel of land is unique in its location and composition</a:t>
            </a:r>
          </a:p>
          <a:p>
            <a:pPr lvl="1"/>
            <a:r>
              <a:rPr lang="en-US" dirty="0"/>
              <a:t>Land is physically immobile</a:t>
            </a:r>
          </a:p>
          <a:p>
            <a:pPr lvl="1"/>
            <a:r>
              <a:rPr lang="en-US" dirty="0"/>
              <a:t>Land is durable</a:t>
            </a:r>
          </a:p>
          <a:p>
            <a:pPr lvl="1"/>
            <a:r>
              <a:rPr lang="en-US" dirty="0"/>
              <a:t>The supply of land is finite</a:t>
            </a:r>
          </a:p>
          <a:p>
            <a:pPr lvl="1"/>
            <a:r>
              <a:rPr lang="en-US" dirty="0"/>
              <a:t>Land is useful to people</a:t>
            </a:r>
          </a:p>
        </p:txBody>
      </p:sp>
    </p:spTree>
    <p:extLst>
      <p:ext uri="{BB962C8B-B14F-4D97-AF65-F5344CB8AC3E}">
        <p14:creationId xmlns:p14="http://schemas.microsoft.com/office/powerpoint/2010/main" val="597944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B615-2BE4-1EBB-E63E-21CB2C9A595D}"/>
              </a:ext>
            </a:extLst>
          </p:cNvPr>
          <p:cNvSpPr>
            <a:spLocks noGrp="1"/>
          </p:cNvSpPr>
          <p:nvPr>
            <p:ph type="title"/>
          </p:nvPr>
        </p:nvSpPr>
        <p:spPr/>
        <p:txBody>
          <a:bodyPr>
            <a:normAutofit/>
          </a:bodyPr>
          <a:lstStyle/>
          <a:p>
            <a:r>
              <a:rPr lang="en-US" dirty="0"/>
              <a:t>The scope of right to land</a:t>
            </a:r>
          </a:p>
        </p:txBody>
      </p:sp>
      <p:sp>
        <p:nvSpPr>
          <p:cNvPr id="3" name="Content Placeholder 2">
            <a:extLst>
              <a:ext uri="{FF2B5EF4-FFF2-40B4-BE49-F238E27FC236}">
                <a16:creationId xmlns:a16="http://schemas.microsoft.com/office/drawing/2014/main" id="{D4CDB806-7661-E675-D15E-7D29382D422B}"/>
              </a:ext>
            </a:extLst>
          </p:cNvPr>
          <p:cNvSpPr>
            <a:spLocks noGrp="1"/>
          </p:cNvSpPr>
          <p:nvPr>
            <p:ph idx="1"/>
          </p:nvPr>
        </p:nvSpPr>
        <p:spPr/>
        <p:txBody>
          <a:bodyPr>
            <a:normAutofit fontScale="92500" lnSpcReduction="10000"/>
          </a:bodyPr>
          <a:lstStyle/>
          <a:p>
            <a:r>
              <a:rPr lang="en-US" dirty="0"/>
              <a:t>He who is proprietor of land is proprietor also of everything on it. All buildings, all natural fruits, and everything above as well as below the surface, belong to the owner of the land. </a:t>
            </a:r>
          </a:p>
          <a:p>
            <a:r>
              <a:rPr lang="en-US" dirty="0"/>
              <a:t>Land includes not only the ground, or soil, but everything that is attached to the earth, whether by course of nature, as are trees and herbage, or by the hands of man, as are houses and other buildings. </a:t>
            </a:r>
          </a:p>
          <a:p>
            <a:r>
              <a:rPr lang="en-US" dirty="0"/>
              <a:t>It includes not only the surface of the earth but everything under it and over it. </a:t>
            </a:r>
          </a:p>
          <a:p>
            <a:r>
              <a:rPr lang="en-US" dirty="0"/>
              <a:t>Thus in legal theory, the surface of the earth is just a part of an inverted pyramid having its tip, at the center of the earth, extending outward through the surface at the boundary lines of the tract, and continuing on upward to the heavens.</a:t>
            </a:r>
          </a:p>
        </p:txBody>
      </p:sp>
    </p:spTree>
    <p:extLst>
      <p:ext uri="{BB962C8B-B14F-4D97-AF65-F5344CB8AC3E}">
        <p14:creationId xmlns:p14="http://schemas.microsoft.com/office/powerpoint/2010/main" val="3162061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1AA00-623F-F8C7-47C5-9B16C5D49A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47818F-6EC9-143E-7D1A-7C83F22A3B9E}"/>
              </a:ext>
            </a:extLst>
          </p:cNvPr>
          <p:cNvSpPr>
            <a:spLocks noGrp="1"/>
          </p:cNvSpPr>
          <p:nvPr>
            <p:ph type="title"/>
          </p:nvPr>
        </p:nvSpPr>
        <p:spPr/>
        <p:txBody>
          <a:bodyPr>
            <a:normAutofit/>
          </a:bodyPr>
          <a:lstStyle/>
          <a:p>
            <a:r>
              <a:rPr lang="en-US" dirty="0"/>
              <a:t>The scope of right to land</a:t>
            </a:r>
          </a:p>
        </p:txBody>
      </p:sp>
      <p:sp>
        <p:nvSpPr>
          <p:cNvPr id="3" name="Content Placeholder 2">
            <a:extLst>
              <a:ext uri="{FF2B5EF4-FFF2-40B4-BE49-F238E27FC236}">
                <a16:creationId xmlns:a16="http://schemas.microsoft.com/office/drawing/2014/main" id="{1CED1E3E-2137-3CD3-BF5B-89DD9ABD31C1}"/>
              </a:ext>
            </a:extLst>
          </p:cNvPr>
          <p:cNvSpPr>
            <a:spLocks noGrp="1"/>
          </p:cNvSpPr>
          <p:nvPr>
            <p:ph idx="1"/>
          </p:nvPr>
        </p:nvSpPr>
        <p:spPr/>
        <p:txBody>
          <a:bodyPr>
            <a:normAutofit/>
          </a:bodyPr>
          <a:lstStyle/>
          <a:p>
            <a:r>
              <a:rPr lang="en-US" dirty="0"/>
              <a:t>Different Forms Ownership of Land</a:t>
            </a:r>
          </a:p>
          <a:p>
            <a:r>
              <a:rPr lang="en-US" dirty="0"/>
              <a:t>Conventionally speaking, the ownership of land may be classified generally in to three major and two minor categories: </a:t>
            </a:r>
          </a:p>
          <a:p>
            <a:pPr lvl="1"/>
            <a:r>
              <a:rPr lang="en-US" dirty="0"/>
              <a:t>private, </a:t>
            </a:r>
          </a:p>
          <a:p>
            <a:pPr lvl="1"/>
            <a:r>
              <a:rPr lang="en-US" dirty="0"/>
              <a:t>communal and public on the one hand, and </a:t>
            </a:r>
          </a:p>
          <a:p>
            <a:pPr lvl="1"/>
            <a:r>
              <a:rPr lang="en-US" dirty="0"/>
              <a:t>joint and community ownership on the other. </a:t>
            </a:r>
          </a:p>
        </p:txBody>
      </p:sp>
    </p:spTree>
    <p:extLst>
      <p:ext uri="{BB962C8B-B14F-4D97-AF65-F5344CB8AC3E}">
        <p14:creationId xmlns:p14="http://schemas.microsoft.com/office/powerpoint/2010/main" val="300789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1806-C261-11D2-DE64-6B145FD31F59}"/>
              </a:ext>
            </a:extLst>
          </p:cNvPr>
          <p:cNvSpPr>
            <a:spLocks noGrp="1"/>
          </p:cNvSpPr>
          <p:nvPr>
            <p:ph type="title"/>
          </p:nvPr>
        </p:nvSpPr>
        <p:spPr/>
        <p:txBody>
          <a:bodyPr>
            <a:normAutofit/>
          </a:bodyPr>
          <a:lstStyle/>
          <a:p>
            <a:r>
              <a:rPr lang="en-US" dirty="0"/>
              <a:t>Private Ownership (1/2)</a:t>
            </a:r>
          </a:p>
        </p:txBody>
      </p:sp>
      <p:sp>
        <p:nvSpPr>
          <p:cNvPr id="3" name="Content Placeholder 2">
            <a:extLst>
              <a:ext uri="{FF2B5EF4-FFF2-40B4-BE49-F238E27FC236}">
                <a16:creationId xmlns:a16="http://schemas.microsoft.com/office/drawing/2014/main" id="{9116A6F1-9693-6A7B-E033-EB28AB008154}"/>
              </a:ext>
            </a:extLst>
          </p:cNvPr>
          <p:cNvSpPr>
            <a:spLocks noGrp="1"/>
          </p:cNvSpPr>
          <p:nvPr>
            <p:ph idx="1"/>
          </p:nvPr>
        </p:nvSpPr>
        <p:spPr/>
        <p:txBody>
          <a:bodyPr>
            <a:normAutofit/>
          </a:bodyPr>
          <a:lstStyle/>
          <a:p>
            <a:r>
              <a:rPr lang="en-US" dirty="0"/>
              <a:t>This is the kind of land totally owned by private individuals.</a:t>
            </a:r>
          </a:p>
          <a:p>
            <a:r>
              <a:rPr lang="en-US" dirty="0"/>
              <a:t>It belongs absolutely to an individual and as such the law provides an absolute protection against any intervention on such right by any other party.</a:t>
            </a:r>
          </a:p>
          <a:p>
            <a:r>
              <a:rPr lang="en-US" dirty="0"/>
              <a:t>In principle individuals have an absolute right of use, exclusion, and disposition of their property. </a:t>
            </a:r>
          </a:p>
          <a:p>
            <a:r>
              <a:rPr lang="en-US" dirty="0"/>
              <a:t>However, in reality private ownership right is not an absolute one for the state and the public using the law may limit such right. Private ownership of land is well known and developed concept and system in most countries. </a:t>
            </a:r>
          </a:p>
        </p:txBody>
      </p:sp>
    </p:spTree>
    <p:extLst>
      <p:ext uri="{BB962C8B-B14F-4D97-AF65-F5344CB8AC3E}">
        <p14:creationId xmlns:p14="http://schemas.microsoft.com/office/powerpoint/2010/main" val="4193775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2E699-F7BA-545E-6408-D8DD816E62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68CF72-F848-7C72-4697-D0F9F27B1075}"/>
              </a:ext>
            </a:extLst>
          </p:cNvPr>
          <p:cNvSpPr>
            <a:spLocks noGrp="1"/>
          </p:cNvSpPr>
          <p:nvPr>
            <p:ph type="title"/>
          </p:nvPr>
        </p:nvSpPr>
        <p:spPr/>
        <p:txBody>
          <a:bodyPr>
            <a:normAutofit/>
          </a:bodyPr>
          <a:lstStyle/>
          <a:p>
            <a:r>
              <a:rPr lang="en-US" dirty="0"/>
              <a:t>Private Ownership (2/2)</a:t>
            </a:r>
          </a:p>
        </p:txBody>
      </p:sp>
      <p:sp>
        <p:nvSpPr>
          <p:cNvPr id="3" name="Content Placeholder 2">
            <a:extLst>
              <a:ext uri="{FF2B5EF4-FFF2-40B4-BE49-F238E27FC236}">
                <a16:creationId xmlns:a16="http://schemas.microsoft.com/office/drawing/2014/main" id="{649EB3DD-D266-CAC4-2185-4B3440EC25CB}"/>
              </a:ext>
            </a:extLst>
          </p:cNvPr>
          <p:cNvSpPr>
            <a:spLocks noGrp="1"/>
          </p:cNvSpPr>
          <p:nvPr>
            <p:ph idx="1"/>
          </p:nvPr>
        </p:nvSpPr>
        <p:spPr/>
        <p:txBody>
          <a:bodyPr>
            <a:normAutofit/>
          </a:bodyPr>
          <a:lstStyle/>
          <a:p>
            <a:r>
              <a:rPr lang="en-US" dirty="0"/>
              <a:t>The Ethiopian Civil Code under article 1205 describes private ownership as the widest right man can exercise over his property. </a:t>
            </a:r>
          </a:p>
          <a:p>
            <a:r>
              <a:rPr lang="en-US" dirty="0"/>
              <a:t>Today only few countries, most of which were part of the former USSR socialist republic and other former socialist and communist countries, including Ethiopia, prohibited private ownership of land. </a:t>
            </a:r>
          </a:p>
          <a:p>
            <a:r>
              <a:rPr lang="en-US" dirty="0"/>
              <a:t>The </a:t>
            </a:r>
            <a:r>
              <a:rPr lang="en-US" dirty="0">
                <a:solidFill>
                  <a:srgbClr val="FF0000"/>
                </a:solidFill>
              </a:rPr>
              <a:t>present Ethiopian constitution basically prohibits the private ownership of land. </a:t>
            </a:r>
            <a:r>
              <a:rPr lang="en-US" dirty="0"/>
              <a:t>According to the FDRE constitution Article 40(3) the right to ownership of rural and urban land as well as of all natural resources is exclusively vested in </a:t>
            </a:r>
            <a:r>
              <a:rPr lang="en-US" dirty="0">
                <a:solidFill>
                  <a:srgbClr val="FF0000"/>
                </a:solidFill>
              </a:rPr>
              <a:t>the state and the people.</a:t>
            </a:r>
          </a:p>
        </p:txBody>
      </p:sp>
    </p:spTree>
    <p:extLst>
      <p:ext uri="{BB962C8B-B14F-4D97-AF65-F5344CB8AC3E}">
        <p14:creationId xmlns:p14="http://schemas.microsoft.com/office/powerpoint/2010/main" val="397529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9FB14-6DE7-2D4C-C981-554F78B84D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CCFA7-BA1C-F8CE-E790-9E7243514F33}"/>
              </a:ext>
            </a:extLst>
          </p:cNvPr>
          <p:cNvSpPr>
            <a:spLocks noGrp="1"/>
          </p:cNvSpPr>
          <p:nvPr>
            <p:ph type="title"/>
          </p:nvPr>
        </p:nvSpPr>
        <p:spPr/>
        <p:txBody>
          <a:bodyPr>
            <a:normAutofit/>
          </a:bodyPr>
          <a:lstStyle/>
          <a:p>
            <a:r>
              <a:rPr lang="en-US" dirty="0"/>
              <a:t>Communal Ownership (1/2)</a:t>
            </a:r>
          </a:p>
        </p:txBody>
      </p:sp>
      <p:sp>
        <p:nvSpPr>
          <p:cNvPr id="3" name="Content Placeholder 2">
            <a:extLst>
              <a:ext uri="{FF2B5EF4-FFF2-40B4-BE49-F238E27FC236}">
                <a16:creationId xmlns:a16="http://schemas.microsoft.com/office/drawing/2014/main" id="{E5E68A51-9FE9-10BD-610C-4A3467254FED}"/>
              </a:ext>
            </a:extLst>
          </p:cNvPr>
          <p:cNvSpPr>
            <a:spLocks noGrp="1"/>
          </p:cNvSpPr>
          <p:nvPr>
            <p:ph idx="1"/>
          </p:nvPr>
        </p:nvSpPr>
        <p:spPr/>
        <p:txBody>
          <a:bodyPr>
            <a:normAutofit/>
          </a:bodyPr>
          <a:lstStyle/>
          <a:p>
            <a:r>
              <a:rPr lang="en-US" dirty="0"/>
              <a:t>Communal ownership of land refers to such property of land commonly owned by a community of a certain village or locality. </a:t>
            </a:r>
          </a:p>
          <a:p>
            <a:r>
              <a:rPr lang="en-US" dirty="0"/>
              <a:t>In most cases common grazing lands, water wells, irrigation lands or river systems, common use forestry and mountains, fishing lakes </a:t>
            </a:r>
            <a:r>
              <a:rPr lang="en-US" dirty="0" err="1"/>
              <a:t>etc</a:t>
            </a:r>
            <a:r>
              <a:rPr lang="en-US" dirty="0"/>
              <a:t> are categorized under this system. </a:t>
            </a:r>
          </a:p>
          <a:p>
            <a:r>
              <a:rPr lang="en-US" dirty="0"/>
              <a:t>There are many such kinds of arrangements in many part of the world. </a:t>
            </a:r>
          </a:p>
          <a:p>
            <a:r>
              <a:rPr lang="en-US" dirty="0"/>
              <a:t>The village or the community need to have some regulation to control the use of the common property. In some systems the state intervenes to make laws and regulations for the community. </a:t>
            </a:r>
          </a:p>
        </p:txBody>
      </p:sp>
    </p:spTree>
    <p:extLst>
      <p:ext uri="{BB962C8B-B14F-4D97-AF65-F5344CB8AC3E}">
        <p14:creationId xmlns:p14="http://schemas.microsoft.com/office/powerpoint/2010/main" val="2114827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73C84-7154-029A-DBDA-7C297F7F4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DC6220-91C4-E2E0-AA4D-FAF30CD02BA9}"/>
              </a:ext>
            </a:extLst>
          </p:cNvPr>
          <p:cNvSpPr>
            <a:spLocks noGrp="1"/>
          </p:cNvSpPr>
          <p:nvPr>
            <p:ph type="title"/>
          </p:nvPr>
        </p:nvSpPr>
        <p:spPr/>
        <p:txBody>
          <a:bodyPr>
            <a:normAutofit/>
          </a:bodyPr>
          <a:lstStyle/>
          <a:p>
            <a:r>
              <a:rPr lang="en-US" dirty="0"/>
              <a:t>Communal Ownership (1/2)</a:t>
            </a:r>
          </a:p>
        </p:txBody>
      </p:sp>
      <p:sp>
        <p:nvSpPr>
          <p:cNvPr id="3" name="Content Placeholder 2">
            <a:extLst>
              <a:ext uri="{FF2B5EF4-FFF2-40B4-BE49-F238E27FC236}">
                <a16:creationId xmlns:a16="http://schemas.microsoft.com/office/drawing/2014/main" id="{D2F4342F-CF36-082D-BEEE-A376B9EFE00A}"/>
              </a:ext>
            </a:extLst>
          </p:cNvPr>
          <p:cNvSpPr>
            <a:spLocks noGrp="1"/>
          </p:cNvSpPr>
          <p:nvPr>
            <p:ph idx="1"/>
          </p:nvPr>
        </p:nvSpPr>
        <p:spPr/>
        <p:txBody>
          <a:bodyPr>
            <a:normAutofit lnSpcReduction="10000"/>
          </a:bodyPr>
          <a:lstStyle/>
          <a:p>
            <a:r>
              <a:rPr lang="en-US" dirty="0"/>
              <a:t>In Ethiopia, although such kind of system is envisaged in more general way in the constitution, </a:t>
            </a:r>
            <a:r>
              <a:rPr lang="en-US" dirty="0">
                <a:solidFill>
                  <a:srgbClr val="FF0000"/>
                </a:solidFill>
              </a:rPr>
              <a:t>Federal and regional land laws </a:t>
            </a:r>
            <a:r>
              <a:rPr lang="en-US" dirty="0"/>
              <a:t>provide specific rules for the protection of community land such as grazing and irrigation lands. </a:t>
            </a:r>
          </a:p>
          <a:p>
            <a:r>
              <a:rPr lang="en-US" dirty="0"/>
              <a:t>In reality there are many cases of irrigation and grazing lands commonly owned by villagers or particular people of the village.</a:t>
            </a:r>
          </a:p>
          <a:p>
            <a:r>
              <a:rPr lang="en-US" dirty="0"/>
              <a:t> Proclamation 456/2006, a proclamation that is provided for the Rural Land Administration and Land Use, defines </a:t>
            </a:r>
            <a:r>
              <a:rPr lang="en-US" dirty="0">
                <a:solidFill>
                  <a:srgbClr val="FF0000"/>
                </a:solidFill>
              </a:rPr>
              <a:t>“communal holding” under article 2(12) as "communal holding" means rural land which is given by the government to local residents for common grazing, forestry and other social services</a:t>
            </a:r>
            <a:r>
              <a:rPr lang="en-US" dirty="0"/>
              <a:t>.</a:t>
            </a:r>
          </a:p>
        </p:txBody>
      </p:sp>
    </p:spTree>
    <p:extLst>
      <p:ext uri="{BB962C8B-B14F-4D97-AF65-F5344CB8AC3E}">
        <p14:creationId xmlns:p14="http://schemas.microsoft.com/office/powerpoint/2010/main" val="284870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E9895-2E02-A20C-4419-44522C3340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2B07E1-F1B3-2FCF-C928-6DC475AEB16C}"/>
              </a:ext>
            </a:extLst>
          </p:cNvPr>
          <p:cNvSpPr>
            <a:spLocks noGrp="1"/>
          </p:cNvSpPr>
          <p:nvPr>
            <p:ph type="title"/>
          </p:nvPr>
        </p:nvSpPr>
        <p:spPr/>
        <p:txBody>
          <a:bodyPr>
            <a:normAutofit/>
          </a:bodyPr>
          <a:lstStyle/>
          <a:p>
            <a:r>
              <a:rPr lang="en-US" dirty="0"/>
              <a:t>State/Public Ownership (1/2)</a:t>
            </a:r>
          </a:p>
        </p:txBody>
      </p:sp>
      <p:sp>
        <p:nvSpPr>
          <p:cNvPr id="3" name="Content Placeholder 2">
            <a:extLst>
              <a:ext uri="{FF2B5EF4-FFF2-40B4-BE49-F238E27FC236}">
                <a16:creationId xmlns:a16="http://schemas.microsoft.com/office/drawing/2014/main" id="{471608DE-9D5A-26F9-7FE5-AAA5EA6447F6}"/>
              </a:ext>
            </a:extLst>
          </p:cNvPr>
          <p:cNvSpPr>
            <a:spLocks noGrp="1"/>
          </p:cNvSpPr>
          <p:nvPr>
            <p:ph idx="1"/>
          </p:nvPr>
        </p:nvSpPr>
        <p:spPr/>
        <p:txBody>
          <a:bodyPr>
            <a:normAutofit fontScale="92500" lnSpcReduction="20000"/>
          </a:bodyPr>
          <a:lstStyle/>
          <a:p>
            <a:r>
              <a:rPr lang="en-US" dirty="0"/>
              <a:t>This type of property constitutes all lands which are not owned by individual person/s or the community. </a:t>
            </a:r>
          </a:p>
          <a:p>
            <a:r>
              <a:rPr lang="en-US" dirty="0"/>
              <a:t>In most countries, mountains, public highways, public halls, parks, trans-boundary Rivers and forest lands, lakes </a:t>
            </a:r>
            <a:r>
              <a:rPr lang="en-US" dirty="0" err="1"/>
              <a:t>etc</a:t>
            </a:r>
            <a:r>
              <a:rPr lang="en-US" dirty="0"/>
              <a:t> are owned and administered by the state.</a:t>
            </a:r>
          </a:p>
          <a:p>
            <a:r>
              <a:rPr lang="en-US" dirty="0"/>
              <a:t>It must be noted that in western countries lakes, mountains and forestland can be owned by private people. </a:t>
            </a:r>
          </a:p>
          <a:p>
            <a:r>
              <a:rPr lang="en-US" dirty="0"/>
              <a:t>The common similarity all countries show on the other hand is that public highways and trans-boundary Rivers are owned by the state. </a:t>
            </a:r>
          </a:p>
          <a:p>
            <a:r>
              <a:rPr lang="en-US" dirty="0"/>
              <a:t>In Ethiopia, as stated above the state and the people together own these properties, and it seems the public in general or the state itself are also prohibited the absolute power of disposition of land in Ethiopia, sale.</a:t>
            </a:r>
          </a:p>
        </p:txBody>
      </p:sp>
    </p:spTree>
    <p:extLst>
      <p:ext uri="{BB962C8B-B14F-4D97-AF65-F5344CB8AC3E}">
        <p14:creationId xmlns:p14="http://schemas.microsoft.com/office/powerpoint/2010/main" val="79953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18370-E4E2-F62B-857F-BAB9A719BD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22B1A-601A-BBA6-E4D5-3EF2A5A6CB7B}"/>
              </a:ext>
            </a:extLst>
          </p:cNvPr>
          <p:cNvSpPr>
            <a:spLocks noGrp="1"/>
          </p:cNvSpPr>
          <p:nvPr>
            <p:ph type="title"/>
          </p:nvPr>
        </p:nvSpPr>
        <p:spPr/>
        <p:txBody>
          <a:bodyPr>
            <a:normAutofit/>
          </a:bodyPr>
          <a:lstStyle/>
          <a:p>
            <a:r>
              <a:rPr lang="en-US" dirty="0"/>
              <a:t>State/Public Ownership (2/2)</a:t>
            </a:r>
          </a:p>
        </p:txBody>
      </p:sp>
      <p:sp>
        <p:nvSpPr>
          <p:cNvPr id="3" name="Content Placeholder 2">
            <a:extLst>
              <a:ext uri="{FF2B5EF4-FFF2-40B4-BE49-F238E27FC236}">
                <a16:creationId xmlns:a16="http://schemas.microsoft.com/office/drawing/2014/main" id="{DCD39841-5281-58C7-0B79-2AE69164B3CC}"/>
              </a:ext>
            </a:extLst>
          </p:cNvPr>
          <p:cNvSpPr>
            <a:spLocks noGrp="1"/>
          </p:cNvSpPr>
          <p:nvPr>
            <p:ph idx="1"/>
          </p:nvPr>
        </p:nvSpPr>
        <p:spPr/>
        <p:txBody>
          <a:bodyPr>
            <a:normAutofit/>
          </a:bodyPr>
          <a:lstStyle/>
          <a:p>
            <a:r>
              <a:rPr lang="en-US" dirty="0"/>
              <a:t>The Federal Land Administration and Land Use Proclamation identifies under article 2(13) “</a:t>
            </a:r>
            <a:r>
              <a:rPr lang="en-US" dirty="0">
                <a:solidFill>
                  <a:srgbClr val="FF0000"/>
                </a:solidFill>
              </a:rPr>
              <a:t>forestlands **, wild life protected areas, state farms, mining lands, lakes, rivers and other rural lands,” as state holding lands.</a:t>
            </a:r>
          </a:p>
          <a:p>
            <a:r>
              <a:rPr lang="en-US" dirty="0"/>
              <a:t> The civil code under articles 1444 and following tries to identity the kinds of real properties classified as state or public domain or properties. Although it is no more relevant for the current system of law, it may help students to understand the kind of real properties which can be owned by the state elsewhere.</a:t>
            </a:r>
          </a:p>
        </p:txBody>
      </p:sp>
      <p:sp>
        <p:nvSpPr>
          <p:cNvPr id="5" name="TextBox 4">
            <a:extLst>
              <a:ext uri="{FF2B5EF4-FFF2-40B4-BE49-F238E27FC236}">
                <a16:creationId xmlns:a16="http://schemas.microsoft.com/office/drawing/2014/main" id="{D5E5E2D4-842E-50D2-6C8D-4C96ED85ABD4}"/>
              </a:ext>
            </a:extLst>
          </p:cNvPr>
          <p:cNvSpPr txBox="1"/>
          <p:nvPr/>
        </p:nvSpPr>
        <p:spPr>
          <a:xfrm>
            <a:off x="1113934" y="6176962"/>
            <a:ext cx="9871363" cy="369332"/>
          </a:xfrm>
          <a:prstGeom prst="rect">
            <a:avLst/>
          </a:prstGeom>
          <a:noFill/>
        </p:spPr>
        <p:txBody>
          <a:bodyPr wrap="square">
            <a:spAutoFit/>
          </a:bodyPr>
          <a:lstStyle/>
          <a:p>
            <a:r>
              <a:rPr lang="en-US" dirty="0">
                <a:solidFill>
                  <a:srgbClr val="FF0000"/>
                </a:solidFill>
              </a:rPr>
              <a:t>Forestlands (private, community, association, state forests!) refer to the forest proclamation</a:t>
            </a:r>
            <a:endParaRPr lang="en-US" dirty="0"/>
          </a:p>
        </p:txBody>
      </p:sp>
    </p:spTree>
    <p:extLst>
      <p:ext uri="{BB962C8B-B14F-4D97-AF65-F5344CB8AC3E}">
        <p14:creationId xmlns:p14="http://schemas.microsoft.com/office/powerpoint/2010/main" val="377985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C970-5779-64B9-2123-1290376F531D}"/>
              </a:ext>
            </a:extLst>
          </p:cNvPr>
          <p:cNvSpPr>
            <a:spLocks noGrp="1"/>
          </p:cNvSpPr>
          <p:nvPr>
            <p:ph type="title"/>
          </p:nvPr>
        </p:nvSpPr>
        <p:spPr/>
        <p:txBody>
          <a:bodyPr>
            <a:normAutofit/>
          </a:bodyPr>
          <a:lstStyle/>
          <a:p>
            <a:r>
              <a:rPr lang="en-US" dirty="0"/>
              <a:t>What is an example of real estate? </a:t>
            </a:r>
          </a:p>
        </p:txBody>
      </p:sp>
      <p:sp>
        <p:nvSpPr>
          <p:cNvPr id="3" name="Text Placeholder 2">
            <a:extLst>
              <a:ext uri="{FF2B5EF4-FFF2-40B4-BE49-F238E27FC236}">
                <a16:creationId xmlns:a16="http://schemas.microsoft.com/office/drawing/2014/main" id="{BA737EEC-E0F8-8033-172C-9295FCE4DA45}"/>
              </a:ext>
            </a:extLst>
          </p:cNvPr>
          <p:cNvSpPr>
            <a:spLocks noGrp="1"/>
          </p:cNvSpPr>
          <p:nvPr>
            <p:ph type="body" idx="1"/>
          </p:nvPr>
        </p:nvSpPr>
        <p:spPr/>
        <p:txBody>
          <a:bodyPr>
            <a:normAutofit/>
          </a:bodyPr>
          <a:lstStyle/>
          <a:p>
            <a:r>
              <a:rPr lang="en-US" dirty="0"/>
              <a:t>Real estate examples are all around us in the form of homes, offices, shopping centers, hospitals, farms, etc.</a:t>
            </a:r>
          </a:p>
        </p:txBody>
      </p:sp>
    </p:spTree>
    <p:extLst>
      <p:ext uri="{BB962C8B-B14F-4D97-AF65-F5344CB8AC3E}">
        <p14:creationId xmlns:p14="http://schemas.microsoft.com/office/powerpoint/2010/main" val="3811281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E83C-D680-6390-14F1-4503E5837AD1}"/>
              </a:ext>
            </a:extLst>
          </p:cNvPr>
          <p:cNvSpPr>
            <a:spLocks noGrp="1"/>
          </p:cNvSpPr>
          <p:nvPr>
            <p:ph type="title"/>
          </p:nvPr>
        </p:nvSpPr>
        <p:spPr/>
        <p:txBody>
          <a:bodyPr>
            <a:normAutofit/>
          </a:bodyPr>
          <a:lstStyle/>
          <a:p>
            <a:r>
              <a:rPr lang="en-US" dirty="0"/>
              <a:t>Art. 1445. - Public domain. - 1. Principle.</a:t>
            </a:r>
          </a:p>
        </p:txBody>
      </p:sp>
      <p:sp>
        <p:nvSpPr>
          <p:cNvPr id="3" name="Content Placeholder 2">
            <a:extLst>
              <a:ext uri="{FF2B5EF4-FFF2-40B4-BE49-F238E27FC236}">
                <a16:creationId xmlns:a16="http://schemas.microsoft.com/office/drawing/2014/main" id="{9230BCC5-898E-73EE-5B58-A50A6DBA5C8F}"/>
              </a:ext>
            </a:extLst>
          </p:cNvPr>
          <p:cNvSpPr>
            <a:spLocks noGrp="1"/>
          </p:cNvSpPr>
          <p:nvPr>
            <p:ph idx="1"/>
          </p:nvPr>
        </p:nvSpPr>
        <p:spPr/>
        <p:txBody>
          <a:bodyPr>
            <a:normAutofit/>
          </a:bodyPr>
          <a:lstStyle/>
          <a:p>
            <a:r>
              <a:rPr lang="en-US" dirty="0"/>
              <a:t>Property belonging to the State or other administrative bodies shall be deemed to form part of the public domain where:</a:t>
            </a:r>
          </a:p>
          <a:p>
            <a:r>
              <a:rPr lang="en-US" dirty="0"/>
              <a:t>(a) it is directly placed or left at the disposal of the public; or</a:t>
            </a:r>
          </a:p>
          <a:p>
            <a:r>
              <a:rPr lang="en-US" dirty="0"/>
              <a:t>(b) it is destined to a public service and is, by its nature or by reason of adjustments, principally or exclusively adapted to the particular purpose of the public service concerned.</a:t>
            </a:r>
          </a:p>
        </p:txBody>
      </p:sp>
    </p:spTree>
    <p:extLst>
      <p:ext uri="{BB962C8B-B14F-4D97-AF65-F5344CB8AC3E}">
        <p14:creationId xmlns:p14="http://schemas.microsoft.com/office/powerpoint/2010/main" val="11324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4477A-CF2F-B480-1BDB-3542734D7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6555D-1C4E-4C01-FD05-0E01A2CA9CE0}"/>
              </a:ext>
            </a:extLst>
          </p:cNvPr>
          <p:cNvSpPr>
            <a:spLocks noGrp="1"/>
          </p:cNvSpPr>
          <p:nvPr>
            <p:ph type="title"/>
          </p:nvPr>
        </p:nvSpPr>
        <p:spPr/>
        <p:txBody>
          <a:bodyPr>
            <a:normAutofit/>
          </a:bodyPr>
          <a:lstStyle/>
          <a:p>
            <a:r>
              <a:rPr lang="en-US" dirty="0"/>
              <a:t>Art. 1446. - 2. Immovables.</a:t>
            </a:r>
          </a:p>
        </p:txBody>
      </p:sp>
      <p:sp>
        <p:nvSpPr>
          <p:cNvPr id="3" name="Content Placeholder 2">
            <a:extLst>
              <a:ext uri="{FF2B5EF4-FFF2-40B4-BE49-F238E27FC236}">
                <a16:creationId xmlns:a16="http://schemas.microsoft.com/office/drawing/2014/main" id="{8D15E82B-88C0-4043-C9D2-3229BEA436F7}"/>
              </a:ext>
            </a:extLst>
          </p:cNvPr>
          <p:cNvSpPr>
            <a:spLocks noGrp="1"/>
          </p:cNvSpPr>
          <p:nvPr>
            <p:ph idx="1"/>
          </p:nvPr>
        </p:nvSpPr>
        <p:spPr/>
        <p:txBody>
          <a:bodyPr>
            <a:normAutofit/>
          </a:bodyPr>
          <a:lstStyle/>
          <a:p>
            <a:r>
              <a:rPr lang="en-US" dirty="0"/>
              <a:t>The following property, if owned by the State or other administrative bodies, shall be deemed to form part of the public domain:</a:t>
            </a:r>
          </a:p>
          <a:p>
            <a:r>
              <a:rPr lang="en-US" dirty="0"/>
              <a:t>(a) roads and streets, canals and railways; and</a:t>
            </a:r>
          </a:p>
          <a:p>
            <a:r>
              <a:rPr lang="en-US" dirty="0"/>
              <a:t>(b) seashores, port installations and lighthouse; and</a:t>
            </a:r>
          </a:p>
          <a:p>
            <a:r>
              <a:rPr lang="en-US" dirty="0"/>
              <a:t>(c) buildings specially adapted for public services such as fortifications and churches.</a:t>
            </a:r>
          </a:p>
        </p:txBody>
      </p:sp>
    </p:spTree>
    <p:extLst>
      <p:ext uri="{BB962C8B-B14F-4D97-AF65-F5344CB8AC3E}">
        <p14:creationId xmlns:p14="http://schemas.microsoft.com/office/powerpoint/2010/main" val="3845804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15EE-BE11-10F9-7E6F-2A5F1CE7975D}"/>
              </a:ext>
            </a:extLst>
          </p:cNvPr>
          <p:cNvSpPr>
            <a:spLocks noGrp="1"/>
          </p:cNvSpPr>
          <p:nvPr>
            <p:ph type="title"/>
          </p:nvPr>
        </p:nvSpPr>
        <p:spPr/>
        <p:txBody>
          <a:bodyPr>
            <a:normAutofit/>
          </a:bodyPr>
          <a:lstStyle/>
          <a:p>
            <a:r>
              <a:rPr lang="en-US" dirty="0"/>
              <a:t>Joint Ownership</a:t>
            </a:r>
          </a:p>
        </p:txBody>
      </p:sp>
      <p:sp>
        <p:nvSpPr>
          <p:cNvPr id="3" name="Content Placeholder 2">
            <a:extLst>
              <a:ext uri="{FF2B5EF4-FFF2-40B4-BE49-F238E27FC236}">
                <a16:creationId xmlns:a16="http://schemas.microsoft.com/office/drawing/2014/main" id="{A81433A1-10F0-2E0B-BC7D-F5AB5A72E26A}"/>
              </a:ext>
            </a:extLst>
          </p:cNvPr>
          <p:cNvSpPr>
            <a:spLocks noGrp="1"/>
          </p:cNvSpPr>
          <p:nvPr>
            <p:ph idx="1"/>
          </p:nvPr>
        </p:nvSpPr>
        <p:spPr/>
        <p:txBody>
          <a:bodyPr>
            <a:normAutofit fontScale="77500" lnSpcReduction="20000"/>
          </a:bodyPr>
          <a:lstStyle/>
          <a:p>
            <a:r>
              <a:rPr lang="en-US" dirty="0"/>
              <a:t>In some systems it is a type of ownership of land by two or more persons in which each owns undivided interest in the whole. </a:t>
            </a:r>
          </a:p>
          <a:p>
            <a:r>
              <a:rPr lang="en-US" dirty="0"/>
              <a:t>This kind of system, based on the kind of rules adopted by each and every country, may include starting from simple joint ownership of plot of land by two people up to ownership rights of hundreds of people in condominiums. </a:t>
            </a:r>
          </a:p>
          <a:p>
            <a:r>
              <a:rPr lang="en-US" dirty="0"/>
              <a:t>In Ethiopia, the principle of joint ownership right is governed by the civil code or other land related recent laws as the case may be. Under the civil code (articles 1257 ff.) it is stated that joint ownership right may be determined by agreement of the parties. </a:t>
            </a:r>
          </a:p>
          <a:p>
            <a:r>
              <a:rPr lang="en-US" dirty="0"/>
              <a:t>In the absence of such agreement the law presumes equal right to the thing. </a:t>
            </a:r>
          </a:p>
          <a:p>
            <a:r>
              <a:rPr lang="en-US" dirty="0"/>
              <a:t>The right can also be freely exchanged, subject to the limitation of pre-emption, however. As a special case, a joint wall of two real properties is considered as a joint property in the code. </a:t>
            </a:r>
          </a:p>
          <a:p>
            <a:r>
              <a:rPr lang="en-US" dirty="0"/>
              <a:t>In condominium or other such related buildings, common walls, roofs, parking lots, stairs and corridors are jointly owned and administered by the users of the building or their association.</a:t>
            </a:r>
          </a:p>
        </p:txBody>
      </p:sp>
    </p:spTree>
    <p:extLst>
      <p:ext uri="{BB962C8B-B14F-4D97-AF65-F5344CB8AC3E}">
        <p14:creationId xmlns:p14="http://schemas.microsoft.com/office/powerpoint/2010/main" val="1011765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E2ED2-49C3-5C61-FE58-5605BB83F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C8890E-0A53-C952-8327-C0170274C8E7}"/>
              </a:ext>
            </a:extLst>
          </p:cNvPr>
          <p:cNvSpPr>
            <a:spLocks noGrp="1"/>
          </p:cNvSpPr>
          <p:nvPr>
            <p:ph type="title"/>
          </p:nvPr>
        </p:nvSpPr>
        <p:spPr/>
        <p:txBody>
          <a:bodyPr>
            <a:normAutofit/>
          </a:bodyPr>
          <a:lstStyle/>
          <a:p>
            <a:r>
              <a:rPr lang="en-US" dirty="0"/>
              <a:t>Common Ownership</a:t>
            </a:r>
          </a:p>
        </p:txBody>
      </p:sp>
      <p:sp>
        <p:nvSpPr>
          <p:cNvPr id="3" name="Content Placeholder 2">
            <a:extLst>
              <a:ext uri="{FF2B5EF4-FFF2-40B4-BE49-F238E27FC236}">
                <a16:creationId xmlns:a16="http://schemas.microsoft.com/office/drawing/2014/main" id="{07AE55D0-CEDC-9205-BA9A-CFE10BBA134F}"/>
              </a:ext>
            </a:extLst>
          </p:cNvPr>
          <p:cNvSpPr>
            <a:spLocks noGrp="1"/>
          </p:cNvSpPr>
          <p:nvPr>
            <p:ph idx="1"/>
          </p:nvPr>
        </p:nvSpPr>
        <p:spPr/>
        <p:txBody>
          <a:bodyPr>
            <a:normAutofit fontScale="92500" lnSpcReduction="10000"/>
          </a:bodyPr>
          <a:lstStyle/>
          <a:p>
            <a:r>
              <a:rPr lang="en-US" dirty="0"/>
              <a:t>Property owned in common by husband and wife each having an undivided one-half interest by reason of their marital status. </a:t>
            </a:r>
          </a:p>
          <a:p>
            <a:r>
              <a:rPr lang="en-US" dirty="0"/>
              <a:t>Common property in the FDRE Family law is the category of property within the marriage other than private property of one of the spouses. </a:t>
            </a:r>
          </a:p>
          <a:p>
            <a:r>
              <a:rPr lang="en-US" dirty="0"/>
              <a:t>The nature of common property is that it can not be divisible and each of the spouses has equal right to the whole property. </a:t>
            </a:r>
          </a:p>
          <a:p>
            <a:r>
              <a:rPr lang="en-US" dirty="0"/>
              <a:t>Hence the law demands joint consent and agreement for the sale, exchange, mortgage or donation of common property. </a:t>
            </a:r>
          </a:p>
          <a:p>
            <a:r>
              <a:rPr lang="en-US" dirty="0"/>
              <a:t>In today’s Ethiopia husband and wife commonly possesses urban and rural land. Especially in rural areas, during divorce the farm land is being equally divided between the man and the woman.</a:t>
            </a:r>
          </a:p>
          <a:p>
            <a:endParaRPr lang="en-US" dirty="0"/>
          </a:p>
        </p:txBody>
      </p:sp>
    </p:spTree>
    <p:extLst>
      <p:ext uri="{BB962C8B-B14F-4D97-AF65-F5344CB8AC3E}">
        <p14:creationId xmlns:p14="http://schemas.microsoft.com/office/powerpoint/2010/main" val="341250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5146-C611-82A4-C488-7C0940F1073F}"/>
              </a:ext>
            </a:extLst>
          </p:cNvPr>
          <p:cNvSpPr>
            <a:spLocks noGrp="1"/>
          </p:cNvSpPr>
          <p:nvPr>
            <p:ph type="title"/>
          </p:nvPr>
        </p:nvSpPr>
        <p:spPr/>
        <p:txBody>
          <a:bodyPr>
            <a:normAutofit/>
          </a:bodyPr>
          <a:lstStyle/>
          <a:p>
            <a:r>
              <a:rPr lang="en-US" dirty="0"/>
              <a:t>What are the 3 characteristics of real estate?</a:t>
            </a:r>
          </a:p>
        </p:txBody>
      </p:sp>
      <p:sp>
        <p:nvSpPr>
          <p:cNvPr id="3" name="Text Placeholder 2">
            <a:extLst>
              <a:ext uri="{FF2B5EF4-FFF2-40B4-BE49-F238E27FC236}">
                <a16:creationId xmlns:a16="http://schemas.microsoft.com/office/drawing/2014/main" id="{9D35B9A6-79D2-F54A-4F63-5EAF73C9F4EF}"/>
              </a:ext>
            </a:extLst>
          </p:cNvPr>
          <p:cNvSpPr>
            <a:spLocks noGrp="1"/>
          </p:cNvSpPr>
          <p:nvPr>
            <p:ph type="body" idx="1"/>
          </p:nvPr>
        </p:nvSpPr>
        <p:spPr/>
        <p:txBody>
          <a:bodyPr/>
          <a:lstStyle/>
          <a:p>
            <a:pPr marL="0" indent="0">
              <a:buNone/>
            </a:pPr>
            <a:r>
              <a:rPr lang="en-US" dirty="0"/>
              <a:t>There are a few characteristics that help distinguish real property from other types of property.</a:t>
            </a:r>
          </a:p>
          <a:p>
            <a:r>
              <a:rPr lang="en-US" dirty="0"/>
              <a:t>It cannot be moved.</a:t>
            </a:r>
          </a:p>
          <a:p>
            <a:r>
              <a:rPr lang="en-US" dirty="0">
                <a:solidFill>
                  <a:srgbClr val="FF0000"/>
                </a:solidFill>
              </a:rPr>
              <a:t>Location</a:t>
            </a:r>
            <a:r>
              <a:rPr lang="en-US" dirty="0"/>
              <a:t> influences its value.</a:t>
            </a:r>
          </a:p>
          <a:p>
            <a:r>
              <a:rPr lang="en-US" dirty="0"/>
              <a:t>It has </a:t>
            </a:r>
            <a:r>
              <a:rPr lang="en-US" dirty="0">
                <a:solidFill>
                  <a:srgbClr val="FF0000"/>
                </a:solidFill>
              </a:rPr>
              <a:t>property rights </a:t>
            </a:r>
            <a:r>
              <a:rPr lang="en-US" dirty="0"/>
              <a:t>attached to it.</a:t>
            </a:r>
          </a:p>
          <a:p>
            <a:endParaRPr lang="en-US" dirty="0"/>
          </a:p>
        </p:txBody>
      </p:sp>
    </p:spTree>
    <p:extLst>
      <p:ext uri="{BB962C8B-B14F-4D97-AF65-F5344CB8AC3E}">
        <p14:creationId xmlns:p14="http://schemas.microsoft.com/office/powerpoint/2010/main" val="141513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A9D1-F5B4-3B67-F5BB-69835DCDB3F2}"/>
              </a:ext>
            </a:extLst>
          </p:cNvPr>
          <p:cNvSpPr>
            <a:spLocks noGrp="1"/>
          </p:cNvSpPr>
          <p:nvPr>
            <p:ph type="title"/>
          </p:nvPr>
        </p:nvSpPr>
        <p:spPr/>
        <p:txBody>
          <a:bodyPr>
            <a:normAutofit/>
          </a:bodyPr>
          <a:lstStyle/>
          <a:p>
            <a:r>
              <a:rPr lang="en-US" dirty="0"/>
              <a:t>What is real estate evaluation?</a:t>
            </a:r>
          </a:p>
        </p:txBody>
      </p:sp>
      <p:sp>
        <p:nvSpPr>
          <p:cNvPr id="3" name="Text Placeholder 2">
            <a:extLst>
              <a:ext uri="{FF2B5EF4-FFF2-40B4-BE49-F238E27FC236}">
                <a16:creationId xmlns:a16="http://schemas.microsoft.com/office/drawing/2014/main" id="{CA345CFD-3B10-3EF7-82C2-E2F00B0E2ABB}"/>
              </a:ext>
            </a:extLst>
          </p:cNvPr>
          <p:cNvSpPr>
            <a:spLocks noGrp="1"/>
          </p:cNvSpPr>
          <p:nvPr>
            <p:ph type="body" idx="1"/>
          </p:nvPr>
        </p:nvSpPr>
        <p:spPr/>
        <p:txBody>
          <a:bodyPr/>
          <a:lstStyle/>
          <a:p>
            <a:r>
              <a:rPr lang="en-US" dirty="0"/>
              <a:t>Real estate valuation or real estate appraisal attributes a particular value or worth to a real estate property. </a:t>
            </a:r>
          </a:p>
          <a:p>
            <a:r>
              <a:rPr lang="en-US" dirty="0"/>
              <a:t>Determining the worth of a property is a major requirement when it comes to weighing investment decisions. </a:t>
            </a:r>
          </a:p>
          <a:p>
            <a:r>
              <a:rPr lang="en-US" dirty="0"/>
              <a:t>The valuation of real estate is done through either of the three approaches( cost, comparison, and income) or a mixture of three.</a:t>
            </a:r>
          </a:p>
          <a:p>
            <a:endParaRPr lang="en-US" dirty="0"/>
          </a:p>
        </p:txBody>
      </p:sp>
    </p:spTree>
    <p:extLst>
      <p:ext uri="{BB962C8B-B14F-4D97-AF65-F5344CB8AC3E}">
        <p14:creationId xmlns:p14="http://schemas.microsoft.com/office/powerpoint/2010/main" val="21966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9C62-29FF-571A-9CF3-ED43AC09E34C}"/>
              </a:ext>
            </a:extLst>
          </p:cNvPr>
          <p:cNvSpPr>
            <a:spLocks noGrp="1"/>
          </p:cNvSpPr>
          <p:nvPr>
            <p:ph type="title"/>
          </p:nvPr>
        </p:nvSpPr>
        <p:spPr/>
        <p:txBody>
          <a:bodyPr>
            <a:normAutofit/>
          </a:bodyPr>
          <a:lstStyle/>
          <a:p>
            <a:r>
              <a:rPr lang="en-US" dirty="0"/>
              <a:t>How to do real estate valuation?</a:t>
            </a:r>
          </a:p>
        </p:txBody>
      </p:sp>
      <p:sp>
        <p:nvSpPr>
          <p:cNvPr id="3" name="Text Placeholder 2">
            <a:extLst>
              <a:ext uri="{FF2B5EF4-FFF2-40B4-BE49-F238E27FC236}">
                <a16:creationId xmlns:a16="http://schemas.microsoft.com/office/drawing/2014/main" id="{8E4CA90A-55D3-3D3E-6F71-C794D0485182}"/>
              </a:ext>
            </a:extLst>
          </p:cNvPr>
          <p:cNvSpPr>
            <a:spLocks noGrp="1"/>
          </p:cNvSpPr>
          <p:nvPr>
            <p:ph type="body" idx="1"/>
          </p:nvPr>
        </p:nvSpPr>
        <p:spPr/>
        <p:txBody>
          <a:bodyPr/>
          <a:lstStyle/>
          <a:p>
            <a:r>
              <a:rPr lang="en-US" dirty="0"/>
              <a:t>Real estate valuation is done through three main approaches. </a:t>
            </a:r>
          </a:p>
          <a:p>
            <a:r>
              <a:rPr lang="en-US" dirty="0"/>
              <a:t>They are the cost-based approach, comparison approach, and income capitalization. </a:t>
            </a:r>
          </a:p>
          <a:p>
            <a:r>
              <a:rPr lang="en-US" dirty="0"/>
              <a:t>Appraisers use either one of these processes or a combination of all three to come to a conclusion regarding the property’s current value.</a:t>
            </a:r>
          </a:p>
          <a:p>
            <a:endParaRPr lang="en-US" dirty="0"/>
          </a:p>
        </p:txBody>
      </p:sp>
    </p:spTree>
    <p:extLst>
      <p:ext uri="{BB962C8B-B14F-4D97-AF65-F5344CB8AC3E}">
        <p14:creationId xmlns:p14="http://schemas.microsoft.com/office/powerpoint/2010/main" val="292941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438E-72FA-B562-19F3-27F97E848732}"/>
              </a:ext>
            </a:extLst>
          </p:cNvPr>
          <p:cNvSpPr>
            <a:spLocks noGrp="1"/>
          </p:cNvSpPr>
          <p:nvPr>
            <p:ph type="title"/>
          </p:nvPr>
        </p:nvSpPr>
        <p:spPr/>
        <p:txBody>
          <a:bodyPr>
            <a:normAutofit/>
          </a:bodyPr>
          <a:lstStyle/>
          <a:p>
            <a:r>
              <a:rPr lang="en-US" dirty="0"/>
              <a:t>What are the four main elements of property value?</a:t>
            </a:r>
          </a:p>
        </p:txBody>
      </p:sp>
      <p:sp>
        <p:nvSpPr>
          <p:cNvPr id="3" name="Text Placeholder 2">
            <a:extLst>
              <a:ext uri="{FF2B5EF4-FFF2-40B4-BE49-F238E27FC236}">
                <a16:creationId xmlns:a16="http://schemas.microsoft.com/office/drawing/2014/main" id="{8DCF8D5F-3E82-6BE5-D42B-B8489EB6C394}"/>
              </a:ext>
            </a:extLst>
          </p:cNvPr>
          <p:cNvSpPr>
            <a:spLocks noGrp="1"/>
          </p:cNvSpPr>
          <p:nvPr>
            <p:ph type="body" idx="1"/>
          </p:nvPr>
        </p:nvSpPr>
        <p:spPr/>
        <p:txBody>
          <a:bodyPr/>
          <a:lstStyle/>
          <a:p>
            <a:r>
              <a:rPr lang="en-US" dirty="0"/>
              <a:t>Scarcity: How much is there of it?</a:t>
            </a:r>
          </a:p>
          <a:p>
            <a:r>
              <a:rPr lang="en-US" dirty="0"/>
              <a:t>Transferability: Can it be sold?</a:t>
            </a:r>
          </a:p>
          <a:p>
            <a:r>
              <a:rPr lang="en-US" dirty="0"/>
              <a:t>Utility: Can it be used?</a:t>
            </a:r>
          </a:p>
          <a:p>
            <a:r>
              <a:rPr lang="en-US" dirty="0"/>
              <a:t>Demand: Does anybody want it?</a:t>
            </a:r>
          </a:p>
        </p:txBody>
      </p:sp>
    </p:spTree>
    <p:extLst>
      <p:ext uri="{BB962C8B-B14F-4D97-AF65-F5344CB8AC3E}">
        <p14:creationId xmlns:p14="http://schemas.microsoft.com/office/powerpoint/2010/main" val="396995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CCFF-C1A7-9606-98C8-D426DD225370}"/>
              </a:ext>
            </a:extLst>
          </p:cNvPr>
          <p:cNvSpPr>
            <a:spLocks noGrp="1"/>
          </p:cNvSpPr>
          <p:nvPr>
            <p:ph type="title"/>
          </p:nvPr>
        </p:nvSpPr>
        <p:spPr/>
        <p:txBody>
          <a:bodyPr>
            <a:normAutofit/>
          </a:bodyPr>
          <a:lstStyle/>
          <a:p>
            <a:r>
              <a:rPr lang="en-US" dirty="0"/>
              <a:t>What are the 7 steps of valuing process?</a:t>
            </a:r>
          </a:p>
        </p:txBody>
      </p:sp>
      <p:sp>
        <p:nvSpPr>
          <p:cNvPr id="3" name="Text Placeholder 2">
            <a:extLst>
              <a:ext uri="{FF2B5EF4-FFF2-40B4-BE49-F238E27FC236}">
                <a16:creationId xmlns:a16="http://schemas.microsoft.com/office/drawing/2014/main" id="{6E807CD4-9B23-F0F2-E0C3-F15F0A675533}"/>
              </a:ext>
            </a:extLst>
          </p:cNvPr>
          <p:cNvSpPr>
            <a:spLocks noGrp="1"/>
          </p:cNvSpPr>
          <p:nvPr>
            <p:ph type="body" idx="1"/>
          </p:nvPr>
        </p:nvSpPr>
        <p:spPr/>
        <p:txBody>
          <a:bodyPr/>
          <a:lstStyle/>
          <a:p>
            <a:r>
              <a:rPr lang="en-US" dirty="0"/>
              <a:t>These stages include </a:t>
            </a:r>
          </a:p>
          <a:p>
            <a:pPr marL="0" indent="0">
              <a:buNone/>
            </a:pPr>
            <a:r>
              <a:rPr lang="en-US" dirty="0"/>
              <a:t>(1) choosing freely;  	(2) choosing from alternatives; </a:t>
            </a:r>
          </a:p>
          <a:p>
            <a:pPr marL="0" indent="0">
              <a:buNone/>
            </a:pPr>
            <a:r>
              <a:rPr lang="en-US" dirty="0"/>
              <a:t>(3) choosing after thoughtful consideration of the consequences of each alternative; </a:t>
            </a:r>
          </a:p>
          <a:p>
            <a:pPr marL="0" indent="0">
              <a:buNone/>
            </a:pPr>
            <a:r>
              <a:rPr lang="en-US" dirty="0"/>
              <a:t>(4) prizing and cherishing; </a:t>
            </a:r>
          </a:p>
          <a:p>
            <a:pPr marL="0" indent="0">
              <a:buNone/>
            </a:pPr>
            <a:r>
              <a:rPr lang="en-US" dirty="0"/>
              <a:t>(5) affirming; 	(6) acting upon choices; and </a:t>
            </a:r>
          </a:p>
          <a:p>
            <a:pPr marL="0" indent="0">
              <a:buNone/>
            </a:pPr>
            <a:r>
              <a:rPr lang="en-US" dirty="0"/>
              <a:t>(7) repeating.</a:t>
            </a:r>
          </a:p>
          <a:p>
            <a:endParaRPr lang="en-US" dirty="0"/>
          </a:p>
        </p:txBody>
      </p:sp>
    </p:spTree>
    <p:extLst>
      <p:ext uri="{BB962C8B-B14F-4D97-AF65-F5344CB8AC3E}">
        <p14:creationId xmlns:p14="http://schemas.microsoft.com/office/powerpoint/2010/main" val="410973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DC12-A07D-A6BD-5536-ED08567B9821}"/>
              </a:ext>
            </a:extLst>
          </p:cNvPr>
          <p:cNvSpPr>
            <a:spLocks noGrp="1"/>
          </p:cNvSpPr>
          <p:nvPr>
            <p:ph type="title"/>
          </p:nvPr>
        </p:nvSpPr>
        <p:spPr/>
        <p:txBody>
          <a:bodyPr>
            <a:normAutofit/>
          </a:bodyPr>
          <a:lstStyle/>
          <a:p>
            <a:r>
              <a:rPr lang="en-US" dirty="0"/>
              <a:t>Meaning of Real Estate Valuation</a:t>
            </a:r>
          </a:p>
        </p:txBody>
      </p:sp>
      <p:sp>
        <p:nvSpPr>
          <p:cNvPr id="3" name="Text Placeholder 2">
            <a:extLst>
              <a:ext uri="{FF2B5EF4-FFF2-40B4-BE49-F238E27FC236}">
                <a16:creationId xmlns:a16="http://schemas.microsoft.com/office/drawing/2014/main" id="{27E2EE9E-DC45-0C0C-C28D-CDB4F891B8A1}"/>
              </a:ext>
            </a:extLst>
          </p:cNvPr>
          <p:cNvSpPr>
            <a:spLocks noGrp="1"/>
          </p:cNvSpPr>
          <p:nvPr>
            <p:ph type="body" idx="1"/>
          </p:nvPr>
        </p:nvSpPr>
        <p:spPr/>
        <p:txBody>
          <a:bodyPr>
            <a:normAutofit/>
          </a:bodyPr>
          <a:lstStyle/>
          <a:p>
            <a:r>
              <a:rPr lang="en-US" dirty="0"/>
              <a:t>Real estate valuation is a process of using three methods (sales comparison, cost, and income approaches) to determine the current value of a potential real estate investment. </a:t>
            </a:r>
          </a:p>
          <a:p>
            <a:r>
              <a:rPr lang="en-US" dirty="0"/>
              <a:t>This value helps compare investment opportunities with each other. The value of a property may or may not be different from its price.</a:t>
            </a:r>
          </a:p>
        </p:txBody>
      </p:sp>
    </p:spTree>
    <p:extLst>
      <p:ext uri="{BB962C8B-B14F-4D97-AF65-F5344CB8AC3E}">
        <p14:creationId xmlns:p14="http://schemas.microsoft.com/office/powerpoint/2010/main" val="709260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2674</Words>
  <Application>Microsoft Office PowerPoint</Application>
  <PresentationFormat>Widescreen</PresentationFormat>
  <Paragraphs>144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Unit 6: Real property</vt:lpstr>
      <vt:lpstr>“real estate” or “real property</vt:lpstr>
      <vt:lpstr>What is an example of real estate? </vt:lpstr>
      <vt:lpstr>What are the 3 characteristics of real estate?</vt:lpstr>
      <vt:lpstr>What is real estate evaluation?</vt:lpstr>
      <vt:lpstr>How to do real estate valuation?</vt:lpstr>
      <vt:lpstr>What are the four main elements of property value?</vt:lpstr>
      <vt:lpstr>What are the 7 steps of valuing process?</vt:lpstr>
      <vt:lpstr>Meaning of Real Estate Valuation</vt:lpstr>
      <vt:lpstr>Meaning of Real Estate Valuation</vt:lpstr>
      <vt:lpstr>Methods to Value Real Estate </vt:lpstr>
      <vt:lpstr>#1 – Sales Comparison Approach</vt:lpstr>
      <vt:lpstr>#2 – Cost Approach</vt:lpstr>
      <vt:lpstr>#2 – Cost Approach - steps</vt:lpstr>
      <vt:lpstr>#3 – Income capitalization Approach</vt:lpstr>
      <vt:lpstr>PowerPoint Presentation</vt:lpstr>
      <vt:lpstr>7 Property rights</vt:lpstr>
      <vt:lpstr>7.1 Origins and evolution of property rights</vt:lpstr>
      <vt:lpstr>Land: Significance and Ownership</vt:lpstr>
      <vt:lpstr>Land: Significance and Ownership</vt:lpstr>
      <vt:lpstr>Land: Significance and Ownership</vt:lpstr>
      <vt:lpstr>The scope of right to land</vt:lpstr>
      <vt:lpstr>The scope of right to land</vt:lpstr>
      <vt:lpstr>Private Ownership (1/2)</vt:lpstr>
      <vt:lpstr>Private Ownership (2/2)</vt:lpstr>
      <vt:lpstr>Communal Ownership (1/2)</vt:lpstr>
      <vt:lpstr>Communal Ownership (1/2)</vt:lpstr>
      <vt:lpstr>State/Public Ownership (1/2)</vt:lpstr>
      <vt:lpstr>State/Public Ownership (2/2)</vt:lpstr>
      <vt:lpstr>Art. 1445. - Public domain. - 1. Principle.</vt:lpstr>
      <vt:lpstr>Art. 1446. - 2. Immovables.</vt:lpstr>
      <vt:lpstr>Joint Ownership</vt:lpstr>
      <vt:lpstr>Common Ownership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Cadaster survey</dc:title>
  <dc:creator>Kefyalew Sahle</dc:creator>
  <cp:lastModifiedBy>HP</cp:lastModifiedBy>
  <cp:revision>89</cp:revision>
  <dcterms:created xsi:type="dcterms:W3CDTF">2022-11-27T15:20:45Z</dcterms:created>
  <dcterms:modified xsi:type="dcterms:W3CDTF">2024-02-15T00:10:17Z</dcterms:modified>
</cp:coreProperties>
</file>