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78" r:id="rId3"/>
    <p:sldId id="280" r:id="rId4"/>
    <p:sldId id="279" r:id="rId5"/>
    <p:sldId id="281" r:id="rId6"/>
    <p:sldId id="282" r:id="rId7"/>
    <p:sldId id="283" r:id="rId8"/>
    <p:sldId id="285" r:id="rId9"/>
    <p:sldId id="284" r:id="rId10"/>
    <p:sldId id="286" r:id="rId11"/>
    <p:sldId id="287" r:id="rId12"/>
    <p:sldId id="316" r:id="rId13"/>
    <p:sldId id="317" r:id="rId14"/>
    <p:sldId id="289" r:id="rId15"/>
    <p:sldId id="291" r:id="rId16"/>
    <p:sldId id="290" r:id="rId17"/>
    <p:sldId id="318" r:id="rId18"/>
    <p:sldId id="315" r:id="rId19"/>
    <p:sldId id="292" r:id="rId20"/>
    <p:sldId id="314" r:id="rId21"/>
    <p:sldId id="294" r:id="rId22"/>
    <p:sldId id="296" r:id="rId23"/>
    <p:sldId id="295" r:id="rId24"/>
    <p:sldId id="312" r:id="rId25"/>
    <p:sldId id="311" r:id="rId26"/>
    <p:sldId id="313" r:id="rId27"/>
    <p:sldId id="297" r:id="rId28"/>
    <p:sldId id="308" r:id="rId29"/>
    <p:sldId id="309" r:id="rId30"/>
    <p:sldId id="310" r:id="rId31"/>
    <p:sldId id="298" r:id="rId32"/>
    <p:sldId id="304" r:id="rId33"/>
    <p:sldId id="305" r:id="rId34"/>
    <p:sldId id="306" r:id="rId35"/>
    <p:sldId id="307" r:id="rId36"/>
    <p:sldId id="300" r:id="rId37"/>
    <p:sldId id="301" r:id="rId38"/>
    <p:sldId id="302" r:id="rId39"/>
    <p:sldId id="30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65" autoAdjust="0"/>
  </p:normalViewPr>
  <p:slideViewPr>
    <p:cSldViewPr snapToGrid="0">
      <p:cViewPr varScale="1">
        <p:scale>
          <a:sx n="58" d="100"/>
          <a:sy n="58" d="100"/>
        </p:scale>
        <p:origin x="11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260E0-AF36-4F84-BE8A-F88B9A53D212}"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C85F5-B30A-4ED2-A9B1-4D85D4EA3371}" type="slidenum">
              <a:rPr lang="en-US" smtClean="0"/>
              <a:t>‹#›</a:t>
            </a:fld>
            <a:endParaRPr lang="en-US"/>
          </a:p>
        </p:txBody>
      </p:sp>
    </p:spTree>
    <p:extLst>
      <p:ext uri="{BB962C8B-B14F-4D97-AF65-F5344CB8AC3E}">
        <p14:creationId xmlns:p14="http://schemas.microsoft.com/office/powerpoint/2010/main" val="384516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evidence that land leasing has been happening on a large scale. Some countries secure a particular place for lease purpose. For example, the city of Sydney, in Australia, is a good example. In Sydney the only means of land acquisition is lease.  They call is ground lease for the state or municipality, as the case may be, transfer the ground land by way of lease. In other words, to collect rent from transfer of land by way of lease, states may reserve particular land for this purpose. On the other side of the coin, lease is a means of acquisition of land. In industry and agriculture lease is preferable since the business may not be long lasting. Some times it is easy, if not cheaper, to get land by way of lease rather than purchasing. Eve the procedure, for example in Ethiopia, is shorter and easier than land grant for land lease policy is more responsive to demand of land supply. From private lease point of view, those who could not afford to buy land from the land lords had the only choice of leasing land.</a:t>
            </a:r>
          </a:p>
          <a:p>
            <a:endParaRPr lang="en-US" dirty="0"/>
          </a:p>
        </p:txBody>
      </p:sp>
      <p:sp>
        <p:nvSpPr>
          <p:cNvPr id="4" name="Slide Number Placeholder 3"/>
          <p:cNvSpPr>
            <a:spLocks noGrp="1"/>
          </p:cNvSpPr>
          <p:nvPr>
            <p:ph type="sldNum" sz="quarter" idx="5"/>
          </p:nvPr>
        </p:nvSpPr>
        <p:spPr/>
        <p:txBody>
          <a:bodyPr/>
          <a:lstStyle/>
          <a:p>
            <a:fld id="{06CC85F5-B30A-4ED2-A9B1-4D85D4EA3371}" type="slidenum">
              <a:rPr lang="en-US" smtClean="0"/>
              <a:t>10</a:t>
            </a:fld>
            <a:endParaRPr lang="en-US"/>
          </a:p>
        </p:txBody>
      </p:sp>
    </p:spTree>
    <p:extLst>
      <p:ext uri="{BB962C8B-B14F-4D97-AF65-F5344CB8AC3E}">
        <p14:creationId xmlns:p14="http://schemas.microsoft.com/office/powerpoint/2010/main" val="182459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8DB3A0-9022-413B-B9D9-52C6DE52F45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19627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48560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560508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1353800" cy="940904"/>
          </a:xfrm>
        </p:spPr>
        <p:txBody>
          <a:bodyPr>
            <a:normAutofit/>
          </a:bodyPr>
          <a:lstStyle>
            <a:lvl1pPr>
              <a:defRPr sz="4000">
                <a:solidFill>
                  <a:srgbClr val="0000FF"/>
                </a:solidFill>
              </a:defRPr>
            </a:lvl1pPr>
          </a:lstStyle>
          <a:p>
            <a:r>
              <a:rPr lang="en-US"/>
              <a:t>Click to edit Master title style</a:t>
            </a:r>
          </a:p>
        </p:txBody>
      </p:sp>
      <p:sp>
        <p:nvSpPr>
          <p:cNvPr id="3" name="Text Placeholder 2"/>
          <p:cNvSpPr>
            <a:spLocks noGrp="1"/>
          </p:cNvSpPr>
          <p:nvPr>
            <p:ph type="body" idx="1"/>
          </p:nvPr>
        </p:nvSpPr>
        <p:spPr>
          <a:xfrm>
            <a:off x="838200" y="1046922"/>
            <a:ext cx="11353800" cy="5130041"/>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09657-7764-4E7A-8E9F-22C2B93DF244}"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F2B55-ED27-46AC-A114-D87E91254335}" type="slidenum">
              <a:rPr lang="en-US" smtClean="0"/>
              <a:t>‹#›</a:t>
            </a:fld>
            <a:endParaRPr lang="en-US"/>
          </a:p>
        </p:txBody>
      </p:sp>
    </p:spTree>
    <p:extLst>
      <p:ext uri="{BB962C8B-B14F-4D97-AF65-F5344CB8AC3E}">
        <p14:creationId xmlns:p14="http://schemas.microsoft.com/office/powerpoint/2010/main" val="286230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034" y="86624"/>
            <a:ext cx="11675165" cy="1013307"/>
          </a:xfrm>
        </p:spPr>
        <p:txBody>
          <a:bodyPr>
            <a:normAutofit/>
          </a:bodyPr>
          <a:lstStyle>
            <a:lvl1pPr>
              <a:defRPr sz="3600" b="1">
                <a:solidFill>
                  <a:srgbClr val="0000FF"/>
                </a:solidFill>
              </a:defRPr>
            </a:lvl1pPr>
          </a:lstStyle>
          <a:p>
            <a:r>
              <a:rPr lang="en-US"/>
              <a:t>Click to edit Master title style</a:t>
            </a:r>
          </a:p>
        </p:txBody>
      </p:sp>
      <p:sp>
        <p:nvSpPr>
          <p:cNvPr id="3" name="Content Placeholder 2"/>
          <p:cNvSpPr>
            <a:spLocks noGrp="1"/>
          </p:cNvSpPr>
          <p:nvPr>
            <p:ph idx="1"/>
          </p:nvPr>
        </p:nvSpPr>
        <p:spPr>
          <a:xfrm>
            <a:off x="212035" y="1192695"/>
            <a:ext cx="11675165" cy="4984267"/>
          </a:xfrm>
        </p:spPr>
        <p:txBody>
          <a:bodyPr>
            <a:normAutofit/>
          </a:bodyPr>
          <a:lstStyle>
            <a:lvl1pPr>
              <a:defRPr sz="3200" b="0">
                <a:latin typeface="Times New Roman" panose="02020603050405020304" pitchFamily="18" charset="0"/>
                <a:cs typeface="Times New Roman" panose="02020603050405020304" pitchFamily="18" charset="0"/>
              </a:defRPr>
            </a:lvl1pPr>
            <a:lvl2pPr>
              <a:defRPr sz="2800" b="0">
                <a:latin typeface="Times New Roman" panose="02020603050405020304" pitchFamily="18" charset="0"/>
                <a:cs typeface="Times New Roman" panose="02020603050405020304" pitchFamily="18" charset="0"/>
              </a:defRPr>
            </a:lvl2pPr>
            <a:lvl3pPr>
              <a:defRPr sz="2400" b="0">
                <a:latin typeface="Times New Roman" panose="02020603050405020304" pitchFamily="18" charset="0"/>
                <a:cs typeface="Times New Roman" panose="02020603050405020304" pitchFamily="18" charset="0"/>
              </a:defRPr>
            </a:lvl3pPr>
            <a:lvl4pPr>
              <a:defRPr sz="2000" b="0">
                <a:latin typeface="Times New Roman" panose="02020603050405020304" pitchFamily="18" charset="0"/>
                <a:cs typeface="Times New Roman" panose="02020603050405020304" pitchFamily="18" charset="0"/>
              </a:defRPr>
            </a:lvl4pPr>
            <a:lvl5pPr>
              <a:defRPr sz="2000" b="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81043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DB3A0-9022-413B-B9D9-52C6DE52F45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57543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8DB3A0-9022-413B-B9D9-52C6DE52F45F}"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06491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DB3A0-9022-413B-B9D9-52C6DE52F45F}"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18644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8DB3A0-9022-413B-B9D9-52C6DE52F45F}"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7727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DB3A0-9022-413B-B9D9-52C6DE52F45F}" type="datetimeFigureOut">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31120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DB3A0-9022-413B-B9D9-52C6DE52F45F}"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420857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DB3A0-9022-413B-B9D9-52C6DE52F45F}"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329016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94090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046922"/>
            <a:ext cx="11353800" cy="51300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B3A0-9022-413B-B9D9-52C6DE52F45F}" type="datetimeFigureOut">
              <a:rPr lang="en-US" smtClean="0"/>
              <a:t>2/14/2024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87021-1E35-423D-BF07-B30E45BDD97C}" type="slidenum">
              <a:rPr lang="en-US" smtClean="0"/>
              <a:t>‹#›</a:t>
            </a:fld>
            <a:endParaRPr lang="en-US"/>
          </a:p>
        </p:txBody>
      </p:sp>
    </p:spTree>
    <p:extLst>
      <p:ext uri="{BB962C8B-B14F-4D97-AF65-F5344CB8AC3E}">
        <p14:creationId xmlns:p14="http://schemas.microsoft.com/office/powerpoint/2010/main" val="116153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rgbClr val="0000F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dirty="0"/>
              <a:t>Unit 9: Lease and development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192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78A0-9945-8875-FCEB-820F4FCB4692}"/>
              </a:ext>
            </a:extLst>
          </p:cNvPr>
          <p:cNvSpPr>
            <a:spLocks noGrp="1"/>
          </p:cNvSpPr>
          <p:nvPr>
            <p:ph type="title"/>
          </p:nvPr>
        </p:nvSpPr>
        <p:spPr/>
        <p:txBody>
          <a:bodyPr>
            <a:normAutofit/>
          </a:bodyPr>
          <a:lstStyle/>
          <a:p>
            <a:r>
              <a:rPr lang="en-US" dirty="0"/>
              <a:t>Use and purpose of lease</a:t>
            </a:r>
          </a:p>
        </p:txBody>
      </p:sp>
      <p:sp>
        <p:nvSpPr>
          <p:cNvPr id="3" name="Text Placeholder 2">
            <a:extLst>
              <a:ext uri="{FF2B5EF4-FFF2-40B4-BE49-F238E27FC236}">
                <a16:creationId xmlns:a16="http://schemas.microsoft.com/office/drawing/2014/main" id="{3080ED13-7B96-19C3-CC9C-CA39602703C7}"/>
              </a:ext>
            </a:extLst>
          </p:cNvPr>
          <p:cNvSpPr>
            <a:spLocks noGrp="1"/>
          </p:cNvSpPr>
          <p:nvPr>
            <p:ph type="body" idx="1"/>
          </p:nvPr>
        </p:nvSpPr>
        <p:spPr/>
        <p:txBody>
          <a:bodyPr>
            <a:normAutofit lnSpcReduction="10000"/>
          </a:bodyPr>
          <a:lstStyle/>
          <a:p>
            <a:r>
              <a:rPr lang="en-US" dirty="0"/>
              <a:t>Lease is another means of land holing system. Lease may be of private or public one. For both the state and private individuals lease is a </a:t>
            </a:r>
            <a:r>
              <a:rPr lang="en-US" dirty="0">
                <a:solidFill>
                  <a:srgbClr val="FF0000"/>
                </a:solidFill>
              </a:rPr>
              <a:t>means of income </a:t>
            </a:r>
            <a:r>
              <a:rPr lang="en-US" dirty="0"/>
              <a:t>for it is also</a:t>
            </a:r>
            <a:r>
              <a:rPr lang="en-US" dirty="0">
                <a:solidFill>
                  <a:srgbClr val="FF0000"/>
                </a:solidFill>
              </a:rPr>
              <a:t> another form of land market. </a:t>
            </a:r>
          </a:p>
          <a:p>
            <a:r>
              <a:rPr lang="en-US" dirty="0"/>
              <a:t>The income from land lease has significant part in the over all GDP of a country in general and in the real estate transaction income in particular. In the absence of an effective land taxation system, one of the means by which local governments increase revenues is through public land leasing. </a:t>
            </a:r>
          </a:p>
        </p:txBody>
      </p:sp>
    </p:spTree>
    <p:extLst>
      <p:ext uri="{BB962C8B-B14F-4D97-AF65-F5344CB8AC3E}">
        <p14:creationId xmlns:p14="http://schemas.microsoft.com/office/powerpoint/2010/main" val="98003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401C-E1DF-68F2-7962-EB6EB95B3121}"/>
              </a:ext>
            </a:extLst>
          </p:cNvPr>
          <p:cNvSpPr>
            <a:spLocks noGrp="1"/>
          </p:cNvSpPr>
          <p:nvPr>
            <p:ph type="title"/>
          </p:nvPr>
        </p:nvSpPr>
        <p:spPr/>
        <p:txBody>
          <a:bodyPr>
            <a:normAutofit/>
          </a:bodyPr>
          <a:lstStyle/>
          <a:p>
            <a:r>
              <a:rPr lang="en-US" dirty="0"/>
              <a:t>Lease of Houses/Tenancy</a:t>
            </a:r>
          </a:p>
        </p:txBody>
      </p:sp>
      <p:sp>
        <p:nvSpPr>
          <p:cNvPr id="3" name="Text Placeholder 2">
            <a:extLst>
              <a:ext uri="{FF2B5EF4-FFF2-40B4-BE49-F238E27FC236}">
                <a16:creationId xmlns:a16="http://schemas.microsoft.com/office/drawing/2014/main" id="{30D60F5D-78B9-3B22-36D0-DA24DEE50ADB}"/>
              </a:ext>
            </a:extLst>
          </p:cNvPr>
          <p:cNvSpPr>
            <a:spLocks noGrp="1"/>
          </p:cNvSpPr>
          <p:nvPr>
            <p:ph type="body" idx="1"/>
          </p:nvPr>
        </p:nvSpPr>
        <p:spPr/>
        <p:txBody>
          <a:bodyPr>
            <a:normAutofit fontScale="77500" lnSpcReduction="20000"/>
          </a:bodyPr>
          <a:lstStyle/>
          <a:p>
            <a:r>
              <a:rPr lang="en-US" dirty="0"/>
              <a:t>This is a place where we shall discuss about lease of housing. The housing that we are talking about may be residential or commercial. In countries where the real property market is flourished these are very common systems of conveying one’s house to another renter. Yet for public purpose and social welfare reasons most counties in the western world regulate the ceiling of rent that should be paid for a residential house. In Ethiopia, there are two systems of rental: private and public. </a:t>
            </a:r>
          </a:p>
          <a:p>
            <a:r>
              <a:rPr lang="en-US" dirty="0"/>
              <a:t>The government owns a lot of urban houses after it nationalized them using Proc. 47/1975, a proclamation to provide for the ownership of urban land and extra houses. The Rental Agency administers these houses. It puts a regulated and mostly fixed rate of rent for its tenants. On the other hand, private owners of residential and commercial houses are at liberty to put the market price for rent. This is a contract that is totally controlled by the civil code. In this section a discussion will be made based on the civil code tenancy provisions (2896-3018).</a:t>
            </a:r>
          </a:p>
        </p:txBody>
      </p:sp>
    </p:spTree>
    <p:extLst>
      <p:ext uri="{BB962C8B-B14F-4D97-AF65-F5344CB8AC3E}">
        <p14:creationId xmlns:p14="http://schemas.microsoft.com/office/powerpoint/2010/main" val="113826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FB76389-1596-F3DE-6431-18E5514B0E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E132A-F673-4EF1-CE60-53F541FDB558}"/>
              </a:ext>
            </a:extLst>
          </p:cNvPr>
          <p:cNvSpPr>
            <a:spLocks noGrp="1"/>
          </p:cNvSpPr>
          <p:nvPr>
            <p:ph type="title"/>
          </p:nvPr>
        </p:nvSpPr>
        <p:spPr/>
        <p:txBody>
          <a:bodyPr>
            <a:normAutofit/>
          </a:bodyPr>
          <a:lstStyle/>
          <a:p>
            <a:r>
              <a:rPr lang="en-US" dirty="0"/>
              <a:t>Lease of Houses/Tenancy</a:t>
            </a:r>
          </a:p>
        </p:txBody>
      </p:sp>
      <p:sp>
        <p:nvSpPr>
          <p:cNvPr id="3" name="Text Placeholder 2">
            <a:extLst>
              <a:ext uri="{FF2B5EF4-FFF2-40B4-BE49-F238E27FC236}">
                <a16:creationId xmlns:a16="http://schemas.microsoft.com/office/drawing/2014/main" id="{B09775FB-1DAE-8E21-D7DD-F476B2C5ED53}"/>
              </a:ext>
            </a:extLst>
          </p:cNvPr>
          <p:cNvSpPr>
            <a:spLocks noGrp="1"/>
          </p:cNvSpPr>
          <p:nvPr>
            <p:ph type="body" idx="1"/>
          </p:nvPr>
        </p:nvSpPr>
        <p:spPr/>
        <p:txBody>
          <a:bodyPr>
            <a:normAutofit fontScale="62500" lnSpcReduction="20000"/>
          </a:bodyPr>
          <a:lstStyle/>
          <a:p>
            <a:r>
              <a:rPr lang="en-US" dirty="0"/>
              <a:t>Lease of immovable is a contract (Art. 2896) and hence the general rues of Contract in general (Arts. 1675-2026) may be applied whenever necessary, especially concerning formation and effect of contract, as indicated under Art. 1677. A combined reading of articles 1723 and 2898 reveals that a lease contract needs not to be made in writing. More over, articles 1571 and 2899 strengthen this fact by dictating that lease agreements made for more than five years and do not enter into registry may not affect third parties. Article 2946 stipulates that the municipality may prepare a model contract form for the lease of houses with in its jurisdiction. Yet it is not mandatory for the parties to follow it. It seems, the option is left to the contracting parties.</a:t>
            </a:r>
          </a:p>
          <a:p>
            <a:r>
              <a:rPr lang="en-US" dirty="0"/>
              <a:t> Lease provides an interest to the lessee, which may not be affected by any encumbrance made on the property or transfer of the property itself. Unless otherwise expressly agreed between the lessor and the lessee, a contract of lease may be set up against a third party who acquires the ownership or usufruct of the immovable given on lease after the delivery of the immovable to the lessee (art. 2932). The only exception is in case of expropriation where the state may take away the property for reasons of public benefits.</a:t>
            </a:r>
          </a:p>
          <a:p>
            <a:r>
              <a:rPr lang="en-US" dirty="0"/>
              <a:t> Concerning the duration of the lease agreement, the contract may be made for determinate or indeterminate period of time. In any case it may not be fixed for more than 60 years and any contract made for more than 60 years shall deemed to have been made for 60 years (Art.2927).</a:t>
            </a:r>
          </a:p>
          <a:p>
            <a:pPr marL="0" indent="0">
              <a:buNone/>
            </a:pPr>
            <a:endParaRPr lang="en-US" dirty="0"/>
          </a:p>
        </p:txBody>
      </p:sp>
    </p:spTree>
    <p:extLst>
      <p:ext uri="{BB962C8B-B14F-4D97-AF65-F5344CB8AC3E}">
        <p14:creationId xmlns:p14="http://schemas.microsoft.com/office/powerpoint/2010/main" val="174731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8445A-BB0C-DD71-9DAF-C47993898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BC0DFC-EE32-1E9C-C119-008A3D3A29EA}"/>
              </a:ext>
            </a:extLst>
          </p:cNvPr>
          <p:cNvSpPr>
            <a:spLocks noGrp="1"/>
          </p:cNvSpPr>
          <p:nvPr>
            <p:ph type="title"/>
          </p:nvPr>
        </p:nvSpPr>
        <p:spPr/>
        <p:txBody>
          <a:bodyPr>
            <a:normAutofit/>
          </a:bodyPr>
          <a:lstStyle/>
          <a:p>
            <a:r>
              <a:rPr lang="en-US" dirty="0"/>
              <a:t>Obligations of Lessor</a:t>
            </a:r>
          </a:p>
        </p:txBody>
      </p:sp>
      <p:sp>
        <p:nvSpPr>
          <p:cNvPr id="3" name="Text Placeholder 2">
            <a:extLst>
              <a:ext uri="{FF2B5EF4-FFF2-40B4-BE49-F238E27FC236}">
                <a16:creationId xmlns:a16="http://schemas.microsoft.com/office/drawing/2014/main" id="{353B6639-7D5A-29CF-FA5A-061B38A033C0}"/>
              </a:ext>
            </a:extLst>
          </p:cNvPr>
          <p:cNvSpPr>
            <a:spLocks noGrp="1"/>
          </p:cNvSpPr>
          <p:nvPr>
            <p:ph type="body" idx="1"/>
          </p:nvPr>
        </p:nvSpPr>
        <p:spPr/>
        <p:txBody>
          <a:bodyPr>
            <a:normAutofit/>
          </a:bodyPr>
          <a:lstStyle/>
          <a:p>
            <a:r>
              <a:rPr lang="en-US" dirty="0"/>
              <a:t>Delivery of property and warranty of peaceful enjoyment</a:t>
            </a:r>
          </a:p>
          <a:p>
            <a:r>
              <a:rPr lang="en-US" dirty="0"/>
              <a:t>Repair</a:t>
            </a:r>
          </a:p>
        </p:txBody>
      </p:sp>
    </p:spTree>
    <p:extLst>
      <p:ext uri="{BB962C8B-B14F-4D97-AF65-F5344CB8AC3E}">
        <p14:creationId xmlns:p14="http://schemas.microsoft.com/office/powerpoint/2010/main" val="158791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17A2-527D-3829-18FE-BFE8222945FF}"/>
              </a:ext>
            </a:extLst>
          </p:cNvPr>
          <p:cNvSpPr>
            <a:spLocks noGrp="1"/>
          </p:cNvSpPr>
          <p:nvPr>
            <p:ph type="title"/>
          </p:nvPr>
        </p:nvSpPr>
        <p:spPr/>
        <p:txBody>
          <a:bodyPr>
            <a:normAutofit/>
          </a:bodyPr>
          <a:lstStyle/>
          <a:p>
            <a:r>
              <a:rPr lang="en-US" dirty="0"/>
              <a:t>Obligations of the Lessee</a:t>
            </a:r>
          </a:p>
        </p:txBody>
      </p:sp>
      <p:sp>
        <p:nvSpPr>
          <p:cNvPr id="3" name="Text Placeholder 2">
            <a:extLst>
              <a:ext uri="{FF2B5EF4-FFF2-40B4-BE49-F238E27FC236}">
                <a16:creationId xmlns:a16="http://schemas.microsoft.com/office/drawing/2014/main" id="{98BD9BB3-D6ED-BB7B-5AF1-DEC1DDFAD22B}"/>
              </a:ext>
            </a:extLst>
          </p:cNvPr>
          <p:cNvSpPr>
            <a:spLocks noGrp="1"/>
          </p:cNvSpPr>
          <p:nvPr>
            <p:ph type="body" idx="1"/>
          </p:nvPr>
        </p:nvSpPr>
        <p:spPr/>
        <p:txBody>
          <a:bodyPr>
            <a:normAutofit/>
          </a:bodyPr>
          <a:lstStyle/>
          <a:p>
            <a:r>
              <a:rPr lang="en-US" dirty="0"/>
              <a:t>Necessary Care</a:t>
            </a:r>
          </a:p>
          <a:p>
            <a:r>
              <a:rPr lang="en-US" dirty="0"/>
              <a:t>Payment of Rent</a:t>
            </a:r>
          </a:p>
        </p:txBody>
      </p:sp>
    </p:spTree>
    <p:extLst>
      <p:ext uri="{BB962C8B-B14F-4D97-AF65-F5344CB8AC3E}">
        <p14:creationId xmlns:p14="http://schemas.microsoft.com/office/powerpoint/2010/main" val="169996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4625-0EC5-FD55-36F3-7BC22F18AD9B}"/>
              </a:ext>
            </a:extLst>
          </p:cNvPr>
          <p:cNvSpPr>
            <a:spLocks noGrp="1"/>
          </p:cNvSpPr>
          <p:nvPr>
            <p:ph type="title"/>
          </p:nvPr>
        </p:nvSpPr>
        <p:spPr/>
        <p:txBody>
          <a:bodyPr/>
          <a:lstStyle/>
          <a:p>
            <a:r>
              <a:rPr lang="en-US" dirty="0"/>
              <a:t>10	Land law, policy and tenure in Ethiopia</a:t>
            </a:r>
          </a:p>
        </p:txBody>
      </p:sp>
      <p:sp>
        <p:nvSpPr>
          <p:cNvPr id="3" name="Text Placeholder 2">
            <a:extLst>
              <a:ext uri="{FF2B5EF4-FFF2-40B4-BE49-F238E27FC236}">
                <a16:creationId xmlns:a16="http://schemas.microsoft.com/office/drawing/2014/main" id="{BA49A179-A5A8-583A-DC70-DF61D73333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60586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CE10-DA52-E760-44AD-8885D11B8592}"/>
              </a:ext>
            </a:extLst>
          </p:cNvPr>
          <p:cNvSpPr>
            <a:spLocks noGrp="1"/>
          </p:cNvSpPr>
          <p:nvPr>
            <p:ph type="title"/>
          </p:nvPr>
        </p:nvSpPr>
        <p:spPr/>
        <p:txBody>
          <a:bodyPr>
            <a:normAutofit/>
          </a:bodyPr>
          <a:lstStyle/>
          <a:p>
            <a:r>
              <a:rPr lang="en-US" dirty="0"/>
              <a:t>Basic concepts of land tenure Land Tenure </a:t>
            </a:r>
          </a:p>
        </p:txBody>
      </p:sp>
      <p:sp>
        <p:nvSpPr>
          <p:cNvPr id="3" name="Text Placeholder 2">
            <a:extLst>
              <a:ext uri="{FF2B5EF4-FFF2-40B4-BE49-F238E27FC236}">
                <a16:creationId xmlns:a16="http://schemas.microsoft.com/office/drawing/2014/main" id="{C28AB6E8-46A4-02E0-B0CE-64499A8C87CA}"/>
              </a:ext>
            </a:extLst>
          </p:cNvPr>
          <p:cNvSpPr>
            <a:spLocks noGrp="1"/>
          </p:cNvSpPr>
          <p:nvPr>
            <p:ph type="body" idx="1"/>
          </p:nvPr>
        </p:nvSpPr>
        <p:spPr/>
        <p:txBody>
          <a:bodyPr>
            <a:normAutofit fontScale="77500" lnSpcReduction="20000"/>
          </a:bodyPr>
          <a:lstStyle/>
          <a:p>
            <a:r>
              <a:rPr lang="en-US" dirty="0"/>
              <a:t>It is difficult to capture all tenure rights in a land information system -- multiple dimensions. </a:t>
            </a:r>
          </a:p>
          <a:p>
            <a:r>
              <a:rPr lang="en-US" dirty="0"/>
              <a:t>Land tenure deals with rights and obligations in land, along with system for defining and governing. </a:t>
            </a:r>
          </a:p>
          <a:p>
            <a:r>
              <a:rPr lang="en-US" dirty="0"/>
              <a:t>Land tenure is the relationship, whether legally or customarily defined, among people, as individuals or groups, with respect to land. (For convenience, “land” is used here to include other natural resources such as water and trees.) Land tenure is an institution, i.e., rules invented by societies to regulate </a:t>
            </a:r>
            <a:r>
              <a:rPr lang="en-US" dirty="0" err="1"/>
              <a:t>behaviour</a:t>
            </a:r>
            <a:r>
              <a:rPr lang="en-US" dirty="0"/>
              <a:t>. </a:t>
            </a:r>
          </a:p>
          <a:p>
            <a:r>
              <a:rPr lang="en-US" dirty="0"/>
              <a:t>Rules of tenure define how property rights to </a:t>
            </a:r>
            <a:r>
              <a:rPr lang="en-US" dirty="0">
                <a:solidFill>
                  <a:srgbClr val="FF0000"/>
                </a:solidFill>
              </a:rPr>
              <a:t>land are to be allocated within societies</a:t>
            </a:r>
            <a:r>
              <a:rPr lang="en-US" dirty="0"/>
              <a:t>. They define how </a:t>
            </a:r>
            <a:r>
              <a:rPr lang="en-US" dirty="0">
                <a:solidFill>
                  <a:srgbClr val="FF0000"/>
                </a:solidFill>
              </a:rPr>
              <a:t>access</a:t>
            </a:r>
            <a:r>
              <a:rPr lang="en-US" dirty="0"/>
              <a:t> is </a:t>
            </a:r>
            <a:r>
              <a:rPr lang="en-US" dirty="0">
                <a:solidFill>
                  <a:srgbClr val="FF0000"/>
                </a:solidFill>
              </a:rPr>
              <a:t>granted to rights </a:t>
            </a:r>
            <a:r>
              <a:rPr lang="en-US" dirty="0"/>
              <a:t>to use, control, and transfer land, as well as associated responsibilities and restraints. </a:t>
            </a:r>
            <a:r>
              <a:rPr lang="en-US" dirty="0">
                <a:solidFill>
                  <a:srgbClr val="FF0000"/>
                </a:solidFill>
              </a:rPr>
              <a:t>In simple terms, land tenure systems determine who can use what resources for how long, and under what conditions.</a:t>
            </a:r>
          </a:p>
          <a:p>
            <a:endParaRPr lang="en-US" dirty="0"/>
          </a:p>
        </p:txBody>
      </p:sp>
    </p:spTree>
    <p:extLst>
      <p:ext uri="{BB962C8B-B14F-4D97-AF65-F5344CB8AC3E}">
        <p14:creationId xmlns:p14="http://schemas.microsoft.com/office/powerpoint/2010/main" val="144792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AF1AD-E2CD-2D73-86A9-3FE0C3F03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DF94D-8213-D6F6-5B14-B7B6E5B72C35}"/>
              </a:ext>
            </a:extLst>
          </p:cNvPr>
          <p:cNvSpPr>
            <a:spLocks noGrp="1"/>
          </p:cNvSpPr>
          <p:nvPr>
            <p:ph type="title"/>
          </p:nvPr>
        </p:nvSpPr>
        <p:spPr/>
        <p:txBody>
          <a:bodyPr>
            <a:normAutofit/>
          </a:bodyPr>
          <a:lstStyle/>
          <a:p>
            <a:r>
              <a:rPr lang="en-US" dirty="0"/>
              <a:t>Basic concepts of land tenure Land Tenure </a:t>
            </a:r>
          </a:p>
        </p:txBody>
      </p:sp>
      <p:sp>
        <p:nvSpPr>
          <p:cNvPr id="3" name="Text Placeholder 2">
            <a:extLst>
              <a:ext uri="{FF2B5EF4-FFF2-40B4-BE49-F238E27FC236}">
                <a16:creationId xmlns:a16="http://schemas.microsoft.com/office/drawing/2014/main" id="{4784515C-F731-E5E8-A4B6-DBDF53497019}"/>
              </a:ext>
            </a:extLst>
          </p:cNvPr>
          <p:cNvSpPr>
            <a:spLocks noGrp="1"/>
          </p:cNvSpPr>
          <p:nvPr>
            <p:ph type="body" idx="1"/>
          </p:nvPr>
        </p:nvSpPr>
        <p:spPr/>
        <p:txBody>
          <a:bodyPr>
            <a:normAutofit lnSpcReduction="10000"/>
          </a:bodyPr>
          <a:lstStyle/>
          <a:p>
            <a:r>
              <a:rPr lang="en-US" dirty="0"/>
              <a:t>Land tenure is an important part of social, political and economic structures.</a:t>
            </a:r>
          </a:p>
          <a:p>
            <a:r>
              <a:rPr lang="en-US" dirty="0"/>
              <a:t>It is multi-dimensional, bringing into play social, technical, economic, institutional, legal and political aspects that are often ignored but must be taken into account. </a:t>
            </a:r>
          </a:p>
          <a:p>
            <a:r>
              <a:rPr lang="en-US" dirty="0"/>
              <a:t>Land tenure relationships may be well-defined and enforceable in a formal court of law or through customary structures in a community. </a:t>
            </a:r>
          </a:p>
          <a:p>
            <a:r>
              <a:rPr lang="en-US" dirty="0"/>
              <a:t>Alternatively, they may be relatively poorly defined with ambiguities open to exploitation.</a:t>
            </a:r>
          </a:p>
        </p:txBody>
      </p:sp>
    </p:spTree>
    <p:extLst>
      <p:ext uri="{BB962C8B-B14F-4D97-AF65-F5344CB8AC3E}">
        <p14:creationId xmlns:p14="http://schemas.microsoft.com/office/powerpoint/2010/main" val="409625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EA1C0-4FFA-B4A2-F167-60BE3522FF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DB9C0-3027-AC88-316F-1E329C8E25C1}"/>
              </a:ext>
            </a:extLst>
          </p:cNvPr>
          <p:cNvSpPr>
            <a:spLocks noGrp="1"/>
          </p:cNvSpPr>
          <p:nvPr>
            <p:ph type="title"/>
          </p:nvPr>
        </p:nvSpPr>
        <p:spPr/>
        <p:txBody>
          <a:bodyPr>
            <a:normAutofit/>
          </a:bodyPr>
          <a:lstStyle/>
          <a:p>
            <a:r>
              <a:rPr lang="en-US" dirty="0"/>
              <a:t>Basic concepts of land tenure Land Tenure </a:t>
            </a:r>
          </a:p>
        </p:txBody>
      </p:sp>
      <p:sp>
        <p:nvSpPr>
          <p:cNvPr id="3" name="Text Placeholder 2">
            <a:extLst>
              <a:ext uri="{FF2B5EF4-FFF2-40B4-BE49-F238E27FC236}">
                <a16:creationId xmlns:a16="http://schemas.microsoft.com/office/drawing/2014/main" id="{1064F896-DE8E-7FAA-8B7E-959FB9C051D1}"/>
              </a:ext>
            </a:extLst>
          </p:cNvPr>
          <p:cNvSpPr>
            <a:spLocks noGrp="1"/>
          </p:cNvSpPr>
          <p:nvPr>
            <p:ph type="body" idx="1"/>
          </p:nvPr>
        </p:nvSpPr>
        <p:spPr/>
        <p:txBody>
          <a:bodyPr>
            <a:normAutofit fontScale="85000" lnSpcReduction="10000"/>
          </a:bodyPr>
          <a:lstStyle/>
          <a:p>
            <a:r>
              <a:rPr lang="en-US" dirty="0"/>
              <a:t>Land tenure thus constitutes a web of intersecting interests. These include:</a:t>
            </a:r>
          </a:p>
          <a:p>
            <a:pPr lvl="1"/>
            <a:r>
              <a:rPr lang="en-US" dirty="0">
                <a:solidFill>
                  <a:srgbClr val="FF0000"/>
                </a:solidFill>
              </a:rPr>
              <a:t>Overriding interests: </a:t>
            </a:r>
            <a:r>
              <a:rPr lang="en-US" dirty="0"/>
              <a:t>when a sovereign power (e.g., a nation or community has the powers to allocate or reallocate land through expropriation, etc.)</a:t>
            </a:r>
          </a:p>
          <a:p>
            <a:pPr lvl="1"/>
            <a:r>
              <a:rPr lang="en-US" dirty="0">
                <a:solidFill>
                  <a:srgbClr val="FF0000"/>
                </a:solidFill>
              </a:rPr>
              <a:t>Overlapping interests</a:t>
            </a:r>
            <a:r>
              <a:rPr lang="en-US" dirty="0"/>
              <a:t>: when several parties are allocated different rights to the same parcel of land (e.g., one party may have lease rights, another may have a right of way, etc.)</a:t>
            </a:r>
          </a:p>
          <a:p>
            <a:pPr lvl="1"/>
            <a:r>
              <a:rPr lang="en-US" dirty="0">
                <a:solidFill>
                  <a:srgbClr val="FF0000"/>
                </a:solidFill>
              </a:rPr>
              <a:t>Complementary interests</a:t>
            </a:r>
            <a:r>
              <a:rPr lang="en-US" dirty="0"/>
              <a:t>: when different parties share the same interest in the same parcel of land (e.g., when members of a community share common rights to grazing land, etc.)</a:t>
            </a:r>
          </a:p>
          <a:p>
            <a:pPr lvl="1"/>
            <a:r>
              <a:rPr lang="en-US" dirty="0">
                <a:solidFill>
                  <a:srgbClr val="FF0000"/>
                </a:solidFill>
              </a:rPr>
              <a:t>Competing interests</a:t>
            </a:r>
            <a:r>
              <a:rPr lang="en-US" dirty="0"/>
              <a:t>: when different parties contest the same interests in the same parcel (e.g., when two parties independently claim rights to exclusive use of a parcel of agricultural land. Land disputes arise from competing claims.)</a:t>
            </a:r>
          </a:p>
          <a:p>
            <a:endParaRPr lang="en-US" dirty="0"/>
          </a:p>
        </p:txBody>
      </p:sp>
    </p:spTree>
    <p:extLst>
      <p:ext uri="{BB962C8B-B14F-4D97-AF65-F5344CB8AC3E}">
        <p14:creationId xmlns:p14="http://schemas.microsoft.com/office/powerpoint/2010/main" val="345930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2CA5-1766-A729-82CA-09C223D08011}"/>
              </a:ext>
            </a:extLst>
          </p:cNvPr>
          <p:cNvSpPr>
            <a:spLocks noGrp="1"/>
          </p:cNvSpPr>
          <p:nvPr>
            <p:ph type="title"/>
          </p:nvPr>
        </p:nvSpPr>
        <p:spPr/>
        <p:txBody>
          <a:bodyPr>
            <a:normAutofit/>
          </a:bodyPr>
          <a:lstStyle/>
          <a:p>
            <a:r>
              <a:rPr lang="en-US" dirty="0"/>
              <a:t>Land tenure is often </a:t>
            </a:r>
            <a:r>
              <a:rPr lang="en-US" dirty="0" err="1"/>
              <a:t>categorised</a:t>
            </a:r>
            <a:r>
              <a:rPr lang="en-US" dirty="0"/>
              <a:t> as:</a:t>
            </a:r>
          </a:p>
        </p:txBody>
      </p:sp>
      <p:sp>
        <p:nvSpPr>
          <p:cNvPr id="3" name="Text Placeholder 2">
            <a:extLst>
              <a:ext uri="{FF2B5EF4-FFF2-40B4-BE49-F238E27FC236}">
                <a16:creationId xmlns:a16="http://schemas.microsoft.com/office/drawing/2014/main" id="{6F8AD789-9DA2-752E-F03C-05BAD5BE41BA}"/>
              </a:ext>
            </a:extLst>
          </p:cNvPr>
          <p:cNvSpPr>
            <a:spLocks noGrp="1"/>
          </p:cNvSpPr>
          <p:nvPr>
            <p:ph type="body" idx="1"/>
          </p:nvPr>
        </p:nvSpPr>
        <p:spPr/>
        <p:txBody>
          <a:bodyPr>
            <a:normAutofit fontScale="62500" lnSpcReduction="20000"/>
          </a:bodyPr>
          <a:lstStyle/>
          <a:p>
            <a:r>
              <a:rPr lang="en-US" dirty="0">
                <a:solidFill>
                  <a:srgbClr val="FF0000"/>
                </a:solidFill>
              </a:rPr>
              <a:t>Private</a:t>
            </a:r>
            <a:r>
              <a:rPr lang="en-US" dirty="0"/>
              <a:t>: the assignment of rights to a private party who may be an individual, a married couple, a group of people, or a corporate body such as a commercial entity or non-profit organization. For example, within a community, individual families may have exclusive rights to residential parcels, agricultural parcels and certain trees. Other members of the community can be excluded from using these resources without the consent of those who hold the rights.</a:t>
            </a:r>
          </a:p>
          <a:p>
            <a:r>
              <a:rPr lang="en-US" dirty="0">
                <a:solidFill>
                  <a:srgbClr val="FF0000"/>
                </a:solidFill>
              </a:rPr>
              <a:t>Communal</a:t>
            </a:r>
            <a:r>
              <a:rPr lang="en-US" dirty="0"/>
              <a:t>: a right of commons may exist within a community where each member has a right to use independently the holdings of the community. For example, members of a community may have the right to graze cattle on a common pasture.</a:t>
            </a:r>
          </a:p>
          <a:p>
            <a:r>
              <a:rPr lang="en-US" dirty="0">
                <a:solidFill>
                  <a:srgbClr val="FF0000"/>
                </a:solidFill>
              </a:rPr>
              <a:t>Open access</a:t>
            </a:r>
            <a:r>
              <a:rPr lang="en-US" dirty="0"/>
              <a:t>: specific rights are not assigned to anyone and no-one can be excluded. This typically includes marine tenure where access to the high seas is generally open to anyone; it may include rangelands, forests, </a:t>
            </a:r>
            <a:r>
              <a:rPr lang="en-US" dirty="0" err="1"/>
              <a:t>etc</a:t>
            </a:r>
            <a:r>
              <a:rPr lang="en-US" dirty="0"/>
              <a:t>, where there may be free access to the resources for all. (An important difference between open access and communal systems is that under a communal system non-members of the community are excluded from using the common areas.)</a:t>
            </a:r>
          </a:p>
          <a:p>
            <a:r>
              <a:rPr lang="en-US" dirty="0">
                <a:solidFill>
                  <a:srgbClr val="FF0000"/>
                </a:solidFill>
              </a:rPr>
              <a:t>State</a:t>
            </a:r>
            <a:r>
              <a:rPr lang="en-US" dirty="0"/>
              <a:t>: property rights are assigned to some authority in the public sector. For example, in some countries, forest lands may fall under the mandate of the state, whether at a central or </a:t>
            </a:r>
            <a:r>
              <a:rPr lang="en-US" dirty="0" err="1"/>
              <a:t>decentralised</a:t>
            </a:r>
            <a:r>
              <a:rPr lang="en-US" dirty="0"/>
              <a:t> level of government.</a:t>
            </a:r>
          </a:p>
          <a:p>
            <a:endParaRPr lang="en-US" dirty="0"/>
          </a:p>
        </p:txBody>
      </p:sp>
    </p:spTree>
    <p:extLst>
      <p:ext uri="{BB962C8B-B14F-4D97-AF65-F5344CB8AC3E}">
        <p14:creationId xmlns:p14="http://schemas.microsoft.com/office/powerpoint/2010/main" val="143518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B4D7-0377-C026-A45D-B7608C8CE435}"/>
              </a:ext>
            </a:extLst>
          </p:cNvPr>
          <p:cNvSpPr>
            <a:spLocks noGrp="1"/>
          </p:cNvSpPr>
          <p:nvPr>
            <p:ph type="title"/>
          </p:nvPr>
        </p:nvSpPr>
        <p:spPr/>
        <p:txBody>
          <a:bodyPr>
            <a:normAutofit/>
          </a:bodyPr>
          <a:lstStyle/>
          <a:p>
            <a:r>
              <a:rPr lang="en-US" dirty="0"/>
              <a:t>Lease Proclamation No. 272/2002</a:t>
            </a:r>
          </a:p>
        </p:txBody>
      </p:sp>
      <p:sp>
        <p:nvSpPr>
          <p:cNvPr id="3" name="Text Placeholder 2">
            <a:extLst>
              <a:ext uri="{FF2B5EF4-FFF2-40B4-BE49-F238E27FC236}">
                <a16:creationId xmlns:a16="http://schemas.microsoft.com/office/drawing/2014/main" id="{8EC65596-F35F-8265-BAA8-129BF38A93C7}"/>
              </a:ext>
            </a:extLst>
          </p:cNvPr>
          <p:cNvSpPr>
            <a:spLocks noGrp="1"/>
          </p:cNvSpPr>
          <p:nvPr>
            <p:ph type="body" idx="1"/>
          </p:nvPr>
        </p:nvSpPr>
        <p:spPr/>
        <p:txBody>
          <a:bodyPr>
            <a:normAutofit/>
          </a:bodyPr>
          <a:lstStyle/>
          <a:p>
            <a:r>
              <a:rPr lang="en-US" dirty="0"/>
              <a:t>The other </a:t>
            </a:r>
            <a:r>
              <a:rPr lang="en-US" dirty="0">
                <a:solidFill>
                  <a:srgbClr val="FF0000"/>
                </a:solidFill>
              </a:rPr>
              <a:t>kind of land holding system, which prevails in urban areas of the country, is the lease system</a:t>
            </a:r>
            <a:r>
              <a:rPr lang="en-US" dirty="0"/>
              <a:t>. </a:t>
            </a:r>
          </a:p>
          <a:p>
            <a:r>
              <a:rPr lang="en-US" dirty="0"/>
              <a:t>For the last years, leases have been in place as the cardinal landholding system for the transfer of urban land to users, to the extent possible and in accordance with Master Plans. </a:t>
            </a:r>
          </a:p>
        </p:txBody>
      </p:sp>
    </p:spTree>
    <p:extLst>
      <p:ext uri="{BB962C8B-B14F-4D97-AF65-F5344CB8AC3E}">
        <p14:creationId xmlns:p14="http://schemas.microsoft.com/office/powerpoint/2010/main" val="3212300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30B2C-93DF-B9DD-AE20-FDAC71113B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33C08F-18B4-5BC4-E39D-3C8E67FE4FF1}"/>
              </a:ext>
            </a:extLst>
          </p:cNvPr>
          <p:cNvSpPr>
            <a:spLocks noGrp="1"/>
          </p:cNvSpPr>
          <p:nvPr>
            <p:ph type="title"/>
          </p:nvPr>
        </p:nvSpPr>
        <p:spPr/>
        <p:txBody>
          <a:bodyPr>
            <a:normAutofit/>
          </a:bodyPr>
          <a:lstStyle/>
          <a:p>
            <a:r>
              <a:rPr lang="en-US" dirty="0"/>
              <a:t>Examples of rights</a:t>
            </a:r>
          </a:p>
        </p:txBody>
      </p:sp>
      <p:sp>
        <p:nvSpPr>
          <p:cNvPr id="3" name="Text Placeholder 2">
            <a:extLst>
              <a:ext uri="{FF2B5EF4-FFF2-40B4-BE49-F238E27FC236}">
                <a16:creationId xmlns:a16="http://schemas.microsoft.com/office/drawing/2014/main" id="{81B45C6E-D472-9DC1-F2A3-85E8D695C776}"/>
              </a:ext>
            </a:extLst>
          </p:cNvPr>
          <p:cNvSpPr>
            <a:spLocks noGrp="1"/>
          </p:cNvSpPr>
          <p:nvPr>
            <p:ph type="body" idx="1"/>
          </p:nvPr>
        </p:nvSpPr>
        <p:spPr/>
        <p:txBody>
          <a:bodyPr>
            <a:normAutofit fontScale="47500" lnSpcReduction="20000"/>
          </a:bodyPr>
          <a:lstStyle/>
          <a:p>
            <a:r>
              <a:rPr lang="en-US" dirty="0">
                <a:solidFill>
                  <a:srgbClr val="FF0000"/>
                </a:solidFill>
              </a:rPr>
              <a:t>A right to use the land.</a:t>
            </a:r>
          </a:p>
          <a:p>
            <a:r>
              <a:rPr lang="en-US" dirty="0"/>
              <a:t>A right to exclude unauthorized people from using the land.</a:t>
            </a:r>
          </a:p>
          <a:p>
            <a:r>
              <a:rPr lang="en-US" dirty="0">
                <a:solidFill>
                  <a:srgbClr val="FF0000"/>
                </a:solidFill>
              </a:rPr>
              <a:t>A right to control how land will be used.</a:t>
            </a:r>
          </a:p>
          <a:p>
            <a:r>
              <a:rPr lang="en-US" dirty="0">
                <a:solidFill>
                  <a:srgbClr val="FF0000"/>
                </a:solidFill>
              </a:rPr>
              <a:t>A right to derive income from the land.</a:t>
            </a:r>
          </a:p>
          <a:p>
            <a:r>
              <a:rPr lang="en-US" dirty="0"/>
              <a:t>A right to protection from illegal expropriation of the land.</a:t>
            </a:r>
          </a:p>
          <a:p>
            <a:r>
              <a:rPr lang="en-US" dirty="0">
                <a:solidFill>
                  <a:srgbClr val="FF0000"/>
                </a:solidFill>
              </a:rPr>
              <a:t>A right to transmit the rights to the land to one’s successors</a:t>
            </a:r>
            <a:r>
              <a:rPr lang="en-US" dirty="0"/>
              <a:t>, (i.e., a right held by </a:t>
            </a:r>
            <a:r>
              <a:rPr lang="en-US" dirty="0" err="1"/>
              <a:t>descendents</a:t>
            </a:r>
            <a:r>
              <a:rPr lang="en-US" dirty="0"/>
              <a:t> to inherit the land).</a:t>
            </a:r>
          </a:p>
          <a:p>
            <a:r>
              <a:rPr lang="en-US" dirty="0"/>
              <a:t>A right to alienate all rights to the entire holding (e.g., through sale), or to a portion of the holding (e.g., by subdividing it).</a:t>
            </a:r>
          </a:p>
          <a:p>
            <a:r>
              <a:rPr lang="en-US" dirty="0"/>
              <a:t>A right to alienate only a portion of the rights, e.g., through a lease.</a:t>
            </a:r>
          </a:p>
          <a:p>
            <a:r>
              <a:rPr lang="en-US" dirty="0"/>
              <a:t>A residuary right to the land, i.e., when partially alienated rights lapse (such as when a lease expires), those rights revert to the person who alienated them.</a:t>
            </a:r>
          </a:p>
          <a:p>
            <a:r>
              <a:rPr lang="en-US" dirty="0"/>
              <a:t>A right to enjoy the property rights for an indeterminate length of time, i.e., rights might not terminate at a specific date but can last in perpetuity.</a:t>
            </a:r>
          </a:p>
          <a:p>
            <a:r>
              <a:rPr lang="en-US" dirty="0"/>
              <a:t>A duty not to use the land in a way that is harmful to other members of society, (i.e., the right is held by those who do not hold the right to use the land).</a:t>
            </a:r>
          </a:p>
          <a:p>
            <a:r>
              <a:rPr lang="en-US" dirty="0"/>
              <a:t>A duty to surrender the rights to the land when they are taken away through a lawful action, (e.g., in a case of insolvency where the right is held by the creditors, or in the case of default on tax payments where the right is held by the state).</a:t>
            </a:r>
          </a:p>
          <a:p>
            <a:endParaRPr lang="en-US" dirty="0"/>
          </a:p>
        </p:txBody>
      </p:sp>
    </p:spTree>
    <p:extLst>
      <p:ext uri="{BB962C8B-B14F-4D97-AF65-F5344CB8AC3E}">
        <p14:creationId xmlns:p14="http://schemas.microsoft.com/office/powerpoint/2010/main" val="342942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73E5-EA2D-2E18-D503-1F38A11C2EB2}"/>
              </a:ext>
            </a:extLst>
          </p:cNvPr>
          <p:cNvSpPr>
            <a:spLocks noGrp="1"/>
          </p:cNvSpPr>
          <p:nvPr>
            <p:ph type="title"/>
          </p:nvPr>
        </p:nvSpPr>
        <p:spPr/>
        <p:txBody>
          <a:bodyPr/>
          <a:lstStyle/>
          <a:p>
            <a:r>
              <a:rPr lang="en-US" dirty="0"/>
              <a:t>the representation of property rights</a:t>
            </a:r>
          </a:p>
        </p:txBody>
      </p:sp>
      <p:sp>
        <p:nvSpPr>
          <p:cNvPr id="3" name="Text Placeholder 2">
            <a:extLst>
              <a:ext uri="{FF2B5EF4-FFF2-40B4-BE49-F238E27FC236}">
                <a16:creationId xmlns:a16="http://schemas.microsoft.com/office/drawing/2014/main" id="{F240566A-C9B4-D3BA-4086-72163B4892EE}"/>
              </a:ext>
            </a:extLst>
          </p:cNvPr>
          <p:cNvSpPr>
            <a:spLocks noGrp="1"/>
          </p:cNvSpPr>
          <p:nvPr>
            <p:ph type="body" idx="1"/>
          </p:nvPr>
        </p:nvSpPr>
        <p:spPr/>
        <p:txBody>
          <a:bodyPr>
            <a:normAutofit lnSpcReduction="10000"/>
          </a:bodyPr>
          <a:lstStyle/>
          <a:p>
            <a:r>
              <a:rPr lang="en-US" dirty="0"/>
              <a:t>At times it may be useful to simplify the representation of property rights by identifying:</a:t>
            </a:r>
          </a:p>
          <a:p>
            <a:pPr lvl="1"/>
            <a:r>
              <a:rPr lang="en-US" dirty="0">
                <a:solidFill>
                  <a:srgbClr val="FF0000"/>
                </a:solidFill>
              </a:rPr>
              <a:t>use rights</a:t>
            </a:r>
            <a:r>
              <a:rPr lang="en-US" dirty="0"/>
              <a:t>: rights to use the land for grazing, growing subsistence crops, gathering minor forestry products, etc.</a:t>
            </a:r>
          </a:p>
          <a:p>
            <a:pPr lvl="1"/>
            <a:r>
              <a:rPr lang="en-US" dirty="0">
                <a:solidFill>
                  <a:srgbClr val="FF0000"/>
                </a:solidFill>
              </a:rPr>
              <a:t>control rights</a:t>
            </a:r>
            <a:r>
              <a:rPr lang="en-US" dirty="0"/>
              <a:t>: rights to make decisions how the land should be used including deciding what crops should be planted, and to benefit financially from the sale of crops, etc.</a:t>
            </a:r>
          </a:p>
          <a:p>
            <a:pPr lvl="1"/>
            <a:r>
              <a:rPr lang="en-US" dirty="0">
                <a:solidFill>
                  <a:srgbClr val="FF0000"/>
                </a:solidFill>
              </a:rPr>
              <a:t>transfer rights</a:t>
            </a:r>
            <a:r>
              <a:rPr lang="en-US" dirty="0"/>
              <a:t>: right to sell or mortgage the land, to convey the land to others through intra-community reallocations, to transmit the land to heirs through inheritance, and to reallocate use and control rights.</a:t>
            </a:r>
          </a:p>
          <a:p>
            <a:endParaRPr lang="en-US" dirty="0"/>
          </a:p>
        </p:txBody>
      </p:sp>
    </p:spTree>
    <p:extLst>
      <p:ext uri="{BB962C8B-B14F-4D97-AF65-F5344CB8AC3E}">
        <p14:creationId xmlns:p14="http://schemas.microsoft.com/office/powerpoint/2010/main" val="854898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64D4-3008-1A38-25AB-410C34F956EF}"/>
              </a:ext>
            </a:extLst>
          </p:cNvPr>
          <p:cNvSpPr>
            <a:spLocks noGrp="1"/>
          </p:cNvSpPr>
          <p:nvPr>
            <p:ph type="title"/>
          </p:nvPr>
        </p:nvSpPr>
        <p:spPr/>
        <p:txBody>
          <a:bodyPr>
            <a:normAutofit fontScale="90000"/>
          </a:bodyPr>
          <a:lstStyle/>
          <a:p>
            <a:r>
              <a:rPr lang="en-US" dirty="0"/>
              <a:t>FIGURE: Complexities and conflicts resulting from different types of tenure</a:t>
            </a:r>
          </a:p>
        </p:txBody>
      </p:sp>
      <p:pic>
        <p:nvPicPr>
          <p:cNvPr id="3" name="Picture 2">
            <a:extLst>
              <a:ext uri="{FF2B5EF4-FFF2-40B4-BE49-F238E27FC236}">
                <a16:creationId xmlns:a16="http://schemas.microsoft.com/office/drawing/2014/main" id="{EB502EC2-7F79-B0C5-5B27-E347AC42F0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5498" y="940905"/>
            <a:ext cx="7448204" cy="5770312"/>
          </a:xfrm>
          <a:prstGeom prst="rect">
            <a:avLst/>
          </a:prstGeom>
          <a:noFill/>
          <a:ln>
            <a:noFill/>
          </a:ln>
        </p:spPr>
      </p:pic>
    </p:spTree>
    <p:extLst>
      <p:ext uri="{BB962C8B-B14F-4D97-AF65-F5344CB8AC3E}">
        <p14:creationId xmlns:p14="http://schemas.microsoft.com/office/powerpoint/2010/main" val="3708539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026D-6604-FBFF-6A67-F0A57E1FA273}"/>
              </a:ext>
            </a:extLst>
          </p:cNvPr>
          <p:cNvSpPr>
            <a:spLocks noGrp="1"/>
          </p:cNvSpPr>
          <p:nvPr>
            <p:ph type="title"/>
          </p:nvPr>
        </p:nvSpPr>
        <p:spPr/>
        <p:txBody>
          <a:bodyPr>
            <a:normAutofit/>
          </a:bodyPr>
          <a:lstStyle/>
          <a:p>
            <a:r>
              <a:rPr lang="en-US" dirty="0"/>
              <a:t>Land administration</a:t>
            </a:r>
          </a:p>
        </p:txBody>
      </p:sp>
      <p:sp>
        <p:nvSpPr>
          <p:cNvPr id="3" name="Text Placeholder 2">
            <a:extLst>
              <a:ext uri="{FF2B5EF4-FFF2-40B4-BE49-F238E27FC236}">
                <a16:creationId xmlns:a16="http://schemas.microsoft.com/office/drawing/2014/main" id="{54C11A3E-E83B-C853-81E5-C15C38C0B723}"/>
              </a:ext>
            </a:extLst>
          </p:cNvPr>
          <p:cNvSpPr>
            <a:spLocks noGrp="1"/>
          </p:cNvSpPr>
          <p:nvPr>
            <p:ph type="body" idx="1"/>
          </p:nvPr>
        </p:nvSpPr>
        <p:spPr/>
        <p:txBody>
          <a:bodyPr>
            <a:normAutofit fontScale="92500" lnSpcReduction="20000"/>
          </a:bodyPr>
          <a:lstStyle/>
          <a:p>
            <a:r>
              <a:rPr lang="en-US" dirty="0"/>
              <a:t>Land administration is the way in which the rules of land tenure are applied and made operational. Land administration, whether formal or informal, comprises an extensive range of systems and processes to administer:</a:t>
            </a:r>
          </a:p>
          <a:p>
            <a:pPr lvl="1"/>
            <a:r>
              <a:rPr lang="en-US" dirty="0">
                <a:solidFill>
                  <a:srgbClr val="FF0000"/>
                </a:solidFill>
              </a:rPr>
              <a:t>land rights</a:t>
            </a:r>
            <a:r>
              <a:rPr lang="en-US" dirty="0"/>
              <a:t>: the allocation of rights in land; the delimitation of boundaries of parcels for which the rights are allocated; the transfer from one party to another through sale, lease, loan, gift or inheritance; and the adjudication of doubts and disputes regarding rights and parcel boundaries.</a:t>
            </a:r>
          </a:p>
          <a:p>
            <a:pPr lvl="1"/>
            <a:r>
              <a:rPr lang="en-US" dirty="0">
                <a:solidFill>
                  <a:srgbClr val="FF0000"/>
                </a:solidFill>
              </a:rPr>
              <a:t>land-use regulation</a:t>
            </a:r>
            <a:r>
              <a:rPr lang="en-US" dirty="0"/>
              <a:t>: land-use planning and enforcement and the adjudication of land use conflicts.</a:t>
            </a:r>
          </a:p>
          <a:p>
            <a:pPr lvl="1"/>
            <a:r>
              <a:rPr lang="en-US" dirty="0">
                <a:solidFill>
                  <a:srgbClr val="FF0000"/>
                </a:solidFill>
              </a:rPr>
              <a:t>land valuation and taxation</a:t>
            </a:r>
            <a:r>
              <a:rPr lang="en-US" dirty="0"/>
              <a:t>: the gathering of revenues through forms of land valuation and taxation, and the adjudication of land valuation and taxation disputes.</a:t>
            </a:r>
          </a:p>
        </p:txBody>
      </p:sp>
    </p:spTree>
    <p:extLst>
      <p:ext uri="{BB962C8B-B14F-4D97-AF65-F5344CB8AC3E}">
        <p14:creationId xmlns:p14="http://schemas.microsoft.com/office/powerpoint/2010/main" val="424428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E80C4-0CD3-87AF-793B-77B642D857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A58A34-BB9A-AB63-EE7C-2A3F40AC5635}"/>
              </a:ext>
            </a:extLst>
          </p:cNvPr>
          <p:cNvSpPr>
            <a:spLocks noGrp="1"/>
          </p:cNvSpPr>
          <p:nvPr>
            <p:ph type="title"/>
          </p:nvPr>
        </p:nvSpPr>
        <p:spPr/>
        <p:txBody>
          <a:bodyPr>
            <a:normAutofit/>
          </a:bodyPr>
          <a:lstStyle/>
          <a:p>
            <a:r>
              <a:rPr lang="en-US" dirty="0"/>
              <a:t>Land administration</a:t>
            </a:r>
          </a:p>
        </p:txBody>
      </p:sp>
      <p:sp>
        <p:nvSpPr>
          <p:cNvPr id="3" name="Text Placeholder 2">
            <a:extLst>
              <a:ext uri="{FF2B5EF4-FFF2-40B4-BE49-F238E27FC236}">
                <a16:creationId xmlns:a16="http://schemas.microsoft.com/office/drawing/2014/main" id="{6C49E66B-554D-D2B4-96D8-9F6C2750043C}"/>
              </a:ext>
            </a:extLst>
          </p:cNvPr>
          <p:cNvSpPr>
            <a:spLocks noGrp="1"/>
          </p:cNvSpPr>
          <p:nvPr>
            <p:ph type="body" idx="1"/>
          </p:nvPr>
        </p:nvSpPr>
        <p:spPr/>
        <p:txBody>
          <a:bodyPr>
            <a:normAutofit fontScale="62500" lnSpcReduction="20000"/>
          </a:bodyPr>
          <a:lstStyle/>
          <a:p>
            <a:r>
              <a:rPr lang="en-US" dirty="0">
                <a:solidFill>
                  <a:srgbClr val="FF0000"/>
                </a:solidFill>
              </a:rPr>
              <a:t>Information</a:t>
            </a:r>
            <a:r>
              <a:rPr lang="en-US" dirty="0"/>
              <a:t> on land, people, and their rights is fundamental to effective land administration since rights to land do not exist in a physical form and they have to be represented in some way. In a formal legal setting, information on rights, whether held by individuals, families, communities, the state, or commercial and other organizations, is often recorded in some form of land registration and </a:t>
            </a:r>
            <a:r>
              <a:rPr lang="en-US" dirty="0" err="1"/>
              <a:t>cadastre</a:t>
            </a:r>
            <a:r>
              <a:rPr lang="en-US" dirty="0"/>
              <a:t> system. </a:t>
            </a:r>
          </a:p>
          <a:p>
            <a:r>
              <a:rPr lang="en-US" dirty="0"/>
              <a:t>An </a:t>
            </a:r>
            <a:r>
              <a:rPr lang="en-US" dirty="0">
                <a:solidFill>
                  <a:srgbClr val="FF0000"/>
                </a:solidFill>
              </a:rPr>
              <a:t>enforcement or protection component </a:t>
            </a:r>
            <a:r>
              <a:rPr lang="en-US" dirty="0"/>
              <a:t>is essential to effective land administration since rights to land are valuable when claims to them can be enforced. Such a component allows a person’s recognized rights to be protected against the acts of others. This protection may come from the state or the community through social consensus as described below in the section on “Tenure Security”. A stable land tenure regime is one in which the results of protective actions are relatively easy to forecast. In a formal legal setting, rights may be enforced through the system of courts, tribunals, etc. In a customary tenure environment, rights may be enforced through customary leaders. In both cases, people may be induced to </a:t>
            </a:r>
            <a:r>
              <a:rPr lang="en-US" dirty="0" err="1"/>
              <a:t>recognise</a:t>
            </a:r>
            <a:r>
              <a:rPr lang="en-US" dirty="0"/>
              <a:t> the rights of others through informal mechanisms such as community pressures. People who know their rights, and know what to do if those rights are infringed, are more able to protect their rights than those who are less knowledgeable.</a:t>
            </a:r>
          </a:p>
        </p:txBody>
      </p:sp>
    </p:spTree>
    <p:extLst>
      <p:ext uri="{BB962C8B-B14F-4D97-AF65-F5344CB8AC3E}">
        <p14:creationId xmlns:p14="http://schemas.microsoft.com/office/powerpoint/2010/main" val="217771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0892-266B-7263-3066-61C19319D4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BB0DA-042A-7AA1-31FB-C4208C8F828D}"/>
              </a:ext>
            </a:extLst>
          </p:cNvPr>
          <p:cNvSpPr>
            <a:spLocks noGrp="1"/>
          </p:cNvSpPr>
          <p:nvPr>
            <p:ph type="title"/>
          </p:nvPr>
        </p:nvSpPr>
        <p:spPr/>
        <p:txBody>
          <a:bodyPr>
            <a:normAutofit/>
          </a:bodyPr>
          <a:lstStyle/>
          <a:p>
            <a:r>
              <a:rPr lang="en-US" dirty="0"/>
              <a:t>Land administration</a:t>
            </a:r>
          </a:p>
        </p:txBody>
      </p:sp>
      <p:sp>
        <p:nvSpPr>
          <p:cNvPr id="3" name="Text Placeholder 2">
            <a:extLst>
              <a:ext uri="{FF2B5EF4-FFF2-40B4-BE49-F238E27FC236}">
                <a16:creationId xmlns:a16="http://schemas.microsoft.com/office/drawing/2014/main" id="{898520B8-19B9-6D4A-70FE-3C65F06A7C28}"/>
              </a:ext>
            </a:extLst>
          </p:cNvPr>
          <p:cNvSpPr>
            <a:spLocks noGrp="1"/>
          </p:cNvSpPr>
          <p:nvPr>
            <p:ph type="body" idx="1"/>
          </p:nvPr>
        </p:nvSpPr>
        <p:spPr/>
        <p:txBody>
          <a:bodyPr>
            <a:normAutofit fontScale="85000" lnSpcReduction="20000"/>
          </a:bodyPr>
          <a:lstStyle/>
          <a:p>
            <a:r>
              <a:rPr lang="en-US" dirty="0"/>
              <a:t>Land administration is implemented through sets of </a:t>
            </a:r>
            <a:r>
              <a:rPr lang="en-US" dirty="0">
                <a:solidFill>
                  <a:srgbClr val="FF0000"/>
                </a:solidFill>
              </a:rPr>
              <a:t>procedures</a:t>
            </a:r>
            <a:r>
              <a:rPr lang="en-US" dirty="0"/>
              <a:t> to manage information on rights and their protection, such as:</a:t>
            </a:r>
          </a:p>
          <a:p>
            <a:r>
              <a:rPr lang="en-US" dirty="0"/>
              <a:t>Procedures for land rights include defining how rights can be transferred from one party to another through sale, lease, loan, gift and inheritance.</a:t>
            </a:r>
          </a:p>
          <a:p>
            <a:r>
              <a:rPr lang="en-US" dirty="0"/>
              <a:t>Procedures for land use regulation include defining the way in which land use controls are to be planned and enforced.</a:t>
            </a:r>
          </a:p>
          <a:p>
            <a:r>
              <a:rPr lang="en-US" dirty="0"/>
              <a:t>Procedures for land valuation and taxation include defining methodologies for valuing and taxing land.</a:t>
            </a:r>
          </a:p>
          <a:p>
            <a:r>
              <a:rPr lang="en-US" dirty="0"/>
              <a:t>Efficient procedures allow transactions to be completed quickly, inexpensively, and transparently. However, in many parts of the world, formal land administration procedures are time-consuming, bureaucratically cumbersome and</a:t>
            </a:r>
          </a:p>
        </p:txBody>
      </p:sp>
    </p:spTree>
    <p:extLst>
      <p:ext uri="{BB962C8B-B14F-4D97-AF65-F5344CB8AC3E}">
        <p14:creationId xmlns:p14="http://schemas.microsoft.com/office/powerpoint/2010/main" val="372981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891CE-6E1F-C56A-6ACB-6BAD512C5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6A4BC-4AE4-3EDB-80AE-9FD8CB8A9E04}"/>
              </a:ext>
            </a:extLst>
          </p:cNvPr>
          <p:cNvSpPr>
            <a:spLocks noGrp="1"/>
          </p:cNvSpPr>
          <p:nvPr>
            <p:ph type="title"/>
          </p:nvPr>
        </p:nvSpPr>
        <p:spPr/>
        <p:txBody>
          <a:bodyPr>
            <a:normAutofit/>
          </a:bodyPr>
          <a:lstStyle/>
          <a:p>
            <a:r>
              <a:rPr lang="en-US" dirty="0"/>
              <a:t>Land administration</a:t>
            </a:r>
          </a:p>
        </p:txBody>
      </p:sp>
      <p:sp>
        <p:nvSpPr>
          <p:cNvPr id="3" name="Text Placeholder 2">
            <a:extLst>
              <a:ext uri="{FF2B5EF4-FFF2-40B4-BE49-F238E27FC236}">
                <a16:creationId xmlns:a16="http://schemas.microsoft.com/office/drawing/2014/main" id="{5262F0D2-F70E-C4F7-D79F-561D186661C5}"/>
              </a:ext>
            </a:extLst>
          </p:cNvPr>
          <p:cNvSpPr>
            <a:spLocks noGrp="1"/>
          </p:cNvSpPr>
          <p:nvPr>
            <p:ph type="body" idx="1"/>
          </p:nvPr>
        </p:nvSpPr>
        <p:spPr/>
        <p:txBody>
          <a:bodyPr>
            <a:normAutofit fontScale="92500" lnSpcReduction="10000"/>
          </a:bodyPr>
          <a:lstStyle/>
          <a:p>
            <a:r>
              <a:rPr lang="en-US" dirty="0"/>
              <a:t>Finally, land administration requires </a:t>
            </a:r>
            <a:r>
              <a:rPr lang="en-US" dirty="0">
                <a:solidFill>
                  <a:srgbClr val="FF0000"/>
                </a:solidFill>
              </a:rPr>
              <a:t>actors</a:t>
            </a:r>
            <a:r>
              <a:rPr lang="en-US" dirty="0"/>
              <a:t> to implement the procedures.</a:t>
            </a:r>
          </a:p>
          <a:p>
            <a:r>
              <a:rPr lang="en-US" dirty="0"/>
              <a:t>In customary tenure regimes, the customary leaders may play the principal role in land administration, for example in allocating rights and resolving disputes.</a:t>
            </a:r>
          </a:p>
          <a:p>
            <a:r>
              <a:rPr lang="en-US" dirty="0"/>
              <a:t>In a more formal setting, land administration agencies may include </a:t>
            </a:r>
            <a:r>
              <a:rPr lang="en-US" dirty="0">
                <a:solidFill>
                  <a:srgbClr val="FF0000"/>
                </a:solidFill>
              </a:rPr>
              <a:t>land registries, land surveying, urban and rural planning, and land valuation and taxation, as well as the court systems</a:t>
            </a:r>
            <a:r>
              <a:rPr lang="en-US" dirty="0"/>
              <a:t>. </a:t>
            </a:r>
          </a:p>
          <a:p>
            <a:r>
              <a:rPr lang="en-US" dirty="0"/>
              <a:t>Where customary tenure has been </a:t>
            </a:r>
            <a:r>
              <a:rPr lang="en-US" dirty="0" err="1"/>
              <a:t>recognised</a:t>
            </a:r>
            <a:r>
              <a:rPr lang="en-US" dirty="0"/>
              <a:t> by the State, functional linkages are being developed between government and customary land administration bodies.</a:t>
            </a:r>
          </a:p>
          <a:p>
            <a:endParaRPr lang="en-US" dirty="0"/>
          </a:p>
        </p:txBody>
      </p:sp>
    </p:spTree>
    <p:extLst>
      <p:ext uri="{BB962C8B-B14F-4D97-AF65-F5344CB8AC3E}">
        <p14:creationId xmlns:p14="http://schemas.microsoft.com/office/powerpoint/2010/main" val="2106665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EB5E-018B-EED9-526F-713A099DCB4B}"/>
              </a:ext>
            </a:extLst>
          </p:cNvPr>
          <p:cNvSpPr>
            <a:spLocks noGrp="1"/>
          </p:cNvSpPr>
          <p:nvPr>
            <p:ph type="title"/>
          </p:nvPr>
        </p:nvSpPr>
        <p:spPr/>
        <p:txBody>
          <a:bodyPr/>
          <a:lstStyle/>
          <a:p>
            <a:r>
              <a:rPr lang="en-US" dirty="0"/>
              <a:t>Tenure security</a:t>
            </a:r>
          </a:p>
        </p:txBody>
      </p:sp>
      <p:sp>
        <p:nvSpPr>
          <p:cNvPr id="3" name="Text Placeholder 2">
            <a:extLst>
              <a:ext uri="{FF2B5EF4-FFF2-40B4-BE49-F238E27FC236}">
                <a16:creationId xmlns:a16="http://schemas.microsoft.com/office/drawing/2014/main" id="{D5B20AF5-BCC9-358A-7107-6EBA3EF56D72}"/>
              </a:ext>
            </a:extLst>
          </p:cNvPr>
          <p:cNvSpPr>
            <a:spLocks noGrp="1"/>
          </p:cNvSpPr>
          <p:nvPr>
            <p:ph type="body" idx="1"/>
          </p:nvPr>
        </p:nvSpPr>
        <p:spPr/>
        <p:txBody>
          <a:bodyPr>
            <a:normAutofit fontScale="70000" lnSpcReduction="20000"/>
          </a:bodyPr>
          <a:lstStyle/>
          <a:p>
            <a:r>
              <a:rPr lang="en-US" dirty="0">
                <a:solidFill>
                  <a:srgbClr val="FF0000"/>
                </a:solidFill>
              </a:rPr>
              <a:t>Security of tenure </a:t>
            </a:r>
            <a:r>
              <a:rPr lang="en-US" dirty="0"/>
              <a:t>is the certainty that a person’s rights to land will be recognized by others and protected in cases of specific challenges. People with insecure tenure face the risk that their rights to land will be threatened by competing claims, and even lost as a result of eviction. Without security of tenure, households are significantly impaired in their ability to secure sufficient food and to enjoy sustainable rural livelihoods.</a:t>
            </a:r>
          </a:p>
          <a:p>
            <a:r>
              <a:rPr lang="en-US" dirty="0"/>
              <a:t>Security of tenure cannot be measured directly and, to a large extent, it is what people perceive it to be. The attributes of security of tenure may change from context to context. For example, a person may have a right to use a parcel of land for a 6 month growing season, and if that person is safe from eviction during the season, the tenure is secure. By extension, tenure security can relate to the length of tenure, in the context of the time needed to recover the cost of investment. Thus the person with use rights for 6 months will not plant trees, or invest in irrigation works or take measures to prevent soil erosion as the time is too short for that person to benefit from the investment. The tenure is insecure for long-term investments even if it is secure for short-term ones.</a:t>
            </a:r>
          </a:p>
        </p:txBody>
      </p:sp>
    </p:spTree>
    <p:extLst>
      <p:ext uri="{BB962C8B-B14F-4D97-AF65-F5344CB8AC3E}">
        <p14:creationId xmlns:p14="http://schemas.microsoft.com/office/powerpoint/2010/main" val="1315027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DCB33-2EA0-EA2A-D07A-957C33285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9FDD59-2D1A-6423-BE47-65D71AABEEB7}"/>
              </a:ext>
            </a:extLst>
          </p:cNvPr>
          <p:cNvSpPr>
            <a:spLocks noGrp="1"/>
          </p:cNvSpPr>
          <p:nvPr>
            <p:ph type="title"/>
          </p:nvPr>
        </p:nvSpPr>
        <p:spPr/>
        <p:txBody>
          <a:bodyPr/>
          <a:lstStyle/>
          <a:p>
            <a:r>
              <a:rPr lang="en-US" dirty="0"/>
              <a:t>Tenure security</a:t>
            </a:r>
          </a:p>
        </p:txBody>
      </p:sp>
      <p:sp>
        <p:nvSpPr>
          <p:cNvPr id="3" name="Text Placeholder 2">
            <a:extLst>
              <a:ext uri="{FF2B5EF4-FFF2-40B4-BE49-F238E27FC236}">
                <a16:creationId xmlns:a16="http://schemas.microsoft.com/office/drawing/2014/main" id="{DDE128F0-1E72-9DD8-53B3-039428EA0E3B}"/>
              </a:ext>
            </a:extLst>
          </p:cNvPr>
          <p:cNvSpPr>
            <a:spLocks noGrp="1"/>
          </p:cNvSpPr>
          <p:nvPr>
            <p:ph type="body" idx="1"/>
          </p:nvPr>
        </p:nvSpPr>
        <p:spPr/>
        <p:txBody>
          <a:bodyPr>
            <a:normAutofit fontScale="70000" lnSpcReduction="20000"/>
          </a:bodyPr>
          <a:lstStyle/>
          <a:p>
            <a:r>
              <a:rPr lang="en-US" dirty="0"/>
              <a:t>The sources of security may also vary from context to context:</a:t>
            </a:r>
          </a:p>
          <a:p>
            <a:pPr lvl="1"/>
            <a:r>
              <a:rPr lang="en-US" dirty="0"/>
              <a:t>An important source is the community and its specific groups such as local farmers’ organizations and water users’ associations. When </a:t>
            </a:r>
            <a:r>
              <a:rPr lang="en-US" dirty="0" err="1"/>
              <a:t>neighbours</a:t>
            </a:r>
            <a:r>
              <a:rPr lang="en-US" dirty="0"/>
              <a:t> </a:t>
            </a:r>
            <a:r>
              <a:rPr lang="en-US" dirty="0" err="1"/>
              <a:t>recognise</a:t>
            </a:r>
            <a:r>
              <a:rPr lang="en-US" dirty="0"/>
              <a:t> and enforce a person’s rights, that person’s security increases. In many customary tenure arrangements, people gain property rights through membership of social communities. Maintaining property rights validates membership in the group just as much as membership facilitates the acquisition and safeguarding of property rights.</a:t>
            </a:r>
          </a:p>
          <a:p>
            <a:pPr lvl="1"/>
            <a:r>
              <a:rPr lang="en-US" dirty="0"/>
              <a:t>Governments represent another source of security as they may provide political recognition of some rights. For example, a government may accept the illegal encroachment and settlement of a community on state forest lands and undertake not to evict it. However, in doing so, a government usually </a:t>
            </a:r>
            <a:r>
              <a:rPr lang="en-US" dirty="0" err="1"/>
              <a:t>recognises</a:t>
            </a:r>
            <a:r>
              <a:rPr lang="en-US" dirty="0"/>
              <a:t> the right of the community to occupy the land, but does not go as far as </a:t>
            </a:r>
            <a:r>
              <a:rPr lang="en-US" dirty="0" err="1"/>
              <a:t>recognising</a:t>
            </a:r>
            <a:r>
              <a:rPr lang="en-US" dirty="0"/>
              <a:t> the rights of individual people within the community.</a:t>
            </a:r>
          </a:p>
          <a:p>
            <a:pPr lvl="1"/>
            <a:r>
              <a:rPr lang="en-US" dirty="0"/>
              <a:t>Another source may be the administrative state and the formal legal system. The state may provide security in general by affirming the rights that people hold as well as through specific measures such as providing protection against trespass. Security is often seen to come from protections provided through land registration and cadastral systems, with adjudication of disputes taking place in the formal court system.</a:t>
            </a:r>
          </a:p>
        </p:txBody>
      </p:sp>
    </p:spTree>
    <p:extLst>
      <p:ext uri="{BB962C8B-B14F-4D97-AF65-F5344CB8AC3E}">
        <p14:creationId xmlns:p14="http://schemas.microsoft.com/office/powerpoint/2010/main" val="2655094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FACEF-7D05-6BEB-6AD6-B13A53CC0C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2F63D-FBAC-D040-FFD1-EFF7ADE2AEB8}"/>
              </a:ext>
            </a:extLst>
          </p:cNvPr>
          <p:cNvSpPr>
            <a:spLocks noGrp="1"/>
          </p:cNvSpPr>
          <p:nvPr>
            <p:ph type="title"/>
          </p:nvPr>
        </p:nvSpPr>
        <p:spPr/>
        <p:txBody>
          <a:bodyPr/>
          <a:lstStyle/>
          <a:p>
            <a:r>
              <a:rPr lang="en-US" dirty="0"/>
              <a:t>Tenure security - Tenure insecurity </a:t>
            </a:r>
          </a:p>
        </p:txBody>
      </p:sp>
      <p:sp>
        <p:nvSpPr>
          <p:cNvPr id="3" name="Text Placeholder 2">
            <a:extLst>
              <a:ext uri="{FF2B5EF4-FFF2-40B4-BE49-F238E27FC236}">
                <a16:creationId xmlns:a16="http://schemas.microsoft.com/office/drawing/2014/main" id="{E2971ECB-2661-53AA-96A6-4B98CACEBDF4}"/>
              </a:ext>
            </a:extLst>
          </p:cNvPr>
          <p:cNvSpPr>
            <a:spLocks noGrp="1"/>
          </p:cNvSpPr>
          <p:nvPr>
            <p:ph type="body" idx="1"/>
          </p:nvPr>
        </p:nvSpPr>
        <p:spPr/>
        <p:txBody>
          <a:bodyPr>
            <a:normAutofit fontScale="77500" lnSpcReduction="20000"/>
          </a:bodyPr>
          <a:lstStyle/>
          <a:p>
            <a:r>
              <a:rPr lang="en-US" dirty="0"/>
              <a:t>A person’s security of tenure may be threatened in many ways. Ironically, attempts to increase the legal security of some may result in others losing their rights. For example, titling and registration projects, if poorly designed, can reduce security of many rural residents by failing to </a:t>
            </a:r>
            <a:r>
              <a:rPr lang="en-US" dirty="0" err="1"/>
              <a:t>recognise</a:t>
            </a:r>
            <a:r>
              <a:rPr lang="en-US" dirty="0"/>
              <a:t> certain rights, often held by women and the poor, and allowing them to be merged into simplistically conceived “ownership” rights. The rights to important uses of the land, for example, to gather minor forest products or to obtain water, may not be </a:t>
            </a:r>
            <a:r>
              <a:rPr lang="en-US" dirty="0" err="1"/>
              <a:t>recognised</a:t>
            </a:r>
            <a:r>
              <a:rPr lang="en-US" dirty="0"/>
              <a:t> by the legal system and may be effectively destroyed as a result. Of course, other types of development projects can also result in the loss of rights to land.</a:t>
            </a:r>
          </a:p>
          <a:p>
            <a:r>
              <a:rPr lang="en-US" dirty="0"/>
              <a:t>Rights may also be reduced or eliminated if the state starts to enforce existing rules that prevent access to resources. For example, more rigid enforcement of state policy on forest conservation may result in villagers being evicted from land which they have been using for agricultural and grazing purposes.</a:t>
            </a:r>
          </a:p>
          <a:p>
            <a:endParaRPr lang="en-US" dirty="0"/>
          </a:p>
        </p:txBody>
      </p:sp>
    </p:spTree>
    <p:extLst>
      <p:ext uri="{BB962C8B-B14F-4D97-AF65-F5344CB8AC3E}">
        <p14:creationId xmlns:p14="http://schemas.microsoft.com/office/powerpoint/2010/main" val="19080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257EE-91E8-D6B4-403D-BE12658C9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7D24CC-FC98-47C9-6305-74AC7D29280B}"/>
              </a:ext>
            </a:extLst>
          </p:cNvPr>
          <p:cNvSpPr>
            <a:spLocks noGrp="1"/>
          </p:cNvSpPr>
          <p:nvPr>
            <p:ph type="title"/>
          </p:nvPr>
        </p:nvSpPr>
        <p:spPr/>
        <p:txBody>
          <a:bodyPr>
            <a:normAutofit/>
          </a:bodyPr>
          <a:lstStyle/>
          <a:p>
            <a:r>
              <a:rPr lang="en-US" dirty="0"/>
              <a:t>Lease Proclamation No. 272/2002</a:t>
            </a:r>
          </a:p>
        </p:txBody>
      </p:sp>
      <p:sp>
        <p:nvSpPr>
          <p:cNvPr id="3" name="Text Placeholder 2">
            <a:extLst>
              <a:ext uri="{FF2B5EF4-FFF2-40B4-BE49-F238E27FC236}">
                <a16:creationId xmlns:a16="http://schemas.microsoft.com/office/drawing/2014/main" id="{3D55087C-EE85-BA86-2AC7-A4A65247FECF}"/>
              </a:ext>
            </a:extLst>
          </p:cNvPr>
          <p:cNvSpPr>
            <a:spLocks noGrp="1"/>
          </p:cNvSpPr>
          <p:nvPr>
            <p:ph type="body" idx="1"/>
          </p:nvPr>
        </p:nvSpPr>
        <p:spPr/>
        <p:txBody>
          <a:bodyPr>
            <a:normAutofit/>
          </a:bodyPr>
          <a:lstStyle/>
          <a:p>
            <a:r>
              <a:rPr lang="en-US" dirty="0"/>
              <a:t>Pursuant to Article 4 of the Lease proclamation, an </a:t>
            </a:r>
            <a:r>
              <a:rPr lang="en-US" dirty="0">
                <a:solidFill>
                  <a:srgbClr val="FF0000"/>
                </a:solidFill>
              </a:rPr>
              <a:t>urban</a:t>
            </a:r>
            <a:r>
              <a:rPr lang="en-US" dirty="0"/>
              <a:t> </a:t>
            </a:r>
            <a:r>
              <a:rPr lang="en-US" dirty="0">
                <a:solidFill>
                  <a:srgbClr val="FF0000"/>
                </a:solidFill>
              </a:rPr>
              <a:t>land</a:t>
            </a:r>
            <a:r>
              <a:rPr lang="en-US" dirty="0"/>
              <a:t> can be </a:t>
            </a:r>
            <a:r>
              <a:rPr lang="en-US" dirty="0">
                <a:solidFill>
                  <a:srgbClr val="FF0000"/>
                </a:solidFill>
              </a:rPr>
              <a:t>permitted</a:t>
            </a:r>
            <a:r>
              <a:rPr lang="en-US" dirty="0"/>
              <a:t> to be held by lease:</a:t>
            </a:r>
          </a:p>
          <a:p>
            <a:pPr lvl="1"/>
            <a:r>
              <a:rPr lang="en-US" dirty="0"/>
              <a:t>In conformity with </a:t>
            </a:r>
            <a:r>
              <a:rPr lang="en-US" dirty="0">
                <a:solidFill>
                  <a:srgbClr val="FF0000"/>
                </a:solidFill>
              </a:rPr>
              <a:t>plan guidelines </a:t>
            </a:r>
            <a:r>
              <a:rPr lang="en-US" dirty="0"/>
              <a:t>where such a plan exists, or, where it does not exist, in </a:t>
            </a:r>
            <a:r>
              <a:rPr lang="en-US" dirty="0">
                <a:solidFill>
                  <a:srgbClr val="FF0000"/>
                </a:solidFill>
              </a:rPr>
              <a:t>conformity with the law which Region or City government makes</a:t>
            </a:r>
            <a:r>
              <a:rPr lang="en-US" dirty="0"/>
              <a:t>, as the case maybe, and</a:t>
            </a:r>
          </a:p>
          <a:p>
            <a:pPr lvl="1"/>
            <a:r>
              <a:rPr lang="en-US" dirty="0"/>
              <a:t>On </a:t>
            </a:r>
            <a:r>
              <a:rPr lang="en-US" dirty="0">
                <a:solidFill>
                  <a:srgbClr val="FF0000"/>
                </a:solidFill>
              </a:rPr>
              <a:t>auction</a:t>
            </a:r>
            <a:r>
              <a:rPr lang="en-US" dirty="0"/>
              <a:t> or through negotiation; or</a:t>
            </a:r>
          </a:p>
          <a:p>
            <a:pPr lvl="1"/>
            <a:r>
              <a:rPr lang="en-US" dirty="0"/>
              <a:t>According to the </a:t>
            </a:r>
            <a:r>
              <a:rPr lang="en-US" dirty="0">
                <a:solidFill>
                  <a:srgbClr val="FF0000"/>
                </a:solidFill>
              </a:rPr>
              <a:t>decision of Region or City government</a:t>
            </a:r>
            <a:r>
              <a:rPr lang="en-US" dirty="0"/>
              <a:t>.</a:t>
            </a:r>
          </a:p>
        </p:txBody>
      </p:sp>
    </p:spTree>
    <p:extLst>
      <p:ext uri="{BB962C8B-B14F-4D97-AF65-F5344CB8AC3E}">
        <p14:creationId xmlns:p14="http://schemas.microsoft.com/office/powerpoint/2010/main" val="2801690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F6F7C-66A1-EFCF-9DD2-44589D91F0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04416D-F611-26DD-8D5E-EA4CB6958E30}"/>
              </a:ext>
            </a:extLst>
          </p:cNvPr>
          <p:cNvSpPr>
            <a:spLocks noGrp="1"/>
          </p:cNvSpPr>
          <p:nvPr>
            <p:ph type="title"/>
          </p:nvPr>
        </p:nvSpPr>
        <p:spPr/>
        <p:txBody>
          <a:bodyPr/>
          <a:lstStyle/>
          <a:p>
            <a:r>
              <a:rPr lang="en-US" dirty="0"/>
              <a:t>Tenure security - Tenure insecurity </a:t>
            </a:r>
          </a:p>
        </p:txBody>
      </p:sp>
      <p:sp>
        <p:nvSpPr>
          <p:cNvPr id="3" name="Text Placeholder 2">
            <a:extLst>
              <a:ext uri="{FF2B5EF4-FFF2-40B4-BE49-F238E27FC236}">
                <a16:creationId xmlns:a16="http://schemas.microsoft.com/office/drawing/2014/main" id="{8C1F9E3D-0A70-498A-BC05-189AA4FB4E60}"/>
              </a:ext>
            </a:extLst>
          </p:cNvPr>
          <p:cNvSpPr>
            <a:spLocks noGrp="1"/>
          </p:cNvSpPr>
          <p:nvPr>
            <p:ph type="body" idx="1"/>
          </p:nvPr>
        </p:nvSpPr>
        <p:spPr/>
        <p:txBody>
          <a:bodyPr>
            <a:normAutofit fontScale="77500" lnSpcReduction="20000"/>
          </a:bodyPr>
          <a:lstStyle/>
          <a:p>
            <a:r>
              <a:rPr lang="en-US" dirty="0"/>
              <a:t>Tenure insecurity may be caused by social changes. HIV/AIDS, for example, is impacting the security of women in parts of Africa. Widows may lose access to land in a legal sense if they are unable to inherit rights from their husbands, and in a practical sense if they are forced off the farms by male relatives.</a:t>
            </a:r>
          </a:p>
          <a:p>
            <a:r>
              <a:rPr lang="en-US" dirty="0"/>
              <a:t>People may lose rights when others ignore land tenure rules. Exploitation of unequal power relationships within communities, for example, may result in some members fencing off portions of communal lands for their own exclusive use, thereby denying access by other members of the community to shared grazing lands.</a:t>
            </a:r>
          </a:p>
          <a:p>
            <a:r>
              <a:rPr lang="en-US" dirty="0"/>
              <a:t>Landlessness may occur, of course, for reasons other than insecure tenure. Some may sell their land through “distress sales” (forced sales) in order to survive in times of crises such as famine, sickness or other calamities. Other reasons for selling land may include the need to meet social pressures such as providing a dowry for daughters upon their marriage.</a:t>
            </a:r>
          </a:p>
          <a:p>
            <a:endParaRPr lang="en-US" dirty="0"/>
          </a:p>
        </p:txBody>
      </p:sp>
    </p:spTree>
    <p:extLst>
      <p:ext uri="{BB962C8B-B14F-4D97-AF65-F5344CB8AC3E}">
        <p14:creationId xmlns:p14="http://schemas.microsoft.com/office/powerpoint/2010/main" val="2817630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C121-932D-6151-CA71-4642FB61BCF2}"/>
              </a:ext>
            </a:extLst>
          </p:cNvPr>
          <p:cNvSpPr>
            <a:spLocks noGrp="1"/>
          </p:cNvSpPr>
          <p:nvPr>
            <p:ph type="title"/>
          </p:nvPr>
        </p:nvSpPr>
        <p:spPr/>
        <p:txBody>
          <a:bodyPr>
            <a:normAutofit fontScale="90000"/>
          </a:bodyPr>
          <a:lstStyle/>
          <a:p>
            <a:r>
              <a:rPr lang="en-US" dirty="0"/>
              <a:t>History of  land  tenure system: prior to 1974, 1974 --1991</a:t>
            </a:r>
          </a:p>
        </p:txBody>
      </p:sp>
      <p:sp>
        <p:nvSpPr>
          <p:cNvPr id="3" name="Text Placeholder 2">
            <a:extLst>
              <a:ext uri="{FF2B5EF4-FFF2-40B4-BE49-F238E27FC236}">
                <a16:creationId xmlns:a16="http://schemas.microsoft.com/office/drawing/2014/main" id="{FE8D3709-56BC-FF95-D339-D5BB64E90A57}"/>
              </a:ext>
            </a:extLst>
          </p:cNvPr>
          <p:cNvSpPr>
            <a:spLocks noGrp="1"/>
          </p:cNvSpPr>
          <p:nvPr>
            <p:ph type="body" idx="1"/>
          </p:nvPr>
        </p:nvSpPr>
        <p:spPr/>
        <p:txBody>
          <a:bodyPr>
            <a:normAutofit/>
          </a:bodyPr>
          <a:lstStyle/>
          <a:p>
            <a:r>
              <a:rPr lang="en-US" dirty="0"/>
              <a:t>Land continues to be a major political issue in Ethiopia and a defining factor contributing to and resulting from regime changes in the country. </a:t>
            </a:r>
          </a:p>
          <a:p>
            <a:r>
              <a:rPr lang="en-US" dirty="0"/>
              <a:t>As a result, the land administration systems have evolved organically over time, usually in response to emerging political issues.</a:t>
            </a:r>
          </a:p>
          <a:p>
            <a:endParaRPr lang="en-US" dirty="0"/>
          </a:p>
        </p:txBody>
      </p:sp>
    </p:spTree>
    <p:extLst>
      <p:ext uri="{BB962C8B-B14F-4D97-AF65-F5344CB8AC3E}">
        <p14:creationId xmlns:p14="http://schemas.microsoft.com/office/powerpoint/2010/main" val="1273036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44558-7B75-7C24-8DBD-19930FFC8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010378-FD2D-9FEA-BBDD-79866D84725B}"/>
              </a:ext>
            </a:extLst>
          </p:cNvPr>
          <p:cNvSpPr>
            <a:spLocks noGrp="1"/>
          </p:cNvSpPr>
          <p:nvPr>
            <p:ph type="title"/>
          </p:nvPr>
        </p:nvSpPr>
        <p:spPr/>
        <p:txBody>
          <a:bodyPr>
            <a:normAutofit fontScale="90000"/>
          </a:bodyPr>
          <a:lstStyle/>
          <a:p>
            <a:r>
              <a:rPr lang="en-US" dirty="0"/>
              <a:t>History of  land  tenure system: prior to 1974, 1974 --1991</a:t>
            </a:r>
          </a:p>
        </p:txBody>
      </p:sp>
      <p:sp>
        <p:nvSpPr>
          <p:cNvPr id="3" name="Text Placeholder 2">
            <a:extLst>
              <a:ext uri="{FF2B5EF4-FFF2-40B4-BE49-F238E27FC236}">
                <a16:creationId xmlns:a16="http://schemas.microsoft.com/office/drawing/2014/main" id="{15FC5141-D47B-3512-23DC-8A90CBE11F51}"/>
              </a:ext>
            </a:extLst>
          </p:cNvPr>
          <p:cNvSpPr>
            <a:spLocks noGrp="1"/>
          </p:cNvSpPr>
          <p:nvPr>
            <p:ph type="body" idx="1"/>
          </p:nvPr>
        </p:nvSpPr>
        <p:spPr/>
        <p:txBody>
          <a:bodyPr>
            <a:normAutofit fontScale="92500" lnSpcReduction="20000"/>
          </a:bodyPr>
          <a:lstStyle/>
          <a:p>
            <a:r>
              <a:rPr lang="en-US" dirty="0"/>
              <a:t>Pre1974 – </a:t>
            </a:r>
            <a:r>
              <a:rPr lang="en-US" dirty="0">
                <a:solidFill>
                  <a:srgbClr val="FF0000"/>
                </a:solidFill>
              </a:rPr>
              <a:t>Imperial Regime</a:t>
            </a:r>
          </a:p>
          <a:p>
            <a:r>
              <a:rPr lang="en-US" dirty="0"/>
              <a:t>During the imperial regime of Haile Selassie, a wide range of land tenure systems existed in the country.</a:t>
            </a:r>
          </a:p>
          <a:p>
            <a:r>
              <a:rPr lang="en-US" dirty="0"/>
              <a:t>Communal land ownership was the dominant system in the northern highlands.</a:t>
            </a:r>
          </a:p>
          <a:p>
            <a:r>
              <a:rPr lang="en-US" dirty="0"/>
              <a:t>In the southern highlands </a:t>
            </a:r>
            <a:r>
              <a:rPr lang="en-US" dirty="0" err="1"/>
              <a:t>twothirds</a:t>
            </a:r>
            <a:r>
              <a:rPr lang="en-US" dirty="0"/>
              <a:t> of the land was owned by the Ethiopian Orthodox Church and large landlords, mainly civil and military servants of the imperial regime.</a:t>
            </a:r>
          </a:p>
          <a:p>
            <a:r>
              <a:rPr lang="en-US" dirty="0"/>
              <a:t>In the lowland regions, the tenure system was characterized by communal ownership of land by pastoralists and governed through customary </a:t>
            </a:r>
            <a:r>
              <a:rPr lang="en-US" dirty="0" err="1"/>
              <a:t>propertybased</a:t>
            </a:r>
            <a:r>
              <a:rPr lang="en-US" dirty="0"/>
              <a:t> system  this is still in force and plays a role in </a:t>
            </a:r>
            <a:r>
              <a:rPr lang="en-US" dirty="0" err="1"/>
              <a:t>propertybased</a:t>
            </a:r>
            <a:r>
              <a:rPr lang="en-US" dirty="0"/>
              <a:t> transactions.</a:t>
            </a:r>
          </a:p>
          <a:p>
            <a:endParaRPr lang="en-US" dirty="0"/>
          </a:p>
        </p:txBody>
      </p:sp>
    </p:spTree>
    <p:extLst>
      <p:ext uri="{BB962C8B-B14F-4D97-AF65-F5344CB8AC3E}">
        <p14:creationId xmlns:p14="http://schemas.microsoft.com/office/powerpoint/2010/main" val="3895212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E6B5B-0D7B-0D91-407D-7A25DABFE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521DD-3584-4F6C-BD3D-E269E41AA726}"/>
              </a:ext>
            </a:extLst>
          </p:cNvPr>
          <p:cNvSpPr>
            <a:spLocks noGrp="1"/>
          </p:cNvSpPr>
          <p:nvPr>
            <p:ph type="title"/>
          </p:nvPr>
        </p:nvSpPr>
        <p:spPr/>
        <p:txBody>
          <a:bodyPr>
            <a:normAutofit fontScale="90000"/>
          </a:bodyPr>
          <a:lstStyle/>
          <a:p>
            <a:r>
              <a:rPr lang="en-US" dirty="0"/>
              <a:t>History of  land  tenure system: prior to 1974, 1974 --1991</a:t>
            </a:r>
          </a:p>
        </p:txBody>
      </p:sp>
      <p:sp>
        <p:nvSpPr>
          <p:cNvPr id="3" name="Text Placeholder 2">
            <a:extLst>
              <a:ext uri="{FF2B5EF4-FFF2-40B4-BE49-F238E27FC236}">
                <a16:creationId xmlns:a16="http://schemas.microsoft.com/office/drawing/2014/main" id="{F927ED91-6E78-FEC6-1AE2-1B19EC3A06AA}"/>
              </a:ext>
            </a:extLst>
          </p:cNvPr>
          <p:cNvSpPr>
            <a:spLocks noGrp="1"/>
          </p:cNvSpPr>
          <p:nvPr>
            <p:ph type="body" idx="1"/>
          </p:nvPr>
        </p:nvSpPr>
        <p:spPr/>
        <p:txBody>
          <a:bodyPr>
            <a:normAutofit fontScale="55000" lnSpcReduction="20000"/>
          </a:bodyPr>
          <a:lstStyle/>
          <a:p>
            <a:r>
              <a:rPr lang="en-US" dirty="0"/>
              <a:t>The </a:t>
            </a:r>
            <a:r>
              <a:rPr lang="en-US" dirty="0" err="1"/>
              <a:t>Derg</a:t>
            </a:r>
            <a:r>
              <a:rPr lang="en-US" dirty="0"/>
              <a:t> – </a:t>
            </a:r>
            <a:r>
              <a:rPr lang="en-US" dirty="0">
                <a:solidFill>
                  <a:srgbClr val="FF0000"/>
                </a:solidFill>
              </a:rPr>
              <a:t>Nationalization of Land</a:t>
            </a:r>
          </a:p>
          <a:p>
            <a:r>
              <a:rPr lang="en-US" dirty="0"/>
              <a:t>The origin of the current systems lies in the land reform instituted by the </a:t>
            </a:r>
            <a:r>
              <a:rPr lang="en-US" dirty="0" err="1"/>
              <a:t>Derg</a:t>
            </a:r>
            <a:r>
              <a:rPr lang="en-US" dirty="0"/>
              <a:t> (the Coordinating Committee of the Armed Forces, Police and Territorial Army) after its revolution in 1974. The ‘Land to the Tiller’ policy nationalized all land into public ownership (without compensation), took commercial farms into state control and redistributed land (through a hierarchy of associations and cooperatives)  through the Public Ownership of Rural Lands Proclamation (31/1975).</a:t>
            </a:r>
          </a:p>
          <a:p>
            <a:r>
              <a:rPr lang="en-US" dirty="0"/>
              <a:t>Urban land was not included in the initial proclamation, but the </a:t>
            </a:r>
            <a:r>
              <a:rPr lang="en-US" dirty="0" err="1"/>
              <a:t>Derg</a:t>
            </a:r>
            <a:r>
              <a:rPr lang="en-US" dirty="0"/>
              <a:t> later took urban lands into state ownership through the Government Ownership of Urban Land Proclamation 47/1975  this included nationalizing all ‘extra houses’ and providing them as </a:t>
            </a:r>
            <a:r>
              <a:rPr lang="en-US" dirty="0" err="1"/>
              <a:t>lowcost</a:t>
            </a:r>
            <a:r>
              <a:rPr lang="en-US" dirty="0"/>
              <a:t> ‘kebele housing’. It also abolished </a:t>
            </a:r>
            <a:r>
              <a:rPr lang="en-US" dirty="0" err="1"/>
              <a:t>tenantlandlord</a:t>
            </a:r>
            <a:r>
              <a:rPr lang="en-US" dirty="0"/>
              <a:t> relationship and eliminated private rent payments (but provided for rental payments to government). In addition to kebele housing, there are individual occupiers with title deeds that date from the period before nationalization known as ‘old possessions’ or ‘old holdings’. Although they no longer own the land under subsequent legislation, they have permits for the properties built on the land.</a:t>
            </a:r>
          </a:p>
          <a:p>
            <a:r>
              <a:rPr lang="en-US" dirty="0"/>
              <a:t>The </a:t>
            </a:r>
            <a:r>
              <a:rPr lang="en-US" dirty="0" err="1"/>
              <a:t>Derg</a:t>
            </a:r>
            <a:r>
              <a:rPr lang="en-US" dirty="0"/>
              <a:t> also instituted a forced resettlement </a:t>
            </a:r>
            <a:r>
              <a:rPr lang="en-US" dirty="0" err="1"/>
              <a:t>programme</a:t>
            </a:r>
            <a:r>
              <a:rPr lang="en-US" dirty="0"/>
              <a:t> that moved hundreds of thousands of people  initially from northern </a:t>
            </a:r>
            <a:r>
              <a:rPr lang="en-US" dirty="0" err="1"/>
              <a:t>droughtaffected</a:t>
            </a:r>
            <a:r>
              <a:rPr lang="en-US" dirty="0"/>
              <a:t> areas to areas in the west and south that had more consistent rainfall. However, critics argue it was used as a pretext to depopulate dissenting areas that harbored opposition groups that fought the regime. After a brief pause, resettlement morphed into a ‘villagization’ </a:t>
            </a:r>
            <a:r>
              <a:rPr lang="en-US" dirty="0" err="1"/>
              <a:t>programme</a:t>
            </a:r>
            <a:r>
              <a:rPr lang="en-US" dirty="0"/>
              <a:t> in the 1980s, aiming to cluster villages. The official goal was to improve access to social service  however political motives were also at play and opponents saw it as a tool to enforce collectivized agriculture. Ultimately, resettlement and villagization, combined with drought, were major contributors to opposition and eventually overthrow of the </a:t>
            </a:r>
            <a:r>
              <a:rPr lang="en-US" dirty="0" err="1"/>
              <a:t>Derg</a:t>
            </a:r>
            <a:r>
              <a:rPr lang="en-US" dirty="0"/>
              <a:t>.</a:t>
            </a:r>
          </a:p>
          <a:p>
            <a:endParaRPr lang="en-US" dirty="0"/>
          </a:p>
        </p:txBody>
      </p:sp>
    </p:spTree>
    <p:extLst>
      <p:ext uri="{BB962C8B-B14F-4D97-AF65-F5344CB8AC3E}">
        <p14:creationId xmlns:p14="http://schemas.microsoft.com/office/powerpoint/2010/main" val="2896844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DE537-54C9-D6D3-CAFA-FE9FA420F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FC8E0A-FB96-FFF7-CD76-20B9CA9E1923}"/>
              </a:ext>
            </a:extLst>
          </p:cNvPr>
          <p:cNvSpPr>
            <a:spLocks noGrp="1"/>
          </p:cNvSpPr>
          <p:nvPr>
            <p:ph type="title"/>
          </p:nvPr>
        </p:nvSpPr>
        <p:spPr/>
        <p:txBody>
          <a:bodyPr>
            <a:normAutofit fontScale="90000"/>
          </a:bodyPr>
          <a:lstStyle/>
          <a:p>
            <a:r>
              <a:rPr lang="en-US" dirty="0"/>
              <a:t>History of  land  tenure system: prior to 1974, 1974 --1991</a:t>
            </a:r>
          </a:p>
        </p:txBody>
      </p:sp>
      <p:sp>
        <p:nvSpPr>
          <p:cNvPr id="3" name="Text Placeholder 2">
            <a:extLst>
              <a:ext uri="{FF2B5EF4-FFF2-40B4-BE49-F238E27FC236}">
                <a16:creationId xmlns:a16="http://schemas.microsoft.com/office/drawing/2014/main" id="{4CA1D830-C3A6-C435-F9AA-9010CC831D1D}"/>
              </a:ext>
            </a:extLst>
          </p:cNvPr>
          <p:cNvSpPr>
            <a:spLocks noGrp="1"/>
          </p:cNvSpPr>
          <p:nvPr>
            <p:ph type="body" idx="1"/>
          </p:nvPr>
        </p:nvSpPr>
        <p:spPr/>
        <p:txBody>
          <a:bodyPr>
            <a:normAutofit fontScale="77500" lnSpcReduction="20000"/>
          </a:bodyPr>
          <a:lstStyle/>
          <a:p>
            <a:r>
              <a:rPr lang="en-US" dirty="0"/>
              <a:t>EPRDF – </a:t>
            </a:r>
            <a:r>
              <a:rPr lang="en-US" dirty="0">
                <a:solidFill>
                  <a:srgbClr val="FF0000"/>
                </a:solidFill>
              </a:rPr>
              <a:t>Separation of </a:t>
            </a:r>
            <a:r>
              <a:rPr lang="en-US" dirty="0" err="1">
                <a:solidFill>
                  <a:srgbClr val="FF0000"/>
                </a:solidFill>
              </a:rPr>
              <a:t>landuse</a:t>
            </a:r>
            <a:r>
              <a:rPr lang="en-US" dirty="0">
                <a:solidFill>
                  <a:srgbClr val="FF0000"/>
                </a:solidFill>
              </a:rPr>
              <a:t> rights from ownership</a:t>
            </a:r>
          </a:p>
          <a:p>
            <a:r>
              <a:rPr lang="en-US" dirty="0"/>
              <a:t>The overthrow of the </a:t>
            </a:r>
            <a:r>
              <a:rPr lang="en-US" dirty="0" err="1"/>
              <a:t>Derg</a:t>
            </a:r>
            <a:r>
              <a:rPr lang="en-US" dirty="0"/>
              <a:t> and successful </a:t>
            </a:r>
            <a:r>
              <a:rPr lang="en-US" dirty="0" err="1"/>
              <a:t>EPRDFled</a:t>
            </a:r>
            <a:r>
              <a:rPr lang="en-US" dirty="0"/>
              <a:t> (Ethiopian People's Revolutionary Democratic Front) revolution led to the 1995 Constitution, which built on aspects of the </a:t>
            </a:r>
            <a:r>
              <a:rPr lang="en-US" dirty="0" err="1"/>
              <a:t>Derg</a:t>
            </a:r>
            <a:r>
              <a:rPr lang="en-US" dirty="0"/>
              <a:t> land reform to reiterate public ownership and establish the principle of ethnic federalism. </a:t>
            </a:r>
          </a:p>
          <a:p>
            <a:r>
              <a:rPr lang="en-US" dirty="0"/>
              <a:t>Under the constitution, land is not subject for sale or any other type of exchange; it is only the holding (use of land) right that is given to individual citizens  this separation of ownership from use rights is the current system’s basis.</a:t>
            </a:r>
          </a:p>
          <a:p>
            <a:r>
              <a:rPr lang="en-US" dirty="0"/>
              <a:t>1997 – Regional implementation of rural land administration</a:t>
            </a:r>
          </a:p>
          <a:p>
            <a:r>
              <a:rPr lang="en-US" dirty="0"/>
              <a:t>The provisions of the Constitution were implemented through a Federal level umbrella framework (Federal Rural Land Administration Proclamation 89/1997), which was in turn implemented at a regional level through regional legislation (initially just in the four highland states). </a:t>
            </a:r>
          </a:p>
          <a:p>
            <a:endParaRPr lang="en-US" dirty="0"/>
          </a:p>
        </p:txBody>
      </p:sp>
    </p:spTree>
    <p:extLst>
      <p:ext uri="{BB962C8B-B14F-4D97-AF65-F5344CB8AC3E}">
        <p14:creationId xmlns:p14="http://schemas.microsoft.com/office/powerpoint/2010/main" val="570741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F8270-AEEB-D455-3349-16101006A1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0FFA29-5DFA-665F-0E6B-D6FAF2A1B96A}"/>
              </a:ext>
            </a:extLst>
          </p:cNvPr>
          <p:cNvSpPr>
            <a:spLocks noGrp="1"/>
          </p:cNvSpPr>
          <p:nvPr>
            <p:ph type="title"/>
          </p:nvPr>
        </p:nvSpPr>
        <p:spPr/>
        <p:txBody>
          <a:bodyPr>
            <a:normAutofit fontScale="90000"/>
          </a:bodyPr>
          <a:lstStyle/>
          <a:p>
            <a:r>
              <a:rPr lang="en-US" dirty="0"/>
              <a:t>History of  land  tenure system: prior to 1974, 1974 --1991</a:t>
            </a:r>
          </a:p>
        </p:txBody>
      </p:sp>
      <p:sp>
        <p:nvSpPr>
          <p:cNvPr id="3" name="Text Placeholder 2">
            <a:extLst>
              <a:ext uri="{FF2B5EF4-FFF2-40B4-BE49-F238E27FC236}">
                <a16:creationId xmlns:a16="http://schemas.microsoft.com/office/drawing/2014/main" id="{13A7AF56-1DDD-3313-457A-65031DD9F1EE}"/>
              </a:ext>
            </a:extLst>
          </p:cNvPr>
          <p:cNvSpPr>
            <a:spLocks noGrp="1"/>
          </p:cNvSpPr>
          <p:nvPr>
            <p:ph type="body" idx="1"/>
          </p:nvPr>
        </p:nvSpPr>
        <p:spPr/>
        <p:txBody>
          <a:bodyPr>
            <a:normAutofit fontScale="92500" lnSpcReduction="10000"/>
          </a:bodyPr>
          <a:lstStyle/>
          <a:p>
            <a:r>
              <a:rPr lang="en-US" dirty="0"/>
              <a:t>2005 – Securing land tenure</a:t>
            </a:r>
          </a:p>
          <a:p>
            <a:r>
              <a:rPr lang="en-US" dirty="0"/>
              <a:t>The Rural Land Administration and Use Proclamation 456/2005 replaced the 1997 proclamation to:</a:t>
            </a:r>
          </a:p>
          <a:p>
            <a:pPr lvl="1"/>
            <a:r>
              <a:rPr lang="en-US" dirty="0"/>
              <a:t>Provide indefinite tenure rights to smallholders</a:t>
            </a:r>
          </a:p>
          <a:p>
            <a:pPr lvl="1"/>
            <a:r>
              <a:rPr lang="en-US" dirty="0"/>
              <a:t>Abolish forced redistribution of land</a:t>
            </a:r>
          </a:p>
          <a:p>
            <a:pPr lvl="1"/>
            <a:r>
              <a:rPr lang="en-US" dirty="0"/>
              <a:t>Provide more guidance to regions on land expropriation and compensation.</a:t>
            </a:r>
          </a:p>
          <a:p>
            <a:r>
              <a:rPr lang="en-US" dirty="0"/>
              <a:t>It was accompanied by clearer legislation for expropriation and compensation (Expropriation of Landholdings for Public Purposes and Payment of Compensation Regulation 455/2005) – covering both urban and rural compensation. </a:t>
            </a:r>
          </a:p>
        </p:txBody>
      </p:sp>
    </p:spTree>
    <p:extLst>
      <p:ext uri="{BB962C8B-B14F-4D97-AF65-F5344CB8AC3E}">
        <p14:creationId xmlns:p14="http://schemas.microsoft.com/office/powerpoint/2010/main" val="3396358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0172-FBBB-FD5A-AA4F-AEA8EC6E88A5}"/>
              </a:ext>
            </a:extLst>
          </p:cNvPr>
          <p:cNvSpPr>
            <a:spLocks noGrp="1"/>
          </p:cNvSpPr>
          <p:nvPr>
            <p:ph type="title"/>
          </p:nvPr>
        </p:nvSpPr>
        <p:spPr/>
        <p:txBody>
          <a:bodyPr>
            <a:normAutofit/>
          </a:bodyPr>
          <a:lstStyle/>
          <a:p>
            <a:r>
              <a:rPr lang="en-US" sz="1800" i="1"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Table 1. 1 Rural land administration institutions in Ethiopia (Hailu, 2016)</a:t>
            </a:r>
            <a:endParaRPr lang="en-US" dirty="0"/>
          </a:p>
        </p:txBody>
      </p:sp>
      <p:graphicFrame>
        <p:nvGraphicFramePr>
          <p:cNvPr id="3" name="Table 2">
            <a:extLst>
              <a:ext uri="{FF2B5EF4-FFF2-40B4-BE49-F238E27FC236}">
                <a16:creationId xmlns:a16="http://schemas.microsoft.com/office/drawing/2014/main" id="{2FFB9C06-0129-4081-7B95-7AA54095A1E4}"/>
              </a:ext>
            </a:extLst>
          </p:cNvPr>
          <p:cNvGraphicFramePr>
            <a:graphicFrameLocks noGrp="1"/>
          </p:cNvGraphicFramePr>
          <p:nvPr>
            <p:extLst>
              <p:ext uri="{D42A27DB-BD31-4B8C-83A1-F6EECF244321}">
                <p14:modId xmlns:p14="http://schemas.microsoft.com/office/powerpoint/2010/main" val="3329640272"/>
              </p:ext>
            </p:extLst>
          </p:nvPr>
        </p:nvGraphicFramePr>
        <p:xfrm>
          <a:off x="482137" y="881663"/>
          <a:ext cx="11571317" cy="7535291"/>
        </p:xfrm>
        <a:graphic>
          <a:graphicData uri="http://schemas.openxmlformats.org/drawingml/2006/table">
            <a:tbl>
              <a:tblPr firstRow="1" firstCol="1" bandRow="1">
                <a:tableStyleId>{5C22544A-7EE6-4342-B048-85BDC9FD1C3A}</a:tableStyleId>
              </a:tblPr>
              <a:tblGrid>
                <a:gridCol w="1656378">
                  <a:extLst>
                    <a:ext uri="{9D8B030D-6E8A-4147-A177-3AD203B41FA5}">
                      <a16:colId xmlns:a16="http://schemas.microsoft.com/office/drawing/2014/main" val="283481358"/>
                    </a:ext>
                  </a:extLst>
                </a:gridCol>
                <a:gridCol w="2449573">
                  <a:extLst>
                    <a:ext uri="{9D8B030D-6E8A-4147-A177-3AD203B41FA5}">
                      <a16:colId xmlns:a16="http://schemas.microsoft.com/office/drawing/2014/main" val="751053062"/>
                    </a:ext>
                  </a:extLst>
                </a:gridCol>
                <a:gridCol w="2099635">
                  <a:extLst>
                    <a:ext uri="{9D8B030D-6E8A-4147-A177-3AD203B41FA5}">
                      <a16:colId xmlns:a16="http://schemas.microsoft.com/office/drawing/2014/main" val="756606791"/>
                    </a:ext>
                  </a:extLst>
                </a:gridCol>
                <a:gridCol w="3266096">
                  <a:extLst>
                    <a:ext uri="{9D8B030D-6E8A-4147-A177-3AD203B41FA5}">
                      <a16:colId xmlns:a16="http://schemas.microsoft.com/office/drawing/2014/main" val="2480825736"/>
                    </a:ext>
                  </a:extLst>
                </a:gridCol>
                <a:gridCol w="2099635">
                  <a:extLst>
                    <a:ext uri="{9D8B030D-6E8A-4147-A177-3AD203B41FA5}">
                      <a16:colId xmlns:a16="http://schemas.microsoft.com/office/drawing/2014/main" val="3200470129"/>
                    </a:ext>
                  </a:extLst>
                </a:gridCol>
              </a:tblGrid>
              <a:tr h="410179">
                <a:tc>
                  <a:txBody>
                    <a:bodyPr/>
                    <a:lstStyle/>
                    <a:p>
                      <a:pPr marL="0" marR="0" algn="just">
                        <a:lnSpc>
                          <a:spcPct val="107000"/>
                        </a:lnSpc>
                        <a:spcBef>
                          <a:spcPts val="0"/>
                        </a:spcBef>
                        <a:spcAft>
                          <a:spcPts val="0"/>
                        </a:spcAft>
                      </a:pPr>
                      <a:br>
                        <a:rPr lang="en-US" sz="2000">
                          <a:effectLst/>
                        </a:rPr>
                      </a:br>
                      <a:r>
                        <a:rPr lang="en-US" sz="2000">
                          <a:effectLst/>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2000">
                          <a:effectLst/>
                        </a:rPr>
                        <a:t>Region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2000">
                          <a:effectLst/>
                        </a:rPr>
                        <a:t>Zone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2000">
                          <a:effectLst/>
                        </a:rPr>
                        <a:t>Woreda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2000">
                          <a:effectLst/>
                        </a:rPr>
                        <a:t>Kebele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extLst>
                  <a:ext uri="{0D108BD9-81ED-4DB2-BD59-A6C34878D82A}">
                    <a16:rowId xmlns:a16="http://schemas.microsoft.com/office/drawing/2014/main" val="1218735497"/>
                  </a:ext>
                </a:extLst>
              </a:tr>
              <a:tr h="549151">
                <a:tc>
                  <a:txBody>
                    <a:bodyPr/>
                    <a:lstStyle/>
                    <a:p>
                      <a:pPr marL="0" marR="0" algn="just">
                        <a:lnSpc>
                          <a:spcPct val="107000"/>
                        </a:lnSpc>
                        <a:spcBef>
                          <a:spcPts val="0"/>
                        </a:spcBef>
                        <a:spcAft>
                          <a:spcPts val="0"/>
                        </a:spcAft>
                      </a:pPr>
                      <a:r>
                        <a:rPr lang="en-US" sz="1800">
                          <a:effectLst/>
                        </a:rPr>
                        <a:t>Afar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Agency under BoA and pastoral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No organ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Office: reporting to Woreda Office of Agriculture and pastoral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LAUC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extLst>
                  <a:ext uri="{0D108BD9-81ED-4DB2-BD59-A6C34878D82A}">
                    <a16:rowId xmlns:a16="http://schemas.microsoft.com/office/drawing/2014/main" val="2850954744"/>
                  </a:ext>
                </a:extLst>
              </a:tr>
              <a:tr h="549151">
                <a:tc>
                  <a:txBody>
                    <a:bodyPr/>
                    <a:lstStyle/>
                    <a:p>
                      <a:pPr marL="0" marR="0" algn="just">
                        <a:lnSpc>
                          <a:spcPct val="107000"/>
                        </a:lnSpc>
                        <a:spcBef>
                          <a:spcPts val="0"/>
                        </a:spcBef>
                        <a:spcAft>
                          <a:spcPts val="0"/>
                        </a:spcAft>
                      </a:pPr>
                      <a:r>
                        <a:rPr lang="en-US" sz="1800">
                          <a:effectLst/>
                        </a:rPr>
                        <a:t>Amhara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Amhara Bureau, member of regional cabinet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Department member of Zonal cabinet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Office: member of Woreda cabinet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Office (Kebele expert and LAUC)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extLst>
                  <a:ext uri="{0D108BD9-81ED-4DB2-BD59-A6C34878D82A}">
                    <a16:rowId xmlns:a16="http://schemas.microsoft.com/office/drawing/2014/main" val="3692848979"/>
                  </a:ext>
                </a:extLst>
              </a:tr>
              <a:tr h="549151">
                <a:tc>
                  <a:txBody>
                    <a:bodyPr/>
                    <a:lstStyle/>
                    <a:p>
                      <a:pPr marL="0" marR="0" algn="just">
                        <a:lnSpc>
                          <a:spcPct val="107000"/>
                        </a:lnSpc>
                        <a:spcBef>
                          <a:spcPts val="0"/>
                        </a:spcBef>
                        <a:spcAft>
                          <a:spcPts val="0"/>
                        </a:spcAft>
                      </a:pPr>
                      <a:r>
                        <a:rPr lang="en-US" sz="1800">
                          <a:effectLst/>
                        </a:rPr>
                        <a:t>BSG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Bureau member of regional cabinet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Department member of Zonal cabinet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Office: member of Woreda cabinet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Office (Kebele expert and LAUC)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extLst>
                  <a:ext uri="{0D108BD9-81ED-4DB2-BD59-A6C34878D82A}">
                    <a16:rowId xmlns:a16="http://schemas.microsoft.com/office/drawing/2014/main" val="1790317278"/>
                  </a:ext>
                </a:extLst>
              </a:tr>
              <a:tr h="549151">
                <a:tc>
                  <a:txBody>
                    <a:bodyPr/>
                    <a:lstStyle/>
                    <a:p>
                      <a:pPr marL="0" marR="0" algn="just">
                        <a:lnSpc>
                          <a:spcPct val="107000"/>
                        </a:lnSpc>
                        <a:spcBef>
                          <a:spcPts val="0"/>
                        </a:spcBef>
                        <a:spcAft>
                          <a:spcPts val="0"/>
                        </a:spcAft>
                      </a:pPr>
                      <a:r>
                        <a:rPr lang="en-US" sz="1800">
                          <a:effectLst/>
                        </a:rPr>
                        <a:t>Dire Dawa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Work process within Bureau of Agriculture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No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Work process</a:t>
                      </a:r>
                      <a:br>
                        <a:rPr lang="en-US" sz="1800">
                          <a:effectLst/>
                        </a:rPr>
                      </a:br>
                      <a:r>
                        <a:rPr lang="en-US" sz="1800">
                          <a:effectLst/>
                        </a:rPr>
                        <a:t>within Office of Agriculture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LAUC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extLst>
                  <a:ext uri="{0D108BD9-81ED-4DB2-BD59-A6C34878D82A}">
                    <a16:rowId xmlns:a16="http://schemas.microsoft.com/office/drawing/2014/main" val="3210433136"/>
                  </a:ext>
                </a:extLst>
              </a:tr>
              <a:tr h="361903">
                <a:tc>
                  <a:txBody>
                    <a:bodyPr/>
                    <a:lstStyle/>
                    <a:p>
                      <a:pPr marL="0" marR="0" algn="just">
                        <a:lnSpc>
                          <a:spcPct val="107000"/>
                        </a:lnSpc>
                        <a:spcBef>
                          <a:spcPts val="0"/>
                        </a:spcBef>
                        <a:spcAft>
                          <a:spcPts val="0"/>
                        </a:spcAft>
                      </a:pPr>
                      <a:r>
                        <a:rPr lang="en-US" sz="1800">
                          <a:effectLst/>
                        </a:rPr>
                        <a:t>Gambella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Bureau member of regional cabinet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No organ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Work process within Office of Agriculture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LAUC – under establishment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extLst>
                  <a:ext uri="{0D108BD9-81ED-4DB2-BD59-A6C34878D82A}">
                    <a16:rowId xmlns:a16="http://schemas.microsoft.com/office/drawing/2014/main" val="1693052891"/>
                  </a:ext>
                </a:extLst>
              </a:tr>
              <a:tr h="183226">
                <a:tc>
                  <a:txBody>
                    <a:bodyPr/>
                    <a:lstStyle/>
                    <a:p>
                      <a:pPr marL="0" marR="0" algn="just">
                        <a:lnSpc>
                          <a:spcPct val="107000"/>
                        </a:lnSpc>
                        <a:spcBef>
                          <a:spcPts val="0"/>
                        </a:spcBef>
                        <a:spcAft>
                          <a:spcPts val="0"/>
                        </a:spcAft>
                      </a:pPr>
                      <a:r>
                        <a:rPr lang="en-US" sz="1800">
                          <a:effectLst/>
                        </a:rPr>
                        <a:t>Harar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Work process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No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No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No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extLst>
                  <a:ext uri="{0D108BD9-81ED-4DB2-BD59-A6C34878D82A}">
                    <a16:rowId xmlns:a16="http://schemas.microsoft.com/office/drawing/2014/main" val="1715578768"/>
                  </a:ext>
                </a:extLst>
              </a:tr>
              <a:tr h="549151">
                <a:tc>
                  <a:txBody>
                    <a:bodyPr/>
                    <a:lstStyle/>
                    <a:p>
                      <a:pPr marL="0" marR="0" algn="just">
                        <a:lnSpc>
                          <a:spcPct val="107000"/>
                        </a:lnSpc>
                        <a:spcBef>
                          <a:spcPts val="0"/>
                        </a:spcBef>
                        <a:spcAft>
                          <a:spcPts val="0"/>
                        </a:spcAft>
                      </a:pPr>
                      <a:r>
                        <a:rPr lang="en-US" sz="1800">
                          <a:effectLst/>
                        </a:rPr>
                        <a:t>Oromia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Bureau, member of regional cabinet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Department member of Zonal cabinet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Office: member of Woreda cabinet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Office (Kebele expert and LAUC)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extLst>
                  <a:ext uri="{0D108BD9-81ED-4DB2-BD59-A6C34878D82A}">
                    <a16:rowId xmlns:a16="http://schemas.microsoft.com/office/drawing/2014/main" val="994688333"/>
                  </a:ext>
                </a:extLst>
              </a:tr>
              <a:tr h="549151">
                <a:tc>
                  <a:txBody>
                    <a:bodyPr/>
                    <a:lstStyle/>
                    <a:p>
                      <a:pPr marL="0" marR="0" algn="just">
                        <a:lnSpc>
                          <a:spcPct val="107000"/>
                        </a:lnSpc>
                        <a:spcBef>
                          <a:spcPts val="0"/>
                        </a:spcBef>
                        <a:spcAft>
                          <a:spcPts val="0"/>
                        </a:spcAft>
                      </a:pPr>
                      <a:r>
                        <a:rPr lang="en-US" sz="1800">
                          <a:effectLst/>
                        </a:rPr>
                        <a:t>SNNP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Agency within BoA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Work process in department of Agriculture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Work process under office of Agriculture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LAUC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extLst>
                  <a:ext uri="{0D108BD9-81ED-4DB2-BD59-A6C34878D82A}">
                    <a16:rowId xmlns:a16="http://schemas.microsoft.com/office/drawing/2014/main" val="2135315259"/>
                  </a:ext>
                </a:extLst>
              </a:tr>
              <a:tr h="549151">
                <a:tc>
                  <a:txBody>
                    <a:bodyPr/>
                    <a:lstStyle/>
                    <a:p>
                      <a:pPr marL="0" marR="0" algn="just">
                        <a:lnSpc>
                          <a:spcPct val="107000"/>
                        </a:lnSpc>
                        <a:spcBef>
                          <a:spcPts val="0"/>
                        </a:spcBef>
                        <a:spcAft>
                          <a:spcPts val="0"/>
                        </a:spcAft>
                      </a:pPr>
                      <a:r>
                        <a:rPr lang="en-US" sz="1800">
                          <a:effectLst/>
                        </a:rPr>
                        <a:t>Tigray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Bureau, member of regional cabinet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No organ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Office: member of Woreda cabinet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Office (Kebele expert and LAUC)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extLst>
                  <a:ext uri="{0D108BD9-81ED-4DB2-BD59-A6C34878D82A}">
                    <a16:rowId xmlns:a16="http://schemas.microsoft.com/office/drawing/2014/main" val="3299907229"/>
                  </a:ext>
                </a:extLst>
              </a:tr>
              <a:tr h="736398">
                <a:tc>
                  <a:txBody>
                    <a:bodyPr/>
                    <a:lstStyle/>
                    <a:p>
                      <a:pPr marL="0" marR="0" algn="just">
                        <a:lnSpc>
                          <a:spcPct val="107000"/>
                        </a:lnSpc>
                        <a:spcBef>
                          <a:spcPts val="0"/>
                        </a:spcBef>
                        <a:spcAft>
                          <a:spcPts val="0"/>
                        </a:spcAft>
                      </a:pPr>
                      <a:r>
                        <a:rPr lang="en-US" sz="1800">
                          <a:effectLst/>
                        </a:rPr>
                        <a:t>Somali</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Case team within Bureau of Pastoralist &amp; Agriculture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Not established yet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a:effectLst/>
                        </a:rPr>
                        <a:t>Not established yet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tc>
                  <a:txBody>
                    <a:bodyPr/>
                    <a:lstStyle/>
                    <a:p>
                      <a:pPr marL="0" marR="0" algn="just">
                        <a:lnSpc>
                          <a:spcPct val="107000"/>
                        </a:lnSpc>
                        <a:spcBef>
                          <a:spcPts val="0"/>
                        </a:spcBef>
                        <a:spcAft>
                          <a:spcPts val="0"/>
                        </a:spcAft>
                      </a:pPr>
                      <a:r>
                        <a:rPr lang="en-US" sz="1800" dirty="0">
                          <a:effectLst/>
                        </a:rPr>
                        <a:t>Not established yet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37" marR="66637" marT="0" marB="0" anchor="ctr"/>
                </a:tc>
                <a:extLst>
                  <a:ext uri="{0D108BD9-81ED-4DB2-BD59-A6C34878D82A}">
                    <a16:rowId xmlns:a16="http://schemas.microsoft.com/office/drawing/2014/main" val="2793969580"/>
                  </a:ext>
                </a:extLst>
              </a:tr>
            </a:tbl>
          </a:graphicData>
        </a:graphic>
      </p:graphicFrame>
    </p:spTree>
    <p:extLst>
      <p:ext uri="{BB962C8B-B14F-4D97-AF65-F5344CB8AC3E}">
        <p14:creationId xmlns:p14="http://schemas.microsoft.com/office/powerpoint/2010/main" val="1821671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3F16-9314-7A38-A06B-048FC19AE49E}"/>
              </a:ext>
            </a:extLst>
          </p:cNvPr>
          <p:cNvSpPr>
            <a:spLocks noGrp="1"/>
          </p:cNvSpPr>
          <p:nvPr>
            <p:ph type="title"/>
          </p:nvPr>
        </p:nvSpPr>
        <p:spPr/>
        <p:txBody>
          <a:bodyPr>
            <a:normAutofit fontScale="90000"/>
          </a:bodyPr>
          <a:lstStyle/>
          <a:p>
            <a:r>
              <a:rPr lang="en-US" dirty="0"/>
              <a:t>Land Use Planning</a:t>
            </a:r>
            <a:br>
              <a:rPr lang="en-US" dirty="0"/>
            </a:br>
            <a:endParaRPr lang="en-US" dirty="0"/>
          </a:p>
        </p:txBody>
      </p:sp>
      <p:sp>
        <p:nvSpPr>
          <p:cNvPr id="3" name="Content Placeholder 2">
            <a:extLst>
              <a:ext uri="{FF2B5EF4-FFF2-40B4-BE49-F238E27FC236}">
                <a16:creationId xmlns:a16="http://schemas.microsoft.com/office/drawing/2014/main" id="{0254033B-766E-0D94-7223-9AA53A251EB9}"/>
              </a:ext>
            </a:extLst>
          </p:cNvPr>
          <p:cNvSpPr>
            <a:spLocks noGrp="1"/>
          </p:cNvSpPr>
          <p:nvPr>
            <p:ph idx="1"/>
          </p:nvPr>
        </p:nvSpPr>
        <p:spPr/>
        <p:txBody>
          <a:bodyPr>
            <a:normAutofit/>
          </a:bodyPr>
          <a:lstStyle/>
          <a:p>
            <a:r>
              <a:rPr lang="en-US" dirty="0"/>
              <a:t>Rural land use is not well planned, controlled or coordinated. Disparate land use planning policies, projects and plans have been developed through sectors or regions. </a:t>
            </a:r>
          </a:p>
          <a:p>
            <a:r>
              <a:rPr lang="en-US" dirty="0"/>
              <a:t>These include: river basin master plans, regional land use plans, and the forest sector development plan. </a:t>
            </a:r>
          </a:p>
        </p:txBody>
      </p:sp>
    </p:spTree>
    <p:extLst>
      <p:ext uri="{BB962C8B-B14F-4D97-AF65-F5344CB8AC3E}">
        <p14:creationId xmlns:p14="http://schemas.microsoft.com/office/powerpoint/2010/main" val="3719868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2E14-D7D0-AD25-744B-C1B86663B5BD}"/>
              </a:ext>
            </a:extLst>
          </p:cNvPr>
          <p:cNvSpPr>
            <a:spLocks noGrp="1"/>
          </p:cNvSpPr>
          <p:nvPr>
            <p:ph type="title"/>
          </p:nvPr>
        </p:nvSpPr>
        <p:spPr/>
        <p:txBody>
          <a:bodyPr/>
          <a:lstStyle/>
          <a:p>
            <a:r>
              <a:rPr lang="en-US" dirty="0"/>
              <a:t>Rural Land Tenure</a:t>
            </a:r>
          </a:p>
        </p:txBody>
      </p:sp>
      <p:sp>
        <p:nvSpPr>
          <p:cNvPr id="3" name="Content Placeholder 2">
            <a:extLst>
              <a:ext uri="{FF2B5EF4-FFF2-40B4-BE49-F238E27FC236}">
                <a16:creationId xmlns:a16="http://schemas.microsoft.com/office/drawing/2014/main" id="{AC7947E8-679C-457E-6CAC-ACD2C54160E8}"/>
              </a:ext>
            </a:extLst>
          </p:cNvPr>
          <p:cNvSpPr>
            <a:spLocks noGrp="1"/>
          </p:cNvSpPr>
          <p:nvPr>
            <p:ph idx="1"/>
          </p:nvPr>
        </p:nvSpPr>
        <p:spPr/>
        <p:txBody>
          <a:bodyPr>
            <a:normAutofit fontScale="70000" lnSpcReduction="20000"/>
          </a:bodyPr>
          <a:lstStyle/>
          <a:p>
            <a:r>
              <a:rPr lang="en-US" dirty="0"/>
              <a:t>All land in Ethiopia is owned by the State and people, but there are three forms of rural land tenure, based on a land use right: private holding, communal holding and state holding.</a:t>
            </a:r>
          </a:p>
          <a:p>
            <a:r>
              <a:rPr lang="en-US" dirty="0"/>
              <a:t>Private individual peasant farmers have a permanent </a:t>
            </a:r>
            <a:r>
              <a:rPr lang="en-US" dirty="0" err="1"/>
              <a:t>useright</a:t>
            </a:r>
            <a:r>
              <a:rPr lang="en-US" dirty="0"/>
              <a:t> (‘usufruct’ right) that is transferable only to family members via inheritance. This excludes the right to sell or mortgage the land, which remains in state ownership. Land under this tenure can be subleased and the landholder can coinvest to develop the land.</a:t>
            </a:r>
          </a:p>
          <a:p>
            <a:r>
              <a:rPr lang="en-US" dirty="0"/>
              <a:t>In theory, leased land can be presented as collateral  but this is often not the case in practice for private holding. Communal holding provides the same rights for pastoralists and </a:t>
            </a:r>
            <a:r>
              <a:rPr lang="en-US" dirty="0" err="1"/>
              <a:t>semipastoralists</a:t>
            </a:r>
            <a:r>
              <a:rPr lang="en-US" dirty="0"/>
              <a:t>. Finally, government can use rural land ‘in line with their development objectives’. This also includes forest lands, wildlife protected areas, state farms, mining lands, lakes and rivers.</a:t>
            </a:r>
          </a:p>
          <a:p>
            <a:r>
              <a:rPr lang="en-US" dirty="0"/>
              <a:t>The rural tenure system in Ethiopia is characterized by regional differences which have shifted over time during the imperial and </a:t>
            </a:r>
            <a:r>
              <a:rPr lang="en-US" dirty="0" err="1"/>
              <a:t>Derg</a:t>
            </a:r>
            <a:r>
              <a:rPr lang="en-US" dirty="0"/>
              <a:t> regimes with “different bundles of rights attributed to the tillers in different places and different production systems. This diversity continues until today in regional land regulations that differentiate bundles of rights for different types of land use and plot holders, and in different regions of the country.” Additionally, de facto as opposed to de jure land rights vary based on local social practice, especially with inequalities in the rights of women and ethnic minorities.</a:t>
            </a:r>
          </a:p>
          <a:p>
            <a:endParaRPr lang="en-US" dirty="0"/>
          </a:p>
        </p:txBody>
      </p:sp>
    </p:spTree>
    <p:extLst>
      <p:ext uri="{BB962C8B-B14F-4D97-AF65-F5344CB8AC3E}">
        <p14:creationId xmlns:p14="http://schemas.microsoft.com/office/powerpoint/2010/main" val="4000718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DE0C8-8F08-60C5-C0D8-E764E53D35E9}"/>
              </a:ext>
            </a:extLst>
          </p:cNvPr>
          <p:cNvSpPr>
            <a:spLocks noGrp="1"/>
          </p:cNvSpPr>
          <p:nvPr>
            <p:ph type="title"/>
          </p:nvPr>
        </p:nvSpPr>
        <p:spPr/>
        <p:txBody>
          <a:bodyPr/>
          <a:lstStyle/>
          <a:p>
            <a:r>
              <a:rPr lang="en-US" dirty="0"/>
              <a:t>Land registration and certification</a:t>
            </a:r>
          </a:p>
        </p:txBody>
      </p:sp>
      <p:sp>
        <p:nvSpPr>
          <p:cNvPr id="3" name="Content Placeholder 2">
            <a:extLst>
              <a:ext uri="{FF2B5EF4-FFF2-40B4-BE49-F238E27FC236}">
                <a16:creationId xmlns:a16="http://schemas.microsoft.com/office/drawing/2014/main" id="{AE15338F-880E-CEB4-0697-9BDAB6EED363}"/>
              </a:ext>
            </a:extLst>
          </p:cNvPr>
          <p:cNvSpPr>
            <a:spLocks noGrp="1"/>
          </p:cNvSpPr>
          <p:nvPr>
            <p:ph idx="1"/>
          </p:nvPr>
        </p:nvSpPr>
        <p:spPr/>
        <p:txBody>
          <a:bodyPr>
            <a:normAutofit/>
          </a:bodyPr>
          <a:lstStyle/>
          <a:p>
            <a:r>
              <a:rPr lang="en-US" dirty="0"/>
              <a:t>Ethiopia is one of a few African countries to have undertaken major systematic documentation of land rights. </a:t>
            </a:r>
          </a:p>
          <a:p>
            <a:pPr lvl="1"/>
            <a:r>
              <a:rPr lang="en-US" dirty="0"/>
              <a:t>Refer to the discussions on the urban and rural cadaster</a:t>
            </a:r>
          </a:p>
        </p:txBody>
      </p:sp>
    </p:spTree>
    <p:extLst>
      <p:ext uri="{BB962C8B-B14F-4D97-AF65-F5344CB8AC3E}">
        <p14:creationId xmlns:p14="http://schemas.microsoft.com/office/powerpoint/2010/main" val="323956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92656-DBCB-8A8E-B44F-C7F8388E4A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CA334-9EF8-635F-9BC1-2B9664E436BE}"/>
              </a:ext>
            </a:extLst>
          </p:cNvPr>
          <p:cNvSpPr>
            <a:spLocks noGrp="1"/>
          </p:cNvSpPr>
          <p:nvPr>
            <p:ph type="title"/>
          </p:nvPr>
        </p:nvSpPr>
        <p:spPr/>
        <p:txBody>
          <a:bodyPr>
            <a:normAutofit/>
          </a:bodyPr>
          <a:lstStyle/>
          <a:p>
            <a:r>
              <a:rPr lang="en-US" dirty="0"/>
              <a:t>Lease Proclamation No. 272/2002</a:t>
            </a:r>
          </a:p>
        </p:txBody>
      </p:sp>
      <p:sp>
        <p:nvSpPr>
          <p:cNvPr id="3" name="Text Placeholder 2">
            <a:extLst>
              <a:ext uri="{FF2B5EF4-FFF2-40B4-BE49-F238E27FC236}">
                <a16:creationId xmlns:a16="http://schemas.microsoft.com/office/drawing/2014/main" id="{BFDD0285-692F-E09C-B4DB-DD3C820A3D1B}"/>
              </a:ext>
            </a:extLst>
          </p:cNvPr>
          <p:cNvSpPr>
            <a:spLocks noGrp="1"/>
          </p:cNvSpPr>
          <p:nvPr>
            <p:ph type="body" idx="1"/>
          </p:nvPr>
        </p:nvSpPr>
        <p:spPr/>
        <p:txBody>
          <a:bodyPr>
            <a:normAutofit lnSpcReduction="10000"/>
          </a:bodyPr>
          <a:lstStyle/>
          <a:p>
            <a:r>
              <a:rPr lang="en-US" dirty="0"/>
              <a:t>The main point is that unlike rural farmers and pastoralists, urban dwellers are not entitled to get land for free. </a:t>
            </a:r>
          </a:p>
          <a:p>
            <a:r>
              <a:rPr lang="en-US" dirty="0"/>
              <a:t>In reality and when municipalities have regulations, under exceptional circumstances, however, when people organize and create an association for the development of residential housing, and when the city municipality considers it as an incentive for the development and expansion of urban areas, land may be granted for free. </a:t>
            </a:r>
          </a:p>
          <a:p>
            <a:r>
              <a:rPr lang="en-US" dirty="0"/>
              <a:t>Moreover, in small towns where the </a:t>
            </a:r>
            <a:r>
              <a:rPr lang="en-US" dirty="0">
                <a:solidFill>
                  <a:srgbClr val="FF0000"/>
                </a:solidFill>
              </a:rPr>
              <a:t>lease law is not operational land may be given free of charge</a:t>
            </a:r>
            <a:r>
              <a:rPr lang="en-US" dirty="0"/>
              <a:t>. </a:t>
            </a:r>
          </a:p>
          <a:p>
            <a:endParaRPr lang="en-US" dirty="0"/>
          </a:p>
        </p:txBody>
      </p:sp>
    </p:spTree>
    <p:extLst>
      <p:ext uri="{BB962C8B-B14F-4D97-AF65-F5344CB8AC3E}">
        <p14:creationId xmlns:p14="http://schemas.microsoft.com/office/powerpoint/2010/main" val="274898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1B4B0-FEBC-F6D2-12B1-244DA49FE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D4DF90-7F8C-7A06-8E6C-7EDF18682573}"/>
              </a:ext>
            </a:extLst>
          </p:cNvPr>
          <p:cNvSpPr>
            <a:spLocks noGrp="1"/>
          </p:cNvSpPr>
          <p:nvPr>
            <p:ph type="title"/>
          </p:nvPr>
        </p:nvSpPr>
        <p:spPr/>
        <p:txBody>
          <a:bodyPr>
            <a:normAutofit/>
          </a:bodyPr>
          <a:lstStyle/>
          <a:p>
            <a:r>
              <a:rPr lang="en-US" dirty="0"/>
              <a:t>Lease Proclamation No. 272/2002</a:t>
            </a:r>
          </a:p>
        </p:txBody>
      </p:sp>
      <p:sp>
        <p:nvSpPr>
          <p:cNvPr id="3" name="Text Placeholder 2">
            <a:extLst>
              <a:ext uri="{FF2B5EF4-FFF2-40B4-BE49-F238E27FC236}">
                <a16:creationId xmlns:a16="http://schemas.microsoft.com/office/drawing/2014/main" id="{C64F2375-8699-D0AF-5A96-001E470B7C52}"/>
              </a:ext>
            </a:extLst>
          </p:cNvPr>
          <p:cNvSpPr>
            <a:spLocks noGrp="1"/>
          </p:cNvSpPr>
          <p:nvPr>
            <p:ph type="body" idx="1"/>
          </p:nvPr>
        </p:nvSpPr>
        <p:spPr/>
        <p:txBody>
          <a:bodyPr>
            <a:normAutofit fontScale="92500" lnSpcReduction="10000"/>
          </a:bodyPr>
          <a:lstStyle/>
          <a:p>
            <a:r>
              <a:rPr lang="en-US" dirty="0"/>
              <a:t>Based on the urban development and type or sector of development, the law provides </a:t>
            </a:r>
            <a:r>
              <a:rPr lang="en-US" dirty="0">
                <a:solidFill>
                  <a:srgbClr val="FF0000"/>
                </a:solidFill>
              </a:rPr>
              <a:t>different time limits </a:t>
            </a:r>
            <a:r>
              <a:rPr lang="en-US" dirty="0"/>
              <a:t>for the contract of a lease. </a:t>
            </a:r>
          </a:p>
          <a:p>
            <a:r>
              <a:rPr lang="en-US" dirty="0"/>
              <a:t>Hence, for example, the law sets for any town a maximum ceiling period of time of:</a:t>
            </a:r>
          </a:p>
          <a:p>
            <a:pPr lvl="1"/>
            <a:r>
              <a:rPr lang="en-US" dirty="0"/>
              <a:t>up to </a:t>
            </a:r>
            <a:r>
              <a:rPr lang="en-US" dirty="0">
                <a:solidFill>
                  <a:srgbClr val="FF0000"/>
                </a:solidFill>
              </a:rPr>
              <a:t>99 years for</a:t>
            </a:r>
            <a:r>
              <a:rPr lang="en-US" dirty="0"/>
              <a:t>: housing (personal and leasable), scientific, technological study and research facilities, government offices, non-profit- making philanthropist organizations, and religious institutions;</a:t>
            </a:r>
          </a:p>
          <a:p>
            <a:pPr lvl="1"/>
            <a:r>
              <a:rPr lang="en-US" dirty="0"/>
              <a:t>up to </a:t>
            </a:r>
            <a:r>
              <a:rPr lang="en-US" dirty="0">
                <a:solidFill>
                  <a:srgbClr val="FF0000"/>
                </a:solidFill>
              </a:rPr>
              <a:t>15 years for urban agriculture</a:t>
            </a:r>
            <a:r>
              <a:rPr lang="en-US" dirty="0"/>
              <a:t>;</a:t>
            </a:r>
          </a:p>
          <a:p>
            <a:pPr lvl="1"/>
            <a:r>
              <a:rPr lang="en-US" dirty="0"/>
              <a:t>as </a:t>
            </a:r>
            <a:r>
              <a:rPr lang="en-US" dirty="0">
                <a:solidFill>
                  <a:srgbClr val="FF0000"/>
                </a:solidFill>
              </a:rPr>
              <a:t>per government agreement,</a:t>
            </a:r>
            <a:r>
              <a:rPr lang="en-US" dirty="0"/>
              <a:t> for diplomatic missions and international organizations.</a:t>
            </a:r>
          </a:p>
        </p:txBody>
      </p:sp>
    </p:spTree>
    <p:extLst>
      <p:ext uri="{BB962C8B-B14F-4D97-AF65-F5344CB8AC3E}">
        <p14:creationId xmlns:p14="http://schemas.microsoft.com/office/powerpoint/2010/main" val="143108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68A1C-F655-A9DF-F566-61A741A1D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DBA038-B750-C7F9-BB9C-862BF18BB06A}"/>
              </a:ext>
            </a:extLst>
          </p:cNvPr>
          <p:cNvSpPr>
            <a:spLocks noGrp="1"/>
          </p:cNvSpPr>
          <p:nvPr>
            <p:ph type="title"/>
          </p:nvPr>
        </p:nvSpPr>
        <p:spPr/>
        <p:txBody>
          <a:bodyPr>
            <a:normAutofit/>
          </a:bodyPr>
          <a:lstStyle/>
          <a:p>
            <a:r>
              <a:rPr lang="en-US" dirty="0"/>
              <a:t>Lease Proclamation No. 272/2002</a:t>
            </a:r>
          </a:p>
        </p:txBody>
      </p:sp>
      <p:sp>
        <p:nvSpPr>
          <p:cNvPr id="3" name="Text Placeholder 2">
            <a:extLst>
              <a:ext uri="{FF2B5EF4-FFF2-40B4-BE49-F238E27FC236}">
                <a16:creationId xmlns:a16="http://schemas.microsoft.com/office/drawing/2014/main" id="{F185C5BA-F294-D698-B176-0314978DE47D}"/>
              </a:ext>
            </a:extLst>
          </p:cNvPr>
          <p:cNvSpPr>
            <a:spLocks noGrp="1"/>
          </p:cNvSpPr>
          <p:nvPr>
            <p:ph type="body" idx="1"/>
          </p:nvPr>
        </p:nvSpPr>
        <p:spPr/>
        <p:txBody>
          <a:bodyPr>
            <a:normAutofit/>
          </a:bodyPr>
          <a:lstStyle/>
          <a:p>
            <a:r>
              <a:rPr lang="en-US" dirty="0"/>
              <a:t>For the city of Addis Ababa, </a:t>
            </a:r>
            <a:r>
              <a:rPr lang="en-US" dirty="0">
                <a:solidFill>
                  <a:srgbClr val="FF0000"/>
                </a:solidFill>
              </a:rPr>
              <a:t>60 and 50 years have been set for industry and commerce, respectively</a:t>
            </a:r>
            <a:r>
              <a:rPr lang="en-US" dirty="0"/>
              <a:t>. In other cities and towns, not designated as of the grade of Addis Ababa, 80 and 70 years are stipulated for the above mentioned activities, respectively (Art. 6(1)). </a:t>
            </a:r>
          </a:p>
          <a:p>
            <a:r>
              <a:rPr lang="en-US" dirty="0"/>
              <a:t>This </a:t>
            </a:r>
            <a:r>
              <a:rPr lang="en-US" dirty="0">
                <a:solidFill>
                  <a:srgbClr val="FF0000"/>
                </a:solidFill>
              </a:rPr>
              <a:t>holding right</a:t>
            </a:r>
            <a:r>
              <a:rPr lang="en-US" dirty="0"/>
              <a:t>, emanating from the lease agreement, may be </a:t>
            </a:r>
            <a:r>
              <a:rPr lang="en-US" dirty="0">
                <a:solidFill>
                  <a:srgbClr val="FF0000"/>
                </a:solidFill>
              </a:rPr>
              <a:t>terminated</a:t>
            </a:r>
            <a:r>
              <a:rPr lang="en-US" dirty="0"/>
              <a:t> because of </a:t>
            </a:r>
            <a:r>
              <a:rPr lang="en-US" dirty="0">
                <a:solidFill>
                  <a:srgbClr val="FF0000"/>
                </a:solidFill>
              </a:rPr>
              <a:t>termination</a:t>
            </a:r>
            <a:r>
              <a:rPr lang="en-US" dirty="0"/>
              <a:t> of contractual period or because of the </a:t>
            </a:r>
            <a:r>
              <a:rPr lang="en-US" dirty="0">
                <a:solidFill>
                  <a:srgbClr val="FF0000"/>
                </a:solidFill>
              </a:rPr>
              <a:t>need to appropriate the land for public interest</a:t>
            </a:r>
            <a:r>
              <a:rPr lang="en-US" dirty="0"/>
              <a:t>, among other reasons.</a:t>
            </a:r>
          </a:p>
        </p:txBody>
      </p:sp>
    </p:spTree>
    <p:extLst>
      <p:ext uri="{BB962C8B-B14F-4D97-AF65-F5344CB8AC3E}">
        <p14:creationId xmlns:p14="http://schemas.microsoft.com/office/powerpoint/2010/main" val="263964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A6F5-5DC3-621F-7A73-BB4C1FD71728}"/>
              </a:ext>
            </a:extLst>
          </p:cNvPr>
          <p:cNvSpPr>
            <a:spLocks noGrp="1"/>
          </p:cNvSpPr>
          <p:nvPr>
            <p:ph type="title"/>
          </p:nvPr>
        </p:nvSpPr>
        <p:spPr/>
        <p:txBody>
          <a:bodyPr>
            <a:normAutofit/>
          </a:bodyPr>
          <a:lstStyle/>
          <a:p>
            <a:r>
              <a:rPr lang="en-US" dirty="0"/>
              <a:t>Scope and Definition	</a:t>
            </a:r>
          </a:p>
        </p:txBody>
      </p:sp>
      <p:sp>
        <p:nvSpPr>
          <p:cNvPr id="3" name="Text Placeholder 2">
            <a:extLst>
              <a:ext uri="{FF2B5EF4-FFF2-40B4-BE49-F238E27FC236}">
                <a16:creationId xmlns:a16="http://schemas.microsoft.com/office/drawing/2014/main" id="{7752C0E9-5280-2632-3310-F4BC0F945130}"/>
              </a:ext>
            </a:extLst>
          </p:cNvPr>
          <p:cNvSpPr>
            <a:spLocks noGrp="1"/>
          </p:cNvSpPr>
          <p:nvPr>
            <p:ph type="body" idx="1"/>
          </p:nvPr>
        </p:nvSpPr>
        <p:spPr/>
        <p:txBody>
          <a:bodyPr>
            <a:normAutofit/>
          </a:bodyPr>
          <a:lstStyle/>
          <a:p>
            <a:r>
              <a:rPr lang="en-US" dirty="0"/>
              <a:t>“Lease” under the FDRE lease proclamation 272/2003 has been define as “</a:t>
            </a:r>
            <a:r>
              <a:rPr lang="en-US" dirty="0">
                <a:solidFill>
                  <a:srgbClr val="FF0000"/>
                </a:solidFill>
              </a:rPr>
              <a:t>lease-hold system in which use right of urban land is transferred or held contractually </a:t>
            </a:r>
            <a:r>
              <a:rPr lang="en-US" dirty="0"/>
              <a:t>(Art. 2(1). The 1960 Ethiopian civil code under article 2896 on its part defines lease as follows:</a:t>
            </a:r>
          </a:p>
          <a:p>
            <a:pPr lvl="1"/>
            <a:r>
              <a:rPr lang="en-US" dirty="0"/>
              <a:t>The lease of an immovable is a contract whereby one of the parties, the lessor, undertakes to ensure to the other party, the lessee, the use and enjoyment of an immovable, for a specified time and for a consideration fixed in kind or otherwise.</a:t>
            </a:r>
          </a:p>
          <a:p>
            <a:endParaRPr lang="en-US" dirty="0"/>
          </a:p>
        </p:txBody>
      </p:sp>
    </p:spTree>
    <p:extLst>
      <p:ext uri="{BB962C8B-B14F-4D97-AF65-F5344CB8AC3E}">
        <p14:creationId xmlns:p14="http://schemas.microsoft.com/office/powerpoint/2010/main" val="128161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8006B-2660-09DE-797B-974C821FF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BC9924-D600-2057-6D4B-DCBE287ADA9E}"/>
              </a:ext>
            </a:extLst>
          </p:cNvPr>
          <p:cNvSpPr>
            <a:spLocks noGrp="1"/>
          </p:cNvSpPr>
          <p:nvPr>
            <p:ph type="title"/>
          </p:nvPr>
        </p:nvSpPr>
        <p:spPr/>
        <p:txBody>
          <a:bodyPr>
            <a:normAutofit/>
          </a:bodyPr>
          <a:lstStyle/>
          <a:p>
            <a:r>
              <a:rPr lang="en-US" dirty="0"/>
              <a:t>Scope and Definition	</a:t>
            </a:r>
          </a:p>
        </p:txBody>
      </p:sp>
      <p:sp>
        <p:nvSpPr>
          <p:cNvPr id="3" name="Text Placeholder 2">
            <a:extLst>
              <a:ext uri="{FF2B5EF4-FFF2-40B4-BE49-F238E27FC236}">
                <a16:creationId xmlns:a16="http://schemas.microsoft.com/office/drawing/2014/main" id="{09AE1A7D-A385-FB59-E686-78EC7EF0918D}"/>
              </a:ext>
            </a:extLst>
          </p:cNvPr>
          <p:cNvSpPr>
            <a:spLocks noGrp="1"/>
          </p:cNvSpPr>
          <p:nvPr>
            <p:ph type="body" idx="1"/>
          </p:nvPr>
        </p:nvSpPr>
        <p:spPr/>
        <p:txBody>
          <a:bodyPr>
            <a:normAutofit fontScale="92500"/>
          </a:bodyPr>
          <a:lstStyle/>
          <a:p>
            <a:r>
              <a:rPr lang="en-US" dirty="0"/>
              <a:t>Hence the concept of the word “lease” which is employed in the above laws is one similar to what is coined in the common law as “Leased fee” which means an ownership interest held by a landlord with the rights of use and occupancy transferred by the lease to others. </a:t>
            </a:r>
          </a:p>
          <a:p>
            <a:r>
              <a:rPr lang="en-US" dirty="0"/>
              <a:t>The </a:t>
            </a:r>
            <a:r>
              <a:rPr lang="en-US" dirty="0">
                <a:solidFill>
                  <a:srgbClr val="FF0000"/>
                </a:solidFill>
              </a:rPr>
              <a:t>rights of the lessor </a:t>
            </a:r>
            <a:r>
              <a:rPr lang="en-US" dirty="0"/>
              <a:t>(the leased fee owner) and the lessee are specified by contract terms contained within the lease. </a:t>
            </a:r>
          </a:p>
          <a:p>
            <a:r>
              <a:rPr lang="en-US" dirty="0"/>
              <a:t>And “</a:t>
            </a:r>
            <a:r>
              <a:rPr lang="en-US" dirty="0">
                <a:solidFill>
                  <a:srgbClr val="FF0000"/>
                </a:solidFill>
              </a:rPr>
              <a:t>leasehold</a:t>
            </a:r>
            <a:r>
              <a:rPr lang="en-US" dirty="0"/>
              <a:t>” means the interest held by the lessee (the tenant or renter) through a lease transferring the rights of use and occupancy for a stated term under certain conditions.</a:t>
            </a:r>
          </a:p>
          <a:p>
            <a:endParaRPr lang="en-US" dirty="0"/>
          </a:p>
        </p:txBody>
      </p:sp>
    </p:spTree>
    <p:extLst>
      <p:ext uri="{BB962C8B-B14F-4D97-AF65-F5344CB8AC3E}">
        <p14:creationId xmlns:p14="http://schemas.microsoft.com/office/powerpoint/2010/main" val="404756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93D1631-AF74-A387-7C64-8C9C649BC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2AE369-942F-B99B-A365-D47E23514CB7}"/>
              </a:ext>
            </a:extLst>
          </p:cNvPr>
          <p:cNvSpPr>
            <a:spLocks noGrp="1"/>
          </p:cNvSpPr>
          <p:nvPr>
            <p:ph type="title"/>
          </p:nvPr>
        </p:nvSpPr>
        <p:spPr/>
        <p:txBody>
          <a:bodyPr>
            <a:normAutofit/>
          </a:bodyPr>
          <a:lstStyle/>
          <a:p>
            <a:r>
              <a:rPr lang="en-US" dirty="0"/>
              <a:t>Scope and Definition	</a:t>
            </a:r>
          </a:p>
        </p:txBody>
      </p:sp>
      <p:sp>
        <p:nvSpPr>
          <p:cNvPr id="3" name="Text Placeholder 2">
            <a:extLst>
              <a:ext uri="{FF2B5EF4-FFF2-40B4-BE49-F238E27FC236}">
                <a16:creationId xmlns:a16="http://schemas.microsoft.com/office/drawing/2014/main" id="{A35A4C03-0C05-B68F-C252-3F679CAE0FC8}"/>
              </a:ext>
            </a:extLst>
          </p:cNvPr>
          <p:cNvSpPr>
            <a:spLocks noGrp="1"/>
          </p:cNvSpPr>
          <p:nvPr>
            <p:ph type="body" idx="1"/>
          </p:nvPr>
        </p:nvSpPr>
        <p:spPr/>
        <p:txBody>
          <a:bodyPr>
            <a:normAutofit fontScale="70000" lnSpcReduction="20000"/>
          </a:bodyPr>
          <a:lstStyle/>
          <a:p>
            <a:r>
              <a:rPr lang="en-US" dirty="0"/>
              <a:t>Here the definition and scope of lease provided in the proclamation is different from the scope of the term defined in continental legal system. A typical definition of lease is one given by </a:t>
            </a:r>
            <a:r>
              <a:rPr lang="en-US" dirty="0" err="1"/>
              <a:t>Planiol</a:t>
            </a:r>
            <a:r>
              <a:rPr lang="en-US" dirty="0"/>
              <a:t> which states lease as: “A contract whereby one person engages himself to furnish to another person the temporary enjoyment of a thing for a price proportional to the time.”</a:t>
            </a:r>
          </a:p>
          <a:p>
            <a:r>
              <a:rPr lang="en-US" dirty="0"/>
              <a:t>The similarity one can find in all the above definitions is that firstly, lease right emanates from contractual agreements. Secondly, the right transferred to the lessee (tenant) is the use and occupancy of the property. Thirdly this interest is transferred for consideration- that the lessee must pay in the form of rent. And fourthly, in both systems lease right provides only personal rights to the lessee, not real rights for the lease right generally may not be sold or mortgaged. The basic difference one can observe from the definitions however </a:t>
            </a:r>
            <a:r>
              <a:rPr lang="en-US" dirty="0" err="1"/>
              <a:t>Planiol’s</a:t>
            </a:r>
            <a:r>
              <a:rPr lang="en-US" dirty="0"/>
              <a:t> definition of lease can encompass movable and immovable, for the word “thing” can connote both movable and immovable. In the common law as well as under the Lease proclamation no. 272/2003 leases are applied to real property or land. A systematic search and analysis of the civil code also shows that the code follows the common law approach.</a:t>
            </a:r>
          </a:p>
          <a:p>
            <a:endParaRPr lang="en-US" dirty="0"/>
          </a:p>
        </p:txBody>
      </p:sp>
    </p:spTree>
    <p:extLst>
      <p:ext uri="{BB962C8B-B14F-4D97-AF65-F5344CB8AC3E}">
        <p14:creationId xmlns:p14="http://schemas.microsoft.com/office/powerpoint/2010/main" val="1304250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5650</Words>
  <Application>Microsoft Office PowerPoint</Application>
  <PresentationFormat>Widescreen</PresentationFormat>
  <Paragraphs>219</Paragraphs>
  <Slides>39</Slides>
  <Notes>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Unit 9: Lease and development</vt:lpstr>
      <vt:lpstr>Lease Proclamation No. 272/2002</vt:lpstr>
      <vt:lpstr>Lease Proclamation No. 272/2002</vt:lpstr>
      <vt:lpstr>Lease Proclamation No. 272/2002</vt:lpstr>
      <vt:lpstr>Lease Proclamation No. 272/2002</vt:lpstr>
      <vt:lpstr>Lease Proclamation No. 272/2002</vt:lpstr>
      <vt:lpstr>Scope and Definition </vt:lpstr>
      <vt:lpstr>Scope and Definition </vt:lpstr>
      <vt:lpstr>Scope and Definition </vt:lpstr>
      <vt:lpstr>Use and purpose of lease</vt:lpstr>
      <vt:lpstr>Lease of Houses/Tenancy</vt:lpstr>
      <vt:lpstr>Lease of Houses/Tenancy</vt:lpstr>
      <vt:lpstr>Obligations of Lessor</vt:lpstr>
      <vt:lpstr>Obligations of the Lessee</vt:lpstr>
      <vt:lpstr>10 Land law, policy and tenure in Ethiopia</vt:lpstr>
      <vt:lpstr>Basic concepts of land tenure Land Tenure </vt:lpstr>
      <vt:lpstr>Basic concepts of land tenure Land Tenure </vt:lpstr>
      <vt:lpstr>Basic concepts of land tenure Land Tenure </vt:lpstr>
      <vt:lpstr>Land tenure is often categorised as:</vt:lpstr>
      <vt:lpstr>Examples of rights</vt:lpstr>
      <vt:lpstr>the representation of property rights</vt:lpstr>
      <vt:lpstr>FIGURE: Complexities and conflicts resulting from different types of tenure</vt:lpstr>
      <vt:lpstr>Land administration</vt:lpstr>
      <vt:lpstr>Land administration</vt:lpstr>
      <vt:lpstr>Land administration</vt:lpstr>
      <vt:lpstr>Land administration</vt:lpstr>
      <vt:lpstr>Tenure security</vt:lpstr>
      <vt:lpstr>Tenure security</vt:lpstr>
      <vt:lpstr>Tenure security - Tenure insecurity </vt:lpstr>
      <vt:lpstr>Tenure security - Tenure insecurity </vt:lpstr>
      <vt:lpstr>History of  land  tenure system: prior to 1974, 1974 --1991</vt:lpstr>
      <vt:lpstr>History of  land  tenure system: prior to 1974, 1974 --1991</vt:lpstr>
      <vt:lpstr>History of  land  tenure system: prior to 1974, 1974 --1991</vt:lpstr>
      <vt:lpstr>History of  land  tenure system: prior to 1974, 1974 --1991</vt:lpstr>
      <vt:lpstr>History of  land  tenure system: prior to 1974, 1974 --1991</vt:lpstr>
      <vt:lpstr>Table 1. 1 Rural land administration institutions in Ethiopia (Hailu, 2016)</vt:lpstr>
      <vt:lpstr>Land Use Planning </vt:lpstr>
      <vt:lpstr>Rural Land Tenure</vt:lpstr>
      <vt:lpstr>Land registration and certification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Cadaster survey</dc:title>
  <dc:creator>Kefyalew Sahle</dc:creator>
  <cp:lastModifiedBy>HP</cp:lastModifiedBy>
  <cp:revision>89</cp:revision>
  <dcterms:created xsi:type="dcterms:W3CDTF">2022-11-27T15:20:45Z</dcterms:created>
  <dcterms:modified xsi:type="dcterms:W3CDTF">2024-02-15T00:27:25Z</dcterms:modified>
</cp:coreProperties>
</file>