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CC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Global Interests and Evolving Focus</a:t>
            </a:r>
          </a:p>
          <a:p>
            <a:pPr marL="0" lvl="0" indent="0">
              <a:buNone/>
            </a:pPr>
            <a:endParaRPr b="1"/>
          </a:p>
          <a:p>
            <a:pPr lvl="0"/>
            <a:r>
              <a:t>Shift from timber to environmental services: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climate change mitigation and biodiversity conservation.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Social objectives: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community reliance on non-wood forest products (e.g., honey, medicinal plants, forest coffee).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Environmental Goals</a:t>
            </a:r>
          </a:p>
          <a:p>
            <a:pPr marL="0" lvl="0" indent="0">
              <a:buNone/>
            </a:pPr>
            <a:endParaRPr b="1"/>
          </a:p>
          <a:p>
            <a:pPr lvl="0"/>
            <a:r>
              <a:t>Focus on carbon stock management and biodiversity conservation.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Aim for green growth through carbon neutrality.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Response to Emerging Needs</a:t>
            </a:r>
          </a:p>
          <a:p>
            <a:pPr marL="0" lvl="0" indent="0">
              <a:buNone/>
            </a:pPr>
            <a:endParaRPr b="1"/>
          </a:p>
          <a:p>
            <a:pPr lvl="0"/>
            <a:r>
              <a:t>Management beyond timber to include broader environmental and social benefits.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Current Context - Global Discourses:</a:t>
            </a:r>
          </a:p>
          <a:p>
            <a:pPr marL="0" lvl="0" indent="0">
              <a:buNone/>
            </a:pPr>
            <a:endParaRPr b="1"/>
          </a:p>
          <a:p>
            <a:pPr lvl="0"/>
            <a:r>
              <a:t>Shift from industrial exploitation to Sustainable Development Goals (SDG).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Influences: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UN Conference on Environment and Development (UNCED)1992.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Paris Climate Agreement2015. Bonn Challenge restoring 160M hectares by 2020, 350M hectares by 2030.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Management and Implementation</a:t>
            </a:r>
          </a:p>
          <a:p>
            <a:pPr marL="0" lvl="0" indent="0">
              <a:buNone/>
            </a:pPr>
            <a:endParaRPr b="1"/>
          </a:p>
          <a:p>
            <a:pPr lvl="0"/>
            <a:r>
              <a:t>Drawing forest rules during management plan implementation.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Realization of management objectives according to the plan.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Requires trained foresters, ecologists, wildlife experts, socio-economic experts, etc.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Existing conflict management mechanisms (formal/informal).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Incentive mechanisms for forest development and related investments like sawmilling.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Economic Factors:</a:t>
            </a:r>
          </a:p>
          <a:p>
            <a:pPr marL="0" lvl="0" indent="0">
              <a:buNone/>
            </a:pPr>
            <a:endParaRPr b="1"/>
          </a:p>
          <a:p>
            <a:pPr lvl="0"/>
            <a:r>
              <a:t>Demand and supply situation for forest products.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Import and export issues for forest products.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Inter-institutional Cooperation related to offical boundaires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Essential collaboration with Land Administration Bureaus to ensure official outer boundaries for planning areas in Forest Management Plans.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b="1"/>
              <a:t>Sustainability Achievements:</a:t>
            </a:r>
            <a:r>
              <a:t> Regulating forests using area control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t>The planning can go beyond the next planning period, for example when rotation areas are fixed.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t>Objectives and measures should be feasible, not just theoretical.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Goals and objectives of the FMP and the related measures are mandatory and shall be implemented in the following planning period.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The preparation of an FMP follows a standardised process (Chapter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Small-scale Developers</a:t>
            </a:r>
          </a:p>
          <a:p>
            <a:pPr marL="0" lvl="0" indent="0">
              <a:buNone/>
            </a:pPr>
            <a:endParaRPr b="1"/>
          </a:p>
          <a:p>
            <a:pPr lvl="0"/>
            <a:r>
              <a:t>No need for extensive FMP preparation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Encouraging Small-scale Developers </a:t>
            </a:r>
            <a:r>
              <a:rPr b="1"/>
              <a:t>(less than 5 ha)</a:t>
            </a:r>
          </a:p>
          <a:p>
            <a:pPr marL="0" lvl="0" indent="0">
              <a:buNone/>
            </a:pPr>
            <a:endParaRPr b="1"/>
          </a:p>
          <a:p>
            <a:pPr lvl="0"/>
            <a:r>
              <a:rPr b="1"/>
              <a:t>Support for Developers:</a:t>
            </a:r>
          </a:p>
          <a:p>
            <a:pPr marL="0" lvl="0" indent="0">
              <a:buNone/>
            </a:pPr>
            <a:endParaRPr b="1"/>
          </a:p>
          <a:p>
            <a:pPr lvl="1"/>
            <a:r>
              <a:t>Access to extensions, training, and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&lt;&lt;&lt;&lt;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Participatory Forest Management</a:t>
            </a:r>
          </a:p>
          <a:p>
            <a:pPr marL="0" lvl="0" indent="0">
              <a:buNone/>
            </a:pPr>
            <a:endParaRPr b="1"/>
          </a:p>
          <a:p>
            <a:pPr lvl="0"/>
            <a:r>
              <a:rPr b="1"/>
              <a:t>Definition:</a:t>
            </a:r>
          </a:p>
          <a:p>
            <a:pPr marL="0" lvl="0" indent="0">
              <a:buNone/>
            </a:pPr>
            <a:endParaRPr b="1"/>
          </a:p>
          <a:p>
            <a:pPr lvl="1"/>
            <a:r>
              <a:t>Focuses on sustainable forest management and community benefits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Communities as partners, not destroyers</a:t>
            </a:r>
          </a:p>
          <a:p>
            <a:pPr marL="0" lvl="0" indent="0">
              <a:buNone/>
            </a:pPr>
            <a:endParaRPr/>
          </a:p>
          <a:p>
            <a:pPr lvl="0"/>
            <a:r>
              <a:rPr b="1"/>
              <a:t>Proclamation 1065/2018:</a:t>
            </a:r>
          </a:p>
          <a:p>
            <a:pPr marL="0" lvl="0" indent="0">
              <a:buNone/>
            </a:pPr>
            <a:endParaRPr b="1"/>
          </a:p>
          <a:p>
            <a:pPr lvl="1"/>
            <a:r>
              <a:t>Agreement between state and local community for forest management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Key Principles of PFM</a:t>
            </a:r>
          </a:p>
          <a:p>
            <a:pPr marL="0" lvl="0" indent="0">
              <a:buNone/>
            </a:pPr>
            <a:endParaRPr b="1"/>
          </a:p>
          <a:p>
            <a:pPr lvl="0"/>
            <a:r>
              <a:rPr b="1"/>
              <a:t>Local Legal Control</a:t>
            </a:r>
          </a:p>
          <a:p>
            <a:pPr marL="0" lvl="0" indent="0">
              <a:buNone/>
            </a:pPr>
            <a:endParaRPr b="1"/>
          </a:p>
          <a:p>
            <a:pPr lvl="0"/>
            <a:r>
              <a:rPr b="1"/>
              <a:t>Local User Rights</a:t>
            </a:r>
          </a:p>
          <a:p>
            <a:pPr marL="0" lvl="0" indent="0">
              <a:buNone/>
            </a:pPr>
            <a:endParaRPr b="1"/>
          </a:p>
          <a:p>
            <a:pPr lvl="0"/>
            <a:r>
              <a:rPr b="1"/>
              <a:t>Mutual Trust</a:t>
            </a:r>
          </a:p>
          <a:p>
            <a:pPr marL="0" lvl="0" indent="0">
              <a:buNone/>
            </a:pPr>
            <a:endParaRPr b="1"/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Role of Forestry Staff in PFM</a:t>
            </a:r>
          </a:p>
          <a:p>
            <a:pPr marL="0" lvl="0" indent="0">
              <a:buNone/>
            </a:pPr>
            <a:endParaRPr b="1"/>
          </a:p>
          <a:p>
            <a:pPr lvl="0"/>
            <a:r>
              <a:rPr b="1"/>
              <a:t>Shift in Role:</a:t>
            </a:r>
          </a:p>
          <a:p>
            <a:pPr marL="0" lvl="0" indent="0">
              <a:buNone/>
            </a:pPr>
            <a:endParaRPr b="1"/>
          </a:p>
          <a:p>
            <a:pPr lvl="1"/>
            <a:r>
              <a:t>From “policeman” to technical and administrative support</a:t>
            </a:r>
          </a:p>
          <a:p>
            <a:pPr marL="0" lvl="0" indent="0">
              <a:buNone/>
            </a:pPr>
            <a:endParaRPr/>
          </a:p>
          <a:p>
            <a:pPr lvl="0"/>
            <a:r>
              <a:rPr b="1"/>
              <a:t>Key Roles:</a:t>
            </a:r>
          </a:p>
          <a:p>
            <a:pPr marL="0" lvl="0" indent="0">
              <a:buNone/>
            </a:pPr>
            <a:endParaRPr b="1"/>
          </a:p>
          <a:p>
            <a:pPr lvl="1"/>
            <a:r>
              <a:t>Technical adviser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Liaison with Woreda offices and other agencies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Mediator and coordinator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Negotiator and monitor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Problem analyst and innovator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Guidelines and Support for PFM</a:t>
            </a:r>
          </a:p>
          <a:p>
            <a:pPr marL="0" lvl="0" indent="0">
              <a:buNone/>
            </a:pPr>
            <a:endParaRPr b="1"/>
          </a:p>
          <a:p>
            <a:pPr lvl="0"/>
            <a:r>
              <a:rPr b="1"/>
              <a:t>Guidelines:</a:t>
            </a:r>
          </a:p>
          <a:p>
            <a:pPr marL="0" lvl="0" indent="0">
              <a:buNone/>
            </a:pPr>
            <a:endParaRPr b="1"/>
          </a:p>
          <a:p>
            <a:pPr lvl="1"/>
            <a:r>
              <a:t>Various guidelines by Ethiopian authorities and researchers</a:t>
            </a:r>
          </a:p>
          <a:p>
            <a:pPr marL="0" lvl="0" indent="0">
              <a:buNone/>
            </a:pPr>
            <a:endParaRPr/>
          </a:p>
          <a:p>
            <a:pPr lvl="0"/>
            <a:r>
              <a:rPr b="1"/>
              <a:t>Support Measures:</a:t>
            </a:r>
          </a:p>
          <a:p>
            <a:pPr marL="0" lvl="0" indent="0">
              <a:buNone/>
            </a:pPr>
            <a:endParaRPr b="1"/>
          </a:p>
          <a:p>
            <a:pPr lvl="1"/>
            <a:r>
              <a:t>Improved marketing of forest products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Financial sustainability strategies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Challenges and Opportunities in PFM</a:t>
            </a:r>
          </a:p>
          <a:p>
            <a:pPr marL="0" lvl="0" indent="0">
              <a:buNone/>
            </a:pPr>
            <a:endParaRPr b="1"/>
          </a:p>
          <a:p>
            <a:pPr lvl="0"/>
            <a:r>
              <a:rPr b="1"/>
              <a:t>Challenges:</a:t>
            </a:r>
          </a:p>
          <a:p>
            <a:pPr marL="0" lvl="0" indent="0">
              <a:buNone/>
            </a:pPr>
            <a:endParaRPr b="1"/>
          </a:p>
          <a:p>
            <a:pPr lvl="1"/>
            <a:r>
              <a:t>Market access benefits not reaching the poor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Need for financial sustainability</a:t>
            </a:r>
          </a:p>
          <a:p>
            <a:pPr marL="0" lvl="0" indent="0">
              <a:buNone/>
            </a:pPr>
            <a:endParaRPr/>
          </a:p>
          <a:p>
            <a:pPr lvl="0"/>
            <a:r>
              <a:rPr b="1"/>
              <a:t>Opportunities:</a:t>
            </a:r>
          </a:p>
          <a:p>
            <a:pPr marL="0" lvl="0" indent="0">
              <a:buNone/>
            </a:pPr>
            <a:endParaRPr b="1"/>
          </a:p>
          <a:p>
            <a:pPr lvl="1"/>
            <a:r>
              <a:t>Clear benefits and incentives for communities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Sustainable timber extraction for income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321F-C5E9-A73C-3CF4-D60B1DDB1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5176"/>
            <a:ext cx="9144000" cy="1306967"/>
          </a:xfrm>
        </p:spPr>
        <p:txBody>
          <a:bodyPr anchor="b">
            <a:normAutofit/>
          </a:bodyPr>
          <a:lstStyle>
            <a:lvl1pPr algn="ctr"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4EDC2-9BA5-D973-770E-EF73367DE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9869"/>
            <a:ext cx="9144000" cy="8572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6BA1-7D2F-FBC8-5186-17D8E7DCE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EA6D-04EF-4D02-979F-0BFE704107A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3C94B-4165-BB24-FBFA-C87A0A031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7FB07-B222-F341-F365-0F7D9F97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1DC6-FDDC-484C-9FD8-DA0FAEBFD53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2">
            <a:extLst>
              <a:ext uri="{FF2B5EF4-FFF2-40B4-BE49-F238E27FC236}">
                <a16:creationId xmlns:a16="http://schemas.microsoft.com/office/drawing/2014/main" id="{D282C322-2B42-1466-825E-9D40069B61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49" y="368651"/>
            <a:ext cx="1924049" cy="1768302"/>
          </a:xfrm>
          <a:prstGeom prst="snip1Rect">
            <a:avLst/>
          </a:prstGeom>
          <a:noFill/>
          <a:ln>
            <a:noFill/>
          </a:ln>
        </p:spPr>
      </p:pic>
      <p:pic>
        <p:nvPicPr>
          <p:cNvPr id="8" name="Picture 1" descr="IMG_256">
            <a:extLst>
              <a:ext uri="{FF2B5EF4-FFF2-40B4-BE49-F238E27FC236}">
                <a16:creationId xmlns:a16="http://schemas.microsoft.com/office/drawing/2014/main" id="{53C7C161-1EAA-A816-77AB-A6FCFE4EC2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224" y="120651"/>
            <a:ext cx="3145988" cy="147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F29105-D11F-FFAF-8541-BE60728468DE}"/>
              </a:ext>
            </a:extLst>
          </p:cNvPr>
          <p:cNvSpPr txBox="1"/>
          <p:nvPr userDrawn="1"/>
        </p:nvSpPr>
        <p:spPr>
          <a:xfrm>
            <a:off x="2163143" y="504153"/>
            <a:ext cx="71447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0025" algn="l"/>
                <a:tab pos="2857500" algn="ctr"/>
              </a:tabLst>
            </a:pPr>
            <a:r>
              <a:rPr kumimoji="0" lang="de-DE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Federal Democratic Republic of Ethiopia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0025" algn="l"/>
                <a:tab pos="2857500" algn="ctr"/>
              </a:tabLst>
            </a:pPr>
            <a:r>
              <a:rPr kumimoji="0" lang="de-DE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Ethiopian Forestry Development</a:t>
            </a:r>
            <a:endParaRPr kumimoji="0" lang="de-DE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A124BD-673C-7F53-94E9-39812981B72A}"/>
              </a:ext>
            </a:extLst>
          </p:cNvPr>
          <p:cNvSpPr txBox="1"/>
          <p:nvPr userDrawn="1"/>
        </p:nvSpPr>
        <p:spPr>
          <a:xfrm>
            <a:off x="2163144" y="1445528"/>
            <a:ext cx="70380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0025" algn="l"/>
                <a:tab pos="2857500" algn="ctr"/>
              </a:tabLst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365F9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National Guidelines for the Preparation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rgbClr val="365F9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of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0025" algn="l"/>
                <a:tab pos="2857500" algn="ctr"/>
              </a:tabLst>
            </a:pP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rgbClr val="365F9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Forest Management Plans for Plantation Forests in Ethiopia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292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5AA5-73BC-F34C-804D-4DB5CDB38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7E621-05B2-BB36-3E26-486C6AAC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D8B31-34AF-97B4-F15F-0FB22E15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EA6D-04EF-4D02-979F-0BFE704107A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6F78C-87BC-97EE-F229-963F4EA9C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44AD4-69AA-7713-59EC-4F64278B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1DC6-FDDC-484C-9FD8-DA0FAEBFD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7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CE51E-7F08-90D2-2CEC-1ED249779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8AE41-5E64-EEDC-FFB5-A46D3E373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C2849-D23E-6B60-9DF4-4E0B0BDC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EA6D-04EF-4D02-979F-0BFE704107A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FE55A-4A78-B9AF-0731-BDC94F04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5C0DF-BA17-ADBF-D16E-51A4A04A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1DC6-FDDC-484C-9FD8-DA0FAEBFD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5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73B-E4A3-E3FB-46FE-DCC6C379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>
            <a:normAutofit/>
          </a:bodyPr>
          <a:lstStyle>
            <a:lvl1pPr>
              <a:defRPr sz="3400" b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84A1-02EA-095B-752A-F8B2EB94B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164"/>
            <a:ext cx="10515600" cy="4876800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000" b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2BD89-FDF9-CB2A-0697-6E40518F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EA6D-04EF-4D02-979F-0BFE704107A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6EDDE-6AC1-82AA-AABB-3BC272E9F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8CFEF-9DF3-722B-8A15-B9743B3B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1DC6-FDDC-484C-9FD8-DA0FAEBFD53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ED386B-6AA9-DDD9-476D-B1D1C873FC32}"/>
              </a:ext>
            </a:extLst>
          </p:cNvPr>
          <p:cNvCxnSpPr>
            <a:cxnSpLocks/>
          </p:cNvCxnSpPr>
          <p:nvPr userDrawn="1"/>
        </p:nvCxnSpPr>
        <p:spPr>
          <a:xfrm>
            <a:off x="0" y="1257300"/>
            <a:ext cx="6215063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04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423BC-BEE0-7126-A93A-181908D10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40324-1863-1D98-6BBA-BEADE1F2D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DEEEB-8FF4-B451-7CCD-78F04789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EA6D-04EF-4D02-979F-0BFE704107A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66E2E-01A6-60BA-D399-A3C16D3B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F69A2-6E13-4005-41D2-4E40748F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1DC6-FDDC-484C-9FD8-DA0FAEBFD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2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3222A-21FE-C285-4FA5-17E63302A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72397-8570-9223-7CE6-703B7E876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F0015-93B7-84BC-9171-B55D68E57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9AF19-BC0F-A2F0-FBA8-CE6DCAA7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EA6D-04EF-4D02-979F-0BFE704107A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9866D-EA05-FCE2-8A0B-16AE8683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A6675-CC99-923D-0252-F1196821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1DC6-FDDC-484C-9FD8-DA0FAEBFD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6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EB0F-4CA8-4805-3030-E43C606A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F2700-C59B-C39A-546C-0FDF00003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F9717-F63F-C3A1-698A-3AE66DCCF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445178-A81A-EC85-9859-165A39F1B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D433F-D334-C050-23AE-BEC6370C7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139E20-1EC8-5F3A-4516-DCBF6B4D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EA6D-04EF-4D02-979F-0BFE704107A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A0BA7F-A273-8C87-F206-A5AA3FCA1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09FF8-4748-458F-DE0C-8B8C243B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1DC6-FDDC-484C-9FD8-DA0FAEBFD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0B26-B33E-A7FA-9A58-1256AFB2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224E9-EE6B-9242-FDB2-873BCB211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EA6D-04EF-4D02-979F-0BFE704107A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8887C-F5AE-D241-977F-A8046E360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0CAF2-A76F-99BE-9B22-188E564C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1DC6-FDDC-484C-9FD8-DA0FAEBFD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1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DEAD34-F401-E609-4253-8D5ED92F2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EA6D-04EF-4D02-979F-0BFE704107A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31CE5B-AE79-F9CD-2BBD-122BE1A3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4681C-19AE-CE5E-CD54-0E9E3C798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1DC6-FDDC-484C-9FD8-DA0FAEBFD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25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EF9D-25AC-1CE4-7DD1-59CF61F40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2E57D-3466-CA6D-CCEB-9FF5AF986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18F5C-7A38-4533-2FB0-260081BE7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76797-7393-1235-D864-2FDE90F83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EA6D-04EF-4D02-979F-0BFE704107A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AD1DE-0F87-AD1A-D214-6B16E92E1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B6937-D8BA-62B4-8CE0-9705B0D5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1DC6-FDDC-484C-9FD8-DA0FAEBFD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8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A9101-61F6-9370-3E91-6019F3186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98B86-AF4F-29F6-3058-191992A20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2CEA1-849F-4047-C6AC-F45F36AA2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D150D-27D9-A22B-BE8A-2438EBFF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EA6D-04EF-4D02-979F-0BFE704107A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423F5-3646-D99C-A679-43593D14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CB6D4-12E6-8E5F-94F8-496DE296F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1DC6-FDDC-484C-9FD8-DA0FAEBFD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9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19E40F-208B-3296-D048-7F79A464F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BF709-679D-AF2E-292E-1C9F10161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4F488-C81C-E1B9-5E97-582A5EE98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3EA6D-04EF-4D02-979F-0BFE704107A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5D715-0647-254E-DBA2-E2AC6E889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31C56-2F49-3435-FC8B-8876656B9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21DC6-FDDC-484C-9FD8-DA0FAEBFD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9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321F-C5E9-A73C-3CF4-D60B1DDB1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5176"/>
            <a:ext cx="9144000" cy="1306967"/>
          </a:xfrm>
        </p:spPr>
        <p:txBody>
          <a:bodyPr/>
          <a:lstStyle/>
          <a:p>
            <a:pPr marL="0" lvl="0" indent="0">
              <a:buNone/>
            </a:pPr>
            <a:r>
              <a:t>1 Background of Forest Management 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4EDC2-9BA5-D973-770E-EF73367DE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9869"/>
            <a:ext cx="9144000" cy="8572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Kefyalew Sahle (MSc.)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6BA1-7D2F-FBC8-5186-17D8E7DCE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2024-11-22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73B-E4A3-E3FB-46FE-DCC6C379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/>
          <a:lstStyle/>
          <a:p>
            <a:pPr marL="0" lvl="0" indent="0">
              <a:buNone/>
            </a:pPr>
            <a:r>
              <a:t>Forest Management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84A1-02EA-095B-752A-F8B2EB94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Specifies goals, targets, measures/actions, and control arrangements.</a:t>
            </a:r>
          </a:p>
          <a:p>
            <a:pPr lvl="0"/>
            <a:r>
              <a:t>Provides systematic guidance on</a:t>
            </a:r>
          </a:p>
          <a:p>
            <a:pPr lvl="1"/>
            <a:r>
              <a:t>management activities and</a:t>
            </a:r>
          </a:p>
          <a:p>
            <a:pPr lvl="1"/>
            <a:r>
              <a:t>implementation timing.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73B-E4A3-E3FB-46FE-DCC6C379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/>
          <a:lstStyle/>
          <a:p>
            <a:pPr marL="0" lvl="0" indent="0">
              <a:buNone/>
            </a:pPr>
            <a:r>
              <a:t>Forest Management focuses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84A1-02EA-095B-752A-F8B2EB94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Global Interests and Evolving Focus</a:t>
            </a:r>
          </a:p>
          <a:p>
            <a:pPr lvl="1"/>
            <a:r>
              <a:t>Shift from timber to environmental service</a:t>
            </a:r>
          </a:p>
          <a:p>
            <a:pPr lvl="1"/>
            <a:r>
              <a:t>Social objectives:</a:t>
            </a:r>
          </a:p>
          <a:p>
            <a:pPr lvl="0"/>
            <a:r>
              <a:t>Environmental Goals</a:t>
            </a:r>
          </a:p>
          <a:p>
            <a:pPr lvl="1"/>
            <a:r>
              <a:t>carbon stock management and biodiversity conservation.</a:t>
            </a:r>
          </a:p>
          <a:p>
            <a:pPr lvl="1"/>
            <a:r>
              <a:t>green growth</a:t>
            </a:r>
          </a:p>
          <a:p>
            <a:pPr lvl="0"/>
            <a:r>
              <a:t>Response to Emerging Needs</a:t>
            </a:r>
          </a:p>
          <a:p>
            <a:pPr lvl="1"/>
            <a:r>
              <a:t>Management beyond timber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73B-E4A3-E3FB-46FE-DCC6C379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/>
          <a:lstStyle/>
          <a:p>
            <a:pPr marL="0" lvl="0" indent="0">
              <a:buNone/>
            </a:pPr>
            <a:r>
              <a:t>The Current Context of Forest Management in Ethiopia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73B-E4A3-E3FB-46FE-DCC6C379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/>
          <a:lstStyle/>
          <a:p>
            <a:pPr marL="0" lvl="0" indent="0">
              <a:buNone/>
            </a:pPr>
            <a:r>
              <a:t>Current Context - National Needs: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84A1-02EA-095B-752A-F8B2EB94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Supplying growing wood demand through:</a:t>
            </a:r>
          </a:p>
          <a:p>
            <a:pPr lvl="1"/>
            <a:r>
              <a:t>Tree planting. afforestation &amp; reforestation</a:t>
            </a:r>
          </a:p>
          <a:p>
            <a:pPr lvl="1"/>
            <a:r>
              <a:t>educing deforestation and degradation (e.g., Participatory Forest Management, PFM).</a:t>
            </a:r>
          </a:p>
          <a:p>
            <a:pPr lvl="1"/>
            <a:r>
              <a:t>Reducing expenses for wood product imports.</a:t>
            </a:r>
          </a:p>
          <a:p>
            <a:pPr lvl="0"/>
            <a:r>
              <a:t>Launching programs like: CRGE, REDD+, GTP, SLMP, Green Legacy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73B-E4A3-E3FB-46FE-DCC6C379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/>
          <a:lstStyle/>
          <a:p>
            <a:pPr marL="0" lvl="0" indent="0">
              <a:buNone/>
            </a:pPr>
            <a:r>
              <a:t>Legal and Policy Framework for Forest Management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73B-E4A3-E3FB-46FE-DCC6C379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/>
          <a:lstStyle/>
          <a:p>
            <a:pPr marL="0" lvl="0" indent="0">
              <a:buNone/>
            </a:pPr>
            <a:r>
              <a:t>Ideal Conditions for Forest Management Planning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84A1-02EA-095B-752A-F8B2EB94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Existence of land use policy and planning.</a:t>
            </a:r>
          </a:p>
          <a:p>
            <a:pPr lvl="0"/>
            <a:r>
              <a:t>Favourable macroeconomic policies minimizing negative impacts on forests.</a:t>
            </a:r>
          </a:p>
          <a:p>
            <a:pPr lvl="0"/>
            <a:r>
              <a:t>Stable land/forest tenure security.</a:t>
            </a:r>
          </a:p>
          <a:p>
            <a:pPr lvl="0"/>
            <a:r>
              <a:t>Healthy policy interaction with other economic sectors.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73B-E4A3-E3FB-46FE-DCC6C379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/>
          <a:lstStyle/>
          <a:p>
            <a:pPr marL="0" lvl="0" indent="0">
              <a:buNone/>
            </a:pPr>
            <a:r>
              <a:t>Ideal Conditions for Forest Management Planning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84A1-02EA-095B-752A-F8B2EB94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Mainstreaming forest policies into national priority areas.</a:t>
            </a:r>
          </a:p>
          <a:p>
            <a:pPr lvl="0"/>
            <a:r>
              <a:t>Recognition of forest stakeholders, including dependent communities.</a:t>
            </a:r>
          </a:p>
          <a:p>
            <a:pPr lvl="0"/>
            <a:r>
              <a:t>Forest product price policies ensuring fair revenue share.</a:t>
            </a:r>
          </a:p>
          <a:p>
            <a:pPr lvl="0"/>
            <a:r>
              <a:t>Digital cadaster implementation.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73B-E4A3-E3FB-46FE-DCC6C379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/>
          <a:lstStyle/>
          <a:p>
            <a:pPr marL="0" lvl="0" indent="0">
              <a:buNone/>
            </a:pPr>
            <a:r>
              <a:t>Ethiopia’s Forest and Relevant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84A1-02EA-095B-752A-F8B2EB94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Ethiopia has several policies and legal frameworks that align with progressive and effective forest management planning.</a:t>
            </a:r>
          </a:p>
          <a:p>
            <a:pPr lvl="0"/>
            <a:r>
              <a:t>Critical shortfall: Absence of a land use policy.</a:t>
            </a:r>
          </a:p>
          <a:p>
            <a:pPr lvl="0"/>
            <a:r>
              <a:t>Key framework: 2018 Forest Law.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73B-E4A3-E3FB-46FE-DCC6C379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/>
          <a:lstStyle/>
          <a:p>
            <a:pPr marL="0" lvl="0" indent="0">
              <a:buNone/>
            </a:pPr>
            <a:r>
              <a:t>Notable Policies and Frameworks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84A1-02EA-095B-752A-F8B2EB94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National Forest Sector Development Program (2017)</a:t>
            </a:r>
          </a:p>
          <a:p>
            <a:pPr lvl="0"/>
            <a:r>
              <a:t>The 1995 Constitution</a:t>
            </a:r>
          </a:p>
          <a:p>
            <a:pPr lvl="0"/>
            <a:r>
              <a:rPr b="1">
                <a:latin typeface="Courier"/>
              </a:rPr>
              <a:t>Land Administration and Land Use Proclamation No. 456/2005</a:t>
            </a:r>
          </a:p>
          <a:p>
            <a:pPr lvl="0"/>
            <a:r>
              <a:t>Environmental Policy (1997): - Right to public consultation in environmental policy planning.</a:t>
            </a:r>
          </a:p>
          <a:p>
            <a:pPr lvl="0"/>
            <a:r>
              <a:t>Wildlife Strategy and Policy (2011) &amp; Wildlife Laws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73B-E4A3-E3FB-46FE-DCC6C379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/>
          <a:lstStyle/>
          <a:p>
            <a:pPr marL="0" lvl="0" indent="0">
              <a:buNone/>
            </a:pPr>
            <a:r>
              <a:t>Notable Policies and Frameworks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84A1-02EA-095B-752A-F8B2EB94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Access to Genetic Resources &amp; Community Knowledge Proclamation (2006)</a:t>
            </a:r>
          </a:p>
          <a:p>
            <a:pPr lvl="0"/>
            <a:r>
              <a:t>Environmental Impact Assessment Proclamation (2002)</a:t>
            </a:r>
          </a:p>
          <a:p>
            <a:pPr lvl="0"/>
            <a:r>
              <a:t>Economic Policy</a:t>
            </a:r>
          </a:p>
          <a:p>
            <a:pPr lvl="0"/>
            <a:r>
              <a:rPr b="1">
                <a:latin typeface="Courier"/>
              </a:rPr>
              <a:t>Expropriation Law (2005)</a:t>
            </a:r>
          </a:p>
          <a:p>
            <a:pPr lvl="0"/>
            <a:r>
              <a:t>Investment Proclamation (2020)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73B-E4A3-E3FB-46FE-DCC6C379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/>
          <a:lstStyle/>
          <a:p>
            <a:pPr marL="0" lvl="0" indent="0">
              <a:buNone/>
            </a:pPr>
            <a:r>
              <a:t>Explain in one minute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84A1-02EA-095B-752A-F8B2EB94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“If you had just one minute to explain to a busy investor or politician the importance of a Forest Management Plan, what key points would you highlight to effectively communicate its critical role in balancing economic gains with environmental sustainability?”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73B-E4A3-E3FB-46FE-DCC6C379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/>
          <a:lstStyle/>
          <a:p>
            <a:pPr marL="0" lvl="0" indent="0">
              <a:buNone/>
            </a:pPr>
            <a:r>
              <a:t>Notable Policies and Frameworks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84A1-02EA-095B-752A-F8B2EB94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The Forest Development, Conservation and Utilization Policy and Strategy (2007)</a:t>
            </a:r>
          </a:p>
          <a:p>
            <a:pPr lvl="0"/>
            <a:r>
              <a:rPr b="1"/>
              <a:t>The Forest Law (2018)</a:t>
            </a:r>
          </a:p>
          <a:p>
            <a:pPr lvl="0"/>
            <a:r>
              <a:rPr b="1"/>
              <a:t>The Forest Development, Conservation and Utilization Regulation (544/2024</a:t>
            </a:r>
            <a:r>
              <a:t>)</a:t>
            </a:r>
          </a:p>
          <a:p>
            <a:pPr lvl="0"/>
            <a:r>
              <a:rPr b="1"/>
              <a:t>Ethiopian Forestry Development (EFD)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73B-E4A3-E3FB-46FE-DCC6C379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/>
          <a:lstStyle/>
          <a:p>
            <a:pPr marL="0" lvl="0" indent="0">
              <a:buNone/>
            </a:pPr>
            <a:r>
              <a:rPr b="1"/>
              <a:t>Critical Considerations for Forest Management Planners: Legal and Policy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84A1-02EA-095B-752A-F8B2EB94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Legal titles or holding certificates registered at Kebele or Woreda level.</a:t>
            </a:r>
          </a:p>
          <a:p>
            <a:pPr lvl="0"/>
            <a:r>
              <a:t>Certified land use plan, if available.</a:t>
            </a:r>
          </a:p>
          <a:p>
            <a:pPr lvl="0"/>
            <a:r>
              <a:t>Validity of land title according to land law and confirmation of rights.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73B-E4A3-E3FB-46FE-DCC6C379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/>
          <a:lstStyle/>
          <a:p>
            <a:pPr marL="0" lvl="0" indent="0">
              <a:buNone/>
            </a:pPr>
            <a:r>
              <a:rPr b="1"/>
              <a:t>Critical Considerations for Forest Management Planners: Land Use and Rights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84A1-02EA-095B-752A-F8B2EB94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Lease or rental agreements, including use rights, limitations, and time limits.</a:t>
            </a:r>
          </a:p>
          <a:p>
            <a:pPr lvl="0"/>
            <a:r>
              <a:t>Traditional or customary use rights attached to the land.</a:t>
            </a:r>
          </a:p>
          <a:p>
            <a:pPr lvl="0"/>
            <a:r>
              <a:t>Ensuring land designated for forest development is free from community or private claims.</a:t>
            </a:r>
          </a:p>
          <a:p>
            <a:pPr lvl="0"/>
            <a:r>
              <a:t>Presence of stakeholders with use rights or those affected by the plan.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73B-E4A3-E3FB-46FE-DCC6C379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/>
          <a:lstStyle/>
          <a:p>
            <a:pPr marL="0" lvl="0" indent="0">
              <a:buNone/>
            </a:pPr>
            <a:r>
              <a:rPr b="1"/>
              <a:t>Government Efforts and Technology (</a:t>
            </a:r>
            <a:r>
              <a:t>Land Related Issues in Forest Development)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84A1-02EA-095B-752A-F8B2EB94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Implementing 2nd level certification of all rural lands</a:t>
            </a:r>
          </a:p>
          <a:p>
            <a:pPr lvl="1"/>
            <a:r>
              <a:t>using orthophotos, satellite images, and GPS delineation.</a:t>
            </a:r>
          </a:p>
          <a:p>
            <a:pPr lvl="0"/>
            <a:r>
              <a:t>Cadastral information captured</a:t>
            </a:r>
          </a:p>
          <a:p>
            <a:pPr lvl="1"/>
            <a:r>
              <a:t>in the National Rural Land Administration Information System (NRLAIS).</a:t>
            </a:r>
          </a:p>
          <a:p>
            <a:pPr lvl="0"/>
            <a:r>
              <a:t>Cadastral maps serve as the base for Forest Management Plans</a:t>
            </a:r>
          </a:p>
          <a:p>
            <a:pPr lvl="1"/>
            <a:r>
              <a:t>ensuring official outer boundaries with necessary coordnates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73B-E4A3-E3FB-46FE-DCC6C379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/>
          <a:lstStyle/>
          <a:p>
            <a:pPr marL="0" lvl="0" indent="0">
              <a:buNone/>
            </a:pPr>
            <a:r>
              <a:rPr b="1"/>
              <a:t>Inter-Institutional Cooperation: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84A1-02EA-095B-752A-F8B2EB94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The forest management unit / enterprise / EFD</a:t>
            </a:r>
          </a:p>
          <a:p>
            <a:pPr lvl="1"/>
            <a:r>
              <a:t>collaborate with Land Administration Bureaus.</a:t>
            </a:r>
          </a:p>
          <a:p>
            <a:pPr lvl="1"/>
            <a:r>
              <a:t>ensure official outer boundaries for planning areas in Forest Management Plans.</a:t>
            </a:r>
          </a:p>
          <a:p>
            <a:pPr lvl="0"/>
            <a:r>
              <a:t>On what issues?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73B-E4A3-E3FB-46FE-DCC6C379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/>
          <a:lstStyle/>
          <a:p>
            <a:pPr marL="0" lvl="0" indent="0">
              <a:buNone/>
            </a:pPr>
            <a:r>
              <a:t>FMPs for Different Forest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84A1-02EA-095B-752A-F8B2EB94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Natural Forests:</a:t>
            </a:r>
            <a:r>
              <a:t> 10-year plans</a:t>
            </a:r>
          </a:p>
          <a:p>
            <a:pPr lvl="0"/>
            <a:r>
              <a:rPr b="1"/>
              <a:t>Plantations:</a:t>
            </a:r>
            <a:r>
              <a:t> 5-year plans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73B-E4A3-E3FB-46FE-DCC6C379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/>
          <a:lstStyle/>
          <a:p>
            <a:pPr marL="0" lvl="0" indent="0">
              <a:buNone/>
            </a:pPr>
            <a:r>
              <a:t>FMPs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84A1-02EA-095B-752A-F8B2EB94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Assess the status of the forests.</a:t>
            </a:r>
          </a:p>
          <a:p>
            <a:pPr lvl="0"/>
            <a:r>
              <a:t>Check the forest management of the past</a:t>
            </a:r>
          </a:p>
          <a:p>
            <a:pPr lvl="0"/>
            <a:r>
              <a:t>Plan the measures for the next planning period considering ecological, economic, and social criteria.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3222A-21FE-C285-4FA5-17E63302A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results of the FMP are the base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72397-8570-9223-7CE6-703B7E8764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t>Sustainably harvestable timber volume</a:t>
            </a:r>
          </a:p>
          <a:p>
            <a:pPr lvl="0"/>
            <a:r>
              <a:t>Forest regulation for perpetuate forestry</a:t>
            </a:r>
          </a:p>
          <a:p>
            <a:pPr lvl="0"/>
            <a:r>
              <a:t>Medium-term economic planning</a:t>
            </a:r>
          </a:p>
          <a:p>
            <a:pPr lvl="0"/>
            <a:r>
              <a:t>Annual operational planning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F0015-93B7-84BC-9171-B55D68E573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t>Monitoring and evaluation of the implementation of the planned measures</a:t>
            </a:r>
          </a:p>
          <a:p>
            <a:pPr lvl="0"/>
            <a:r>
              <a:t>Ensure delivery of the ecosystem services and consideration of aspects of nature protection</a:t>
            </a:r>
          </a:p>
          <a:p>
            <a:pPr lvl="0"/>
            <a:r>
              <a:t>Integration of rural population in forest management tasks with a special focus on income generation and benefit sharing arrangements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73B-E4A3-E3FB-46FE-DCC6C379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/>
          <a:lstStyle/>
          <a:p>
            <a:pPr marL="0" lvl="0" indent="0">
              <a:buNone/>
            </a:pPr>
            <a:r>
              <a:t>FMPs -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84A1-02EA-095B-752A-F8B2EB94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Goals and objectives of the FMP and the related measures</a:t>
            </a:r>
          </a:p>
          <a:p>
            <a:pPr lvl="1"/>
            <a:r>
              <a:t>are mandatory and</a:t>
            </a:r>
          </a:p>
          <a:p>
            <a:pPr lvl="1"/>
            <a:r>
              <a:t>shall be implemented in the following planning period.</a:t>
            </a:r>
          </a:p>
          <a:p>
            <a:pPr lvl="0"/>
            <a:r>
              <a:t>Follows a standardized process (Chapter 4).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73B-E4A3-E3FB-46FE-DCC6C379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/>
          <a:lstStyle/>
          <a:p>
            <a:pPr marL="0" lvl="0" indent="0">
              <a:buNone/>
            </a:pPr>
            <a:r>
              <a:t>FMP and size of forest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84A1-02EA-095B-752A-F8B2EB94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FMP must be prepared for forest properties of </a:t>
            </a:r>
            <a:r>
              <a:rPr b="1"/>
              <a:t>above 5 ha</a:t>
            </a:r>
            <a:r>
              <a:t>.</a:t>
            </a:r>
          </a:p>
          <a:p>
            <a:pPr lvl="0"/>
            <a:r>
              <a:rPr b="1"/>
              <a:t>Small-Scale Developers (≤ 5 ha):</a:t>
            </a:r>
          </a:p>
          <a:p>
            <a:pPr lvl="1"/>
            <a:r>
              <a:t>No need for extensive Forest Management Plan (FMP)</a:t>
            </a:r>
          </a:p>
          <a:p>
            <a:pPr lvl="1"/>
            <a:r>
              <a:t>Encourage participation</a:t>
            </a:r>
          </a:p>
          <a:p>
            <a:pPr lvl="1"/>
            <a:r>
              <a:t>Provide access to extensions, training, and support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73B-E4A3-E3FB-46FE-DCC6C379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/>
          <a:lstStyle/>
          <a:p>
            <a:pPr marL="0" lvl="0" indent="0">
              <a:buNone/>
            </a:pPr>
            <a:r>
              <a:t>Explain in one minute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84A1-02EA-095B-752A-F8B2EB94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“If the conversation has gained the attention of the investor or politician, how would you explain what a Forest Management Plan is, and why Ethiopia needs National Guidelines for the Preparation of Forest Management Plans for Plantation Forests?”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73B-E4A3-E3FB-46FE-DCC6C379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/>
          <a:lstStyle/>
          <a:p>
            <a:pPr marL="0" lvl="0" indent="0">
              <a:buNone/>
            </a:pPr>
            <a:r>
              <a:t>FMPs Key-elements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84A1-02EA-095B-752A-F8B2EB94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Report with annexes</a:t>
            </a:r>
          </a:p>
          <a:p>
            <a:pPr lvl="0"/>
            <a:r>
              <a:t>Digital database</a:t>
            </a:r>
          </a:p>
          <a:p>
            <a:pPr lvl="0"/>
            <a:r>
              <a:t>Maps based on GIS data</a:t>
            </a:r>
          </a:p>
          <a:p>
            <a:pPr lvl="0"/>
            <a:r>
              <a:t>Implementation and monitoring tables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73B-E4A3-E3FB-46FE-DCC6C379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/>
          <a:lstStyle/>
          <a:p>
            <a:pPr marL="0" lvl="0" indent="0">
              <a:buNone/>
            </a:pPr>
            <a:r>
              <a:t>Guidelines for FMP -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84A1-02EA-095B-752A-F8B2EB94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Preparation of Forest Management Plans</a:t>
            </a:r>
          </a:p>
          <a:p>
            <a:pPr lvl="1"/>
            <a:r>
              <a:t>for Plantation Forests</a:t>
            </a:r>
          </a:p>
          <a:p>
            <a:pPr lvl="0"/>
            <a:r>
              <a:t>Based on long experiences</a:t>
            </a:r>
          </a:p>
          <a:p>
            <a:pPr lvl="1"/>
            <a:r>
              <a:t>in Ethiopia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73B-E4A3-E3FB-46FE-DCC6C379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/>
          <a:lstStyle/>
          <a:p>
            <a:pPr marL="0" lvl="0" indent="0">
              <a:buNone/>
            </a:pPr>
            <a:r>
              <a:t>Guidelines for Natural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84A1-02EA-095B-752A-F8B2EB94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to be developed in due course</a:t>
            </a:r>
          </a:p>
          <a:p>
            <a:pPr lvl="0"/>
            <a:r>
              <a:t>Overlap in Methodologies (PF and NF)</a:t>
            </a:r>
          </a:p>
          <a:p>
            <a:pPr lvl="0"/>
            <a:r>
              <a:t>Guidelines for Plantation Forests can serve as a basis for Natural Forests</a:t>
            </a:r>
          </a:p>
          <a:p>
            <a:pPr lvl="0"/>
            <a:r>
              <a:t>Experiences still need to be gained for Natural Forests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73B-E4A3-E3FB-46FE-DCC6C379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/>
          <a:lstStyle/>
          <a:p>
            <a:pPr marL="0" lvl="0" indent="0">
              <a:buNone/>
            </a:pPr>
            <a:r>
              <a:t>Purpose of the Standardisation of FMPs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84A1-02EA-095B-752A-F8B2EB94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Standardize Ethiopia’s FMPs</a:t>
            </a:r>
          </a:p>
          <a:p>
            <a:pPr lvl="0"/>
            <a:r>
              <a:t>Contribute to sustainable forest use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73B-E4A3-E3FB-46FE-DCC6C379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/>
          <a:lstStyle/>
          <a:p>
            <a:pPr marL="0" lvl="0" indent="0">
              <a:buNone/>
            </a:pPr>
            <a:r>
              <a:t>Issues with Existing FMPs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84A1-02EA-095B-752A-F8B2EB94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Too long and repetitive</a:t>
            </a:r>
          </a:p>
          <a:p>
            <a:pPr lvl="0"/>
            <a:r>
              <a:t>Copy and paste issues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73B-E4A3-E3FB-46FE-DCC6C379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/>
          <a:lstStyle/>
          <a:p>
            <a:pPr marL="0" lvl="0" indent="0">
              <a:buNone/>
            </a:pPr>
            <a:r>
              <a:t>The New Guidelines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84A1-02EA-095B-752A-F8B2EB94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Avoid unnecessary repetition</a:t>
            </a:r>
          </a:p>
          <a:p>
            <a:pPr lvl="0"/>
            <a:r>
              <a:t>Mention impacts only if there’s a significant risk</a:t>
            </a:r>
          </a:p>
          <a:p>
            <a:pPr lvl="0"/>
            <a:r>
              <a:t>Base planned treatments on assessment results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3222A-21FE-C285-4FA5-17E63302A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Table of content of the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72397-8570-9223-7CE6-703B7E8764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0.    Executive summary</a:t>
            </a:r>
          </a:p>
          <a:p>
            <a:pPr marL="0" lvl="0" indent="0">
              <a:buNone/>
            </a:pPr>
            <a:r>
              <a:t>1.    General situation of the planning area</a:t>
            </a:r>
          </a:p>
          <a:p>
            <a:pPr marL="0" lvl="0" indent="0">
              <a:buNone/>
            </a:pPr>
            <a:r>
              <a:t>2.   Guiding principles and objectives</a:t>
            </a:r>
          </a:p>
          <a:p>
            <a:pPr marL="0" lvl="0" indent="0">
              <a:buNone/>
            </a:pPr>
            <a:r>
              <a:t>3.   The process</a:t>
            </a:r>
          </a:p>
          <a:p>
            <a:pPr marL="0" lvl="0" indent="0">
              <a:buNone/>
            </a:pPr>
            <a:r>
              <a:t>4.   Methodology</a:t>
            </a:r>
          </a:p>
          <a:p>
            <a:pPr marL="0" lvl="0" indent="0">
              <a:buNone/>
            </a:pPr>
            <a:r>
              <a:t>5.  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F0015-93B7-84BC-9171-B55D68E573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6. Planning</a:t>
            </a:r>
          </a:p>
          <a:p>
            <a:pPr marL="0" lvl="0" indent="0">
              <a:buNone/>
            </a:pPr>
            <a:r>
              <a:t>7. Risks</a:t>
            </a:r>
          </a:p>
          <a:p>
            <a:pPr marL="0" lvl="0" indent="0">
              <a:buNone/>
            </a:pPr>
            <a:r>
              <a:t>8. Conclusions and recommendations</a:t>
            </a:r>
          </a:p>
          <a:p>
            <a:pPr marL="0" lvl="0" indent="0">
              <a:buNone/>
            </a:pPr>
            <a:r>
              <a:t>9. Report and maps</a:t>
            </a:r>
          </a:p>
          <a:p>
            <a:pPr marL="0" lvl="0" indent="0">
              <a:buNone/>
            </a:pPr>
            <a:r>
              <a:t>10. Monitoring and evaluation</a:t>
            </a:r>
          </a:p>
          <a:p>
            <a:pPr marL="0" lvl="0" indent="0">
              <a:buNone/>
            </a:pPr>
            <a:r>
              <a:t>11. References</a:t>
            </a:r>
          </a:p>
          <a:p>
            <a:pPr marL="0" lvl="0" indent="0">
              <a:buNone/>
            </a:pPr>
            <a:r>
              <a:t>Annexes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73B-E4A3-E3FB-46FE-DCC6C379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/>
          <a:lstStyle/>
          <a:p>
            <a:pPr marL="0" lvl="0" indent="0">
              <a:buNone/>
            </a:pPr>
            <a:r>
              <a:rPr b="1"/>
              <a:t>End of Presentation (Session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84A1-02EA-095B-752A-F8B2EB94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Time to discuss issues related to the background of forest management planning.</a:t>
            </a:r>
          </a:p>
          <a:p>
            <a:pPr lvl="0"/>
            <a:r>
              <a:t>Thank you!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73B-E4A3-E3FB-46FE-DCC6C379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/>
          <a:lstStyle/>
          <a:p>
            <a:pPr marL="0" lvl="0" indent="0">
              <a:buNone/>
            </a:pPr>
            <a:r>
              <a:t>Forests as Natural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84A1-02EA-095B-752A-F8B2EB94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Provide</a:t>
            </a:r>
          </a:p>
          <a:p>
            <a:pPr lvl="1"/>
            <a:r>
              <a:t>economic,</a:t>
            </a:r>
          </a:p>
          <a:p>
            <a:pPr lvl="1"/>
            <a:r>
              <a:t>ecological, and</a:t>
            </a:r>
          </a:p>
          <a:p>
            <a:pPr lvl="1"/>
            <a:r>
              <a:t>social services.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73B-E4A3-E3FB-46FE-DCC6C379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/>
          <a:lstStyle/>
          <a:p>
            <a:pPr marL="0" lvl="0" indent="0">
              <a:buNone/>
            </a:pPr>
            <a:r>
              <a:t>Forest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84A1-02EA-095B-752A-F8B2EB94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can be sustained and enhanced</a:t>
            </a:r>
          </a:p>
          <a:p>
            <a:pPr lvl="1"/>
            <a:r>
              <a:t>with proper management.</a:t>
            </a:r>
          </a:p>
          <a:p>
            <a:pPr lvl="2"/>
            <a:r>
              <a:t>requires</a:t>
            </a:r>
          </a:p>
          <a:p>
            <a:pPr lvl="3"/>
            <a:r>
              <a:t>Forest Management Plans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73B-E4A3-E3FB-46FE-DCC6C379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/>
          <a:lstStyle/>
          <a:p>
            <a:pPr marL="0" lvl="0" indent="0">
              <a:buNone/>
            </a:pPr>
            <a:r>
              <a:t>Objectives of Forest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84A1-02EA-095B-752A-F8B2EB94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Supply products:</a:t>
            </a:r>
          </a:p>
          <a:p>
            <a:pPr lvl="1"/>
            <a:r>
              <a:t>timber, Non-Timber Forest Products</a:t>
            </a:r>
          </a:p>
          <a:p>
            <a:pPr lvl="0"/>
            <a:r>
              <a:t>Deliver services:</a:t>
            </a:r>
          </a:p>
          <a:p>
            <a:pPr lvl="1"/>
            <a:r>
              <a:t>carbon stock preservation, watershed protection, steady water flow, less flooding, protection against landslides, high biodiversity.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73B-E4A3-E3FB-46FE-DCC6C379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/>
          <a:lstStyle/>
          <a:p>
            <a:pPr marL="0" lvl="0" indent="0">
              <a:buNone/>
            </a:pPr>
            <a:r>
              <a:t>Need for Forest Management Plans (FMP)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84A1-02EA-095B-752A-F8B2EB94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Ensure sustainable delivery of forest products and services.</a:t>
            </a:r>
          </a:p>
          <a:p>
            <a:pPr lvl="0"/>
            <a:r>
              <a:t>Apply silvicultural measures based on</a:t>
            </a:r>
          </a:p>
          <a:p>
            <a:pPr lvl="1"/>
            <a:r>
              <a:t>technical, economic, and ecological principles.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73B-E4A3-E3FB-46FE-DCC6C379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/>
          <a:lstStyle/>
          <a:p>
            <a:pPr marL="0" lvl="0" indent="0">
              <a:buNone/>
            </a:pPr>
            <a:r>
              <a:t>Professional Forest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84A1-02EA-095B-752A-F8B2EB94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Enhance quantity and diversity of products and services.</a:t>
            </a:r>
          </a:p>
          <a:p>
            <a:pPr lvl="0"/>
            <a:r>
              <a:t>Involves silvicultural actions (e.g., weeding, pruning, thinning, enrichment planting).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73B-E4A3-E3FB-46FE-DCC6C379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/>
          <a:lstStyle/>
          <a:p>
            <a:pPr marL="0" lvl="0" indent="0">
              <a:buNone/>
            </a:pPr>
            <a:r>
              <a:t>Sustainable Forest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84A1-02EA-095B-752A-F8B2EB94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Continuous manipulation to ensure ongoing supply of products and services for future generations.</a:t>
            </a:r>
          </a:p>
          <a:p>
            <a:pPr lvl="0"/>
            <a:r>
              <a:t>Prevent degradation of</a:t>
            </a:r>
          </a:p>
          <a:p>
            <a:pPr lvl="1"/>
            <a:r>
              <a:t>productive capacity,</a:t>
            </a:r>
          </a:p>
          <a:p>
            <a:pPr lvl="1"/>
            <a:r>
              <a:t>economic value,</a:t>
            </a:r>
          </a:p>
          <a:p>
            <a:pPr lvl="1"/>
            <a:r>
              <a:t>social significance, and</a:t>
            </a:r>
          </a:p>
          <a:p>
            <a:pPr lvl="1"/>
            <a:r>
              <a:t>ecological importance.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1714</Words>
  <Application>Microsoft Office PowerPoint</Application>
  <PresentationFormat>Widescreen</PresentationFormat>
  <Paragraphs>316</Paragraphs>
  <Slides>38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Courier</vt:lpstr>
      <vt:lpstr>Office Theme</vt:lpstr>
      <vt:lpstr>1 Background of Forest Management Planning</vt:lpstr>
      <vt:lpstr>Explain in one minute …</vt:lpstr>
      <vt:lpstr>Explain in one minute …</vt:lpstr>
      <vt:lpstr>Forests as Natural Resources</vt:lpstr>
      <vt:lpstr>Forest Functions</vt:lpstr>
      <vt:lpstr>Objectives of Forest Management</vt:lpstr>
      <vt:lpstr>Need for Forest Management Plans (FMP)</vt:lpstr>
      <vt:lpstr>Professional Forest Management</vt:lpstr>
      <vt:lpstr>Sustainable Forest Management</vt:lpstr>
      <vt:lpstr>Forest Management Plan</vt:lpstr>
      <vt:lpstr>Forest Management focuses</vt:lpstr>
      <vt:lpstr>The Current Context of Forest Management in Ethiopia</vt:lpstr>
      <vt:lpstr>Current Context - National Needs:</vt:lpstr>
      <vt:lpstr>Legal and Policy Framework for Forest Management</vt:lpstr>
      <vt:lpstr>Ideal Conditions for Forest Management Planning (1/2)</vt:lpstr>
      <vt:lpstr>Ideal Conditions for Forest Management Planning (2/2)</vt:lpstr>
      <vt:lpstr>Ethiopia’s Forest and Relevant Policies</vt:lpstr>
      <vt:lpstr>Notable Policies and Frameworks (1/3)</vt:lpstr>
      <vt:lpstr>Notable Policies and Frameworks (2/3)</vt:lpstr>
      <vt:lpstr>Notable Policies and Frameworks (3/3)</vt:lpstr>
      <vt:lpstr>Critical Considerations for Forest Management Planners: Legal and Policy Framework</vt:lpstr>
      <vt:lpstr>Critical Considerations for Forest Management Planners: Land Use and Rights</vt:lpstr>
      <vt:lpstr>Government Efforts and Technology (Land Related Issues in Forest Development)</vt:lpstr>
      <vt:lpstr>Inter-Institutional Cooperation:</vt:lpstr>
      <vt:lpstr>FMPs for Different Forest Types</vt:lpstr>
      <vt:lpstr>FMPs</vt:lpstr>
      <vt:lpstr>The results of the FMP are the base for</vt:lpstr>
      <vt:lpstr>FMPs - Preparation</vt:lpstr>
      <vt:lpstr>FMP and size of forest unit</vt:lpstr>
      <vt:lpstr>FMPs Key-elements</vt:lpstr>
      <vt:lpstr>PowerPoint Presentation</vt:lpstr>
      <vt:lpstr>Guidelines for FMP - Scope</vt:lpstr>
      <vt:lpstr>Guidelines for Natural Forests</vt:lpstr>
      <vt:lpstr>Purpose of the Standardisation of FMPs</vt:lpstr>
      <vt:lpstr>Issues with Existing FMPs</vt:lpstr>
      <vt:lpstr>The New Guidelines Approach</vt:lpstr>
      <vt:lpstr>Table of content of the report</vt:lpstr>
      <vt:lpstr>End of Presentation (Session 1)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14</TotalTime>
  <Words>46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Background of Forest Management Planning</dc:title>
  <dc:creator>Kefyalew Sahle (MSc.)</dc:creator>
  <cp:keywords/>
  <cp:lastModifiedBy>Kefyalew Sahle</cp:lastModifiedBy>
  <cp:revision>2</cp:revision>
  <dcterms:created xsi:type="dcterms:W3CDTF">2024-11-22T02:40:49Z</dcterms:created>
  <dcterms:modified xsi:type="dcterms:W3CDTF">2024-11-22T02:44:53Z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2024-11-22</vt:lpwstr>
  </property>
  <property fmtid="{D5CDD505-2E9C-101B-9397-08002B2CF9AE}" pid="3" name="output">
    <vt:lpwstr/>
  </property>
</Properties>
</file>