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21F-C5E9-A73C-3CF4-D60B1DDB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5176"/>
            <a:ext cx="9144000" cy="1306967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EDC2-9BA5-D973-770E-EF73367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869"/>
            <a:ext cx="9144000" cy="857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6BA1-7D2F-FBC8-5186-17D8E7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C94B-4165-BB24-FBFA-C87A0A0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FB07-B222-F341-F365-0F7D9F97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2">
            <a:extLst>
              <a:ext uri="{FF2B5EF4-FFF2-40B4-BE49-F238E27FC236}">
                <a16:creationId xmlns:a16="http://schemas.microsoft.com/office/drawing/2014/main" id="{D282C322-2B42-1466-825E-9D40069B6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9" y="368651"/>
            <a:ext cx="1924049" cy="1768302"/>
          </a:xfrm>
          <a:prstGeom prst="snip1Rect">
            <a:avLst/>
          </a:prstGeom>
          <a:noFill/>
          <a:ln>
            <a:noFill/>
          </a:ln>
        </p:spPr>
      </p:pic>
      <p:pic>
        <p:nvPicPr>
          <p:cNvPr id="8" name="Picture 1" descr="IMG_256">
            <a:extLst>
              <a:ext uri="{FF2B5EF4-FFF2-40B4-BE49-F238E27FC236}">
                <a16:creationId xmlns:a16="http://schemas.microsoft.com/office/drawing/2014/main" id="{53C7C161-1EAA-A816-77AB-A6FCFE4EC2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224" y="120651"/>
            <a:ext cx="3145988" cy="14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29105-D11F-FFAF-8541-BE60728468DE}"/>
              </a:ext>
            </a:extLst>
          </p:cNvPr>
          <p:cNvSpPr txBox="1"/>
          <p:nvPr userDrawn="1"/>
        </p:nvSpPr>
        <p:spPr>
          <a:xfrm>
            <a:off x="2163143" y="504153"/>
            <a:ext cx="7144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de-DE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Federal Democratic Republic of Ethiopia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de-DE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Ethiopian Forestry Development</a:t>
            </a:r>
            <a:endParaRPr kumimoji="0" lang="de-DE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124BD-673C-7F53-94E9-39812981B72A}"/>
              </a:ext>
            </a:extLst>
          </p:cNvPr>
          <p:cNvSpPr txBox="1"/>
          <p:nvPr userDrawn="1"/>
        </p:nvSpPr>
        <p:spPr>
          <a:xfrm>
            <a:off x="2163144" y="1445528"/>
            <a:ext cx="7038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National Guidelines for the Preparation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Forest Management Plans for Plantation Forests in Ethiopia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9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5AA5-73BC-F34C-804D-4DB5CDB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E621-05B2-BB36-3E26-486C6AAC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8B31-34AF-97B4-F15F-0FB22E1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F78C-87BC-97EE-F229-963F4EA9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4AD4-69AA-7713-59EC-4F64278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51E-7F08-90D2-2CEC-1ED249779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AE41-5E64-EEDC-FFB5-A46D3E37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2849-D23E-6B60-9DF4-4E0B0BD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E55A-4A78-B9AF-0731-BDC94F04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C0DF-BA17-ADBF-D16E-51A4A04A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4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 b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D89-FDF9-CB2A-0697-6E40518F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EDDE-6AC1-82AA-AABB-3BC272E9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CFEF-9DF3-722B-8A15-B9743B3B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D386B-6AA9-DDD9-476D-B1D1C873FC32}"/>
              </a:ext>
            </a:extLst>
          </p:cNvPr>
          <p:cNvCxnSpPr>
            <a:cxnSpLocks/>
          </p:cNvCxnSpPr>
          <p:nvPr userDrawn="1"/>
        </p:nvCxnSpPr>
        <p:spPr>
          <a:xfrm>
            <a:off x="0" y="1257300"/>
            <a:ext cx="62150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23BC-BEE0-7126-A93A-181908D1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0324-1863-1D98-6BBA-BEADE1F2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EEB-8FF4-B451-7CCD-78F047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6E2E-01A6-60BA-D399-A3C16D3B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69A2-6E13-4005-41D2-4E40748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222A-21FE-C285-4FA5-17E6330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2397-8570-9223-7CE6-703B7E87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0015-93B7-84BC-9171-B55D68E5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AF19-BC0F-A2F0-FBA8-CE6DCAA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866D-EA05-FCE2-8A0B-16AE868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6675-CC99-923D-0252-F119682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EB0F-4CA8-4805-3030-E43C606A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2700-C59B-C39A-546C-0FDF0000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9717-F63F-C3A1-698A-3AE66DCC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45178-A81A-EC85-9859-165A39F1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D433F-D334-C050-23AE-BEC6370C7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39E20-1EC8-5F3A-4516-DCBF6B4D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0BA7F-A273-8C87-F206-A5AA3FCA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9FF8-4748-458F-DE0C-8B8C243B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B26-B33E-A7FA-9A58-1256AFB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224E9-EE6B-9242-FDB2-873BCB2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887C-F5AE-D241-977F-A8046E36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CAF2-A76F-99BE-9B22-188E564C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EAD34-F401-E609-4253-8D5ED92F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1CE5B-AE79-F9CD-2BBD-122BE1A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681C-19AE-CE5E-CD54-0E9E3C79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F9D-25AC-1CE4-7DD1-59CF61F4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E57D-3466-CA6D-CCEB-9FF5AF98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8F5C-7A38-4533-2FB0-260081BE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6797-7393-1235-D864-2FDE90F8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D1DE-0F87-AD1A-D214-6B16E92E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6937-D8BA-62B4-8CE0-9705B0D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9101-61F6-9370-3E91-6019F318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98B86-AF4F-29F6-3058-191992A20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CEA1-849F-4047-C6AC-F45F36AA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150D-27D9-A22B-BE8A-2438EBFF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23F5-3646-D99C-A679-43593D14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B6D4-12E6-8E5F-94F8-496DE296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9E40F-208B-3296-D048-7F79A46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F709-679D-AF2E-292E-1C9F101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F488-C81C-E1B9-5E97-582A5EE98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D715-0647-254E-DBA2-E2AC6E88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1C56-2F49-3435-FC8B-8876656B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21F-C5E9-A73C-3CF4-D60B1DDB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5176"/>
            <a:ext cx="9144000" cy="130696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600" dirty="0"/>
              <a:t>Selected Issues on Policy, Proclamation, …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EDC2-9BA5-D973-770E-EF73367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869"/>
            <a:ext cx="9144000" cy="8572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Kefyalew Sahle (MSc.)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6BA1-7D2F-FBC8-5186-17D8E7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2024-11-22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Expropriation Law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Defines cessation of use right, excludes land value as it belongs to the State.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Investment Proclamation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Promotes investment in agriculture and other areas with incentives.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The Forest Development, Conservation and Utilization Policy and Strategy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Promotes engagement of private sector and farmers.</a:t>
            </a:r>
          </a:p>
          <a:p>
            <a:pPr lvl="0"/>
            <a:r>
              <a:t>Addresses private forest development, forest technologies, market strengthening, state forest management, deforestation prevention, and information databases.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The Forest Law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Designates four types of forest ownership: State, Private, Community, Association.</a:t>
            </a:r>
          </a:p>
          <a:p>
            <a:pPr lvl="0"/>
            <a:r>
              <a:t>Emphasizes forest management plans (FMP) for development, conservation, and utilization.</a:t>
            </a:r>
          </a:p>
          <a:p>
            <a:pPr lvl="0"/>
            <a:r>
              <a:t>Encourages community participation and benefit sharing.</a:t>
            </a:r>
          </a:p>
          <a:p>
            <a:pPr lvl="0"/>
            <a:r>
              <a:t>Covers newly emerging issues: REDD+, PFM, benefit sharing, carbon rights.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The Forest Development, Conservation and Utilization Regulation (544/2024)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Requires large-scale private forest developers to have approved FMPs.</a:t>
            </a:r>
          </a:p>
          <a:p>
            <a:pPr lvl="0"/>
            <a:r>
              <a:t>Mandates demarcation and mapping of forests, maintaining boundaries.</a:t>
            </a:r>
          </a:p>
          <a:p>
            <a:pPr lvl="0"/>
            <a:r>
              <a:t>Establishes a national forest database.</a:t>
            </a:r>
          </a:p>
          <a:p>
            <a:pPr lvl="0"/>
            <a:r>
              <a:t>Defines forest types: Productive, Protective, Preserved.</a:t>
            </a:r>
          </a:p>
          <a:p>
            <a:pPr lvl="0"/>
            <a:r>
              <a:t>Specifies management requirements for participatory forest management and forest concessions.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Ethiopian Forestry Development (EFD)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Collaborates with regional authorities for land use certification and forest management.</a:t>
            </a:r>
          </a:p>
          <a:p>
            <a:pPr lvl="0"/>
            <a:r>
              <a:t>Ensures all forests have management plans.</a:t>
            </a:r>
          </a:p>
          <a:p>
            <a:pPr lvl="0"/>
            <a:r>
              <a:t>Identifies and legally designates reserve forests.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National Forest Sector Development Program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Roadmap for future federal and regional forestry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The 1995 Constitution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Land declared as public property.</a:t>
            </a:r>
          </a:p>
          <a:p>
            <a:pPr lvl="0"/>
            <a:r>
              <a:t>Free access to land for farmers and pastoralists, protection against eviction.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Land Administration and Land Use Proclamation No. 456/2005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Provides holding certification, transfer of rights.</a:t>
            </a:r>
          </a:p>
          <a:p>
            <a:pPr lvl="0"/>
            <a:r>
              <a:t>Restrictions on use of sloppy land for farming, supports tree and perennial plant growth.</a:t>
            </a:r>
          </a:p>
          <a:p>
            <a:pPr lvl="0"/>
            <a:r>
              <a:t>Shortfall: Planted land with trees certified as agricultural land, not forest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Environmental Policy (1997):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Right to public consultation in environmental policy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Wildlife Strategy and Policy (2011) &amp; Wildlife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Protects wildlife resources in accordance with international conventions.</a:t>
            </a:r>
          </a:p>
          <a:p>
            <a:pPr lvl="0"/>
            <a:r>
              <a:t>Encourages community and investor participation.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Access to Genetic Resources &amp; Community Knowledge Proclamation (2006):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Regulates access to genetic resources and community knowledge based on Nagoya Protocol.</a:t>
            </a:r>
          </a:p>
          <a:p>
            <a:pPr lvl="0"/>
            <a:r>
              <a:t>Ensures benefit sharing and protection of community rights.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Environmental Impact Assessment Proclamation (2002)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Prohibits project implementation without environmental agency authorization.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Economic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Mixed economy, moving towards privatization.</a:t>
            </a:r>
          </a:p>
          <a:p>
            <a:pPr lvl="0"/>
            <a:r>
              <a:t>Forest development open to private entities with incentives.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434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Selected Issues on Policy, Proclamation, …</vt:lpstr>
      <vt:lpstr>National Forest Sector Development Program (2017)</vt:lpstr>
      <vt:lpstr>The 1995 Constitution</vt:lpstr>
      <vt:lpstr>Land Administration and Land Use Proclamation No. 456/2005</vt:lpstr>
      <vt:lpstr>Environmental Policy (1997):</vt:lpstr>
      <vt:lpstr>Wildlife Strategy and Policy (2011) &amp; Wildlife Laws</vt:lpstr>
      <vt:lpstr>Access to Genetic Resources &amp; Community Knowledge Proclamation (2006):</vt:lpstr>
      <vt:lpstr>Environmental Impact Assessment Proclamation (2002)</vt:lpstr>
      <vt:lpstr>Economic Policy</vt:lpstr>
      <vt:lpstr>Expropriation Law (2005)</vt:lpstr>
      <vt:lpstr>Investment Proclamation (2020)</vt:lpstr>
      <vt:lpstr>The Forest Development, Conservation and Utilization Policy and Strategy (2007)</vt:lpstr>
      <vt:lpstr>The Forest Law (2018)</vt:lpstr>
      <vt:lpstr>The Forest Development, Conservation and Utilization Regulation (544/2024)</vt:lpstr>
      <vt:lpstr>Ethiopian Forestry Development (EFD)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Background of Forest Management Planning</dc:title>
  <dc:creator>Kefyalew Sahle (MSc.)</dc:creator>
  <cp:keywords/>
  <cp:lastModifiedBy>Kefyalew Sahle</cp:lastModifiedBy>
  <cp:revision>2</cp:revision>
  <dcterms:created xsi:type="dcterms:W3CDTF">2024-11-22T02:40:49Z</dcterms:created>
  <dcterms:modified xsi:type="dcterms:W3CDTF">2024-11-22T02:44:18Z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2024-11-22</vt:lpwstr>
  </property>
  <property fmtid="{D5CDD505-2E9C-101B-9397-08002B2CF9AE}" pid="3" name="output">
    <vt:lpwstr/>
  </property>
</Properties>
</file>