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CC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62" d="100"/>
          <a:sy n="62" d="100"/>
        </p:scale>
        <p:origin x="10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management plan report should show who owns the areas - the legal status of the ownership - the history of the enterprise/management unit and - other relevant information like status profile of the forest owner(s), what capital, what asset, when they are established, who is the manager and other characteristics relevant of the owner. - A table based on cadastral data should show which are the parcels that are included in the FMP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A stakeholder map</a:t>
            </a:r>
          </a:p>
          <a:p>
            <a:pPr marL="0" lvl="0" indent="0">
              <a:buNone/>
            </a:pPr>
            <a:endParaRPr/>
          </a:p>
          <a:p>
            <a:pPr lvl="1"/>
            <a:r>
              <a:t>showing who has what interest, and how and what they can contribute to the forest management plan should be developed.This is the base of concise consultation in the process to prepare the FMP (see chapter 4.).</a:t>
            </a:r>
          </a:p>
          <a:p>
            <a:pPr marL="0" lvl="0" indent="0">
              <a:buNone/>
            </a:pPr>
            <a:endParaRPr/>
          </a:p>
          <a:p>
            <a:pPr lvl="0"/>
            <a:r>
              <a:t>Stakeholders vary in their role in forest management. Some are more vital or crucial than others, but understanding their individual and collective role is important for a successful preparation of FMPs.</a:t>
            </a:r>
          </a:p>
          <a:p>
            <a:pPr marL="0" lvl="0" indent="0">
              <a:buNone/>
            </a:pPr>
            <a:endParaRPr/>
          </a:p>
          <a:p>
            <a:pPr lvl="0"/>
            <a:r>
              <a:t>The different stakes on the forest to be managed should be presented.</a:t>
            </a:r>
          </a:p>
          <a:p>
            <a:pPr marL="0" lvl="0" indent="0">
              <a:buNone/>
            </a:pPr>
            <a:endParaRPr/>
          </a:p>
          <a:p>
            <a:pPr lvl="1"/>
            <a:r>
              <a:t>These may include local community, government entities, environmental and other NGOs dealing with land use, and the like.</a:t>
            </a:r>
          </a:p>
          <a:p>
            <a:pPr marL="0" lvl="0" indent="0">
              <a:buNone/>
            </a:pPr>
            <a:endParaRPr/>
          </a:p>
          <a:p>
            <a:pPr lvl="1"/>
            <a:r>
              <a:t>A stakeholder map showing who has what interest, and how and what they can contribute to the forest management plan should be developed.</a:t>
            </a:r>
          </a:p>
          <a:p>
            <a:pPr marL="0" lvl="0" indent="0">
              <a:buNone/>
            </a:pPr>
            <a:endParaRPr/>
          </a:p>
          <a:p>
            <a:pPr lvl="1"/>
            <a:r>
              <a:t>This is the base of concise consultation in the process to prepare the FMP (see chapter 4.).</a:t>
            </a:r>
          </a:p>
          <a:p>
            <a:pPr marL="0" lvl="0" indent="0">
              <a:buNone/>
            </a:pPr>
            <a:endParaRPr/>
          </a:p>
          <a:p>
            <a:pPr lvl="1"/>
            <a:r>
              <a:t>Stakeholders vary in their role in forest management. Some are more vital or crucial than others, but understanding their individual and collective role is important for a successful preparation of FMPs.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chapter of the FMP comprises a general description of the forest user who manages the area to be planned for.</a:t>
            </a:r>
          </a:p>
          <a:p>
            <a:pPr marL="0" lvl="0" indent="0">
              <a:buNone/>
            </a:pPr>
            <a:endParaRPr/>
          </a:p>
          <a:p>
            <a:pPr lvl="0"/>
            <a:r>
              <a:t>This can be a unit of the Ethiopian Forestry Department, a forest enterprise, a community, an association, or a private enterprise.</a:t>
            </a:r>
          </a:p>
          <a:p>
            <a:pPr marL="0" lvl="0" indent="0">
              <a:buNone/>
            </a:pPr>
            <a:endParaRPr/>
          </a:p>
          <a:p>
            <a:pPr lvl="0"/>
            <a:r>
              <a:t>A short description of the forest management unit, the organisational structure, infrastructure, and the administrative framework are to be given.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chapter states who prepared the FMP, for example their own staff or an external consultant and who approves the plan.</a:t>
            </a:r>
          </a:p>
          <a:p>
            <a:pPr marL="0" lvl="0" indent="0">
              <a:buNone/>
            </a:pPr>
            <a:endParaRPr/>
          </a:p>
          <a:p>
            <a:pPr lvl="0"/>
            <a:r>
              <a:t>This is stated in a regulation Art. 20 deals explicitly with forest management plans: Thus, Art. 20 stated that a forest management plan for large-scale forest developers of forest properties of ≥ 5 ha shall be only prepared by professionals having a certificate of professional competence.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321F-C5E9-A73C-3CF4-D60B1DDB13D1}"/>
              </a:ext>
            </a:extLst>
          </p:cNvPr>
          <p:cNvSpPr>
            <a:spLocks noGrp="1"/>
          </p:cNvSpPr>
          <p:nvPr>
            <p:ph type="ctrTitle"/>
          </p:nvPr>
        </p:nvSpPr>
        <p:spPr>
          <a:xfrm>
            <a:off x="1524000" y="2905176"/>
            <a:ext cx="9144000" cy="1306967"/>
          </a:xfrm>
        </p:spPr>
        <p:txBody>
          <a:bodyPr anchor="b">
            <a:normAutofit/>
          </a:bodyPr>
          <a:lstStyle>
            <a:lvl1pPr algn="ctr">
              <a:defRPr sz="4800" b="1"/>
            </a:lvl1pPr>
          </a:lstStyle>
          <a:p>
            <a:r>
              <a:rPr lang="en-US" dirty="0"/>
              <a:t>Click to edit Master title style</a:t>
            </a:r>
          </a:p>
        </p:txBody>
      </p:sp>
      <p:sp>
        <p:nvSpPr>
          <p:cNvPr id="3" name="Subtitle 2">
            <a:extLst>
              <a:ext uri="{FF2B5EF4-FFF2-40B4-BE49-F238E27FC236}">
                <a16:creationId xmlns:a16="http://schemas.microsoft.com/office/drawing/2014/main" id="{E464EDC2-9BA5-D973-770E-EF73367DE0A7}"/>
              </a:ext>
            </a:extLst>
          </p:cNvPr>
          <p:cNvSpPr>
            <a:spLocks noGrp="1"/>
          </p:cNvSpPr>
          <p:nvPr>
            <p:ph type="subTitle" idx="1"/>
          </p:nvPr>
        </p:nvSpPr>
        <p:spPr>
          <a:xfrm>
            <a:off x="1524000" y="4659869"/>
            <a:ext cx="9144000" cy="8572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36BA1-7D2F-FBC8-5186-17D8E7DCE1E9}"/>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5" name="Footer Placeholder 4">
            <a:extLst>
              <a:ext uri="{FF2B5EF4-FFF2-40B4-BE49-F238E27FC236}">
                <a16:creationId xmlns:a16="http://schemas.microsoft.com/office/drawing/2014/main" id="{36B3C94B-4165-BB24-FBFA-C87A0A03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7FB07-B222-F341-F365-0F7D9F97E45C}"/>
              </a:ext>
            </a:extLst>
          </p:cNvPr>
          <p:cNvSpPr>
            <a:spLocks noGrp="1"/>
          </p:cNvSpPr>
          <p:nvPr>
            <p:ph type="sldNum" sz="quarter" idx="12"/>
          </p:nvPr>
        </p:nvSpPr>
        <p:spPr/>
        <p:txBody>
          <a:bodyPr/>
          <a:lstStyle/>
          <a:p>
            <a:fld id="{B2221DC6-FDDC-484C-9FD8-DA0FAEBFD53D}" type="slidenum">
              <a:rPr lang="en-US" smtClean="0"/>
              <a:t>‹#›</a:t>
            </a:fld>
            <a:endParaRPr lang="en-US"/>
          </a:p>
        </p:txBody>
      </p:sp>
      <p:pic>
        <p:nvPicPr>
          <p:cNvPr id="7" name="Picture 6" descr="logo2">
            <a:extLst>
              <a:ext uri="{FF2B5EF4-FFF2-40B4-BE49-F238E27FC236}">
                <a16:creationId xmlns:a16="http://schemas.microsoft.com/office/drawing/2014/main" id="{D282C322-2B42-1466-825E-9D40069B6181}"/>
              </a:ext>
            </a:extLst>
          </p:cNvPr>
          <p:cNvPicPr>
            <a:picLocks noChangeAspect="1"/>
          </p:cNvPicPr>
          <p:nvPr userDrawn="1"/>
        </p:nvPicPr>
        <p:blipFill>
          <a:blip r:embed="rId2"/>
          <a:stretch>
            <a:fillRect/>
          </a:stretch>
        </p:blipFill>
        <p:spPr>
          <a:xfrm>
            <a:off x="95249" y="368651"/>
            <a:ext cx="1924049" cy="1768302"/>
          </a:xfrm>
          <a:prstGeom prst="snip1Rect">
            <a:avLst/>
          </a:prstGeom>
          <a:noFill/>
          <a:ln>
            <a:noFill/>
          </a:ln>
        </p:spPr>
      </p:pic>
      <p:pic>
        <p:nvPicPr>
          <p:cNvPr id="8" name="Picture 1" descr="IMG_256">
            <a:extLst>
              <a:ext uri="{FF2B5EF4-FFF2-40B4-BE49-F238E27FC236}">
                <a16:creationId xmlns:a16="http://schemas.microsoft.com/office/drawing/2014/main" id="{53C7C161-1EAA-A816-77AB-A6FCFE4EC29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41224" y="120651"/>
            <a:ext cx="3145988" cy="14795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5F29105-D11F-FFAF-8541-BE60728468DE}"/>
              </a:ext>
            </a:extLst>
          </p:cNvPr>
          <p:cNvSpPr txBox="1"/>
          <p:nvPr userDrawn="1"/>
        </p:nvSpPr>
        <p:spPr>
          <a:xfrm>
            <a:off x="2163143" y="504153"/>
            <a:ext cx="7144717"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00025" algn="l"/>
                <a:tab pos="2857500" algn="ctr"/>
              </a:tabLst>
            </a:pPr>
            <a:r>
              <a:rPr kumimoji="0" lang="de-DE" altLang="en-US" sz="1800" b="1"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The Federal Democratic Republic of Ethiopia</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200025" algn="l"/>
                <a:tab pos="2857500" algn="ctr"/>
              </a:tabLst>
            </a:pPr>
            <a:r>
              <a:rPr kumimoji="0" lang="de-DE" altLang="en-US" sz="1800" b="1"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Ethiopian Forestry Development</a:t>
            </a:r>
            <a:endParaRPr kumimoji="0" lang="de-DE"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A124BD-673C-7F53-94E9-39812981B72A}"/>
              </a:ext>
            </a:extLst>
          </p:cNvPr>
          <p:cNvSpPr txBox="1"/>
          <p:nvPr userDrawn="1"/>
        </p:nvSpPr>
        <p:spPr>
          <a:xfrm>
            <a:off x="2163144" y="1445528"/>
            <a:ext cx="7038006" cy="1200329"/>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00025" algn="l"/>
                <a:tab pos="2857500" algn="ctr"/>
              </a:tabLst>
            </a:pPr>
            <a:r>
              <a:rPr kumimoji="0" lang="en-GB" altLang="en-US" sz="2400" b="0" i="0" u="none" strike="noStrike" cap="none" normalizeH="0" baseline="0" dirty="0">
                <a:ln>
                  <a:noFill/>
                </a:ln>
                <a:solidFill>
                  <a:srgbClr val="365F91"/>
                </a:solidFill>
                <a:effectLst/>
                <a:latin typeface="Arial" panose="020B0604020202020204" pitchFamily="34" charset="0"/>
                <a:ea typeface="SimSun" panose="02010600030101010101" pitchFamily="2" charset="-122"/>
                <a:cs typeface="Arial" panose="020B0604020202020204" pitchFamily="34" charset="0"/>
              </a:rPr>
              <a:t>National Guidelines for the Preparation</a:t>
            </a:r>
            <a:r>
              <a:rPr kumimoji="0" lang="en-GB" altLang="en-US" sz="2400" b="0" i="1" u="none" strike="noStrike" cap="none" normalizeH="0" baseline="0" dirty="0">
                <a:ln>
                  <a:noFill/>
                </a:ln>
                <a:solidFill>
                  <a:srgbClr val="365F91"/>
                </a:solidFill>
                <a:effectLst/>
                <a:latin typeface="Arial" panose="020B0604020202020204" pitchFamily="34" charset="0"/>
                <a:ea typeface="SimSun" panose="02010600030101010101" pitchFamily="2" charset="-122"/>
                <a:cs typeface="Times New Roman" panose="02020603050405020304" pitchFamily="18" charset="0"/>
              </a:rPr>
              <a:t> of </a:t>
            </a:r>
          </a:p>
          <a:p>
            <a:pPr marL="0" marR="0" lvl="0" indent="0" algn="ctr" defTabSz="914400" rtl="0" eaLnBrk="0" fontAlgn="base" latinLnBrk="0" hangingPunct="0">
              <a:lnSpc>
                <a:spcPct val="100000"/>
              </a:lnSpc>
              <a:spcBef>
                <a:spcPct val="0"/>
              </a:spcBef>
              <a:spcAft>
                <a:spcPct val="0"/>
              </a:spcAft>
              <a:buClrTx/>
              <a:buSzTx/>
              <a:buFontTx/>
              <a:buNone/>
              <a:tabLst>
                <a:tab pos="200025" algn="l"/>
                <a:tab pos="2857500" algn="ctr"/>
              </a:tabLst>
            </a:pPr>
            <a:r>
              <a:rPr kumimoji="0" lang="en-GB" altLang="en-US" sz="2400" b="0" i="1" u="none" strike="noStrike" cap="none" normalizeH="0" baseline="0" dirty="0">
                <a:ln>
                  <a:noFill/>
                </a:ln>
                <a:solidFill>
                  <a:srgbClr val="365F91"/>
                </a:solidFill>
                <a:effectLst/>
                <a:latin typeface="Arial" panose="020B0604020202020204" pitchFamily="34" charset="0"/>
                <a:ea typeface="SimSun" panose="02010600030101010101" pitchFamily="2" charset="-122"/>
                <a:cs typeface="Times New Roman" panose="02020603050405020304" pitchFamily="18" charset="0"/>
              </a:rPr>
              <a:t>Forest Management Plans for Plantation Forests in Ethiopia</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3292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5AA5-73BC-F34C-804D-4DB5CDB38E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7E621-05B2-BB36-3E26-486C6AAC6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D8B31-34AF-97B4-F15F-0FB22E15FE70}"/>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5" name="Footer Placeholder 4">
            <a:extLst>
              <a:ext uri="{FF2B5EF4-FFF2-40B4-BE49-F238E27FC236}">
                <a16:creationId xmlns:a16="http://schemas.microsoft.com/office/drawing/2014/main" id="{BE56F78C-87BC-97EE-F229-963F4EA9C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44AD4-69AA-7713-59EC-4F64278B9A69}"/>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13863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CE51E-7F08-90D2-2CEC-1ED2497790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8AE41-5E64-EEDC-FFB5-A46D3E373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C2849-D23E-6B60-9DF4-4E0B0BDC6E93}"/>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5" name="Footer Placeholder 4">
            <a:extLst>
              <a:ext uri="{FF2B5EF4-FFF2-40B4-BE49-F238E27FC236}">
                <a16:creationId xmlns:a16="http://schemas.microsoft.com/office/drawing/2014/main" id="{973FE55A-4A78-B9AF-0731-BDC94F044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5C0DF-BA17-ADBF-D16E-51A4A04A02E7}"/>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368005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normAutofit/>
          </a:bodyPr>
          <a:lstStyle>
            <a:lvl1pPr>
              <a:defRPr sz="3400" b="1">
                <a:solidFill>
                  <a:srgbClr val="0099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a:xfrm>
            <a:off x="838200" y="1300164"/>
            <a:ext cx="10515600" cy="4876800"/>
          </a:xfrm>
        </p:spPr>
        <p:txBody>
          <a:bodyPr>
            <a:normAutofit/>
          </a:bodyPr>
          <a:lstStyle>
            <a:lvl1pPr>
              <a:defRPr sz="3200">
                <a:latin typeface="Arial" panose="020B0604020202020204" pitchFamily="34" charset="0"/>
                <a:cs typeface="Arial" panose="020B0604020202020204" pitchFamily="34" charset="0"/>
              </a:defRPr>
            </a:lvl1pPr>
            <a:lvl2pPr>
              <a:defRPr sz="3000" b="0">
                <a:solidFill>
                  <a:srgbClr val="3333FF"/>
                </a:solidFill>
                <a:latin typeface="Arial" panose="020B0604020202020204" pitchFamily="34" charset="0"/>
                <a:cs typeface="Arial" panose="020B0604020202020204" pitchFamily="34" charset="0"/>
              </a:defRPr>
            </a:lvl2pPr>
            <a:lvl3pPr>
              <a:defRPr sz="28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22BD89-FDF9-CB2A-0697-6E40518FC619}"/>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5" name="Footer Placeholder 4">
            <a:extLst>
              <a:ext uri="{FF2B5EF4-FFF2-40B4-BE49-F238E27FC236}">
                <a16:creationId xmlns:a16="http://schemas.microsoft.com/office/drawing/2014/main" id="{6836EDDE-6AC1-82AA-AABB-3BC272E9F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8CFEF-9DF3-722B-8A15-B9743B3B836D}"/>
              </a:ext>
            </a:extLst>
          </p:cNvPr>
          <p:cNvSpPr>
            <a:spLocks noGrp="1"/>
          </p:cNvSpPr>
          <p:nvPr>
            <p:ph type="sldNum" sz="quarter" idx="12"/>
          </p:nvPr>
        </p:nvSpPr>
        <p:spPr/>
        <p:txBody>
          <a:bodyPr/>
          <a:lstStyle/>
          <a:p>
            <a:fld id="{B2221DC6-FDDC-484C-9FD8-DA0FAEBFD53D}" type="slidenum">
              <a:rPr lang="en-US" smtClean="0"/>
              <a:t>‹#›</a:t>
            </a:fld>
            <a:endParaRPr lang="en-US"/>
          </a:p>
        </p:txBody>
      </p:sp>
      <p:cxnSp>
        <p:nvCxnSpPr>
          <p:cNvPr id="8" name="Straight Connector 7">
            <a:extLst>
              <a:ext uri="{FF2B5EF4-FFF2-40B4-BE49-F238E27FC236}">
                <a16:creationId xmlns:a16="http://schemas.microsoft.com/office/drawing/2014/main" id="{02ED386B-6AA9-DDD9-476D-B1D1C873FC32}"/>
              </a:ext>
            </a:extLst>
          </p:cNvPr>
          <p:cNvCxnSpPr>
            <a:cxnSpLocks/>
          </p:cNvCxnSpPr>
          <p:nvPr userDrawn="1"/>
        </p:nvCxnSpPr>
        <p:spPr>
          <a:xfrm>
            <a:off x="0" y="1257300"/>
            <a:ext cx="6215063"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04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23BC-BEE0-7126-A93A-181908D10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40324-1863-1D98-6BBA-BEADE1F2DD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DEEEB-8FF4-B451-7CCD-78F0478991AB}"/>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5" name="Footer Placeholder 4">
            <a:extLst>
              <a:ext uri="{FF2B5EF4-FFF2-40B4-BE49-F238E27FC236}">
                <a16:creationId xmlns:a16="http://schemas.microsoft.com/office/drawing/2014/main" id="{DAE66E2E-01A6-60BA-D399-A3C16D3BB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F69A2-6E13-4005-41D2-4E40748F003C}"/>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151512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222A-21FE-C285-4FA5-17E63302A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72397-8570-9223-7CE6-703B7E876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F0015-93B7-84BC-9171-B55D68E57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9AF19-BC0F-A2F0-FBA8-CE6DCAA7E421}"/>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6" name="Footer Placeholder 5">
            <a:extLst>
              <a:ext uri="{FF2B5EF4-FFF2-40B4-BE49-F238E27FC236}">
                <a16:creationId xmlns:a16="http://schemas.microsoft.com/office/drawing/2014/main" id="{EE89866D-EA05-FCE2-8A0B-16AE86836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A6675-CC99-923D-0252-F1196821A925}"/>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68456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EB0F-4CA8-4805-3030-E43C606AC1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F2700-C59B-C39A-546C-0FDF00003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2F9717-F63F-C3A1-698A-3AE66DCCF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45178-A81A-EC85-9859-165A39F1B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D433F-D334-C050-23AE-BEC6370C71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139E20-1EC8-5F3A-4516-DCBF6B4DA2AA}"/>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8" name="Footer Placeholder 7">
            <a:extLst>
              <a:ext uri="{FF2B5EF4-FFF2-40B4-BE49-F238E27FC236}">
                <a16:creationId xmlns:a16="http://schemas.microsoft.com/office/drawing/2014/main" id="{00A0BA7F-A273-8C87-F206-A5AA3FCA1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09FF8-4748-458F-DE0C-8B8C243BF7FE}"/>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3288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0B26-B33E-A7FA-9A58-1256AFB219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224E9-EE6B-9242-FDB2-873BCB21107F}"/>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4" name="Footer Placeholder 3">
            <a:extLst>
              <a:ext uri="{FF2B5EF4-FFF2-40B4-BE49-F238E27FC236}">
                <a16:creationId xmlns:a16="http://schemas.microsoft.com/office/drawing/2014/main" id="{1D28887C-F5AE-D241-977F-A8046E360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0CAF2-A76F-99BE-9B22-188E564C4515}"/>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141621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EAD34-F401-E609-4253-8D5ED92F2E69}"/>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3" name="Footer Placeholder 2">
            <a:extLst>
              <a:ext uri="{FF2B5EF4-FFF2-40B4-BE49-F238E27FC236}">
                <a16:creationId xmlns:a16="http://schemas.microsoft.com/office/drawing/2014/main" id="{8931CE5B-AE79-F9CD-2BBD-122BE1A30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14681C-19AE-CE5E-CD54-0E9E3C798333}"/>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337642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EF9D-25AC-1CE4-7DD1-59CF61F40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2E57D-3466-CA6D-CCEB-9FF5AF986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518F5C-7A38-4533-2FB0-260081BE7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76797-7393-1235-D864-2FDE90F8311D}"/>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6" name="Footer Placeholder 5">
            <a:extLst>
              <a:ext uri="{FF2B5EF4-FFF2-40B4-BE49-F238E27FC236}">
                <a16:creationId xmlns:a16="http://schemas.microsoft.com/office/drawing/2014/main" id="{13EAD1DE-0F87-AD1A-D214-6B16E92E1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B6937-D8BA-62B4-8CE0-9705B0D57546}"/>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404298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9101-61F6-9370-3E91-6019F3186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98B86-AF4F-29F6-3058-191992A20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2CEA1-849F-4047-C6AC-F45F36AA2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D150D-27D9-A22B-BE8A-2438EBFFB6B3}"/>
              </a:ext>
            </a:extLst>
          </p:cNvPr>
          <p:cNvSpPr>
            <a:spLocks noGrp="1"/>
          </p:cNvSpPr>
          <p:nvPr>
            <p:ph type="dt" sz="half" idx="10"/>
          </p:nvPr>
        </p:nvSpPr>
        <p:spPr/>
        <p:txBody>
          <a:bodyPr/>
          <a:lstStyle/>
          <a:p>
            <a:fld id="{5D03EA6D-04EF-4D02-979F-0BFE704107AE}" type="datetimeFigureOut">
              <a:rPr lang="en-US" smtClean="0"/>
              <a:t>11/22/2024</a:t>
            </a:fld>
            <a:endParaRPr lang="en-US"/>
          </a:p>
        </p:txBody>
      </p:sp>
      <p:sp>
        <p:nvSpPr>
          <p:cNvPr id="6" name="Footer Placeholder 5">
            <a:extLst>
              <a:ext uri="{FF2B5EF4-FFF2-40B4-BE49-F238E27FC236}">
                <a16:creationId xmlns:a16="http://schemas.microsoft.com/office/drawing/2014/main" id="{D12423F5-3646-D99C-A679-43593D14A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CB6D4-12E6-8E5F-94F8-496DE296F557}"/>
              </a:ext>
            </a:extLst>
          </p:cNvPr>
          <p:cNvSpPr>
            <a:spLocks noGrp="1"/>
          </p:cNvSpPr>
          <p:nvPr>
            <p:ph type="sldNum" sz="quarter" idx="12"/>
          </p:nvPr>
        </p:nvSpPr>
        <p:spPr/>
        <p:txBody>
          <a:bodyPr/>
          <a:lstStyle/>
          <a:p>
            <a:fld id="{B2221DC6-FDDC-484C-9FD8-DA0FAEBFD53D}" type="slidenum">
              <a:rPr lang="en-US" smtClean="0"/>
              <a:t>‹#›</a:t>
            </a:fld>
            <a:endParaRPr lang="en-US"/>
          </a:p>
        </p:txBody>
      </p:sp>
    </p:spTree>
    <p:extLst>
      <p:ext uri="{BB962C8B-B14F-4D97-AF65-F5344CB8AC3E}">
        <p14:creationId xmlns:p14="http://schemas.microsoft.com/office/powerpoint/2010/main" val="26528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9E40F-208B-3296-D048-7F79A464F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4BF709-679D-AF2E-292E-1C9F10161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4F488-C81C-E1B9-5E97-582A5EE98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3EA6D-04EF-4D02-979F-0BFE704107AE}" type="datetimeFigureOut">
              <a:rPr lang="en-US" smtClean="0"/>
              <a:t>11/22/2024</a:t>
            </a:fld>
            <a:endParaRPr lang="en-US"/>
          </a:p>
        </p:txBody>
      </p:sp>
      <p:sp>
        <p:nvSpPr>
          <p:cNvPr id="5" name="Footer Placeholder 4">
            <a:extLst>
              <a:ext uri="{FF2B5EF4-FFF2-40B4-BE49-F238E27FC236}">
                <a16:creationId xmlns:a16="http://schemas.microsoft.com/office/drawing/2014/main" id="{65C5D715-0647-254E-DBA2-E2AC6E889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31C56-2F49-3435-FC8B-8876656B9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21DC6-FDDC-484C-9FD8-DA0FAEBFD53D}" type="slidenum">
              <a:rPr lang="en-US" smtClean="0"/>
              <a:t>‹#›</a:t>
            </a:fld>
            <a:endParaRPr lang="en-US"/>
          </a:p>
        </p:txBody>
      </p:sp>
    </p:spTree>
    <p:extLst>
      <p:ext uri="{BB962C8B-B14F-4D97-AF65-F5344CB8AC3E}">
        <p14:creationId xmlns:p14="http://schemas.microsoft.com/office/powerpoint/2010/main" val="274259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321F-C5E9-A73C-3CF4-D60B1DDB13D1}"/>
              </a:ext>
            </a:extLst>
          </p:cNvPr>
          <p:cNvSpPr>
            <a:spLocks noGrp="1"/>
          </p:cNvSpPr>
          <p:nvPr>
            <p:ph type="ctrTitle"/>
          </p:nvPr>
        </p:nvSpPr>
        <p:spPr>
          <a:xfrm>
            <a:off x="1524000" y="2905176"/>
            <a:ext cx="9144000" cy="1306967"/>
          </a:xfrm>
        </p:spPr>
        <p:txBody>
          <a:bodyPr/>
          <a:lstStyle/>
          <a:p>
            <a:pPr marL="0" lvl="0" indent="0">
              <a:buNone/>
            </a:pPr>
            <a:r>
              <a:t>Part 2: General Situation of the Planning Area</a:t>
            </a:r>
          </a:p>
        </p:txBody>
      </p:sp>
      <p:sp>
        <p:nvSpPr>
          <p:cNvPr id="3" name="Subtitle 2">
            <a:extLst>
              <a:ext uri="{FF2B5EF4-FFF2-40B4-BE49-F238E27FC236}">
                <a16:creationId xmlns:a16="http://schemas.microsoft.com/office/drawing/2014/main" id="{E464EDC2-9BA5-D973-770E-EF73367DE0A7}"/>
              </a:ext>
            </a:extLst>
          </p:cNvPr>
          <p:cNvSpPr>
            <a:spLocks noGrp="1"/>
          </p:cNvSpPr>
          <p:nvPr>
            <p:ph type="subTitle" idx="1"/>
          </p:nvPr>
        </p:nvSpPr>
        <p:spPr>
          <a:xfrm>
            <a:off x="1524000" y="4659869"/>
            <a:ext cx="9144000" cy="857250"/>
          </a:xfrm>
        </p:spPr>
        <p:txBody>
          <a:bodyPr/>
          <a:lstStyle/>
          <a:p>
            <a:pPr marL="0" lvl="0" indent="0">
              <a:buNone/>
            </a:pPr>
            <a:br/>
            <a:br/>
            <a:r>
              <a:t>Kefyalew Sahle (MSc.)</a:t>
            </a:r>
          </a:p>
        </p:txBody>
      </p:sp>
      <p:sp>
        <p:nvSpPr>
          <p:cNvPr id="4" name="Date Placeholder 3">
            <a:extLst>
              <a:ext uri="{FF2B5EF4-FFF2-40B4-BE49-F238E27FC236}">
                <a16:creationId xmlns:a16="http://schemas.microsoft.com/office/drawing/2014/main" id="{51D36BA1-7D2F-FBC8-5186-17D8E7DCE1E9}"/>
              </a:ext>
            </a:extLst>
          </p:cNvPr>
          <p:cNvSpPr>
            <a:spLocks noGrp="1"/>
          </p:cNvSpPr>
          <p:nvPr>
            <p:ph type="dt" sz="half" idx="10"/>
          </p:nvPr>
        </p:nvSpPr>
        <p:spPr/>
        <p:txBody>
          <a:bodyPr/>
          <a:lstStyle/>
          <a:p>
            <a:pPr marL="0" lvl="0" indent="0">
              <a:buNone/>
            </a:pPr>
            <a:r>
              <a:t>2024-11-22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2.2-</a:t>
            </a:r>
            <a:r>
              <a:rPr b="1"/>
              <a:t>Forest Management Unit</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Give a general description of the forest user who manages the area to be planned for.</a:t>
            </a:r>
          </a:p>
          <a:p>
            <a:pPr lvl="1"/>
            <a:r>
              <a:t>Ethiopian Forestry Department</a:t>
            </a:r>
          </a:p>
          <a:p>
            <a:pPr lvl="1"/>
            <a:r>
              <a:t>a forest enterprise</a:t>
            </a:r>
          </a:p>
          <a:p>
            <a:pPr lvl="1"/>
            <a:r>
              <a:t>a community,</a:t>
            </a:r>
          </a:p>
          <a:p>
            <a:pPr lvl="1"/>
            <a:r>
              <a:t>an association, or</a:t>
            </a:r>
          </a:p>
          <a:p>
            <a:pPr lvl="1"/>
            <a:r>
              <a:t>a private enterprise.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2.2-</a:t>
            </a:r>
            <a:r>
              <a:rPr b="1"/>
              <a:t>Forest Management Unit</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give a short discription of</a:t>
            </a:r>
          </a:p>
          <a:p>
            <a:pPr lvl="1"/>
            <a:r>
              <a:t>the forest management unit</a:t>
            </a:r>
          </a:p>
          <a:p>
            <a:pPr lvl="1"/>
            <a:r>
              <a:t>the organisational structure</a:t>
            </a:r>
          </a:p>
          <a:p>
            <a:pPr lvl="1"/>
            <a:r>
              <a:t>infrastructure</a:t>
            </a:r>
          </a:p>
          <a:p>
            <a:pPr lvl="1"/>
            <a:r>
              <a:t>the administrative framework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Sample Forest Management Unit</a:t>
            </a:r>
          </a:p>
        </p:txBody>
      </p:sp>
      <p:pic>
        <p:nvPicPr>
          <p:cNvPr id="3" name="Picture 1" descr="OrganizationStructure.png"/>
          <p:cNvPicPr>
            <a:picLocks noGrp="1" noChangeAspect="1"/>
          </p:cNvPicPr>
          <p:nvPr/>
        </p:nvPicPr>
        <p:blipFill>
          <a:blip r:embed="rId2"/>
          <a:stretch>
            <a:fillRect/>
          </a:stretch>
        </p:blipFill>
        <p:spPr bwMode="auto">
          <a:xfrm>
            <a:off x="1498600" y="1295400"/>
            <a:ext cx="9207500" cy="48768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2.2-</a:t>
            </a:r>
            <a:r>
              <a:rPr b="1"/>
              <a:t>Human Resources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Gives an overview of</a:t>
            </a:r>
          </a:p>
          <a:p>
            <a:pPr lvl="1"/>
            <a:r>
              <a:t>the human (administrative and technical staff) resources</a:t>
            </a:r>
          </a:p>
          <a:p>
            <a:pPr lvl="1"/>
            <a:r>
              <a:t>that will be responsible for the preparation of the FMP and its implementation.</a:t>
            </a:r>
          </a:p>
          <a:p>
            <a:pPr lvl="0"/>
            <a:r>
              <a:t>States</a:t>
            </a:r>
          </a:p>
          <a:p>
            <a:pPr lvl="1"/>
            <a:r>
              <a:t>necessary logistics, financial and other resources</a:t>
            </a:r>
          </a:p>
          <a:p>
            <a:pPr lvl="1"/>
            <a:r>
              <a:t>capacity development ( If there is the need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2.2-</a:t>
            </a:r>
            <a:r>
              <a:rPr b="1"/>
              <a:t>FMP Preparation and Approval</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states</a:t>
            </a:r>
          </a:p>
          <a:p>
            <a:pPr lvl="1"/>
            <a:r>
              <a:t>who prepared the FMP</a:t>
            </a:r>
          </a:p>
          <a:p>
            <a:pPr lvl="2"/>
            <a:r>
              <a:t>for example their own staff or an external consultant</a:t>
            </a:r>
          </a:p>
          <a:p>
            <a:pPr lvl="1"/>
            <a:r>
              <a:t>who approves the plan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2.2-</a:t>
            </a:r>
            <a:r>
              <a:rPr b="1"/>
              <a:t>FMP Preparation and Approval</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Regulation Art. 20 deals explicitly with forest management plans:</a:t>
            </a:r>
          </a:p>
          <a:p>
            <a:pPr lvl="1"/>
            <a:r>
              <a:t>a forest management plan for large-scale forest developers</a:t>
            </a:r>
          </a:p>
          <a:p>
            <a:pPr lvl="2"/>
            <a:r>
              <a:t>shall be only prepared by professionals having a </a:t>
            </a:r>
            <a:r>
              <a:rPr b="1"/>
              <a:t>certificate</a:t>
            </a:r>
            <a:r>
              <a:t> </a:t>
            </a:r>
            <a:r>
              <a:rPr b="1"/>
              <a:t>of professional competence.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2.3-Socio-economic information (1/2)</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Demographic and social information\</a:t>
            </a:r>
          </a:p>
          <a:p>
            <a:pPr lvl="1"/>
            <a:r>
              <a:t>from official statistics and documents</a:t>
            </a:r>
          </a:p>
          <a:p>
            <a:pPr lvl="0"/>
            <a:r>
              <a:t>Information on land use patterns</a:t>
            </a:r>
          </a:p>
          <a:p>
            <a:pPr lvl="0"/>
            <a:r>
              <a:t>Economic activities (main sources of income),</a:t>
            </a:r>
          </a:p>
          <a:p>
            <a:pPr lvl="0"/>
            <a:r>
              <a:t>Infrastructure</a:t>
            </a:r>
          </a:p>
          <a:p>
            <a:pPr lvl="0"/>
            <a:r>
              <a:t>Activities in the forests and other related activities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2.3-Socio-economic information (2/2)</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The pressure on the forests</a:t>
            </a:r>
          </a:p>
          <a:p>
            <a:pPr lvl="1"/>
            <a:r>
              <a:t>illegal cutting, encroachment, poaching and others</a:t>
            </a:r>
          </a:p>
          <a:p>
            <a:pPr lvl="0"/>
            <a:r>
              <a:t>The relations to and cooperation with the forest managers and EFD</a:t>
            </a:r>
          </a:p>
          <a:p>
            <a:pPr lvl="0"/>
            <a:r>
              <a:t>Agreements like Joint Forest Management</a:t>
            </a:r>
          </a:p>
          <a:p>
            <a:pPr lvl="0"/>
            <a:r>
              <a:t>Obligations and benefits for both sides (in theory and practice)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2.4- Geographical Information</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Location</a:t>
            </a:r>
          </a:p>
          <a:p>
            <a:pPr lvl="0"/>
            <a:r>
              <a:t>Topography and Land Cover</a:t>
            </a:r>
          </a:p>
          <a:p>
            <a:pPr lvl="0"/>
            <a:r>
              <a:t>Geology</a:t>
            </a:r>
          </a:p>
          <a:p>
            <a:pPr lvl="0"/>
            <a:r>
              <a:t>Cadastral Information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2.4- </a:t>
            </a:r>
            <a:r>
              <a:rPr b="1"/>
              <a:t>Location</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Description of</a:t>
            </a:r>
          </a:p>
          <a:p>
            <a:pPr lvl="1"/>
            <a:r>
              <a:t>the forest area’s location</a:t>
            </a:r>
          </a:p>
          <a:p>
            <a:pPr lvl="1"/>
            <a:r>
              <a:t>adjacent land users and their locations</a:t>
            </a:r>
          </a:p>
          <a:p>
            <a:pPr lvl="0"/>
            <a:r>
              <a:t>Supported by map (GIS) showing</a:t>
            </a:r>
          </a:p>
          <a:p>
            <a:pPr lvl="1"/>
            <a:r>
              <a:t>main and nearest towns</a:t>
            </a:r>
          </a:p>
          <a:p>
            <a:pPr lvl="1"/>
            <a:r>
              <a:t>major roads</a:t>
            </a:r>
          </a:p>
          <a:p>
            <a:pPr lvl="1"/>
            <a:r>
              <a:t>rivers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222A-21FE-C285-4FA5-17E63302A377}"/>
              </a:ext>
            </a:extLst>
          </p:cNvPr>
          <p:cNvSpPr>
            <a:spLocks noGrp="1"/>
          </p:cNvSpPr>
          <p:nvPr>
            <p:ph type="title"/>
          </p:nvPr>
        </p:nvSpPr>
        <p:spPr/>
        <p:txBody>
          <a:bodyPr/>
          <a:lstStyle/>
          <a:p>
            <a:pPr marL="0" lvl="0" indent="0">
              <a:buNone/>
            </a:pPr>
            <a:r>
              <a:t>2.0 General Situation of the Planning Area</a:t>
            </a:r>
          </a:p>
        </p:txBody>
      </p:sp>
      <p:sp>
        <p:nvSpPr>
          <p:cNvPr id="3" name="Content Placeholder 2">
            <a:extLst>
              <a:ext uri="{FF2B5EF4-FFF2-40B4-BE49-F238E27FC236}">
                <a16:creationId xmlns:a16="http://schemas.microsoft.com/office/drawing/2014/main" id="{5CB72397-8570-9223-7CE6-703B7E8764F1}"/>
              </a:ext>
            </a:extLst>
          </p:cNvPr>
          <p:cNvSpPr>
            <a:spLocks noGrp="1"/>
          </p:cNvSpPr>
          <p:nvPr>
            <p:ph sz="half" idx="1"/>
          </p:nvPr>
        </p:nvSpPr>
        <p:spPr/>
        <p:txBody>
          <a:bodyPr/>
          <a:lstStyle/>
          <a:p>
            <a:pPr lvl="0"/>
            <a:r>
              <a:rPr b="1"/>
              <a:t>Ownership, Legal Status, and Stakeholders</a:t>
            </a:r>
          </a:p>
          <a:p>
            <a:pPr lvl="0"/>
            <a:r>
              <a:rPr b="1"/>
              <a:t>Personnel and Organisational Structure</a:t>
            </a:r>
          </a:p>
          <a:p>
            <a:pPr lvl="0"/>
            <a:r>
              <a:rPr b="1"/>
              <a:t>Socio-economic Information</a:t>
            </a:r>
          </a:p>
        </p:txBody>
      </p:sp>
      <p:sp>
        <p:nvSpPr>
          <p:cNvPr id="4" name="Content Placeholder 3">
            <a:extLst>
              <a:ext uri="{FF2B5EF4-FFF2-40B4-BE49-F238E27FC236}">
                <a16:creationId xmlns:a16="http://schemas.microsoft.com/office/drawing/2014/main" id="{5FCF0015-93B7-84BC-9171-B55D68E573C3}"/>
              </a:ext>
            </a:extLst>
          </p:cNvPr>
          <p:cNvSpPr>
            <a:spLocks noGrp="1"/>
          </p:cNvSpPr>
          <p:nvPr>
            <p:ph sz="half" idx="2"/>
          </p:nvPr>
        </p:nvSpPr>
        <p:spPr/>
        <p:txBody>
          <a:bodyPr/>
          <a:lstStyle/>
          <a:p>
            <a:pPr lvl="0"/>
            <a:r>
              <a:rPr b="1"/>
              <a:t>Geographical Information</a:t>
            </a:r>
          </a:p>
          <a:p>
            <a:pPr lvl="0"/>
            <a:r>
              <a:rPr b="1"/>
              <a:t>Climate</a:t>
            </a:r>
          </a:p>
          <a:p>
            <a:pPr lvl="0"/>
            <a:r>
              <a:rPr b="1"/>
              <a:t>Forest Types</a:t>
            </a:r>
          </a:p>
          <a:p>
            <a:pPr lvl="0"/>
            <a:r>
              <a:rPr b="1"/>
              <a:t>Problems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Location</a:t>
            </a:r>
          </a:p>
        </p:txBody>
      </p:sp>
      <p:pic>
        <p:nvPicPr>
          <p:cNvPr id="3" name="Picture 1" descr="FMGT241Location.tif"/>
          <p:cNvPicPr>
            <a:picLocks noGrp="1" noChangeAspect="1"/>
          </p:cNvPicPr>
          <p:nvPr/>
        </p:nvPicPr>
        <p:blipFill>
          <a:blip r:embed="rId2"/>
          <a:stretch>
            <a:fillRect/>
          </a:stretch>
        </p:blipFill>
        <p:spPr bwMode="auto">
          <a:xfrm>
            <a:off x="4203700" y="1295400"/>
            <a:ext cx="3797300" cy="48768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2.4- </a:t>
            </a:r>
            <a:r>
              <a:rPr b="1"/>
              <a:t>Topography and Land Cover</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Major land cover types and landscapes</a:t>
            </a:r>
          </a:p>
          <a:p>
            <a:pPr lvl="0"/>
            <a:r>
              <a:t>Topography and drainage descriptions</a:t>
            </a:r>
          </a:p>
          <a:p>
            <a:pPr lvl="0"/>
            <a:r>
              <a:t>Supported by maps and summary tables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Topography (elevation)</a:t>
            </a:r>
          </a:p>
        </p:txBody>
      </p:sp>
      <p:pic>
        <p:nvPicPr>
          <p:cNvPr id="3" name="Picture 1" descr="FMGT241Elevation.tif"/>
          <p:cNvPicPr>
            <a:picLocks noGrp="1" noChangeAspect="1"/>
          </p:cNvPicPr>
          <p:nvPr/>
        </p:nvPicPr>
        <p:blipFill>
          <a:blip r:embed="rId2"/>
          <a:stretch>
            <a:fillRect/>
          </a:stretch>
        </p:blipFill>
        <p:spPr bwMode="auto">
          <a:xfrm>
            <a:off x="6788258" y="0"/>
            <a:ext cx="5403742" cy="6939922"/>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Drainage</a:t>
            </a:r>
          </a:p>
        </p:txBody>
      </p:sp>
      <p:pic>
        <p:nvPicPr>
          <p:cNvPr id="3" name="Picture 1" descr="stream.JPG"/>
          <p:cNvPicPr>
            <a:picLocks noGrp="1" noChangeAspect="1"/>
          </p:cNvPicPr>
          <p:nvPr/>
        </p:nvPicPr>
        <p:blipFill>
          <a:blip r:embed="rId2"/>
          <a:stretch>
            <a:fillRect/>
          </a:stretch>
        </p:blipFill>
        <p:spPr bwMode="auto">
          <a:xfrm>
            <a:off x="838200" y="2209800"/>
            <a:ext cx="10515600" cy="30480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2.4- </a:t>
            </a:r>
            <a:r>
              <a:rPr b="1"/>
              <a:t>Geology</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Brief description based on geological maps (if available)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2.4- </a:t>
            </a:r>
            <a:r>
              <a:rPr b="1"/>
              <a:t>Cadastral Information</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2</a:t>
            </a:r>
            <a:r>
              <a:rPr baseline="30000"/>
              <a:t>nd</a:t>
            </a:r>
            <a:r>
              <a:t> level certification in many areas is completed.</a:t>
            </a:r>
          </a:p>
          <a:p>
            <a:pPr lvl="0"/>
            <a:r>
              <a:t>In forests mostly 1</a:t>
            </a:r>
            <a:r>
              <a:rPr baseline="30000"/>
              <a:t>st</a:t>
            </a:r>
            <a:r>
              <a:t> level certification exists.</a:t>
            </a:r>
          </a:p>
          <a:p>
            <a:pPr lvl="0"/>
            <a:r>
              <a:t>The certified forest parcels and the parcels of the surrounding areas are the base of the planning area.</a:t>
            </a:r>
          </a:p>
          <a:p>
            <a:pPr lvl="0"/>
            <a:r>
              <a:t>The boundaries of parcels with forests to non-forest parcels are the outer boundaries of the planning area.</a:t>
            </a:r>
          </a:p>
          <a:p>
            <a:pPr lvl="0"/>
            <a:r>
              <a:t>Recent Orthophotos are available and should be made available by the Land Administration.</a:t>
            </a:r>
          </a:p>
          <a:p>
            <a:pPr lvl="0"/>
            <a:r>
              <a:t>Trustful inter-institutional cooperation is essential.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2.5- Climate</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Mean Rainfall</a:t>
            </a:r>
          </a:p>
          <a:p>
            <a:pPr lvl="1"/>
            <a:r>
              <a:t>Mean, Minimum, Maximum, Pattern, Seasonality</a:t>
            </a:r>
          </a:p>
          <a:p>
            <a:pPr lvl="0"/>
            <a:r>
              <a:t>Temperature</a:t>
            </a:r>
          </a:p>
          <a:p>
            <a:pPr lvl="1"/>
            <a:r>
              <a:t>Mean, Minimum, Hottest, Driest, Wettest, Coldest Months</a:t>
            </a:r>
          </a:p>
          <a:p>
            <a:pPr lvl="0"/>
            <a:r>
              <a:t>Adverse Effects</a:t>
            </a:r>
          </a:p>
          <a:p>
            <a:pPr lvl="1"/>
            <a:r>
              <a:t>Frost, Wind, Drought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2.5- Climate</a:t>
            </a:r>
          </a:p>
        </p:txBody>
      </p:sp>
      <p:pic>
        <p:nvPicPr>
          <p:cNvPr id="3" name="Picture 1" descr="Rainfall.png"/>
          <p:cNvPicPr>
            <a:picLocks noGrp="1" noChangeAspect="1"/>
          </p:cNvPicPr>
          <p:nvPr/>
        </p:nvPicPr>
        <p:blipFill>
          <a:blip r:embed="rId2"/>
          <a:stretch>
            <a:fillRect/>
          </a:stretch>
        </p:blipFill>
        <p:spPr bwMode="auto">
          <a:xfrm>
            <a:off x="838200" y="1485900"/>
            <a:ext cx="10515600" cy="44958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Agro-ecology</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rPr dirty="0"/>
              <a:t>Use a map if the forest sites are located in different </a:t>
            </a:r>
            <a:r>
              <a:rPr dirty="0" err="1"/>
              <a:t>agro</a:t>
            </a:r>
            <a:r>
              <a:rPr dirty="0"/>
              <a:t>-ecological</a:t>
            </a:r>
            <a:r>
              <a:rPr lang="en-US" dirty="0"/>
              <a:t> zones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Agro-ecology</a:t>
            </a:r>
          </a:p>
        </p:txBody>
      </p:sp>
      <p:pic>
        <p:nvPicPr>
          <p:cNvPr id="3" name="Picture 1" descr="FMGT241Agroecology.tif"/>
          <p:cNvPicPr>
            <a:picLocks noGrp="1" noChangeAspect="1"/>
          </p:cNvPicPr>
          <p:nvPr/>
        </p:nvPicPr>
        <p:blipFill>
          <a:blip r:embed="rId2"/>
          <a:stretch>
            <a:fillRect/>
          </a:stretch>
        </p:blipFill>
        <p:spPr bwMode="auto">
          <a:xfrm>
            <a:off x="6869907" y="0"/>
            <a:ext cx="5322094" cy="68580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2.1-</a:t>
            </a:r>
            <a:r>
              <a:rPr b="1"/>
              <a:t>Ownership, Legal Status, and Stakeholders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who owns the areas</a:t>
            </a:r>
          </a:p>
          <a:p>
            <a:pPr lvl="0"/>
            <a:r>
              <a:t>the legal status of the ownership</a:t>
            </a:r>
          </a:p>
          <a:p>
            <a:pPr lvl="0"/>
            <a:r>
              <a:t>the history of the enterprise/management unit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2.6- Forest Types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Forest Type according to Legislation</a:t>
            </a:r>
          </a:p>
          <a:p>
            <a:pPr lvl="1"/>
            <a:r>
              <a:t>Productive forest</a:t>
            </a:r>
          </a:p>
          <a:p>
            <a:pPr lvl="1"/>
            <a:r>
              <a:t>Protected forest</a:t>
            </a:r>
          </a:p>
          <a:p>
            <a:pPr lvl="1"/>
            <a:r>
              <a:t>Preserved forest</a:t>
            </a:r>
          </a:p>
          <a:p>
            <a:pPr lvl="0"/>
            <a:r>
              <a:t>Ethiopian Forest Vegetation</a:t>
            </a:r>
          </a:p>
          <a:p>
            <a:pPr lvl="1"/>
            <a:r>
              <a:t>Dry Afromontane</a:t>
            </a:r>
          </a:p>
          <a:p>
            <a:pPr lvl="1"/>
            <a:r>
              <a:t>Moist Afromontane</a:t>
            </a:r>
          </a:p>
          <a:p>
            <a:pPr lvl="1"/>
            <a:r>
              <a:t>Acacia-Commiphora</a:t>
            </a:r>
          </a:p>
          <a:p>
            <a:pPr lvl="1"/>
            <a:r>
              <a:t>Combretum-Terminalia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2.6- Forest Types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Biological Diversity</a:t>
            </a:r>
          </a:p>
          <a:p>
            <a:pPr lvl="1"/>
            <a:r>
              <a:rPr b="1"/>
              <a:t>Natural</a:t>
            </a:r>
            <a:r>
              <a:t>: Species richness, major tree species, disturbance status</a:t>
            </a:r>
          </a:p>
          <a:p>
            <a:pPr lvl="1"/>
            <a:r>
              <a:rPr b="1"/>
              <a:t>Plantation</a:t>
            </a:r>
            <a:r>
              <a:t>: Rare species</a:t>
            </a:r>
          </a:p>
          <a:p>
            <a:pPr lvl="0"/>
            <a:r>
              <a:t>Existing Forest Data:</a:t>
            </a:r>
          </a:p>
          <a:p>
            <a:pPr lvl="1"/>
            <a:r>
              <a:t>Age &amp; diameter distribution - Volume measures - Non-timber resources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2.7- Problems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Summary of Problems</a:t>
            </a:r>
          </a:p>
          <a:p>
            <a:pPr lvl="1"/>
            <a:r>
              <a:t>Issues from the climate, forest types, and biodiversity described previously.</a:t>
            </a:r>
          </a:p>
          <a:p>
            <a:pPr lvl="0"/>
            <a:r>
              <a:t>Additional Problems</a:t>
            </a:r>
          </a:p>
          <a:p>
            <a:pPr lvl="1"/>
            <a:r>
              <a:t>Identified through preliminary work, Findings from team discussions, Insights from social surveys of surrounding villages.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Other relevant information</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status profile of the forest owner(s)</a:t>
            </a:r>
          </a:p>
          <a:p>
            <a:pPr lvl="0"/>
            <a:r>
              <a:t>what capital</a:t>
            </a:r>
          </a:p>
          <a:p>
            <a:pPr lvl="0"/>
            <a:r>
              <a:t>what asset</a:t>
            </a:r>
          </a:p>
          <a:p>
            <a:pPr lvl="0"/>
            <a:r>
              <a:t>when they are established</a:t>
            </a:r>
          </a:p>
          <a:p>
            <a:pPr lvl="0"/>
            <a:r>
              <a:t>who is the manager and</a:t>
            </a:r>
          </a:p>
          <a:p>
            <a:pPr lvl="0"/>
            <a:r>
              <a:t>other characteristics relevant of the owner.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Table 2: Parcels of the planning area</a:t>
            </a:r>
          </a:p>
        </p:txBody>
      </p:sp>
      <p:pic>
        <p:nvPicPr>
          <p:cNvPr id="3" name="Picture 1" descr="Table02.JPG"/>
          <p:cNvPicPr>
            <a:picLocks noGrp="1" noChangeAspect="1"/>
          </p:cNvPicPr>
          <p:nvPr/>
        </p:nvPicPr>
        <p:blipFill>
          <a:blip r:embed="rId2"/>
          <a:stretch>
            <a:fillRect/>
          </a:stretch>
        </p:blipFill>
        <p:spPr bwMode="auto">
          <a:xfrm>
            <a:off x="838200" y="2374900"/>
            <a:ext cx="10515600" cy="27305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2.1-</a:t>
            </a:r>
            <a:r>
              <a:rPr b="1"/>
              <a:t>Stakeholder Roles and Contributions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present the different stakes on the forest to be managed:</a:t>
            </a:r>
          </a:p>
          <a:p>
            <a:pPr lvl="1"/>
            <a:r>
              <a:t>local community</a:t>
            </a:r>
          </a:p>
          <a:p>
            <a:pPr lvl="1"/>
            <a:r>
              <a:t>government entities</a:t>
            </a:r>
          </a:p>
          <a:p>
            <a:pPr lvl="1"/>
            <a:r>
              <a:t>environmental and</a:t>
            </a:r>
          </a:p>
          <a:p>
            <a:pPr lvl="1"/>
            <a:r>
              <a:t>other NGOs deal</a:t>
            </a:r>
          </a:p>
          <a:p>
            <a:pPr lvl="0"/>
            <a:r>
              <a:t>A stakeholder map showing</a:t>
            </a:r>
          </a:p>
          <a:p>
            <a:pPr lvl="1"/>
            <a:r>
              <a:t>who has what interest, and</a:t>
            </a:r>
          </a:p>
          <a:p>
            <a:pPr lvl="1"/>
            <a:r>
              <a:t>how and what they can contribute to the forest management 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Sample - Stakeholder map</a:t>
            </a:r>
          </a:p>
        </p:txBody>
      </p:sp>
      <p:pic>
        <p:nvPicPr>
          <p:cNvPr id="3" name="Picture 1" descr="stakholderMpaTable.JPG"/>
          <p:cNvPicPr>
            <a:picLocks noGrp="1" noChangeAspect="1"/>
          </p:cNvPicPr>
          <p:nvPr/>
        </p:nvPicPr>
        <p:blipFill>
          <a:blip r:embed="rId2"/>
          <a:stretch>
            <a:fillRect/>
          </a:stretch>
        </p:blipFill>
        <p:spPr bwMode="auto">
          <a:xfrm>
            <a:off x="2438400" y="1295400"/>
            <a:ext cx="7327900" cy="48768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2.1 National policies and strategies</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state national policies and strategies and</a:t>
            </a:r>
          </a:p>
          <a:p>
            <a:pPr lvl="0"/>
            <a:r>
              <a:t>their relevance for the forest management planning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73B-E4A3-E3FB-46FE-DCC6C379748F}"/>
              </a:ext>
            </a:extLst>
          </p:cNvPr>
          <p:cNvSpPr>
            <a:spLocks noGrp="1"/>
          </p:cNvSpPr>
          <p:nvPr>
            <p:ph type="title"/>
          </p:nvPr>
        </p:nvSpPr>
        <p:spPr>
          <a:xfrm>
            <a:off x="838200" y="136525"/>
            <a:ext cx="10515600" cy="1006475"/>
          </a:xfrm>
        </p:spPr>
        <p:txBody>
          <a:bodyPr/>
          <a:lstStyle/>
          <a:p>
            <a:pPr marL="0" lvl="0" indent="0">
              <a:buNone/>
            </a:pPr>
            <a:r>
              <a:t>2.2-Personnel and Organisational Structure</a:t>
            </a:r>
          </a:p>
        </p:txBody>
      </p:sp>
      <p:sp>
        <p:nvSpPr>
          <p:cNvPr id="3" name="Content Placeholder 2">
            <a:extLst>
              <a:ext uri="{FF2B5EF4-FFF2-40B4-BE49-F238E27FC236}">
                <a16:creationId xmlns:a16="http://schemas.microsoft.com/office/drawing/2014/main" id="{946C84A1-02EA-095B-752A-F8B2EB94BE7D}"/>
              </a:ext>
            </a:extLst>
          </p:cNvPr>
          <p:cNvSpPr>
            <a:spLocks noGrp="1"/>
          </p:cNvSpPr>
          <p:nvPr>
            <p:ph idx="1"/>
          </p:nvPr>
        </p:nvSpPr>
        <p:spPr/>
        <p:txBody>
          <a:bodyPr/>
          <a:lstStyle/>
          <a:p>
            <a:pPr lvl="0"/>
            <a:r>
              <a:t>Forest Management Unit</a:t>
            </a:r>
          </a:p>
          <a:p>
            <a:pPr lvl="0"/>
            <a:r>
              <a:t>Human Resources</a:t>
            </a:r>
          </a:p>
          <a:p>
            <a:pPr lvl="0"/>
            <a:r>
              <a:t>FMP Preparation and Approval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1159</Words>
  <Application>Microsoft Office PowerPoint</Application>
  <PresentationFormat>Widescreen</PresentationFormat>
  <Paragraphs>172</Paragraphs>
  <Slides>33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Part 2: General Situation of the Planning Area</vt:lpstr>
      <vt:lpstr>2.0 General Situation of the Planning Area</vt:lpstr>
      <vt:lpstr>2.1-Ownership, Legal Status, and Stakeholders</vt:lpstr>
      <vt:lpstr>Other relevant information</vt:lpstr>
      <vt:lpstr>Table 2: Parcels of the planning area</vt:lpstr>
      <vt:lpstr>2.1-Stakeholder Roles and Contributions</vt:lpstr>
      <vt:lpstr>Sample - Stakeholder map</vt:lpstr>
      <vt:lpstr>2.1 National policies and strategies</vt:lpstr>
      <vt:lpstr>2.2-Personnel and Organisational Structure</vt:lpstr>
      <vt:lpstr>2.2-Forest Management Unit</vt:lpstr>
      <vt:lpstr>2.2-Forest Management Unit</vt:lpstr>
      <vt:lpstr>Sample Forest Management Unit</vt:lpstr>
      <vt:lpstr>2.2-Human Resources</vt:lpstr>
      <vt:lpstr>2.2-FMP Preparation and Approval</vt:lpstr>
      <vt:lpstr>2.2-FMP Preparation and Approval</vt:lpstr>
      <vt:lpstr>2.3-Socio-economic information (1/2)</vt:lpstr>
      <vt:lpstr>2.3-Socio-economic information (2/2)</vt:lpstr>
      <vt:lpstr>2.4- Geographical Information</vt:lpstr>
      <vt:lpstr>2.4- Location</vt:lpstr>
      <vt:lpstr>Location</vt:lpstr>
      <vt:lpstr>2.4- Topography and Land Cover</vt:lpstr>
      <vt:lpstr>Topography (elevation)</vt:lpstr>
      <vt:lpstr>Drainage</vt:lpstr>
      <vt:lpstr>2.4- Geology</vt:lpstr>
      <vt:lpstr>2.4- Cadastral Information</vt:lpstr>
      <vt:lpstr>2.5- Climate</vt:lpstr>
      <vt:lpstr>2.5- Climate</vt:lpstr>
      <vt:lpstr>Agro-ecology</vt:lpstr>
      <vt:lpstr>Agro-ecology</vt:lpstr>
      <vt:lpstr>2.6- Forest Types</vt:lpstr>
      <vt:lpstr>2.6- Forest Types</vt:lpstr>
      <vt:lpstr>2.7- Problems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14</TotalTime>
  <Words>46</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General Situation of the Planning Area</dc:title>
  <dc:creator>Kefyalew Sahle (MSc.)</dc:creator>
  <cp:keywords/>
  <cp:lastModifiedBy>Kefyalew Sahle</cp:lastModifiedBy>
  <cp:revision>3</cp:revision>
  <dcterms:created xsi:type="dcterms:W3CDTF">2024-11-22T02:54:49Z</dcterms:created>
  <dcterms:modified xsi:type="dcterms:W3CDTF">2024-11-22T10:19:05Z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2024-11-22</vt:lpwstr>
  </property>
  <property fmtid="{D5CDD505-2E9C-101B-9397-08002B2CF9AE}" pid="3" name="output">
    <vt:lpwstr/>
  </property>
</Properties>
</file>