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396" r:id="rId3"/>
    <p:sldId id="395" r:id="rId4"/>
    <p:sldId id="295" r:id="rId5"/>
    <p:sldId id="448" r:id="rId6"/>
    <p:sldId id="296" r:id="rId7"/>
    <p:sldId id="450" r:id="rId8"/>
    <p:sldId id="452" r:id="rId9"/>
    <p:sldId id="297" r:id="rId10"/>
    <p:sldId id="455" r:id="rId11"/>
    <p:sldId id="456" r:id="rId12"/>
    <p:sldId id="298" r:id="rId13"/>
    <p:sldId id="457" r:id="rId14"/>
    <p:sldId id="458" r:id="rId15"/>
    <p:sldId id="299" r:id="rId16"/>
    <p:sldId id="459" r:id="rId17"/>
    <p:sldId id="300" r:id="rId18"/>
    <p:sldId id="301" r:id="rId19"/>
    <p:sldId id="302" r:id="rId20"/>
    <p:sldId id="303" r:id="rId21"/>
    <p:sldId id="461" r:id="rId22"/>
    <p:sldId id="462" r:id="rId23"/>
    <p:sldId id="460" r:id="rId24"/>
    <p:sldId id="304" r:id="rId25"/>
    <p:sldId id="305" r:id="rId26"/>
    <p:sldId id="463" r:id="rId27"/>
    <p:sldId id="306" r:id="rId28"/>
    <p:sldId id="307" r:id="rId29"/>
    <p:sldId id="465" r:id="rId30"/>
    <p:sldId id="309" r:id="rId31"/>
    <p:sldId id="310" r:id="rId32"/>
    <p:sldId id="311" r:id="rId33"/>
    <p:sldId id="312" r:id="rId34"/>
    <p:sldId id="313" r:id="rId35"/>
    <p:sldId id="464" r:id="rId36"/>
    <p:sldId id="315" r:id="rId37"/>
    <p:sldId id="318" r:id="rId38"/>
    <p:sldId id="319" r:id="rId39"/>
    <p:sldId id="320" r:id="rId40"/>
    <p:sldId id="321" r:id="rId41"/>
    <p:sldId id="322" r:id="rId42"/>
    <p:sldId id="467" r:id="rId43"/>
    <p:sldId id="468" r:id="rId44"/>
    <p:sldId id="323" r:id="rId45"/>
    <p:sldId id="466" r:id="rId46"/>
    <p:sldId id="324" r:id="rId47"/>
    <p:sldId id="326" r:id="rId48"/>
    <p:sldId id="327" r:id="rId49"/>
    <p:sldId id="399" r:id="rId50"/>
    <p:sldId id="328" r:id="rId51"/>
    <p:sldId id="400" r:id="rId52"/>
    <p:sldId id="401" r:id="rId53"/>
    <p:sldId id="331" r:id="rId54"/>
    <p:sldId id="402" r:id="rId55"/>
    <p:sldId id="332" r:id="rId56"/>
    <p:sldId id="403" r:id="rId57"/>
    <p:sldId id="334" r:id="rId58"/>
    <p:sldId id="404" r:id="rId59"/>
    <p:sldId id="335" r:id="rId60"/>
    <p:sldId id="410" r:id="rId61"/>
    <p:sldId id="469" r:id="rId62"/>
    <p:sldId id="406" r:id="rId63"/>
    <p:sldId id="407" r:id="rId64"/>
    <p:sldId id="336" r:id="rId65"/>
    <p:sldId id="408" r:id="rId66"/>
    <p:sldId id="337" r:id="rId67"/>
    <p:sldId id="338" r:id="rId68"/>
    <p:sldId id="409" r:id="rId69"/>
    <p:sldId id="339" r:id="rId70"/>
    <p:sldId id="340" r:id="rId71"/>
    <p:sldId id="341" r:id="rId72"/>
    <p:sldId id="342" r:id="rId73"/>
    <p:sldId id="343" r:id="rId74"/>
    <p:sldId id="344" r:id="rId75"/>
    <p:sldId id="411" r:id="rId76"/>
    <p:sldId id="412" r:id="rId77"/>
    <p:sldId id="413" r:id="rId78"/>
    <p:sldId id="414" r:id="rId79"/>
    <p:sldId id="346" r:id="rId80"/>
    <p:sldId id="347" r:id="rId81"/>
    <p:sldId id="348" r:id="rId82"/>
    <p:sldId id="349" r:id="rId83"/>
    <p:sldId id="415" r:id="rId84"/>
    <p:sldId id="350" r:id="rId85"/>
    <p:sldId id="416" r:id="rId86"/>
    <p:sldId id="351" r:id="rId87"/>
    <p:sldId id="352" r:id="rId88"/>
    <p:sldId id="417" r:id="rId89"/>
    <p:sldId id="353" r:id="rId90"/>
    <p:sldId id="418" r:id="rId91"/>
    <p:sldId id="354" r:id="rId92"/>
    <p:sldId id="419" r:id="rId93"/>
    <p:sldId id="420"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5FF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A7AB5-780F-4656-A839-B8D4FD471AD7}"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D7D98-F644-4DA4-9749-7C4895CDD38F}" type="slidenum">
              <a:rPr lang="en-US" smtClean="0"/>
              <a:t>‹#›</a:t>
            </a:fld>
            <a:endParaRPr lang="en-US"/>
          </a:p>
        </p:txBody>
      </p:sp>
    </p:spTree>
    <p:extLst>
      <p:ext uri="{BB962C8B-B14F-4D97-AF65-F5344CB8AC3E}">
        <p14:creationId xmlns:p14="http://schemas.microsoft.com/office/powerpoint/2010/main" val="22272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CD7D98-F644-4DA4-9749-7C4895CDD38F}" type="slidenum">
              <a:rPr lang="en-US" smtClean="0"/>
              <a:t>1</a:t>
            </a:fld>
            <a:endParaRPr lang="en-US"/>
          </a:p>
        </p:txBody>
      </p:sp>
    </p:spTree>
    <p:extLst>
      <p:ext uri="{BB962C8B-B14F-4D97-AF65-F5344CB8AC3E}">
        <p14:creationId xmlns:p14="http://schemas.microsoft.com/office/powerpoint/2010/main" val="3970375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table below provides  an  example  of  this  procedure.  The  standard  error  of  an  area  estimate  is  obtained , where pi is the proportion of points in the particular land-use category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 the known total area, and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the total number of sample points. The 95% confidence interval for A</a:t>
            </a:r>
            <a:r>
              <a:rPr lang="en-US" sz="1200" i="1" kern="1200" baseline="-25000" dirty="0">
                <a:solidFill>
                  <a:schemeClr val="tx1"/>
                </a:solidFill>
                <a:effectLst/>
                <a:latin typeface="+mn-lt"/>
                <a:ea typeface="+mn-ea"/>
                <a:cs typeface="+mn-cs"/>
              </a:rPr>
              <a:t>i</a:t>
            </a:r>
            <a:r>
              <a:rPr lang="en-US" sz="1200" kern="1200" baseline="-250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the estimated area of land-use category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will be given approximately by ±2 times the standard error.</a:t>
            </a:r>
          </a:p>
        </p:txBody>
      </p:sp>
      <p:sp>
        <p:nvSpPr>
          <p:cNvPr id="4" name="Slide Number Placeholder 3"/>
          <p:cNvSpPr>
            <a:spLocks noGrp="1"/>
          </p:cNvSpPr>
          <p:nvPr>
            <p:ph type="sldNum" sz="quarter" idx="10"/>
          </p:nvPr>
        </p:nvSpPr>
        <p:spPr/>
        <p:txBody>
          <a:bodyPr/>
          <a:lstStyle/>
          <a:p>
            <a:fld id="{A4CD7D98-F644-4DA4-9749-7C4895CDD38F}" type="slidenum">
              <a:rPr lang="en-US" smtClean="0"/>
              <a:t>62</a:t>
            </a:fld>
            <a:endParaRPr lang="en-US"/>
          </a:p>
        </p:txBody>
      </p:sp>
    </p:spTree>
    <p:extLst>
      <p:ext uri="{BB962C8B-B14F-4D97-AF65-F5344CB8AC3E}">
        <p14:creationId xmlns:p14="http://schemas.microsoft.com/office/powerpoint/2010/main" val="155595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751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11787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164021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325C-425D-4631-9AE0-3D84628CCB65}"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500C8-F43D-4D6C-9555-D11CC1280CA3}" type="slidenum">
              <a:rPr lang="en-US" smtClean="0"/>
              <a:t>‹#›</a:t>
            </a:fld>
            <a:endParaRPr lang="en-US"/>
          </a:p>
        </p:txBody>
      </p:sp>
    </p:spTree>
    <p:extLst>
      <p:ext uri="{BB962C8B-B14F-4D97-AF65-F5344CB8AC3E}">
        <p14:creationId xmlns:p14="http://schemas.microsoft.com/office/powerpoint/2010/main" val="244473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200" b="1"/>
            </a:lvl1pPr>
          </a:lstStyle>
          <a:p>
            <a:r>
              <a:rPr lang="en-US"/>
              <a:t>Click to edit Master title style</a:t>
            </a:r>
          </a:p>
        </p:txBody>
      </p:sp>
      <p:sp>
        <p:nvSpPr>
          <p:cNvPr id="3" name="Content Placeholder 2"/>
          <p:cNvSpPr>
            <a:spLocks noGrp="1"/>
          </p:cNvSpPr>
          <p:nvPr>
            <p:ph idx="1"/>
          </p:nvPr>
        </p:nvSpPr>
        <p:spPr/>
        <p:txBody>
          <a:bodyPr>
            <a:normAutofit/>
          </a:bodyPr>
          <a:lstStyle>
            <a:lvl1pPr>
              <a:defRPr sz="4000"/>
            </a:lvl1pPr>
            <a:lvl2pPr>
              <a:defRPr sz="3600">
                <a:solidFill>
                  <a:srgbClr val="0000CC"/>
                </a:solidFill>
              </a:defRPr>
            </a:lvl2pPr>
            <a:lvl3pPr>
              <a:defRPr sz="32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cxnSp>
        <p:nvCxnSpPr>
          <p:cNvPr id="8" name="Straight Connector 7"/>
          <p:cNvCxnSpPr/>
          <p:nvPr userDrawn="1"/>
        </p:nvCxnSpPr>
        <p:spPr>
          <a:xfrm flipV="1">
            <a:off x="838200" y="1656522"/>
            <a:ext cx="10515600" cy="66261"/>
          </a:xfrm>
          <a:prstGeom prst="line">
            <a:avLst/>
          </a:prstGeom>
          <a:ln w="57150">
            <a:solidFill>
              <a:srgbClr val="5FFC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5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43707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409635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04-Apr-23</a:t>
            </a:r>
          </a:p>
        </p:txBody>
      </p:sp>
      <p:sp>
        <p:nvSpPr>
          <p:cNvPr id="8" name="Footer Placeholder 7"/>
          <p:cNvSpPr>
            <a:spLocks noGrp="1"/>
          </p:cNvSpPr>
          <p:nvPr>
            <p:ph type="ftr" sz="quarter" idx="11"/>
          </p:nvPr>
        </p:nvSpPr>
        <p:spPr/>
        <p:txBody>
          <a:bodyPr/>
          <a:lstStyle/>
          <a:p>
            <a:r>
              <a:rPr lang="en-US"/>
              <a:t>Kefyalew Sahle (HU, WGCFNR)</a:t>
            </a:r>
          </a:p>
        </p:txBody>
      </p:sp>
      <p:sp>
        <p:nvSpPr>
          <p:cNvPr id="9" name="Slide Number Placeholder 8"/>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8400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34079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68574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20956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22571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04-Apr-23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Kefyalew Sahle (HU, WGCFNR)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8C100-5670-4E20-940F-F4434F56A4F4}" type="slidenum">
              <a:rPr lang="en-US" smtClean="0"/>
              <a:t>‹#›</a:t>
            </a:fld>
            <a:endParaRPr lang="en-US"/>
          </a:p>
        </p:txBody>
      </p:sp>
    </p:spTree>
    <p:extLst>
      <p:ext uri="{BB962C8B-B14F-4D97-AF65-F5344CB8AC3E}">
        <p14:creationId xmlns:p14="http://schemas.microsoft.com/office/powerpoint/2010/main" val="14319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GIS and RS for Forest Resource Assessment</a:t>
            </a:r>
          </a:p>
        </p:txBody>
      </p:sp>
      <p:sp>
        <p:nvSpPr>
          <p:cNvPr id="5" name="Title 1"/>
          <p:cNvSpPr>
            <a:spLocks noGrp="1"/>
          </p:cNvSpPr>
          <p:nvPr>
            <p:ph type="subTitle" idx="1"/>
          </p:nvPr>
        </p:nvSpPr>
        <p:spPr/>
        <p:txBody>
          <a:bodyPr>
            <a:normAutofit fontScale="90000" lnSpcReduction="20000"/>
          </a:bodyPr>
          <a:lstStyle/>
          <a:p>
            <a:r>
              <a:rPr lang="en-US" dirty="0" err="1"/>
              <a:t>Kefyalew</a:t>
            </a:r>
            <a:r>
              <a:rPr lang="en-US" dirty="0"/>
              <a:t> </a:t>
            </a:r>
            <a:r>
              <a:rPr lang="en-US" dirty="0" err="1"/>
              <a:t>Sahle</a:t>
            </a:r>
            <a:br>
              <a:rPr lang="en-US" dirty="0"/>
            </a:br>
            <a:br>
              <a:rPr lang="en-US" dirty="0"/>
            </a:br>
            <a:r>
              <a:rPr lang="en-US" dirty="0" err="1"/>
              <a:t>Hawassa</a:t>
            </a:r>
            <a:r>
              <a:rPr lang="en-US" dirty="0"/>
              <a:t> University</a:t>
            </a:r>
          </a:p>
          <a:p>
            <a:r>
              <a:rPr lang="en-US" dirty="0" err="1"/>
              <a:t>Wondo</a:t>
            </a:r>
            <a:r>
              <a:rPr lang="en-US" dirty="0"/>
              <a:t> Genet College of Forestry and Natural Resources</a:t>
            </a:r>
          </a:p>
          <a:p>
            <a:r>
              <a:rPr lang="en-US" dirty="0"/>
              <a:t>GIS Department</a:t>
            </a:r>
          </a:p>
          <a:p>
            <a:endParaRPr lang="en-US" dirty="0"/>
          </a:p>
        </p:txBody>
      </p:sp>
      <p:sp>
        <p:nvSpPr>
          <p:cNvPr id="6" name="Date Placeholder 5"/>
          <p:cNvSpPr>
            <a:spLocks noGrp="1"/>
          </p:cNvSpPr>
          <p:nvPr>
            <p:ph type="dt" sz="half" idx="10"/>
          </p:nvPr>
        </p:nvSpPr>
        <p:spPr/>
        <p:txBody>
          <a:bodyPr/>
          <a:lstStyle/>
          <a:p>
            <a:r>
              <a:rPr lang="en-US"/>
              <a:t>04-Apr-23</a:t>
            </a:r>
          </a:p>
        </p:txBody>
      </p:sp>
      <p:sp>
        <p:nvSpPr>
          <p:cNvPr id="7" name="Footer Placeholder 6"/>
          <p:cNvSpPr>
            <a:spLocks noGrp="1"/>
          </p:cNvSpPr>
          <p:nvPr>
            <p:ph type="ftr" sz="quarter" idx="11"/>
          </p:nvPr>
        </p:nvSpPr>
        <p:spPr/>
        <p:txBody>
          <a:bodyPr/>
          <a:lstStyle/>
          <a:p>
            <a:r>
              <a:rPr lang="en-US"/>
              <a:t>Kefyalew Sahle (HU, WGCFNR)</a:t>
            </a:r>
          </a:p>
        </p:txBody>
      </p:sp>
      <p:sp>
        <p:nvSpPr>
          <p:cNvPr id="8" name="Slide Number Placeholder 7"/>
          <p:cNvSpPr>
            <a:spLocks noGrp="1"/>
          </p:cNvSpPr>
          <p:nvPr>
            <p:ph type="sldNum" sz="quarter" idx="12"/>
          </p:nvPr>
        </p:nvSpPr>
        <p:spPr/>
        <p:txBody>
          <a:bodyPr/>
          <a:lstStyle/>
          <a:p>
            <a:fld id="{A088C100-5670-4E20-940F-F4434F56A4F4}" type="slidenum">
              <a:rPr lang="en-US" smtClean="0"/>
              <a:t>1</a:t>
            </a:fld>
            <a:endParaRPr lang="en-US"/>
          </a:p>
        </p:txBody>
      </p:sp>
    </p:spTree>
    <p:extLst>
      <p:ext uri="{BB962C8B-B14F-4D97-AF65-F5344CB8AC3E}">
        <p14:creationId xmlns:p14="http://schemas.microsoft.com/office/powerpoint/2010/main" val="409016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 </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Fine resolution data</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In principle, two options are possible.</a:t>
            </a:r>
          </a:p>
          <a:p>
            <a:pPr marR="0" lvl="0" rtl="0"/>
            <a:r>
              <a:rPr lang="en-US" b="1" i="0" u="none" strike="noStrike" baseline="0" dirty="0">
                <a:latin typeface="Times New Roman" panose="02020603050405020304" pitchFamily="18" charset="0"/>
              </a:rPr>
              <a:t>First (case I), one can classify each scene separately and subsequently reconcile the classes across the mosaic. </a:t>
            </a:r>
          </a:p>
          <a:p>
            <a:pPr marR="0" lvl="0" rtl="0"/>
            <a:r>
              <a:rPr lang="en-US" b="1" i="0" u="none" strike="noStrike" baseline="0" dirty="0">
                <a:latin typeface="Times New Roman" panose="02020603050405020304" pitchFamily="18" charset="0"/>
              </a:rPr>
              <a:t>Another approach (case II) is to assemble a mosaic of scenes for the entire area, establish radiometric uniformity across the mosaic, and then classify it as one entity.</a:t>
            </a:r>
          </a:p>
        </p:txBody>
      </p:sp>
    </p:spTree>
    <p:extLst>
      <p:ext uri="{BB962C8B-B14F-4D97-AF65-F5344CB8AC3E}">
        <p14:creationId xmlns:p14="http://schemas.microsoft.com/office/powerpoint/2010/main" val="403925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 </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Fine resolution data</a:t>
            </a:r>
          </a:p>
        </p:txBody>
      </p:sp>
      <p:sp>
        <p:nvSpPr>
          <p:cNvPr id="3" name="Text Placeholder 2"/>
          <p:cNvSpPr>
            <a:spLocks noGrp="1"/>
          </p:cNvSpPr>
          <p:nvPr>
            <p:ph type="body" idx="1"/>
          </p:nvPr>
        </p:nvSpPr>
        <p:spPr/>
        <p:txBody>
          <a:bodyPr>
            <a:normAutofit fontScale="85000" lnSpcReduction="10000"/>
          </a:bodyPr>
          <a:lstStyle/>
          <a:p>
            <a:pPr marR="0" lvl="0" rtl="0"/>
            <a:r>
              <a:rPr lang="en-US" b="1" i="0" u="none" strike="noStrike" baseline="0" dirty="0">
                <a:latin typeface="Times New Roman" panose="02020603050405020304" pitchFamily="18" charset="0"/>
              </a:rPr>
              <a:t>In case I, each scene is treated as a separate data set to be classified, using ancillary data that are appropriate for the classification procedure employed. </a:t>
            </a:r>
          </a:p>
          <a:p>
            <a:pPr marR="0" lvl="0" rtl="0"/>
            <a:r>
              <a:rPr lang="en-US" b="1" i="0" u="none" strike="noStrike" baseline="0" dirty="0">
                <a:latin typeface="Times New Roman" panose="02020603050405020304" pitchFamily="18" charset="0"/>
              </a:rPr>
              <a:t>It is thus slow and </a:t>
            </a:r>
            <a:r>
              <a:rPr lang="en-US" b="1" i="0" u="none" strike="noStrike" baseline="0" dirty="0" err="1">
                <a:latin typeface="Times New Roman" panose="02020603050405020304" pitchFamily="18" charset="0"/>
              </a:rPr>
              <a:t>labour-intensive</a:t>
            </a:r>
            <a:r>
              <a:rPr lang="en-US" b="1" i="0" u="none" strike="noStrike" baseline="0" dirty="0">
                <a:latin typeface="Times New Roman" panose="02020603050405020304" pitchFamily="18" charset="0"/>
              </a:rPr>
              <a:t>. </a:t>
            </a:r>
          </a:p>
          <a:p>
            <a:pPr marR="0" lvl="0" rtl="0"/>
            <a:r>
              <a:rPr lang="en-US" b="1" i="0" u="none" strike="noStrike" baseline="0" dirty="0">
                <a:latin typeface="Times New Roman" panose="02020603050405020304" pitchFamily="18" charset="0"/>
              </a:rPr>
              <a:t>The reconciliation of classification across the boundaries between adjacent scenes can be difficult and may require changes in the classification(s) or labelling to be carried out within individual scenes. </a:t>
            </a:r>
          </a:p>
          <a:p>
            <a:pPr marR="0" lvl="0" rtl="0"/>
            <a:r>
              <a:rPr lang="en-US" b="1" i="0" u="none" strike="noStrike" baseline="0" dirty="0">
                <a:latin typeface="Times New Roman" panose="02020603050405020304" pitchFamily="18" charset="0"/>
              </a:rPr>
              <a:t>Even with these measures, discontinuities between scenes are not necessarily removed if significant radiometric differences were present at the outset. </a:t>
            </a:r>
          </a:p>
          <a:p>
            <a:pPr marR="0" lvl="0" rtl="0"/>
            <a:r>
              <a:rPr lang="en-US" b="1" i="0" u="none" strike="noStrike" baseline="0" dirty="0">
                <a:latin typeface="Times New Roman" panose="02020603050405020304" pitchFamily="18" charset="0"/>
              </a:rPr>
              <a:t>Thus, even with much intervention by the analyst, post-classification reconciliation does not guarantee success. </a:t>
            </a:r>
          </a:p>
          <a:p>
            <a:pPr marR="0" lvl="0" rtl="0"/>
            <a:r>
              <a:rPr lang="en-US" b="1" i="0" u="none" strike="noStrike" baseline="0" dirty="0">
                <a:latin typeface="Times New Roman" panose="02020603050405020304" pitchFamily="18" charset="0"/>
              </a:rPr>
              <a:t>On the other hand, case I is highly flexible and can cope with various limitations of the input data.</a:t>
            </a:r>
          </a:p>
        </p:txBody>
      </p:sp>
    </p:spTree>
    <p:extLst>
      <p:ext uri="{BB962C8B-B14F-4D97-AF65-F5344CB8AC3E}">
        <p14:creationId xmlns:p14="http://schemas.microsoft.com/office/powerpoint/2010/main" val="70384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 </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Compositing</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dirty="0">
                <a:latin typeface="Times New Roman" panose="02020603050405020304" pitchFamily="18" charset="0"/>
              </a:rPr>
              <a:t>Because of the infrequent satellite revisits, the compositing of fine resolution data over large areas (case II) employs entire scenes, as opposed to individual pixels in the coarse resolution data. </a:t>
            </a:r>
          </a:p>
          <a:p>
            <a:pPr marR="0" lvl="0" rtl="0"/>
            <a:r>
              <a:rPr lang="en-US" b="1" i="0" u="none" strike="noStrike" baseline="0" dirty="0">
                <a:latin typeface="Times New Roman" panose="02020603050405020304" pitchFamily="18" charset="0"/>
              </a:rPr>
              <a:t>Thus, although radiometric noise is still present, it takes on different forms. </a:t>
            </a:r>
          </a:p>
          <a:p>
            <a:pPr marR="0" lvl="0" rtl="0"/>
            <a:r>
              <a:rPr lang="en-US" b="1" i="0" u="none" strike="noStrike" baseline="0" dirty="0">
                <a:latin typeface="Times New Roman" panose="02020603050405020304" pitchFamily="18" charset="0"/>
              </a:rPr>
              <a:t>First, atmospheric contamination is less limiting because only mostly cloud- and haze-free scenes (preferably &lt;10%) are used for this purpose.</a:t>
            </a:r>
          </a:p>
          <a:p>
            <a:pPr marR="0" lvl="0" rtl="0"/>
            <a:r>
              <a:rPr lang="en-US" b="1" i="0" u="none" strike="noStrike" baseline="0" dirty="0">
                <a:latin typeface="Times New Roman" panose="02020603050405020304" pitchFamily="18" charset="0"/>
              </a:rPr>
              <a:t>Second, bidirectional problems are much less severe, particularly in the case of nadir-looking sensors with a narrow field of view such as the Landsat Thematic Mapper (TM) or Satellite </a:t>
            </a:r>
            <a:r>
              <a:rPr lang="en-US" b="1" i="0" u="none" strike="noStrike" baseline="0" dirty="0" err="1">
                <a:latin typeface="Times New Roman" panose="02020603050405020304" pitchFamily="18" charset="0"/>
              </a:rPr>
              <a:t>Probatoire</a:t>
            </a:r>
            <a:r>
              <a:rPr lang="en-US" b="1" i="0" u="none" strike="noStrike" baseline="0" dirty="0">
                <a:latin typeface="Times New Roman" panose="02020603050405020304" pitchFamily="18" charset="0"/>
              </a:rPr>
              <a:t> </a:t>
            </a:r>
            <a:r>
              <a:rPr lang="en-US" b="1" i="0" u="none" strike="noStrike" baseline="0" dirty="0" err="1">
                <a:latin typeface="Times New Roman" panose="02020603050405020304" pitchFamily="18" charset="0"/>
              </a:rPr>
              <a:t>d’Observation</a:t>
            </a:r>
            <a:r>
              <a:rPr lang="en-US" b="1" i="0" u="none" strike="noStrike" baseline="0" dirty="0">
                <a:latin typeface="Times New Roman" panose="02020603050405020304" pitchFamily="18" charset="0"/>
              </a:rPr>
              <a:t> de la Terre High Resolution Visible Imaging System (SPOT </a:t>
            </a:r>
            <a:r>
              <a:rPr lang="en-US" b="1" i="0" u="none" strike="noStrike" baseline="0" dirty="0" err="1">
                <a:latin typeface="Times New Roman" panose="02020603050405020304" pitchFamily="18" charset="0"/>
              </a:rPr>
              <a:t>HRV</a:t>
            </a:r>
            <a:r>
              <a:rPr lang="en-US" b="1" i="0" u="none" strike="noStrike" baseline="0" dirty="0">
                <a:latin typeface="Times New Roman" panose="02020603050405020304" pitchFamily="18" charset="0"/>
              </a:rPr>
              <a:t>) in nadir mode.</a:t>
            </a:r>
          </a:p>
        </p:txBody>
      </p:sp>
    </p:spTree>
    <p:extLst>
      <p:ext uri="{BB962C8B-B14F-4D97-AF65-F5344CB8AC3E}">
        <p14:creationId xmlns:p14="http://schemas.microsoft.com/office/powerpoint/2010/main" val="140707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 </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Compositing</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dirty="0">
                <a:latin typeface="Times New Roman" panose="02020603050405020304" pitchFamily="18" charset="0"/>
              </a:rPr>
              <a:t>A substantial amount of research has been carried out in the area of radiometric equalization across scene composites. </a:t>
            </a:r>
          </a:p>
          <a:p>
            <a:pPr marR="0" lvl="0" rtl="0"/>
            <a:r>
              <a:rPr lang="en-US" b="1" i="0" u="none" strike="noStrike" baseline="0" dirty="0">
                <a:latin typeface="Times New Roman" panose="02020603050405020304" pitchFamily="18" charset="0"/>
              </a:rPr>
              <a:t>Typically, the algorithms utilize overlaps between adjacent scenes to establish the correction factors. </a:t>
            </a:r>
          </a:p>
          <a:p>
            <a:pPr marR="0" lvl="0" rtl="0"/>
            <a:r>
              <a:rPr lang="en-US" b="1" i="0" u="none" strike="noStrike" baseline="0" dirty="0">
                <a:latin typeface="Times New Roman" panose="02020603050405020304" pitchFamily="18" charset="0"/>
              </a:rPr>
              <a:t>These corrections have been carried out interactively or they can be automated. </a:t>
            </a:r>
          </a:p>
          <a:p>
            <a:pPr marR="0" lvl="0" rtl="0"/>
            <a:r>
              <a:rPr lang="en-US" b="1" i="0" u="none" strike="noStrike" baseline="0" dirty="0">
                <a:latin typeface="Times New Roman" panose="02020603050405020304" pitchFamily="18" charset="0"/>
              </a:rPr>
              <a:t>However, reconciling adjacent scenes may not be sufficient in larger scene composites. </a:t>
            </a:r>
          </a:p>
          <a:p>
            <a:pPr marR="0" lvl="0" rtl="0"/>
            <a:r>
              <a:rPr lang="en-US" b="1" i="0" u="none" strike="noStrike" baseline="0" dirty="0">
                <a:latin typeface="Times New Roman" panose="02020603050405020304" pitchFamily="18" charset="0"/>
              </a:rPr>
              <a:t>An overall adjustment within the scene composite is preferable, in which the inconsistencies and radiometric differences are balanced to an overall optimum. </a:t>
            </a:r>
          </a:p>
          <a:p>
            <a:pPr marR="0" lvl="0" rtl="0"/>
            <a:r>
              <a:rPr lang="en-US" b="1" i="0" u="none" strike="noStrike" baseline="0" dirty="0">
                <a:latin typeface="Times New Roman" panose="02020603050405020304" pitchFamily="18" charset="0"/>
              </a:rPr>
              <a:t>This is conceptually similar to block adjustment employed in photogrammetry, and can be implemented for scene compositing purposes. </a:t>
            </a:r>
          </a:p>
        </p:txBody>
      </p:sp>
    </p:spTree>
    <p:extLst>
      <p:ext uri="{BB962C8B-B14F-4D97-AF65-F5344CB8AC3E}">
        <p14:creationId xmlns:p14="http://schemas.microsoft.com/office/powerpoint/2010/main" val="310659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 </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Compositing</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dirty="0">
                <a:latin typeface="Times New Roman" panose="02020603050405020304" pitchFamily="18" charset="0"/>
              </a:rPr>
              <a:t>With such adjustments, the radiometric errors are minimized across the composite, based on the magnitude of the differences detected in the overlapping areas. </a:t>
            </a:r>
          </a:p>
          <a:p>
            <a:pPr marR="0" lvl="0" rtl="0"/>
            <a:r>
              <a:rPr lang="en-US" b="1" i="0" u="none" strike="noStrike" baseline="0" dirty="0">
                <a:latin typeface="Times New Roman" panose="02020603050405020304" pitchFamily="18" charset="0"/>
              </a:rPr>
              <a:t>These differences can conveniently be detected using overlaps with adjacent scenes or orbits. </a:t>
            </a:r>
          </a:p>
          <a:p>
            <a:pPr marR="0" lvl="0" rtl="0"/>
            <a:r>
              <a:rPr lang="en-US" b="1" i="0" u="none" strike="noStrike" baseline="0" dirty="0">
                <a:latin typeface="Times New Roman" panose="02020603050405020304" pitchFamily="18" charset="0"/>
              </a:rPr>
              <a:t>Because of the scale relationships between scene size and the size of atmospheric high-pressure areas, adjacent scenes along the orbit often have similar cloud contamination.</a:t>
            </a:r>
          </a:p>
          <a:p>
            <a:pPr marR="0" lvl="0" rtl="0"/>
            <a:r>
              <a:rPr lang="en-US" b="1" i="0" u="none" strike="noStrike" baseline="0" dirty="0">
                <a:latin typeface="Times New Roman" panose="02020603050405020304" pitchFamily="18" charset="0"/>
              </a:rPr>
              <a:t>Even in </a:t>
            </a:r>
            <a:r>
              <a:rPr lang="en-US" b="1" i="0" u="none" strike="noStrike" baseline="0" dirty="0" err="1">
                <a:latin typeface="Times New Roman" panose="02020603050405020304" pitchFamily="18" charset="0"/>
              </a:rPr>
              <a:t>radiometrically</a:t>
            </a:r>
            <a:r>
              <a:rPr lang="en-US" b="1" i="0" u="none" strike="noStrike" baseline="0" dirty="0">
                <a:latin typeface="Times New Roman" panose="02020603050405020304" pitchFamily="18" charset="0"/>
              </a:rPr>
              <a:t> corrected scene composites, some noise will remain. </a:t>
            </a:r>
          </a:p>
          <a:p>
            <a:pPr marR="0" lvl="0" rtl="0"/>
            <a:r>
              <a:rPr lang="en-US" b="1" i="0" u="none" strike="noStrike" baseline="0" dirty="0">
                <a:latin typeface="Times New Roman" panose="02020603050405020304" pitchFamily="18" charset="0"/>
              </a:rPr>
              <a:t>The most important sources are local atmospheric effects such as haze, smoke or cumulus clouds in an otherwise clear-sky scene. </a:t>
            </a:r>
          </a:p>
          <a:p>
            <a:pPr marR="0" lvl="0" rtl="0"/>
            <a:r>
              <a:rPr lang="en-US" b="1" i="0" u="none" strike="noStrike" baseline="0" dirty="0">
                <a:latin typeface="Times New Roman" panose="02020603050405020304" pitchFamily="18" charset="0"/>
              </a:rPr>
              <a:t>Small but potentially significant bidirectional reflectance effects may also be present, These residual effects must be dealt with in the classification process.</a:t>
            </a:r>
          </a:p>
        </p:txBody>
      </p:sp>
    </p:spTree>
    <p:extLst>
      <p:ext uri="{BB962C8B-B14F-4D97-AF65-F5344CB8AC3E}">
        <p14:creationId xmlns:p14="http://schemas.microsoft.com/office/powerpoint/2010/main" val="405902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Phonological differences</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a:latin typeface="Times New Roman" panose="02020603050405020304" pitchFamily="18" charset="0"/>
              </a:rPr>
              <a:t>In addition to purely radiometric noise, the uniformity is also affected by </a:t>
            </a:r>
            <a:r>
              <a:rPr lang="en-US" b="1" i="0" u="none" strike="noStrike" baseline="0" dirty="0" err="1">
                <a:latin typeface="Times New Roman" panose="02020603050405020304" pitchFamily="18" charset="0"/>
              </a:rPr>
              <a:t>phenological</a:t>
            </a:r>
            <a:r>
              <a:rPr lang="en-US" b="1" i="0" u="none" strike="noStrike" baseline="0" dirty="0">
                <a:latin typeface="Times New Roman" panose="02020603050405020304" pitchFamily="18" charset="0"/>
              </a:rPr>
              <a:t> differences among scenes that are more difficult to address. </a:t>
            </a:r>
          </a:p>
          <a:p>
            <a:pPr marR="0" lvl="0" rtl="0"/>
            <a:r>
              <a:rPr lang="en-US" b="1" i="0" u="none" strike="noStrike" baseline="0" dirty="0">
                <a:latin typeface="Times New Roman" panose="02020603050405020304" pitchFamily="18" charset="0"/>
              </a:rPr>
              <a:t>Potential solutions include enlarging the window during which acceptable data are acquired, usually by adding years from which data may be used; using data from other similar sensors; or attempting a ‘</a:t>
            </a:r>
            <a:r>
              <a:rPr lang="en-US" b="1" i="0" u="none" strike="noStrike" baseline="0" dirty="0" err="1">
                <a:latin typeface="Times New Roman" panose="02020603050405020304" pitchFamily="18" charset="0"/>
              </a:rPr>
              <a:t>phenological</a:t>
            </a:r>
            <a:r>
              <a:rPr lang="en-US" b="1" i="0" u="none" strike="noStrike" baseline="0" dirty="0">
                <a:latin typeface="Times New Roman" panose="02020603050405020304" pitchFamily="18" charset="0"/>
              </a:rPr>
              <a:t> correction’ based on seasonal trajectories established for similar targets. </a:t>
            </a:r>
          </a:p>
          <a:p>
            <a:pPr marR="0" lvl="0" rtl="0"/>
            <a:r>
              <a:rPr lang="en-US" b="1" i="0" u="none" strike="noStrike" baseline="0" dirty="0">
                <a:latin typeface="Times New Roman" panose="02020603050405020304" pitchFamily="18" charset="0"/>
              </a:rPr>
              <a:t>Such corrections would be required prior to scene compositing. </a:t>
            </a:r>
          </a:p>
          <a:p>
            <a:pPr marR="0" lvl="0" rtl="0"/>
            <a:r>
              <a:rPr lang="en-US" b="1" i="0" u="none" strike="noStrike" baseline="0" dirty="0">
                <a:latin typeface="Times New Roman" panose="02020603050405020304" pitchFamily="18" charset="0"/>
              </a:rPr>
              <a:t>The use of scenes from various sensors in a composite has not yet been explored. </a:t>
            </a:r>
          </a:p>
        </p:txBody>
      </p:sp>
    </p:spTree>
    <p:extLst>
      <p:ext uri="{BB962C8B-B14F-4D97-AF65-F5344CB8AC3E}">
        <p14:creationId xmlns:p14="http://schemas.microsoft.com/office/powerpoint/2010/main" val="57599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 </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Phonological differences</a:t>
            </a:r>
          </a:p>
        </p:txBody>
      </p:sp>
      <p:sp>
        <p:nvSpPr>
          <p:cNvPr id="3" name="Text Placeholder 2"/>
          <p:cNvSpPr>
            <a:spLocks noGrp="1"/>
          </p:cNvSpPr>
          <p:nvPr>
            <p:ph type="body" idx="1"/>
          </p:nvPr>
        </p:nvSpPr>
        <p:spPr/>
        <p:txBody>
          <a:bodyPr>
            <a:normAutofit fontScale="77500" lnSpcReduction="20000"/>
          </a:bodyPr>
          <a:lstStyle/>
          <a:p>
            <a:pPr marR="0" lvl="0" rtl="0"/>
            <a:r>
              <a:rPr lang="en-US" b="1" i="0" u="none" strike="noStrike" baseline="0" dirty="0">
                <a:latin typeface="Times New Roman" panose="02020603050405020304" pitchFamily="18" charset="0"/>
              </a:rPr>
              <a:t>In principle, it requires pre-processing the data from the added sensor to resemble the initial one:</a:t>
            </a:r>
            <a:r>
              <a:rPr lang="en-US" b="1" i="0" u="none" strike="noStrike" dirty="0">
                <a:latin typeface="Times New Roman" panose="02020603050405020304" pitchFamily="18" charset="0"/>
              </a:rPr>
              <a:t> </a:t>
            </a:r>
            <a:r>
              <a:rPr lang="en-US" b="1" i="0" u="none" strike="noStrike" baseline="0" dirty="0">
                <a:latin typeface="Times New Roman" panose="02020603050405020304" pitchFamily="18" charset="0"/>
              </a:rPr>
              <a:t>both spatially and spectrally. </a:t>
            </a:r>
          </a:p>
          <a:p>
            <a:pPr marR="0" lvl="0" rtl="0"/>
            <a:r>
              <a:rPr lang="en-US" b="1" i="0" u="none" strike="noStrike" baseline="0" dirty="0">
                <a:latin typeface="Times New Roman" panose="02020603050405020304" pitchFamily="18" charset="0"/>
              </a:rPr>
              <a:t>Spatial resolution presumes resampling to the same pixel size – a routine operation. </a:t>
            </a:r>
          </a:p>
          <a:p>
            <a:pPr marR="0" lvl="0" rtl="0"/>
            <a:r>
              <a:rPr lang="en-US" b="1" i="0" u="none" strike="noStrike" baseline="0" dirty="0">
                <a:latin typeface="Times New Roman" panose="02020603050405020304" pitchFamily="18" charset="0"/>
              </a:rPr>
              <a:t>Spectral adjustment is conceptually more difficult, and its feasibility will depend on the differences between the two sensors and the spectral characteristics of the targets in the imaged scene. </a:t>
            </a:r>
          </a:p>
          <a:p>
            <a:pPr marR="0" lvl="0" rtl="0"/>
            <a:r>
              <a:rPr lang="en-US" b="1" i="0" u="none" strike="noStrike" baseline="0" dirty="0">
                <a:latin typeface="Times New Roman" panose="02020603050405020304" pitchFamily="18" charset="0"/>
              </a:rPr>
              <a:t>The solution is easiest when the added sensor has more than one spectral band where the initial sensor has only one. The inverse situation has no satisfactory solution and may render the added data set unsuitable. </a:t>
            </a:r>
          </a:p>
          <a:p>
            <a:pPr marR="0" lvl="0" rtl="0"/>
            <a:r>
              <a:rPr lang="en-US" b="1" i="0" u="none" strike="noStrike" baseline="0" dirty="0">
                <a:latin typeface="Times New Roman" panose="02020603050405020304" pitchFamily="18" charset="0"/>
              </a:rPr>
              <a:t>It should be noted that the last two options (</a:t>
            </a:r>
            <a:r>
              <a:rPr lang="en-US" b="1" i="0" u="none" strike="noStrike" baseline="0" dirty="0" err="1">
                <a:latin typeface="Times New Roman" panose="02020603050405020304" pitchFamily="18" charset="0"/>
              </a:rPr>
              <a:t>phenological</a:t>
            </a:r>
            <a:r>
              <a:rPr lang="en-US" b="1" i="0" u="none" strike="noStrike" baseline="0" dirty="0">
                <a:latin typeface="Times New Roman" panose="02020603050405020304" pitchFamily="18" charset="0"/>
              </a:rPr>
              <a:t> correction and compositing scenes from various sensors) will also add radiometric noise of their own. Some form of between-scene reconciliation is therefore likely to be required in many cases. </a:t>
            </a:r>
          </a:p>
          <a:p>
            <a:pPr marR="0" lvl="0" rtl="0"/>
            <a:r>
              <a:rPr lang="en-US" b="1" i="0" u="none" strike="noStrike" baseline="0" dirty="0">
                <a:latin typeface="Times New Roman" panose="02020603050405020304" pitchFamily="18" charset="0"/>
              </a:rPr>
              <a:t>This and the inevitable residual noise in the scene composite suggest that while the case II application may be the preferred solution, in practice it may often have to be supplemented by case I to obtain quality land cover maps.</a:t>
            </a:r>
          </a:p>
        </p:txBody>
      </p:sp>
    </p:spTree>
    <p:extLst>
      <p:ext uri="{BB962C8B-B14F-4D97-AF65-F5344CB8AC3E}">
        <p14:creationId xmlns:p14="http://schemas.microsoft.com/office/powerpoint/2010/main" val="10663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Classification</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a:latin typeface="Times New Roman" panose="02020603050405020304" pitchFamily="18" charset="0"/>
              </a:rPr>
              <a:t>Land cover information that can be gleaned from satellite images is the spectral and spatial attributes of individual cover types.</a:t>
            </a:r>
          </a:p>
          <a:p>
            <a:pPr marR="0" lvl="0" rtl="0"/>
            <a:r>
              <a:rPr lang="en-US" b="1" i="0" u="none" strike="noStrike" baseline="0" dirty="0">
                <a:latin typeface="Times New Roman" panose="02020603050405020304" pitchFamily="18" charset="0"/>
              </a:rPr>
              <a:t>There are some differences between coarse and fine resolution data, mainly in the relative importance of these two kinds of attributes. </a:t>
            </a:r>
          </a:p>
          <a:p>
            <a:pPr marR="0" lvl="0" rtl="0"/>
            <a:r>
              <a:rPr lang="en-US" b="1" i="0" u="none" strike="noStrike" baseline="0" dirty="0">
                <a:latin typeface="Times New Roman" panose="02020603050405020304" pitchFamily="18" charset="0"/>
              </a:rPr>
              <a:t>Because of the reduced resolution, the spectral dimension is the most important source of cover type information in coarse resolution images. </a:t>
            </a:r>
          </a:p>
          <a:p>
            <a:pPr marR="0" lvl="0" rtl="0"/>
            <a:r>
              <a:rPr lang="en-US" b="1" i="0" u="none" strike="noStrike" baseline="0" dirty="0">
                <a:latin typeface="Times New Roman" panose="02020603050405020304" pitchFamily="18" charset="0"/>
              </a:rPr>
              <a:t>For fine resolution data, the relative importance of the spatial dimension is higher, although the spectral content still dominates in most cases. </a:t>
            </a:r>
          </a:p>
          <a:p>
            <a:pPr marR="0" lvl="0" rtl="0"/>
            <a:r>
              <a:rPr lang="en-US" b="1" i="0" u="none" strike="noStrike" baseline="0" dirty="0">
                <a:latin typeface="Times New Roman" panose="02020603050405020304" pitchFamily="18" charset="0"/>
              </a:rPr>
              <a:t>In the following discussion, no distinction is therefore made between the two data types.</a:t>
            </a:r>
          </a:p>
        </p:txBody>
      </p:sp>
    </p:spTree>
    <p:extLst>
      <p:ext uri="{BB962C8B-B14F-4D97-AF65-F5344CB8AC3E}">
        <p14:creationId xmlns:p14="http://schemas.microsoft.com/office/powerpoint/2010/main" val="116309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Methods of classification</a:t>
            </a:r>
          </a:p>
        </p:txBody>
      </p:sp>
      <p:sp>
        <p:nvSpPr>
          <p:cNvPr id="3" name="Text Placeholder 2"/>
          <p:cNvSpPr>
            <a:spLocks noGrp="1"/>
          </p:cNvSpPr>
          <p:nvPr>
            <p:ph type="body" idx="1"/>
          </p:nvPr>
        </p:nvSpPr>
        <p:spPr/>
        <p:txBody>
          <a:bodyPr/>
          <a:lstStyle/>
          <a:p>
            <a:r>
              <a:rPr lang="en-US" dirty="0"/>
              <a:t>Which methods of image classification do you know?</a:t>
            </a:r>
          </a:p>
          <a:p>
            <a:r>
              <a:rPr lang="en-US" dirty="0"/>
              <a:t>Produce a brief report on the different types of mage classification:</a:t>
            </a:r>
          </a:p>
          <a:p>
            <a:pPr lvl="1"/>
            <a:r>
              <a:rPr lang="en-US" dirty="0"/>
              <a:t>The method name</a:t>
            </a:r>
          </a:p>
          <a:p>
            <a:pPr lvl="1"/>
            <a:r>
              <a:rPr lang="en-US" dirty="0"/>
              <a:t>Principle</a:t>
            </a:r>
          </a:p>
          <a:p>
            <a:pPr lvl="1"/>
            <a:r>
              <a:rPr lang="en-US" dirty="0"/>
              <a:t>The input data</a:t>
            </a:r>
          </a:p>
          <a:p>
            <a:pPr lvl="1"/>
            <a:r>
              <a:rPr lang="en-US" dirty="0"/>
              <a:t>The output of the classification</a:t>
            </a:r>
          </a:p>
          <a:p>
            <a:pPr lvl="1"/>
            <a:r>
              <a:rPr lang="en-US" dirty="0"/>
              <a:t>Advantages and disadvantages</a:t>
            </a:r>
          </a:p>
        </p:txBody>
      </p:sp>
    </p:spTree>
    <p:extLst>
      <p:ext uri="{BB962C8B-B14F-4D97-AF65-F5344CB8AC3E}">
        <p14:creationId xmlns:p14="http://schemas.microsoft.com/office/powerpoint/2010/main" val="378899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Manual Classification</a:t>
            </a:r>
          </a:p>
        </p:txBody>
      </p:sp>
      <p:sp>
        <p:nvSpPr>
          <p:cNvPr id="3" name="Text Placeholder 2"/>
          <p:cNvSpPr>
            <a:spLocks noGrp="1"/>
          </p:cNvSpPr>
          <p:nvPr>
            <p:ph type="body" idx="1"/>
          </p:nvPr>
        </p:nvSpPr>
        <p:spPr/>
        <p:txBody>
          <a:bodyPr>
            <a:normAutofit fontScale="62500" lnSpcReduction="20000"/>
          </a:bodyPr>
          <a:lstStyle/>
          <a:p>
            <a:pPr marR="0" lvl="0" rtl="0"/>
            <a:r>
              <a:rPr lang="en-US" b="1" i="0" u="none" strike="noStrike" baseline="0" dirty="0">
                <a:latin typeface="Times New Roman" panose="02020603050405020304" pitchFamily="18" charset="0"/>
              </a:rPr>
              <a:t>Manual, or visual, classification of remotely sensed data is an effective method of classifying land cover especially when the analyst is familiar with the area being classified. </a:t>
            </a:r>
          </a:p>
          <a:p>
            <a:pPr marR="0" lvl="0" rtl="0"/>
            <a:r>
              <a:rPr lang="en-US" b="1" i="0" u="none" strike="noStrike" baseline="0" dirty="0">
                <a:latin typeface="Times New Roman" panose="02020603050405020304" pitchFamily="18" charset="0"/>
              </a:rPr>
              <a:t>This method uses skills that were originally developed for interpreting aerial photographs. </a:t>
            </a:r>
          </a:p>
          <a:p>
            <a:pPr marR="0" lvl="0" rtl="0"/>
            <a:r>
              <a:rPr lang="en-US" b="1" i="0" u="none" strike="noStrike" baseline="0" dirty="0">
                <a:latin typeface="Times New Roman" panose="02020603050405020304" pitchFamily="18" charset="0"/>
              </a:rPr>
              <a:t>It relies on the interpreter to employ visual cues such as tone, texture, shape, pattern, and relationship to other objects to identify the different land cover classes , The primary advantage of manual interpretation is its utilization of the brain to identify features in the image and relate them to features on the ground. The brain can still beat the computer in accurately identifying image features. Another advantage is that manual classification can be done without a computer, instead using a hardcopy version of a satellite image.</a:t>
            </a:r>
          </a:p>
          <a:p>
            <a:pPr marR="0" lvl="0" rtl="0"/>
            <a:r>
              <a:rPr lang="en-US" b="1" i="0" u="none" strike="noStrike" baseline="0" dirty="0">
                <a:latin typeface="Times New Roman" panose="02020603050405020304" pitchFamily="18" charset="0"/>
              </a:rPr>
              <a:t>The downside of manual interpretation is that it tends to be tedious and slow when compared with automated classification and because it relies solely on a human interpreter it is more subjective. Another drawback is that it is only able to incorporate three bands of data from a satellite image since the interpretation is usually done using a color image comprised of red, green, and blue primary </a:t>
            </a:r>
            <a:r>
              <a:rPr lang="en-US" b="1" i="0" u="none" strike="noStrike" baseline="0" dirty="0" err="1">
                <a:latin typeface="Times New Roman" panose="02020603050405020304" pitchFamily="18" charset="0"/>
              </a:rPr>
              <a:t>colours</a:t>
            </a:r>
            <a:r>
              <a:rPr lang="en-US" b="1" i="0" u="none" strike="noStrike" baseline="0" dirty="0">
                <a:latin typeface="Times New Roman" panose="02020603050405020304" pitchFamily="18" charset="0"/>
              </a:rPr>
              <a:t>.</a:t>
            </a:r>
          </a:p>
          <a:p>
            <a:pPr marR="0" lvl="0" rtl="0"/>
            <a:r>
              <a:rPr lang="en-US" b="1" i="0" u="none" strike="noStrike" baseline="0" dirty="0">
                <a:latin typeface="Times New Roman" panose="02020603050405020304" pitchFamily="18" charset="0"/>
              </a:rPr>
              <a:t>The technique used in manual interpretation is fairly simple. The analyst views the image on either a computer screen or a hardcopy printout and then draws a polygon around areas that are identified as a particular land cover type. If the land cover delineations are done on a computer screen the land cover map is created during the delineation process. If the interpretation is done on a hardcopy image the resulting map will have to be digitized to convert it into a machine readable format.</a:t>
            </a:r>
          </a:p>
        </p:txBody>
      </p:sp>
    </p:spTree>
    <p:extLst>
      <p:ext uri="{BB962C8B-B14F-4D97-AF65-F5344CB8AC3E}">
        <p14:creationId xmlns:p14="http://schemas.microsoft.com/office/powerpoint/2010/main" val="265952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2</a:t>
            </a:fld>
            <a:endParaRPr lang="en-US"/>
          </a:p>
        </p:txBody>
      </p:sp>
    </p:spTree>
    <p:extLst>
      <p:ext uri="{BB962C8B-B14F-4D97-AF65-F5344CB8AC3E}">
        <p14:creationId xmlns:p14="http://schemas.microsoft.com/office/powerpoint/2010/main" val="557394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Digital Classification</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Numerical techniques for satellite image classification have a long tradition, dating back to at least the early </a:t>
            </a:r>
            <a:r>
              <a:rPr lang="en-US" b="1" i="0" u="none" strike="noStrike" baseline="0" dirty="0" err="1">
                <a:latin typeface="Times New Roman" panose="02020603050405020304" pitchFamily="18" charset="0"/>
              </a:rPr>
              <a:t>70s</a:t>
            </a:r>
            <a:r>
              <a:rPr lang="en-US" b="1" i="0" u="none" strike="noStrike" baseline="0" dirty="0">
                <a:latin typeface="Times New Roman" panose="02020603050405020304" pitchFamily="18" charset="0"/>
              </a:rPr>
              <a:t>, two types of approaches have evolved and, in spite of recent developments, have remained as the basic options. </a:t>
            </a:r>
          </a:p>
          <a:p>
            <a:pPr marR="0" lvl="0" rtl="0"/>
            <a:r>
              <a:rPr lang="en-US" b="1" i="0" u="none" strike="noStrike" baseline="0" dirty="0">
                <a:latin typeface="Times New Roman" panose="02020603050405020304" pitchFamily="18" charset="0"/>
              </a:rPr>
              <a:t>They  differ  in the  assumptions  made  about  the  knowledge  of the  scene  to   be   classified. </a:t>
            </a:r>
          </a:p>
          <a:p>
            <a:pPr marR="0" lvl="0" rtl="0"/>
            <a:r>
              <a:rPr lang="en-US" b="1" i="0" u="none" strike="noStrike" baseline="0" dirty="0">
                <a:latin typeface="Times New Roman" panose="02020603050405020304" pitchFamily="18" charset="0"/>
              </a:rPr>
              <a:t>In supervised classification, a priori knowledge of all cover types to be mapped within the classified scene is assumed. </a:t>
            </a:r>
          </a:p>
          <a:p>
            <a:pPr marR="0" lvl="0" rtl="0"/>
            <a:r>
              <a:rPr lang="en-US" b="1" i="0" u="none" strike="noStrike" baseline="0" dirty="0">
                <a:latin typeface="Times New Roman" panose="02020603050405020304" pitchFamily="18" charset="0"/>
              </a:rPr>
              <a:t>This knowledge is used to define signatures of the classes of interest, to be applied to the entire scene. </a:t>
            </a:r>
          </a:p>
        </p:txBody>
      </p:sp>
    </p:spTree>
    <p:extLst>
      <p:ext uri="{BB962C8B-B14F-4D97-AF65-F5344CB8AC3E}">
        <p14:creationId xmlns:p14="http://schemas.microsoft.com/office/powerpoint/2010/main" val="144106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Digital Classification</a:t>
            </a:r>
          </a:p>
        </p:txBody>
      </p:sp>
      <p:sp>
        <p:nvSpPr>
          <p:cNvPr id="3" name="Text Placeholder 2"/>
          <p:cNvSpPr>
            <a:spLocks noGrp="1"/>
          </p:cNvSpPr>
          <p:nvPr>
            <p:ph type="body" idx="1"/>
          </p:nvPr>
        </p:nvSpPr>
        <p:spPr/>
        <p:txBody>
          <a:bodyPr>
            <a:normAutofit/>
          </a:bodyPr>
          <a:lstStyle/>
          <a:p>
            <a:pPr lvl="0"/>
            <a:r>
              <a:rPr lang="en-US" b="1" dirty="0">
                <a:latin typeface="Times New Roman" panose="02020603050405020304" pitchFamily="18" charset="0"/>
              </a:rPr>
              <a:t>In unsupervised classification, no prior information about the land cover types or their distribution is required. </a:t>
            </a:r>
          </a:p>
          <a:p>
            <a:pPr lvl="0"/>
            <a:r>
              <a:rPr lang="en-US" b="1" i="0" u="none" strike="noStrike" baseline="0" dirty="0">
                <a:latin typeface="Times New Roman" panose="02020603050405020304" pitchFamily="18" charset="0"/>
              </a:rPr>
              <a:t>Unsupervised classification methods divide the scene into more or less pure spectral clusters, typically constrained by pre-defined parameters characterizing the statistical properties of these clusters and the relationships among adjacent clusters. The assignment of land cover labels to individual spectral clusters is made subsequently on the basis of ground information, obtained in the locations indicated by the resulting clusters. </a:t>
            </a:r>
          </a:p>
        </p:txBody>
      </p:sp>
    </p:spTree>
    <p:extLst>
      <p:ext uri="{BB962C8B-B14F-4D97-AF65-F5344CB8AC3E}">
        <p14:creationId xmlns:p14="http://schemas.microsoft.com/office/powerpoint/2010/main" val="235712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Digital Classification</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In recent years, numerous variants of these two basic classification methods have been developed. </a:t>
            </a:r>
          </a:p>
          <a:p>
            <a:pPr marR="0" lvl="0" rtl="0"/>
            <a:r>
              <a:rPr lang="en-US" b="1" i="0" u="none" strike="noStrike" baseline="0" dirty="0">
                <a:latin typeface="Times New Roman" panose="02020603050405020304" pitchFamily="18" charset="0"/>
              </a:rPr>
              <a:t>These include decision trees; neural networks, fuzzy classification and mixture modeling for supervised classification; and classification by progressive generalization, classification through enhancement, and post- processing adjustments for unsupervised techniques.</a:t>
            </a:r>
          </a:p>
        </p:txBody>
      </p:sp>
    </p:spTree>
    <p:extLst>
      <p:ext uri="{BB962C8B-B14F-4D97-AF65-F5344CB8AC3E}">
        <p14:creationId xmlns:p14="http://schemas.microsoft.com/office/powerpoint/2010/main" val="190409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Digital Classification</a:t>
            </a:r>
          </a:p>
        </p:txBody>
      </p:sp>
      <p:sp>
        <p:nvSpPr>
          <p:cNvPr id="3" name="Text Placeholder 2"/>
          <p:cNvSpPr>
            <a:spLocks noGrp="1"/>
          </p:cNvSpPr>
          <p:nvPr>
            <p:ph type="body" idx="1"/>
          </p:nvPr>
        </p:nvSpPr>
        <p:spPr/>
        <p:txBody>
          <a:bodyPr>
            <a:normAutofit fontScale="70000" lnSpcReduction="20000"/>
          </a:bodyPr>
          <a:lstStyle/>
          <a:p>
            <a:pPr marR="0" lvl="0" rtl="0"/>
            <a:r>
              <a:rPr lang="en-US" b="1" i="0" u="none" strike="noStrike" baseline="0" dirty="0">
                <a:latin typeface="Times New Roman" panose="02020603050405020304" pitchFamily="18" charset="0"/>
              </a:rPr>
              <a:t>It seems evident that when one knows what classes are desired and where they occur (at least as a sample), supervised classification strategies are preferable. </a:t>
            </a:r>
          </a:p>
          <a:p>
            <a:pPr marR="0" lvl="0" rtl="0"/>
            <a:r>
              <a:rPr lang="en-US" b="1" i="0" u="none" strike="noStrike" baseline="0" dirty="0">
                <a:latin typeface="Times New Roman" panose="02020603050405020304" pitchFamily="18" charset="0"/>
              </a:rPr>
              <a:t>However, over large areas the distribution of classes is not known a priori. This is compounded by the spatial trends in spectral signatures, resulting in the well known signature extension problem. </a:t>
            </a:r>
          </a:p>
          <a:p>
            <a:pPr marR="0" lvl="0" rtl="0"/>
            <a:r>
              <a:rPr lang="en-US" b="1" i="0" u="none" strike="noStrike" baseline="0" dirty="0">
                <a:latin typeface="Times New Roman" panose="02020603050405020304" pitchFamily="18" charset="0"/>
              </a:rPr>
              <a:t>These complexities render sample selection very difficult and often arbitrary. </a:t>
            </a:r>
          </a:p>
          <a:p>
            <a:pPr marR="0" lvl="0" rtl="0"/>
            <a:r>
              <a:rPr lang="en-US" b="1" i="0" u="none" strike="noStrike" baseline="0" dirty="0">
                <a:latin typeface="Times New Roman" panose="02020603050405020304" pitchFamily="18" charset="0"/>
              </a:rPr>
              <a:t>Thus, where spatial distribution information is not available, e.g., when mapping a large area previously not well known, unsupervised classification is arguably the better strategy, although a supervised method has also been used in such case. </a:t>
            </a:r>
          </a:p>
          <a:p>
            <a:pPr marR="0" lvl="0" rtl="0"/>
            <a:r>
              <a:rPr lang="en-US" b="1" i="0" u="none" strike="noStrike" baseline="0" dirty="0">
                <a:latin typeface="Times New Roman" panose="02020603050405020304" pitchFamily="18" charset="0"/>
              </a:rPr>
              <a:t>Unsupervised classification provides more comprehensive information on the spectral characteristics of the area, presents spectrally pure clusters for the labelling step, and gives the opportunity to the analyst to group similar clusters into a smaller number of land cover classes. </a:t>
            </a:r>
          </a:p>
          <a:p>
            <a:pPr marR="0" lvl="0" rtl="0"/>
            <a:r>
              <a:rPr lang="en-US" b="1" i="0" u="none" strike="noStrike" baseline="0" dirty="0">
                <a:latin typeface="Times New Roman" panose="02020603050405020304" pitchFamily="18" charset="0"/>
              </a:rPr>
              <a:t>Perhaps the major problem with unsupervised classification is the effect of controlled parameters (e.g., number of clusters, allowable dispersion around a cluster mean), for the same data set, changes in these can produce different final clusters. </a:t>
            </a:r>
          </a:p>
        </p:txBody>
      </p:sp>
    </p:spTree>
    <p:extLst>
      <p:ext uri="{BB962C8B-B14F-4D97-AF65-F5344CB8AC3E}">
        <p14:creationId xmlns:p14="http://schemas.microsoft.com/office/powerpoint/2010/main" val="38952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Consideration in land cover classification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An important consideration in land cover classification is consistency and reproducibility. </a:t>
            </a:r>
          </a:p>
          <a:p>
            <a:pPr marR="0" lvl="0" rtl="0"/>
            <a:r>
              <a:rPr lang="en-US" b="1" i="0" u="none" strike="noStrike" baseline="0" dirty="0">
                <a:latin typeface="Times New Roman" panose="02020603050405020304" pitchFamily="18" charset="0"/>
              </a:rPr>
              <a:t>That is, the same result should be obtained by various analysts given the same input data or ideally, even different input data over the same area. </a:t>
            </a:r>
          </a:p>
          <a:p>
            <a:pPr marR="0" lvl="0" rtl="0"/>
            <a:r>
              <a:rPr lang="en-US" b="1" i="0" u="none" strike="noStrike" baseline="0" dirty="0">
                <a:latin typeface="Times New Roman" panose="02020603050405020304" pitchFamily="18" charset="0"/>
              </a:rPr>
              <a:t>In practice, this means that as much as possible of the analysis should be done with objective, analyst- independent procedures. </a:t>
            </a:r>
          </a:p>
          <a:p>
            <a:pPr marR="0" lvl="0" rtl="0"/>
            <a:r>
              <a:rPr lang="en-US" b="1" i="0" u="none" strike="noStrike" baseline="0" dirty="0">
                <a:latin typeface="Times New Roman" panose="02020603050405020304" pitchFamily="18" charset="0"/>
              </a:rPr>
              <a:t>On the other hand, the analyst cannot be entirely excluded from the process because any classification is a human construct, imposing an artificial scheme on the natural world. </a:t>
            </a:r>
          </a:p>
        </p:txBody>
      </p:sp>
    </p:spTree>
    <p:extLst>
      <p:ext uri="{BB962C8B-B14F-4D97-AF65-F5344CB8AC3E}">
        <p14:creationId xmlns:p14="http://schemas.microsoft.com/office/powerpoint/2010/main" val="2092201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Image segmentation</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Segmentation and classification tools provide an approach to extracting features from imagery based on objects. </a:t>
            </a:r>
          </a:p>
          <a:p>
            <a:pPr marR="0" lvl="0" rtl="0"/>
            <a:r>
              <a:rPr lang="en-US" b="1" i="0" u="none" strike="noStrike" baseline="0" dirty="0">
                <a:latin typeface="Times New Roman" panose="02020603050405020304" pitchFamily="18" charset="0"/>
              </a:rPr>
              <a:t>These objects are created via an image segmentation process where pixels in close proximity and having similar spectral characteristics are grouped together into a segment. </a:t>
            </a:r>
          </a:p>
          <a:p>
            <a:pPr marR="0" lvl="0" rtl="0"/>
            <a:r>
              <a:rPr lang="en-US" b="1" i="0" u="none" strike="noStrike" baseline="0" dirty="0">
                <a:latin typeface="Times New Roman" panose="02020603050405020304" pitchFamily="18" charset="0"/>
              </a:rPr>
              <a:t>Segments exhibiting certain shapes, spectral, and spatial characteristics can be further grouped into objects. </a:t>
            </a:r>
          </a:p>
          <a:p>
            <a:pPr marR="0" lvl="0" rtl="0"/>
            <a:r>
              <a:rPr lang="en-US" b="1" i="0" u="none" strike="noStrike" baseline="0" dirty="0">
                <a:latin typeface="Times New Roman" panose="02020603050405020304" pitchFamily="18" charset="0"/>
              </a:rPr>
              <a:t>The objects can then be grouped into classes that represent real-world features on the ground. Image classification can also be performed on pixel imagery, for example, traditional </a:t>
            </a:r>
            <a:r>
              <a:rPr lang="en-US" b="1" i="0" u="none" strike="noStrike" baseline="0" dirty="0" err="1">
                <a:latin typeface="Times New Roman" panose="02020603050405020304" pitchFamily="18" charset="0"/>
              </a:rPr>
              <a:t>unsegmented</a:t>
            </a:r>
            <a:r>
              <a:rPr lang="en-US" b="1" i="0" u="none" strike="noStrike" baseline="0" dirty="0">
                <a:latin typeface="Times New Roman" panose="02020603050405020304" pitchFamily="18" charset="0"/>
              </a:rPr>
              <a:t> imagery.</a:t>
            </a:r>
          </a:p>
        </p:txBody>
      </p:sp>
    </p:spTree>
    <p:extLst>
      <p:ext uri="{BB962C8B-B14F-4D97-AF65-F5344CB8AC3E}">
        <p14:creationId xmlns:p14="http://schemas.microsoft.com/office/powerpoint/2010/main" val="2956846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Image segmentation</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dirty="0">
                <a:latin typeface="Times New Roman" panose="02020603050405020304" pitchFamily="18" charset="0"/>
              </a:rPr>
              <a:t>The object-oriented feature extraction process is a workflow supported by tools covering three main functional areas: image segmentation, deriving analytical information about the segments, and classification. </a:t>
            </a:r>
          </a:p>
          <a:p>
            <a:pPr marR="0" lvl="0" rtl="0"/>
            <a:r>
              <a:rPr lang="en-US" b="1" i="0" u="none" strike="noStrike" baseline="0" dirty="0">
                <a:latin typeface="Times New Roman" panose="02020603050405020304" pitchFamily="18" charset="0"/>
              </a:rPr>
              <a:t>Data output from one tool is the input to subsequent tools, where the goal is to produce a meaningful object-oriented feature class map.</a:t>
            </a:r>
          </a:p>
          <a:p>
            <a:pPr marR="0" lvl="0" rtl="0"/>
            <a:r>
              <a:rPr lang="en-US" b="1" i="0" u="none" strike="noStrike" baseline="0" dirty="0">
                <a:latin typeface="Times New Roman" panose="02020603050405020304" pitchFamily="18" charset="0"/>
              </a:rPr>
              <a:t>The object-oriented process is similar to a traditional image, pixel-based classification process, utilizing supervised and unsupervised classification techniques. </a:t>
            </a:r>
          </a:p>
          <a:p>
            <a:pPr marR="0" lvl="0" rtl="0"/>
            <a:r>
              <a:rPr lang="en-US" b="1" i="0" u="none" strike="noStrike" baseline="0">
                <a:latin typeface="Times New Roman" panose="02020603050405020304" pitchFamily="18" charset="0"/>
              </a:rPr>
              <a:t>Instead </a:t>
            </a:r>
            <a:r>
              <a:rPr lang="en-US" b="1" i="0" u="none" strike="noStrike" baseline="0" dirty="0">
                <a:latin typeface="Times New Roman" panose="02020603050405020304" pitchFamily="18" charset="0"/>
              </a:rPr>
              <a:t>of classifying pixels, the process classifies segments, which can be thought of as super pixels</a:t>
            </a:r>
            <a:r>
              <a:rPr lang="en-US" b="1" i="0" u="none" strike="noStrike" baseline="0">
                <a:latin typeface="Times New Roman" panose="02020603050405020304" pitchFamily="18" charset="0"/>
              </a:rPr>
              <a:t>. </a:t>
            </a:r>
          </a:p>
          <a:p>
            <a:pPr marR="0" lvl="0" rtl="0"/>
            <a:r>
              <a:rPr lang="en-US" b="1" i="0" u="none" strike="noStrike" baseline="0">
                <a:latin typeface="Times New Roman" panose="02020603050405020304" pitchFamily="18" charset="0"/>
              </a:rPr>
              <a:t>Each </a:t>
            </a:r>
            <a:r>
              <a:rPr lang="en-US" b="1" i="0" u="none" strike="noStrike" baseline="0" dirty="0">
                <a:latin typeface="Times New Roman" panose="02020603050405020304" pitchFamily="18" charset="0"/>
              </a:rPr>
              <a:t>segment, or super pixel, is represented by a set of attributes that are used by the classifier tools to produce the classified image.</a:t>
            </a:r>
          </a:p>
        </p:txBody>
      </p:sp>
    </p:spTree>
    <p:extLst>
      <p:ext uri="{BB962C8B-B14F-4D97-AF65-F5344CB8AC3E}">
        <p14:creationId xmlns:p14="http://schemas.microsoft.com/office/powerpoint/2010/main" val="76405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Hybrid Approach</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A hybrid approach combines the advantages of the automated and manual methods to produce a land cover map that is better than if just a single method was used. One hybrid approach is to use one of the automated classification methods to do an initial classification and then use manual methods to refine the classification and correct obvious errors. With this approach a reasonably good classification can be obtained quickly with the automated approach and then manual methods can be used to refine the classes that did not get labeled correctly.</a:t>
            </a:r>
          </a:p>
        </p:txBody>
      </p:sp>
    </p:spTree>
    <p:extLst>
      <p:ext uri="{BB962C8B-B14F-4D97-AF65-F5344CB8AC3E}">
        <p14:creationId xmlns:p14="http://schemas.microsoft.com/office/powerpoint/2010/main" val="3310748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Land use /Land Cover map generated using manual classification Heads-Up digitisation approach. </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a:latin typeface="Times New Roman" panose="02020603050405020304" pitchFamily="18" charset="0"/>
              </a:rPr>
              <a:t>The editing process requires that the analyst be able to compare the classified map with either the original satellite image or some other imagery that can be used to identify land cover features. To compare a classified map with imagery it is helpful to have access to software that allows the analyst to flicker between two images (the land cover image and the original satellite image) or slide one image over the other on the computer display using a technique often called “swiping”. By doing these comparisons the analyst gets a sense of the quality of the classification. When errors are spotted they can be edited using tools common in many image processing software packages. In most cases, visually editing a classified map will improve the accuracy of the final product.</a:t>
            </a:r>
          </a:p>
        </p:txBody>
      </p:sp>
    </p:spTree>
    <p:extLst>
      <p:ext uri="{BB962C8B-B14F-4D97-AF65-F5344CB8AC3E}">
        <p14:creationId xmlns:p14="http://schemas.microsoft.com/office/powerpoint/2010/main" val="581827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CB05-6DA2-B003-F448-625607EF1A75}"/>
              </a:ext>
            </a:extLst>
          </p:cNvPr>
          <p:cNvSpPr>
            <a:spLocks noGrp="1"/>
          </p:cNvSpPr>
          <p:nvPr>
            <p:ph type="title"/>
          </p:nvPr>
        </p:nvSpPr>
        <p:spPr/>
        <p:txBody>
          <a:bodyPr/>
          <a:lstStyle/>
          <a:p>
            <a:r>
              <a:rPr lang="en-US" b="1" i="0" u="none" strike="noStrike" kern="1800" baseline="0" dirty="0">
                <a:latin typeface="Times New Roman" panose="02020603050405020304" pitchFamily="18" charset="0"/>
              </a:rPr>
              <a:t>Manual digitizing of forest cover</a:t>
            </a:r>
            <a:endParaRPr lang="en-US" dirty="0"/>
          </a:p>
        </p:txBody>
      </p:sp>
      <p:sp>
        <p:nvSpPr>
          <p:cNvPr id="3" name="Text Placeholder 2">
            <a:extLst>
              <a:ext uri="{FF2B5EF4-FFF2-40B4-BE49-F238E27FC236}">
                <a16:creationId xmlns:a16="http://schemas.microsoft.com/office/drawing/2014/main" id="{958FFA2E-FC50-E43A-BDBF-7EB66CAB8043}"/>
              </a:ext>
            </a:extLst>
          </p:cNvPr>
          <p:cNvSpPr>
            <a:spLocks noGrp="1"/>
          </p:cNvSpPr>
          <p:nvPr>
            <p:ph type="body" idx="1"/>
          </p:nvPr>
        </p:nvSpPr>
        <p:spPr/>
        <p:txBody>
          <a:bodyPr/>
          <a:lstStyle/>
          <a:p>
            <a:r>
              <a:rPr lang="en-US" b="1" i="0" u="none" strike="noStrike" kern="1800" baseline="0" dirty="0">
                <a:latin typeface="Times New Roman" panose="02020603050405020304" pitchFamily="18" charset="0"/>
              </a:rPr>
              <a:t>Other methods of classification in vogue</a:t>
            </a:r>
            <a:endParaRPr lang="en-US" dirty="0"/>
          </a:p>
        </p:txBody>
      </p:sp>
      <p:sp>
        <p:nvSpPr>
          <p:cNvPr id="4" name="Date Placeholder 3">
            <a:extLst>
              <a:ext uri="{FF2B5EF4-FFF2-40B4-BE49-F238E27FC236}">
                <a16:creationId xmlns:a16="http://schemas.microsoft.com/office/drawing/2014/main" id="{FA31BAB7-942B-FC0F-F665-DC8BC579C93E}"/>
              </a:ext>
            </a:extLst>
          </p:cNvPr>
          <p:cNvSpPr>
            <a:spLocks noGrp="1"/>
          </p:cNvSpPr>
          <p:nvPr>
            <p:ph type="dt" sz="half" idx="10"/>
          </p:nvPr>
        </p:nvSpPr>
        <p:spPr/>
        <p:txBody>
          <a:bodyPr/>
          <a:lstStyle/>
          <a:p>
            <a:r>
              <a:rPr lang="en-US"/>
              <a:t>04-Apr-23</a:t>
            </a:r>
          </a:p>
        </p:txBody>
      </p:sp>
      <p:sp>
        <p:nvSpPr>
          <p:cNvPr id="5" name="Footer Placeholder 4">
            <a:extLst>
              <a:ext uri="{FF2B5EF4-FFF2-40B4-BE49-F238E27FC236}">
                <a16:creationId xmlns:a16="http://schemas.microsoft.com/office/drawing/2014/main" id="{BA3B8303-9F72-93BF-7B91-F84492A92B3B}"/>
              </a:ext>
            </a:extLst>
          </p:cNvPr>
          <p:cNvSpPr>
            <a:spLocks noGrp="1"/>
          </p:cNvSpPr>
          <p:nvPr>
            <p:ph type="ftr" sz="quarter" idx="11"/>
          </p:nvPr>
        </p:nvSpPr>
        <p:spPr/>
        <p:txBody>
          <a:bodyPr/>
          <a:lstStyle/>
          <a:p>
            <a:r>
              <a:rPr lang="en-US"/>
              <a:t>Kefyalew Sahle (HU, WGCFNR)</a:t>
            </a:r>
          </a:p>
        </p:txBody>
      </p:sp>
      <p:sp>
        <p:nvSpPr>
          <p:cNvPr id="6" name="Slide Number Placeholder 5">
            <a:extLst>
              <a:ext uri="{FF2B5EF4-FFF2-40B4-BE49-F238E27FC236}">
                <a16:creationId xmlns:a16="http://schemas.microsoft.com/office/drawing/2014/main" id="{A276C541-2A8F-2620-DCD4-99DF3CE8CFFF}"/>
              </a:ext>
            </a:extLst>
          </p:cNvPr>
          <p:cNvSpPr>
            <a:spLocks noGrp="1"/>
          </p:cNvSpPr>
          <p:nvPr>
            <p:ph type="sldNum" sz="quarter" idx="12"/>
          </p:nvPr>
        </p:nvSpPr>
        <p:spPr/>
        <p:txBody>
          <a:bodyPr/>
          <a:lstStyle/>
          <a:p>
            <a:fld id="{A088C100-5670-4E20-940F-F4434F56A4F4}" type="slidenum">
              <a:rPr lang="en-US" smtClean="0"/>
              <a:t>29</a:t>
            </a:fld>
            <a:endParaRPr lang="en-US"/>
          </a:p>
        </p:txBody>
      </p:sp>
    </p:spTree>
    <p:extLst>
      <p:ext uri="{BB962C8B-B14F-4D97-AF65-F5344CB8AC3E}">
        <p14:creationId xmlns:p14="http://schemas.microsoft.com/office/powerpoint/2010/main" val="68088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Unit 4. Forestry cover mapping</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3</a:t>
            </a:fld>
            <a:endParaRPr lang="en-US"/>
          </a:p>
        </p:txBody>
      </p:sp>
    </p:spTree>
    <p:extLst>
      <p:ext uri="{BB962C8B-B14F-4D97-AF65-F5344CB8AC3E}">
        <p14:creationId xmlns:p14="http://schemas.microsoft.com/office/powerpoint/2010/main" val="3546933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Manual digitizing of forest cover</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a:latin typeface="Times New Roman" panose="02020603050405020304" pitchFamily="18" charset="0"/>
              </a:rPr>
              <a:t>Method</a:t>
            </a:r>
          </a:p>
          <a:p>
            <a:pPr marR="0" lvl="1" rtl="0"/>
            <a:r>
              <a:rPr lang="en-US" b="1" i="0" u="none" strike="noStrike" baseline="0">
                <a:solidFill>
                  <a:srgbClr val="000000"/>
                </a:solidFill>
                <a:latin typeface="Times New Roman" panose="02020603050405020304" pitchFamily="18" charset="0"/>
              </a:rPr>
              <a:t>Manual Digitizing is often tedious and tiring to the operators. In the old method, the operator traced map features on a transparency and attached this map to the computer screen. In the new method of heads-up digitizing, a scanned map image (aerial photograph and/or satellite image) is used digitally to trace the outlines into a GIS layer </a:t>
            </a:r>
          </a:p>
          <a:p>
            <a:pPr marR="0" lvl="0" rtl="0"/>
            <a:r>
              <a:rPr lang="en-US" b="1" i="0" u="none" strike="noStrike" baseline="0">
                <a:latin typeface="Times New Roman" panose="02020603050405020304" pitchFamily="18" charset="0"/>
              </a:rPr>
              <a:t>The old method</a:t>
            </a:r>
          </a:p>
          <a:p>
            <a:pPr marR="0" lvl="1" rtl="0"/>
            <a:r>
              <a:rPr lang="en-US" b="1" i="0" u="none" strike="noStrike" baseline="0">
                <a:solidFill>
                  <a:srgbClr val="000000"/>
                </a:solidFill>
                <a:latin typeface="Times New Roman" panose="02020603050405020304" pitchFamily="18" charset="0"/>
              </a:rPr>
              <a:t>Manual digitizing requires a digitizing board which may range in size from small tablets of 30x30 cm to large digitizing tables of 120x180 cm. </a:t>
            </a:r>
          </a:p>
          <a:p>
            <a:pPr marR="0" lvl="1" rtl="0"/>
            <a:r>
              <a:rPr lang="en-US" b="1" i="0" u="none" strike="noStrike" baseline="0">
                <a:solidFill>
                  <a:srgbClr val="000000"/>
                </a:solidFill>
                <a:latin typeface="Times New Roman" panose="02020603050405020304" pitchFamily="18" charset="0"/>
              </a:rPr>
              <a:t>In the process of digitizing, the map is fixed to the digitizing board using masking tape.</a:t>
            </a:r>
          </a:p>
          <a:p>
            <a:pPr marR="0" lvl="1" rtl="0"/>
            <a:r>
              <a:rPr lang="en-US" b="1" i="0" u="none" strike="noStrike" baseline="0">
                <a:solidFill>
                  <a:srgbClr val="000000"/>
                </a:solidFill>
                <a:latin typeface="Times New Roman" panose="02020603050405020304" pitchFamily="18" charset="0"/>
              </a:rPr>
              <a:t>Digitizing is often tedious and tiring to the operators. Apart from ensuring that operators are well trained, it is therefore important to provide a good operating environment including an ergonomically appropriate digitizer setup. Consistent GIS software macros that guide the operator and quality control procedures will minimize errors during digitizing and reduce the time required for later editing. </a:t>
            </a:r>
          </a:p>
        </p:txBody>
      </p:sp>
    </p:spTree>
    <p:extLst>
      <p:ext uri="{BB962C8B-B14F-4D97-AF65-F5344CB8AC3E}">
        <p14:creationId xmlns:p14="http://schemas.microsoft.com/office/powerpoint/2010/main" val="2044261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New method</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a:latin typeface="Times New Roman" panose="02020603050405020304" pitchFamily="18" charset="0"/>
              </a:rPr>
              <a:t>A form of data input that does not use a digitizing tablet is sometimes called heads-up digitizing. </a:t>
            </a:r>
          </a:p>
          <a:p>
            <a:pPr marR="0" lvl="0" rtl="0"/>
            <a:r>
              <a:rPr lang="en-US" b="1" i="0" u="none" strike="noStrike" baseline="0">
                <a:latin typeface="Times New Roman" panose="02020603050405020304" pitchFamily="18" charset="0"/>
              </a:rPr>
              <a:t>In the new method of heads-up digitizing, a scanned map image is used digitally to trace the outlines into a GIS layer. The operator uses a scanned map, air photo or satellite image as a backdrop. The image has been georeferenced, in that the image has been converted to a format with the same projection and real-world coordinate system as the other layers in the GIS project. The analyst converts the image by using control points and “tethering” the image to known locations both in the rest of the layers and in the real world. Good control points include street intersections and landmarks. The analyst then traces features with a mouse off the scanned image, creating a new layer in the process.</a:t>
            </a:r>
          </a:p>
          <a:p>
            <a:pPr marR="0" lvl="0" rtl="0"/>
            <a:r>
              <a:rPr lang="en-US" b="1" i="0" u="none" strike="noStrike" baseline="0">
                <a:latin typeface="Times New Roman" panose="02020603050405020304" pitchFamily="18" charset="0"/>
              </a:rPr>
              <a:t>Head-up digitizing is similar to manual digitizing in the way the lines have to be traced by hands, but it works directly on the computer screen using the scanned raster image as a backdrop.</a:t>
            </a:r>
          </a:p>
        </p:txBody>
      </p:sp>
    </p:spTree>
    <p:extLst>
      <p:ext uri="{BB962C8B-B14F-4D97-AF65-F5344CB8AC3E}">
        <p14:creationId xmlns:p14="http://schemas.microsoft.com/office/powerpoint/2010/main" val="2464018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u="none" strike="noStrike" kern="1800" baseline="0" dirty="0">
                <a:latin typeface="Times New Roman" panose="02020603050405020304" pitchFamily="18" charset="0"/>
              </a:rPr>
              <a:t>Manual digitizing procedure</a:t>
            </a:r>
            <a:br>
              <a:rPr lang="en-US" b="1" i="0" u="none" strike="noStrike" kern="1800" baseline="0" dirty="0">
                <a:latin typeface="Times New Roman" panose="02020603050405020304" pitchFamily="18" charset="0"/>
              </a:rPr>
            </a:br>
            <a:r>
              <a:rPr lang="en-US" b="1" i="0" u="none" strike="noStrike" kern="1800" baseline="0" dirty="0">
                <a:latin typeface="Times New Roman" panose="02020603050405020304" pitchFamily="18" charset="0"/>
              </a:rPr>
              <a:t>	</a:t>
            </a:r>
            <a:r>
              <a:rPr lang="en-US" b="1" i="0" u="none" strike="noStrike" baseline="0" dirty="0">
                <a:latin typeface="Times New Roman" panose="02020603050405020304" pitchFamily="18" charset="0"/>
              </a:rPr>
              <a:t>Disadvantages</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Digitizing is tedious possibly leading to operator fatigue and resulting quality problems which may require considerable post-processing;</a:t>
            </a:r>
          </a:p>
          <a:p>
            <a:pPr marR="0" lvl="0" rtl="0"/>
            <a:r>
              <a:rPr lang="en-US" b="1" i="0" u="none" strike="noStrike" baseline="0" dirty="0">
                <a:latin typeface="Times New Roman" panose="02020603050405020304" pitchFamily="18" charset="0"/>
              </a:rPr>
              <a:t> Manual digitizing is quite slow; </a:t>
            </a:r>
          </a:p>
          <a:p>
            <a:pPr marR="0" lvl="0" rtl="0"/>
            <a:r>
              <a:rPr lang="en-US" b="1" i="0" u="none" strike="noStrike" baseline="0" dirty="0">
                <a:latin typeface="Times New Roman" panose="02020603050405020304" pitchFamily="18" charset="0"/>
              </a:rPr>
              <a:t>In contrast to primary data collection using GPS or aerial photography, the accuracy of digitized maps is limited by the quality of the source material.</a:t>
            </a:r>
          </a:p>
        </p:txBody>
      </p:sp>
    </p:spTree>
    <p:extLst>
      <p:ext uri="{BB962C8B-B14F-4D97-AF65-F5344CB8AC3E}">
        <p14:creationId xmlns:p14="http://schemas.microsoft.com/office/powerpoint/2010/main" val="2992923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Errors related with digitizing</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a:latin typeface="Times New Roman" panose="02020603050405020304" pitchFamily="18" charset="0"/>
              </a:rPr>
              <a:t>Manual digitizing is error prone. After selected point and line features on the map have been converted into digital coordinates in the computer, there is often an additional amount of editing required to deal with any remaining errors or omissions. </a:t>
            </a:r>
          </a:p>
          <a:p>
            <a:pPr marR="0" lvl="0" rtl="0"/>
            <a:r>
              <a:rPr lang="en-US" b="1" i="0" u="none" strike="noStrike" baseline="0">
                <a:latin typeface="Times New Roman" panose="02020603050405020304" pitchFamily="18" charset="0"/>
              </a:rPr>
              <a:t>Objective is to produce an accurate representation of the original map data. This means that all lines that connect on the map must also connect in the digital database. There should be no missing features and no duplicate lines. Some of the common digitizing errors shown in Figure can be avoided by using the digitizing software’s snap tolerances that are defined by the user.  For example, the user might specify that all endpoints of a line that are closer than 1 mm from another line will automatically be connected (snapped) to that line.  Small sliver polygons that are created when a line is digitized twice can also be automatically removed. However, only some of the problems can be resolved in this way.  Manual correction of digitizing errors after careful comparison of the original and the digitized map remains a necessary component of the data conversion process.</a:t>
            </a:r>
          </a:p>
        </p:txBody>
      </p:sp>
    </p:spTree>
    <p:extLst>
      <p:ext uri="{BB962C8B-B14F-4D97-AF65-F5344CB8AC3E}">
        <p14:creationId xmlns:p14="http://schemas.microsoft.com/office/powerpoint/2010/main" val="3456756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Integrating the attribute data with the spatial data</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After the completed digital database has been verified to be error-free, the final step is to add additional attributes. These can be linked to the database permanently, or the additional information about each database feature can be stored in separate files which are linked to the geographic database as needed. The figure below shows the compartments digitized and the attribute tables including </a:t>
            </a:r>
            <a:r>
              <a:rPr lang="en-US" b="1" i="1" u="none" strike="noStrike" baseline="0">
                <a:latin typeface="Times New Roman" panose="02020603050405020304" pitchFamily="18" charset="0"/>
              </a:rPr>
              <a:t>compid, area in ha, species, dbh, height, volume per ha, number per ha</a:t>
            </a:r>
            <a:r>
              <a:rPr lang="en-US" b="1" i="0" u="none" strike="noStrike" baseline="0">
                <a:latin typeface="Times New Roman" panose="02020603050405020304" pitchFamily="18" charset="0"/>
              </a:rPr>
              <a:t>. These data are from inventory summary.</a:t>
            </a:r>
          </a:p>
        </p:txBody>
      </p:sp>
    </p:spTree>
    <p:extLst>
      <p:ext uri="{BB962C8B-B14F-4D97-AF65-F5344CB8AC3E}">
        <p14:creationId xmlns:p14="http://schemas.microsoft.com/office/powerpoint/2010/main" val="4288379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186E-420B-D5B1-7823-CB03D89BA02C}"/>
              </a:ext>
            </a:extLst>
          </p:cNvPr>
          <p:cNvSpPr>
            <a:spLocks noGrp="1"/>
          </p:cNvSpPr>
          <p:nvPr>
            <p:ph type="title"/>
          </p:nvPr>
        </p:nvSpPr>
        <p:spPr/>
        <p:txBody>
          <a:bodyPr/>
          <a:lstStyle/>
          <a:p>
            <a:r>
              <a:rPr lang="en-US" b="1" i="0" u="none" strike="noStrike" kern="1800" baseline="0" dirty="0">
                <a:latin typeface="Times New Roman" panose="02020603050405020304" pitchFamily="18" charset="0"/>
              </a:rPr>
              <a:t>Digital image classification</a:t>
            </a:r>
            <a:endParaRPr lang="en-US" dirty="0"/>
          </a:p>
        </p:txBody>
      </p:sp>
      <p:sp>
        <p:nvSpPr>
          <p:cNvPr id="3" name="Text Placeholder 2">
            <a:extLst>
              <a:ext uri="{FF2B5EF4-FFF2-40B4-BE49-F238E27FC236}">
                <a16:creationId xmlns:a16="http://schemas.microsoft.com/office/drawing/2014/main" id="{19859FB1-38E1-FB64-B390-7AE6261FA2EE}"/>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46B361F-3B39-3FC7-553D-4F47871E0CC7}"/>
              </a:ext>
            </a:extLst>
          </p:cNvPr>
          <p:cNvSpPr>
            <a:spLocks noGrp="1"/>
          </p:cNvSpPr>
          <p:nvPr>
            <p:ph type="dt" sz="half" idx="10"/>
          </p:nvPr>
        </p:nvSpPr>
        <p:spPr/>
        <p:txBody>
          <a:bodyPr/>
          <a:lstStyle/>
          <a:p>
            <a:r>
              <a:rPr lang="en-US"/>
              <a:t>04-Apr-23</a:t>
            </a:r>
          </a:p>
        </p:txBody>
      </p:sp>
      <p:sp>
        <p:nvSpPr>
          <p:cNvPr id="5" name="Footer Placeholder 4">
            <a:extLst>
              <a:ext uri="{FF2B5EF4-FFF2-40B4-BE49-F238E27FC236}">
                <a16:creationId xmlns:a16="http://schemas.microsoft.com/office/drawing/2014/main" id="{AB34F26B-D231-3006-B239-43F488340CD5}"/>
              </a:ext>
            </a:extLst>
          </p:cNvPr>
          <p:cNvSpPr>
            <a:spLocks noGrp="1"/>
          </p:cNvSpPr>
          <p:nvPr>
            <p:ph type="ftr" sz="quarter" idx="11"/>
          </p:nvPr>
        </p:nvSpPr>
        <p:spPr/>
        <p:txBody>
          <a:bodyPr/>
          <a:lstStyle/>
          <a:p>
            <a:r>
              <a:rPr lang="en-US"/>
              <a:t>Kefyalew Sahle (HU, WGCFNR)</a:t>
            </a:r>
          </a:p>
        </p:txBody>
      </p:sp>
      <p:sp>
        <p:nvSpPr>
          <p:cNvPr id="6" name="Slide Number Placeholder 5">
            <a:extLst>
              <a:ext uri="{FF2B5EF4-FFF2-40B4-BE49-F238E27FC236}">
                <a16:creationId xmlns:a16="http://schemas.microsoft.com/office/drawing/2014/main" id="{98096B20-48C3-1BBA-EB24-2F145AFDD405}"/>
              </a:ext>
            </a:extLst>
          </p:cNvPr>
          <p:cNvSpPr>
            <a:spLocks noGrp="1"/>
          </p:cNvSpPr>
          <p:nvPr>
            <p:ph type="sldNum" sz="quarter" idx="12"/>
          </p:nvPr>
        </p:nvSpPr>
        <p:spPr/>
        <p:txBody>
          <a:bodyPr/>
          <a:lstStyle/>
          <a:p>
            <a:fld id="{A088C100-5670-4E20-940F-F4434F56A4F4}" type="slidenum">
              <a:rPr lang="en-US" smtClean="0"/>
              <a:t>35</a:t>
            </a:fld>
            <a:endParaRPr lang="en-US"/>
          </a:p>
        </p:txBody>
      </p:sp>
    </p:spTree>
    <p:extLst>
      <p:ext uri="{BB962C8B-B14F-4D97-AF65-F5344CB8AC3E}">
        <p14:creationId xmlns:p14="http://schemas.microsoft.com/office/powerpoint/2010/main" val="3354625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Input for image classification</a:t>
            </a:r>
          </a:p>
        </p:txBody>
      </p:sp>
      <p:sp>
        <p:nvSpPr>
          <p:cNvPr id="3" name="Text Placeholder 2"/>
          <p:cNvSpPr>
            <a:spLocks noGrp="1"/>
          </p:cNvSpPr>
          <p:nvPr>
            <p:ph type="body" idx="1"/>
          </p:nvPr>
        </p:nvSpPr>
        <p:spPr/>
        <p:txBody>
          <a:bodyPr>
            <a:normAutofit fontScale="62500" lnSpcReduction="20000"/>
          </a:bodyPr>
          <a:lstStyle/>
          <a:p>
            <a:pPr marR="0" lvl="0" rtl="0"/>
            <a:r>
              <a:rPr lang="en-US" b="1" i="0" u="none" strike="noStrike" baseline="0">
                <a:latin typeface="Times New Roman" panose="02020603050405020304" pitchFamily="18" charset="0"/>
              </a:rPr>
              <a:t>Single date or multi-date images</a:t>
            </a:r>
          </a:p>
          <a:p>
            <a:pPr marR="0" lvl="1" rtl="0"/>
            <a:r>
              <a:rPr lang="en-US" b="1" i="0" u="none" strike="noStrike" baseline="0">
                <a:solidFill>
                  <a:srgbClr val="000000"/>
                </a:solidFill>
                <a:latin typeface="Times New Roman" panose="02020603050405020304" pitchFamily="18" charset="0"/>
              </a:rPr>
              <a:t>Single and multi-date image classification refer to the two different methods used to analyze satellite or aerial images. In single-date classification, an image is analyzed and classified in isolation, meaning that only the data from that specific image is used for analysis. On the other hand, multi-date classification takes into account multiple images taken over a period of time. This method uses the information obtained from each image and combines it to create a more comprehensive and accurate classification of the area in question.</a:t>
            </a:r>
          </a:p>
          <a:p>
            <a:pPr marR="0" lvl="0" rtl="0"/>
            <a:r>
              <a:rPr lang="en-US" b="1" i="0" u="none" strike="noStrike" baseline="0">
                <a:latin typeface="Times New Roman" panose="02020603050405020304" pitchFamily="18" charset="0"/>
              </a:rPr>
              <a:t>Single-date classification is a commonly used method for analyzing satellite and aerial images. This method is relatively simpler to implement and requires less data compared to multi-date classification. Single-date classification is suitable for mapping static features such as land use, vegetation, and water bodies, as well as for detecting changes in an area over time. However, the results obtained through single-date classification may not be as accurate as those obtained through multi-date classification since they do not take into account the changes in the area that may have occurred between the time when the image was taken and when the analysis is carried out.</a:t>
            </a:r>
          </a:p>
          <a:p>
            <a:pPr marR="0" lvl="0" rtl="0"/>
            <a:r>
              <a:rPr lang="en-US" b="1" i="0" u="none" strike="noStrike" baseline="0">
                <a:latin typeface="Times New Roman" panose="02020603050405020304" pitchFamily="18" charset="0"/>
              </a:rPr>
              <a:t>Multi-date classification, while more complex and data-intensive than single-date classification, offers more accurate results. This method takes into account the changes that may have occurred in an area over time and uses this information to create a more comprehensive classification map. Multi-date classification is also useful in monitoring land use changes, vegetation cover changes, and urban growth. However, multi-date classification requires a significant amount of data and can be time-consuming, making it less practical for some applications.</a:t>
            </a:r>
          </a:p>
        </p:txBody>
      </p:sp>
    </p:spTree>
    <p:extLst>
      <p:ext uri="{BB962C8B-B14F-4D97-AF65-F5344CB8AC3E}">
        <p14:creationId xmlns:p14="http://schemas.microsoft.com/office/powerpoint/2010/main" val="2587315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Procedure for digital image classification</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Remark: For detailed procedure of the image classification, refer to advanced GIS and Remote sensing course materials.</a:t>
            </a:r>
          </a:p>
          <a:p>
            <a:pPr marR="0" lvl="1" rtl="0"/>
            <a:r>
              <a:rPr lang="en-US" b="1" i="0" u="none" strike="noStrike" baseline="0" dirty="0">
                <a:solidFill>
                  <a:srgbClr val="000000"/>
                </a:solidFill>
                <a:latin typeface="Times New Roman" panose="02020603050405020304" pitchFamily="18" charset="0"/>
              </a:rPr>
              <a:t>The three basic steps for supervised classification are :</a:t>
            </a:r>
          </a:p>
          <a:p>
            <a:pPr marR="0" lvl="1" rtl="0"/>
            <a:r>
              <a:rPr lang="en-US" b="1" i="0" u="none" strike="noStrike" baseline="0" dirty="0">
                <a:solidFill>
                  <a:srgbClr val="000000"/>
                </a:solidFill>
                <a:latin typeface="Times New Roman" panose="02020603050405020304" pitchFamily="18" charset="0"/>
              </a:rPr>
              <a:t>Select training areas</a:t>
            </a:r>
          </a:p>
          <a:p>
            <a:pPr marR="0" lvl="1" rtl="0"/>
            <a:r>
              <a:rPr lang="en-US" b="1" i="0" u="none" strike="noStrike" baseline="0" dirty="0">
                <a:solidFill>
                  <a:srgbClr val="000000"/>
                </a:solidFill>
                <a:latin typeface="Times New Roman" panose="02020603050405020304" pitchFamily="18" charset="0"/>
              </a:rPr>
              <a:t>Generate signature file</a:t>
            </a:r>
          </a:p>
          <a:p>
            <a:pPr marR="0" lvl="1" rtl="0"/>
            <a:r>
              <a:rPr lang="en-US" b="1">
                <a:solidFill>
                  <a:srgbClr val="000000"/>
                </a:solidFill>
                <a:latin typeface="Times New Roman" panose="02020603050405020304" pitchFamily="18" charset="0"/>
              </a:rPr>
              <a:t>Classify</a:t>
            </a:r>
            <a:endParaRPr lang="en-US"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21362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Algorithm examples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Finally, the last step would be to use the signature file to run a classification. From here, you would have to pick a classification algorithms such as:</a:t>
            </a:r>
          </a:p>
          <a:p>
            <a:pPr marR="0" lvl="1" rtl="0"/>
            <a:r>
              <a:rPr lang="en-US" b="1" i="0" u="none" strike="noStrike" baseline="0">
                <a:solidFill>
                  <a:srgbClr val="000000"/>
                </a:solidFill>
                <a:latin typeface="Times New Roman" panose="02020603050405020304" pitchFamily="18" charset="0"/>
              </a:rPr>
              <a:t>Random Forest</a:t>
            </a:r>
          </a:p>
          <a:p>
            <a:pPr marR="0" lvl="1" rtl="0"/>
            <a:r>
              <a:rPr lang="en-US" b="1" i="0" u="none" strike="noStrike" baseline="0">
                <a:solidFill>
                  <a:srgbClr val="000000"/>
                </a:solidFill>
                <a:latin typeface="Times New Roman" panose="02020603050405020304" pitchFamily="18" charset="0"/>
              </a:rPr>
              <a:t>Maximum likelihood</a:t>
            </a:r>
          </a:p>
          <a:p>
            <a:pPr marR="0" lvl="1" rtl="0"/>
            <a:r>
              <a:rPr lang="en-US" b="1" i="0" u="none" strike="noStrike" baseline="0">
                <a:solidFill>
                  <a:srgbClr val="000000"/>
                </a:solidFill>
                <a:latin typeface="Times New Roman" panose="02020603050405020304" pitchFamily="18" charset="0"/>
              </a:rPr>
              <a:t>Minimum-distance</a:t>
            </a:r>
          </a:p>
          <a:p>
            <a:pPr marR="0" lvl="1" rtl="0"/>
            <a:r>
              <a:rPr lang="en-US" b="1" i="0" u="none" strike="noStrike" baseline="0">
                <a:solidFill>
                  <a:srgbClr val="000000"/>
                </a:solidFill>
                <a:latin typeface="Times New Roman" panose="02020603050405020304" pitchFamily="18" charset="0"/>
              </a:rPr>
              <a:t>Principal components</a:t>
            </a:r>
          </a:p>
          <a:p>
            <a:pPr marR="0" lvl="1" rtl="0"/>
            <a:r>
              <a:rPr lang="en-US" b="1" i="0" u="none" strike="noStrike" baseline="0">
                <a:solidFill>
                  <a:srgbClr val="000000"/>
                </a:solidFill>
                <a:latin typeface="Times New Roman" panose="02020603050405020304" pitchFamily="18" charset="0"/>
              </a:rPr>
              <a:t>Support vector machine (SVM)</a:t>
            </a:r>
          </a:p>
          <a:p>
            <a:pPr marR="0" lvl="1" rtl="0"/>
            <a:r>
              <a:rPr lang="en-US" b="1" i="0" u="none" strike="noStrike" baseline="0">
                <a:solidFill>
                  <a:srgbClr val="000000"/>
                </a:solidFill>
                <a:latin typeface="Times New Roman" panose="02020603050405020304" pitchFamily="18" charset="0"/>
              </a:rPr>
              <a:t>Iso cluster</a:t>
            </a:r>
          </a:p>
        </p:txBody>
      </p:sp>
    </p:spTree>
    <p:extLst>
      <p:ext uri="{BB962C8B-B14F-4D97-AF65-F5344CB8AC3E}">
        <p14:creationId xmlns:p14="http://schemas.microsoft.com/office/powerpoint/2010/main" val="3039327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Explain the major post-classification tasks</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Post processing is required in two cases:</a:t>
            </a:r>
          </a:p>
          <a:p>
            <a:pPr marR="0" lvl="1" rtl="0"/>
            <a:r>
              <a:rPr lang="en-US" b="1" i="0" u="none" strike="noStrike" baseline="0" dirty="0">
                <a:solidFill>
                  <a:srgbClr val="000000"/>
                </a:solidFill>
                <a:latin typeface="Times New Roman" panose="02020603050405020304" pitchFamily="18" charset="0"/>
              </a:rPr>
              <a:t>The minimum mapping unit of the very final map is larger than the spatial unit used in the classification. Map generalization. </a:t>
            </a:r>
          </a:p>
          <a:p>
            <a:pPr marR="0" lvl="1" rtl="0"/>
            <a:r>
              <a:rPr lang="en-US" b="1" i="0" u="none" strike="noStrike" baseline="0" dirty="0">
                <a:solidFill>
                  <a:srgbClr val="000000"/>
                </a:solidFill>
                <a:latin typeface="Times New Roman" panose="02020603050405020304" pitchFamily="18" charset="0"/>
              </a:rPr>
              <a:t>The final map has a vector format and the spatial unit of analysis was the pixel.</a:t>
            </a:r>
            <a:endParaRPr lang="en-GB"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5938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Approaches for forest cover mapping</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In principle, land cover mapping from</a:t>
            </a:r>
            <a:r>
              <a:rPr lang="en-US" b="0" i="0" u="none" strike="noStrike" baseline="0" dirty="0">
                <a:latin typeface="Times New Roman" panose="02020603050405020304" pitchFamily="18" charset="0"/>
              </a:rPr>
              <a:t> </a:t>
            </a:r>
            <a:r>
              <a:rPr lang="en-US" b="1" i="0" u="none" strike="noStrike" baseline="0" dirty="0">
                <a:latin typeface="Times New Roman" panose="02020603050405020304" pitchFamily="18" charset="0"/>
              </a:rPr>
              <a:t>satellite data is straightforward and consists of four steps: </a:t>
            </a:r>
          </a:p>
          <a:p>
            <a:pPr lvl="1"/>
            <a:r>
              <a:rPr lang="en-US" b="1" i="0" u="none" strike="noStrike" baseline="0" dirty="0">
                <a:latin typeface="Times New Roman" panose="02020603050405020304" pitchFamily="18" charset="0"/>
              </a:rPr>
              <a:t>data acquisition,</a:t>
            </a:r>
          </a:p>
          <a:p>
            <a:pPr lvl="1"/>
            <a:r>
              <a:rPr lang="en-US" b="1" i="0" u="none" strike="noStrike" baseline="0" dirty="0">
                <a:latin typeface="Times New Roman" panose="02020603050405020304" pitchFamily="18" charset="0"/>
              </a:rPr>
              <a:t>pre-processing, </a:t>
            </a:r>
          </a:p>
          <a:p>
            <a:pPr lvl="1"/>
            <a:r>
              <a:rPr lang="en-US" b="1" i="0" u="none" strike="noStrike" baseline="0" dirty="0">
                <a:latin typeface="Times New Roman" panose="02020603050405020304" pitchFamily="18" charset="0"/>
              </a:rPr>
              <a:t>analysis/classification, </a:t>
            </a:r>
          </a:p>
          <a:p>
            <a:pPr lvl="1"/>
            <a:r>
              <a:rPr lang="en-US" b="1" i="0" u="none" strike="noStrike" baseline="0" dirty="0">
                <a:latin typeface="Times New Roman" panose="02020603050405020304" pitchFamily="18" charset="0"/>
              </a:rPr>
              <a:t>product generation and documentation.</a:t>
            </a:r>
          </a:p>
        </p:txBody>
      </p:sp>
    </p:spTree>
    <p:extLst>
      <p:ext uri="{BB962C8B-B14F-4D97-AF65-F5344CB8AC3E}">
        <p14:creationId xmlns:p14="http://schemas.microsoft.com/office/powerpoint/2010/main" val="3981579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The steps required to information extraction depend on the defined mapping approach:</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Case 1 A: If the map format is raster and the minimum mapping unit is equal to the pixel size of the input satellite image, the classified image (classification map) is used as it is (i.e., no post processing is required.)</a:t>
            </a:r>
          </a:p>
          <a:p>
            <a:pPr marR="0" lvl="0" rtl="0"/>
            <a:r>
              <a:rPr lang="en-US" b="1" i="0" u="none" strike="noStrike" baseline="0" dirty="0">
                <a:latin typeface="Times New Roman" panose="02020603050405020304" pitchFamily="18" charset="0"/>
              </a:rPr>
              <a:t>Case 1 B: If the map format is raster and the minimum mapping unit greater than the pixel size of the input satellite image, the classified image (classification map) should be prost-processed (i.e., post processing is required to use the classification map.)</a:t>
            </a:r>
          </a:p>
        </p:txBody>
      </p:sp>
    </p:spTree>
    <p:extLst>
      <p:ext uri="{BB962C8B-B14F-4D97-AF65-F5344CB8AC3E}">
        <p14:creationId xmlns:p14="http://schemas.microsoft.com/office/powerpoint/2010/main" val="2819439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What is the output of the filtering process?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This filtering process removes isolated pixels, or noise, from the classification output. The </a:t>
            </a:r>
            <a:r>
              <a:rPr lang="en-US" b="1" i="0" u="none" strike="noStrike" baseline="0">
                <a:latin typeface="Segoe UI" panose="020B0502040204020203" pitchFamily="34" charset="0"/>
              </a:rPr>
              <a:t>Majority Filter</a:t>
            </a:r>
            <a:r>
              <a:rPr lang="en-US" b="1" i="0" u="none" strike="noStrike" baseline="0">
                <a:latin typeface="Times New Roman" panose="02020603050405020304" pitchFamily="18" charset="0"/>
              </a:rPr>
              <a:t> tool is used to accomplish this task.</a:t>
            </a:r>
          </a:p>
          <a:p>
            <a:pPr marR="0" lvl="0" rtl="0"/>
            <a:r>
              <a:rPr lang="en-US" b="1" i="0" u="none" strike="noStrike" baseline="0">
                <a:latin typeface="Times New Roman" panose="02020603050405020304" pitchFamily="18" charset="0"/>
              </a:rPr>
              <a:t>The following shows an example of filtering. The first graphic is a raw image from a classification analysis. The second is the same image after filtering has been applied. As you can see, much of the noise is removed as a result.</a:t>
            </a:r>
          </a:p>
        </p:txBody>
      </p:sp>
    </p:spTree>
    <p:extLst>
      <p:ext uri="{BB962C8B-B14F-4D97-AF65-F5344CB8AC3E}">
        <p14:creationId xmlns:p14="http://schemas.microsoft.com/office/powerpoint/2010/main" val="1523100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D85EE-C93A-0025-860C-D7644BFD9B38}"/>
              </a:ext>
            </a:extLst>
          </p:cNvPr>
          <p:cNvSpPr>
            <a:spLocks noGrp="1"/>
          </p:cNvSpPr>
          <p:nvPr>
            <p:ph type="dt" sz="half" idx="10"/>
          </p:nvPr>
        </p:nvSpPr>
        <p:spPr/>
        <p:txBody>
          <a:bodyPr/>
          <a:lstStyle/>
          <a:p>
            <a:r>
              <a:rPr lang="en-US"/>
              <a:t>04-Apr-23</a:t>
            </a:r>
          </a:p>
        </p:txBody>
      </p:sp>
      <p:sp>
        <p:nvSpPr>
          <p:cNvPr id="3" name="Footer Placeholder 2">
            <a:extLst>
              <a:ext uri="{FF2B5EF4-FFF2-40B4-BE49-F238E27FC236}">
                <a16:creationId xmlns:a16="http://schemas.microsoft.com/office/drawing/2014/main" id="{D67B12ED-0ED6-76FF-1312-745ED4BFC474}"/>
              </a:ext>
            </a:extLst>
          </p:cNvPr>
          <p:cNvSpPr>
            <a:spLocks noGrp="1"/>
          </p:cNvSpPr>
          <p:nvPr>
            <p:ph type="ftr" sz="quarter" idx="11"/>
          </p:nvPr>
        </p:nvSpPr>
        <p:spPr/>
        <p:txBody>
          <a:bodyPr/>
          <a:lstStyle/>
          <a:p>
            <a:r>
              <a:rPr lang="en-US"/>
              <a:t>Kefyalew Sahle (HU, WGCFNR)</a:t>
            </a:r>
          </a:p>
        </p:txBody>
      </p:sp>
      <p:sp>
        <p:nvSpPr>
          <p:cNvPr id="4" name="Slide Number Placeholder 3">
            <a:extLst>
              <a:ext uri="{FF2B5EF4-FFF2-40B4-BE49-F238E27FC236}">
                <a16:creationId xmlns:a16="http://schemas.microsoft.com/office/drawing/2014/main" id="{C6DE982D-14B9-D408-4B82-FA0F7586D9E0}"/>
              </a:ext>
            </a:extLst>
          </p:cNvPr>
          <p:cNvSpPr>
            <a:spLocks noGrp="1"/>
          </p:cNvSpPr>
          <p:nvPr>
            <p:ph type="sldNum" sz="quarter" idx="12"/>
          </p:nvPr>
        </p:nvSpPr>
        <p:spPr/>
        <p:txBody>
          <a:bodyPr/>
          <a:lstStyle/>
          <a:p>
            <a:fld id="{A088C100-5670-4E20-940F-F4434F56A4F4}" type="slidenum">
              <a:rPr lang="en-US" smtClean="0"/>
              <a:t>42</a:t>
            </a:fld>
            <a:endParaRPr lang="en-US"/>
          </a:p>
        </p:txBody>
      </p:sp>
      <p:graphicFrame>
        <p:nvGraphicFramePr>
          <p:cNvPr id="5" name="Table 4">
            <a:extLst>
              <a:ext uri="{FF2B5EF4-FFF2-40B4-BE49-F238E27FC236}">
                <a16:creationId xmlns:a16="http://schemas.microsoft.com/office/drawing/2014/main" id="{1A7F3D86-981F-F4FA-C8B3-1CAD3B82AFDB}"/>
              </a:ext>
            </a:extLst>
          </p:cNvPr>
          <p:cNvGraphicFramePr>
            <a:graphicFrameLocks noGrp="1"/>
          </p:cNvGraphicFramePr>
          <p:nvPr>
            <p:extLst>
              <p:ext uri="{D42A27DB-BD31-4B8C-83A1-F6EECF244321}">
                <p14:modId xmlns:p14="http://schemas.microsoft.com/office/powerpoint/2010/main" val="3995617947"/>
              </p:ext>
            </p:extLst>
          </p:nvPr>
        </p:nvGraphicFramePr>
        <p:xfrm>
          <a:off x="838200" y="5628634"/>
          <a:ext cx="10236820" cy="563880"/>
        </p:xfrm>
        <a:graphic>
          <a:graphicData uri="http://schemas.openxmlformats.org/drawingml/2006/table">
            <a:tbl>
              <a:tblPr firstRow="1" firstCol="1" bandRow="1">
                <a:tableStyleId>{5C22544A-7EE6-4342-B048-85BDC9FD1C3A}</a:tableStyleId>
              </a:tblPr>
              <a:tblGrid>
                <a:gridCol w="4806312">
                  <a:extLst>
                    <a:ext uri="{9D8B030D-6E8A-4147-A177-3AD203B41FA5}">
                      <a16:colId xmlns:a16="http://schemas.microsoft.com/office/drawing/2014/main" val="413162597"/>
                    </a:ext>
                  </a:extLst>
                </a:gridCol>
                <a:gridCol w="5430508">
                  <a:extLst>
                    <a:ext uri="{9D8B030D-6E8A-4147-A177-3AD203B41FA5}">
                      <a16:colId xmlns:a16="http://schemas.microsoft.com/office/drawing/2014/main" val="1027588403"/>
                    </a:ext>
                  </a:extLst>
                </a:gridCol>
              </a:tblGrid>
              <a:tr h="0">
                <a:tc>
                  <a:txBody>
                    <a:bodyPr/>
                    <a:lstStyle/>
                    <a:p>
                      <a:pPr marL="0" marR="0" algn="ctr">
                        <a:spcBef>
                          <a:spcPts val="0"/>
                        </a:spcBef>
                        <a:spcAft>
                          <a:spcPts val="600"/>
                        </a:spcAft>
                      </a:pPr>
                      <a:endParaRPr lang="en-US" sz="1600" dirty="0">
                        <a:solidFill>
                          <a:schemeClr val="tx1"/>
                        </a:solidFill>
                        <a:effectLst/>
                      </a:endParaRPr>
                    </a:p>
                    <a:p>
                      <a:pPr marL="0" marR="0" algn="ctr">
                        <a:spcBef>
                          <a:spcPts val="0"/>
                        </a:spcBef>
                        <a:spcAft>
                          <a:spcPts val="600"/>
                        </a:spcAft>
                      </a:pPr>
                      <a:r>
                        <a:rPr lang="en-US" sz="1600" dirty="0">
                          <a:solidFill>
                            <a:schemeClr val="tx1"/>
                          </a:solidFill>
                          <a:effectLst/>
                        </a:rPr>
                        <a:t>Classified image before filtering:</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spcBef>
                          <a:spcPts val="0"/>
                        </a:spcBef>
                        <a:spcAft>
                          <a:spcPts val="600"/>
                        </a:spcAft>
                      </a:pPr>
                      <a:endParaRPr lang="en-US" sz="1600" dirty="0">
                        <a:solidFill>
                          <a:schemeClr val="tx1"/>
                        </a:solidFill>
                        <a:effectLst/>
                      </a:endParaRPr>
                    </a:p>
                    <a:p>
                      <a:pPr marL="0" marR="0" algn="ctr">
                        <a:spcBef>
                          <a:spcPts val="0"/>
                        </a:spcBef>
                        <a:spcAft>
                          <a:spcPts val="600"/>
                        </a:spcAft>
                      </a:pPr>
                      <a:r>
                        <a:rPr lang="en-US" sz="1600" dirty="0">
                          <a:solidFill>
                            <a:schemeClr val="tx1"/>
                          </a:solidFill>
                          <a:effectLst/>
                        </a:rPr>
                        <a:t>Image</a:t>
                      </a:r>
                      <a:r>
                        <a:rPr lang="en-US" sz="1600" dirty="0">
                          <a:solidFill>
                            <a:schemeClr val="tx1"/>
                          </a:solidFill>
                          <a:effectLst/>
                          <a:highlight>
                            <a:srgbClr val="FEFEFE"/>
                          </a:highlight>
                        </a:rPr>
                        <a:t> after filtering</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622816254"/>
                  </a:ext>
                </a:extLst>
              </a:tr>
            </a:tbl>
          </a:graphicData>
        </a:graphic>
      </p:graphicFrame>
      <p:pic>
        <p:nvPicPr>
          <p:cNvPr id="6" name="Picture 5">
            <a:extLst>
              <a:ext uri="{FF2B5EF4-FFF2-40B4-BE49-F238E27FC236}">
                <a16:creationId xmlns:a16="http://schemas.microsoft.com/office/drawing/2014/main" id="{ABADDFA2-F00A-1C95-1604-8BDD09E9778E}"/>
              </a:ext>
            </a:extLst>
          </p:cNvPr>
          <p:cNvPicPr>
            <a:picLocks noChangeAspect="1"/>
          </p:cNvPicPr>
          <p:nvPr/>
        </p:nvPicPr>
        <p:blipFill>
          <a:blip r:embed="rId2"/>
          <a:stretch>
            <a:fillRect/>
          </a:stretch>
        </p:blipFill>
        <p:spPr>
          <a:xfrm>
            <a:off x="141367" y="39359"/>
            <a:ext cx="5612130" cy="5189220"/>
          </a:xfrm>
          <a:prstGeom prst="rect">
            <a:avLst/>
          </a:prstGeom>
        </p:spPr>
      </p:pic>
      <p:pic>
        <p:nvPicPr>
          <p:cNvPr id="7" name="Picture 6">
            <a:extLst>
              <a:ext uri="{FF2B5EF4-FFF2-40B4-BE49-F238E27FC236}">
                <a16:creationId xmlns:a16="http://schemas.microsoft.com/office/drawing/2014/main" id="{0435E225-56B3-5013-5EA4-6DCF892A11EB}"/>
              </a:ext>
            </a:extLst>
          </p:cNvPr>
          <p:cNvPicPr>
            <a:picLocks noChangeAspect="1"/>
          </p:cNvPicPr>
          <p:nvPr/>
        </p:nvPicPr>
        <p:blipFill>
          <a:blip r:embed="rId3"/>
          <a:stretch>
            <a:fillRect/>
          </a:stretch>
        </p:blipFill>
        <p:spPr>
          <a:xfrm>
            <a:off x="6488430" y="-17791"/>
            <a:ext cx="5703570" cy="5303520"/>
          </a:xfrm>
          <a:prstGeom prst="rect">
            <a:avLst/>
          </a:prstGeom>
        </p:spPr>
      </p:pic>
    </p:spTree>
    <p:extLst>
      <p:ext uri="{BB962C8B-B14F-4D97-AF65-F5344CB8AC3E}">
        <p14:creationId xmlns:p14="http://schemas.microsoft.com/office/powerpoint/2010/main" val="519771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D85EE-C93A-0025-860C-D7644BFD9B38}"/>
              </a:ext>
            </a:extLst>
          </p:cNvPr>
          <p:cNvSpPr>
            <a:spLocks noGrp="1"/>
          </p:cNvSpPr>
          <p:nvPr>
            <p:ph type="dt" sz="half" idx="10"/>
          </p:nvPr>
        </p:nvSpPr>
        <p:spPr/>
        <p:txBody>
          <a:bodyPr/>
          <a:lstStyle/>
          <a:p>
            <a:r>
              <a:rPr lang="en-US"/>
              <a:t>04-Apr-23</a:t>
            </a:r>
          </a:p>
        </p:txBody>
      </p:sp>
      <p:sp>
        <p:nvSpPr>
          <p:cNvPr id="3" name="Footer Placeholder 2">
            <a:extLst>
              <a:ext uri="{FF2B5EF4-FFF2-40B4-BE49-F238E27FC236}">
                <a16:creationId xmlns:a16="http://schemas.microsoft.com/office/drawing/2014/main" id="{D67B12ED-0ED6-76FF-1312-745ED4BFC474}"/>
              </a:ext>
            </a:extLst>
          </p:cNvPr>
          <p:cNvSpPr>
            <a:spLocks noGrp="1"/>
          </p:cNvSpPr>
          <p:nvPr>
            <p:ph type="ftr" sz="quarter" idx="11"/>
          </p:nvPr>
        </p:nvSpPr>
        <p:spPr/>
        <p:txBody>
          <a:bodyPr/>
          <a:lstStyle/>
          <a:p>
            <a:r>
              <a:rPr lang="en-US"/>
              <a:t>Kefyalew Sahle (HU, WGCFNR)</a:t>
            </a:r>
          </a:p>
        </p:txBody>
      </p:sp>
      <p:sp>
        <p:nvSpPr>
          <p:cNvPr id="4" name="Slide Number Placeholder 3">
            <a:extLst>
              <a:ext uri="{FF2B5EF4-FFF2-40B4-BE49-F238E27FC236}">
                <a16:creationId xmlns:a16="http://schemas.microsoft.com/office/drawing/2014/main" id="{C6DE982D-14B9-D408-4B82-FA0F7586D9E0}"/>
              </a:ext>
            </a:extLst>
          </p:cNvPr>
          <p:cNvSpPr>
            <a:spLocks noGrp="1"/>
          </p:cNvSpPr>
          <p:nvPr>
            <p:ph type="sldNum" sz="quarter" idx="12"/>
          </p:nvPr>
        </p:nvSpPr>
        <p:spPr/>
        <p:txBody>
          <a:bodyPr/>
          <a:lstStyle/>
          <a:p>
            <a:fld id="{A088C100-5670-4E20-940F-F4434F56A4F4}" type="slidenum">
              <a:rPr lang="en-US" smtClean="0"/>
              <a:t>43</a:t>
            </a:fld>
            <a:endParaRPr lang="en-US"/>
          </a:p>
        </p:txBody>
      </p:sp>
      <p:graphicFrame>
        <p:nvGraphicFramePr>
          <p:cNvPr id="5" name="Table 4">
            <a:extLst>
              <a:ext uri="{FF2B5EF4-FFF2-40B4-BE49-F238E27FC236}">
                <a16:creationId xmlns:a16="http://schemas.microsoft.com/office/drawing/2014/main" id="{1A7F3D86-981F-F4FA-C8B3-1CAD3B82AFDB}"/>
              </a:ext>
            </a:extLst>
          </p:cNvPr>
          <p:cNvGraphicFramePr>
            <a:graphicFrameLocks noGrp="1"/>
          </p:cNvGraphicFramePr>
          <p:nvPr>
            <p:extLst>
              <p:ext uri="{D42A27DB-BD31-4B8C-83A1-F6EECF244321}">
                <p14:modId xmlns:p14="http://schemas.microsoft.com/office/powerpoint/2010/main" val="4010420009"/>
              </p:ext>
            </p:extLst>
          </p:nvPr>
        </p:nvGraphicFramePr>
        <p:xfrm>
          <a:off x="977590" y="5161884"/>
          <a:ext cx="10236820" cy="685800"/>
        </p:xfrm>
        <a:graphic>
          <a:graphicData uri="http://schemas.openxmlformats.org/drawingml/2006/table">
            <a:tbl>
              <a:tblPr firstRow="1" firstCol="1" bandRow="1">
                <a:tableStyleId>{5C22544A-7EE6-4342-B048-85BDC9FD1C3A}</a:tableStyleId>
              </a:tblPr>
              <a:tblGrid>
                <a:gridCol w="4806312">
                  <a:extLst>
                    <a:ext uri="{9D8B030D-6E8A-4147-A177-3AD203B41FA5}">
                      <a16:colId xmlns:a16="http://schemas.microsoft.com/office/drawing/2014/main" val="413162597"/>
                    </a:ext>
                  </a:extLst>
                </a:gridCol>
                <a:gridCol w="5430508">
                  <a:extLst>
                    <a:ext uri="{9D8B030D-6E8A-4147-A177-3AD203B41FA5}">
                      <a16:colId xmlns:a16="http://schemas.microsoft.com/office/drawing/2014/main" val="1027588403"/>
                    </a:ext>
                  </a:extLst>
                </a:gridCol>
              </a:tblGrid>
              <a:tr h="0">
                <a:tc>
                  <a:txBody>
                    <a:bodyPr/>
                    <a:lstStyle/>
                    <a:p>
                      <a:pPr marL="0" marR="0" algn="ctr">
                        <a:spcBef>
                          <a:spcPts val="0"/>
                        </a:spcBef>
                        <a:spcAft>
                          <a:spcPts val="600"/>
                        </a:spcAft>
                      </a:pPr>
                      <a:endParaRPr lang="en-US" sz="2000" dirty="0">
                        <a:solidFill>
                          <a:schemeClr val="tx1"/>
                        </a:solidFill>
                        <a:effectLst/>
                      </a:endParaRPr>
                    </a:p>
                    <a:p>
                      <a:pPr marL="0" marR="0" algn="ctr">
                        <a:spcBef>
                          <a:spcPts val="0"/>
                        </a:spcBef>
                        <a:spcAft>
                          <a:spcPts val="600"/>
                        </a:spcAft>
                      </a:pPr>
                      <a:r>
                        <a:rPr lang="en-US" sz="2000" dirty="0">
                          <a:solidFill>
                            <a:schemeClr val="tx1"/>
                          </a:solidFill>
                          <a:effectLst/>
                        </a:rPr>
                        <a:t>Classified image before filtering:</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spcBef>
                          <a:spcPts val="0"/>
                        </a:spcBef>
                        <a:spcAft>
                          <a:spcPts val="600"/>
                        </a:spcAft>
                      </a:pPr>
                      <a:endParaRPr lang="en-US" sz="2000" dirty="0">
                        <a:solidFill>
                          <a:schemeClr val="tx1"/>
                        </a:solidFill>
                        <a:effectLst/>
                      </a:endParaRPr>
                    </a:p>
                    <a:p>
                      <a:pPr marL="0" marR="0" algn="ctr">
                        <a:spcBef>
                          <a:spcPts val="0"/>
                        </a:spcBef>
                        <a:spcAft>
                          <a:spcPts val="600"/>
                        </a:spcAft>
                      </a:pPr>
                      <a:r>
                        <a:rPr lang="en-US" sz="2000" dirty="0">
                          <a:solidFill>
                            <a:schemeClr val="tx1"/>
                          </a:solidFill>
                          <a:effectLst/>
                        </a:rPr>
                        <a:t>Image</a:t>
                      </a:r>
                      <a:r>
                        <a:rPr lang="en-US" sz="2000" dirty="0">
                          <a:solidFill>
                            <a:schemeClr val="tx1"/>
                          </a:solidFill>
                          <a:effectLst/>
                          <a:highlight>
                            <a:srgbClr val="FEFEFE"/>
                          </a:highlight>
                        </a:rPr>
                        <a:t> after filtering</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622816254"/>
                  </a:ext>
                </a:extLst>
              </a:tr>
            </a:tbl>
          </a:graphicData>
        </a:graphic>
      </p:graphicFrame>
      <p:pic>
        <p:nvPicPr>
          <p:cNvPr id="6" name="Picture 5">
            <a:extLst>
              <a:ext uri="{FF2B5EF4-FFF2-40B4-BE49-F238E27FC236}">
                <a16:creationId xmlns:a16="http://schemas.microsoft.com/office/drawing/2014/main" id="{ABADDFA2-F00A-1C95-1604-8BDD09E9778E}"/>
              </a:ext>
            </a:extLst>
          </p:cNvPr>
          <p:cNvPicPr>
            <a:picLocks noChangeAspect="1"/>
          </p:cNvPicPr>
          <p:nvPr/>
        </p:nvPicPr>
        <p:blipFill rotWithShape="1">
          <a:blip r:embed="rId2"/>
          <a:srcRect l="35440" t="64806" r="54806" b="21040"/>
          <a:stretch/>
        </p:blipFill>
        <p:spPr>
          <a:xfrm>
            <a:off x="389129" y="-126734"/>
            <a:ext cx="3649471" cy="4896544"/>
          </a:xfrm>
          <a:prstGeom prst="rect">
            <a:avLst/>
          </a:prstGeom>
        </p:spPr>
      </p:pic>
      <p:pic>
        <p:nvPicPr>
          <p:cNvPr id="7" name="Picture 6">
            <a:extLst>
              <a:ext uri="{FF2B5EF4-FFF2-40B4-BE49-F238E27FC236}">
                <a16:creationId xmlns:a16="http://schemas.microsoft.com/office/drawing/2014/main" id="{0435E225-56B3-5013-5EA4-6DCF892A11EB}"/>
              </a:ext>
            </a:extLst>
          </p:cNvPr>
          <p:cNvPicPr>
            <a:picLocks noChangeAspect="1"/>
          </p:cNvPicPr>
          <p:nvPr/>
        </p:nvPicPr>
        <p:blipFill rotWithShape="1">
          <a:blip r:embed="rId3"/>
          <a:srcRect l="34372" t="67196" r="57077" b="19700"/>
          <a:stretch/>
        </p:blipFill>
        <p:spPr>
          <a:xfrm>
            <a:off x="7348218" y="20257"/>
            <a:ext cx="3251495" cy="4632961"/>
          </a:xfrm>
          <a:prstGeom prst="rect">
            <a:avLst/>
          </a:prstGeom>
        </p:spPr>
      </p:pic>
    </p:spTree>
    <p:extLst>
      <p:ext uri="{BB962C8B-B14F-4D97-AF65-F5344CB8AC3E}">
        <p14:creationId xmlns:p14="http://schemas.microsoft.com/office/powerpoint/2010/main" val="2098611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Un-filtered and filtered image classification maps</a:t>
            </a:r>
          </a:p>
        </p:txBody>
      </p:sp>
      <p:sp>
        <p:nvSpPr>
          <p:cNvPr id="3" name="Text Placeholder 2"/>
          <p:cNvSpPr>
            <a:spLocks noGrp="1"/>
          </p:cNvSpPr>
          <p:nvPr>
            <p:ph type="body" idx="1"/>
          </p:nvPr>
        </p:nvSpPr>
        <p:spPr/>
        <p:txBody>
          <a:bodyPr/>
          <a:lstStyle/>
          <a:p>
            <a:r>
              <a:rPr lang="en-US" b="1" i="0" u="none" strike="noStrike" kern="1800" baseline="0" dirty="0">
                <a:latin typeface="Times New Roman" panose="02020603050405020304" pitchFamily="18" charset="0"/>
              </a:rPr>
              <a:t>What is the difference between the two maps?</a:t>
            </a:r>
            <a:endParaRPr lang="en-US" dirty="0"/>
          </a:p>
        </p:txBody>
      </p:sp>
    </p:spTree>
    <p:extLst>
      <p:ext uri="{BB962C8B-B14F-4D97-AF65-F5344CB8AC3E}">
        <p14:creationId xmlns:p14="http://schemas.microsoft.com/office/powerpoint/2010/main" val="592872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D115-85B9-6B96-5D23-B1466B091A95}"/>
              </a:ext>
            </a:extLst>
          </p:cNvPr>
          <p:cNvSpPr>
            <a:spLocks noGrp="1"/>
          </p:cNvSpPr>
          <p:nvPr>
            <p:ph type="title"/>
          </p:nvPr>
        </p:nvSpPr>
        <p:spPr/>
        <p:txBody>
          <a:bodyPr/>
          <a:lstStyle/>
          <a:p>
            <a:r>
              <a:rPr lang="en-US" b="1" i="0" u="none" strike="noStrike" kern="1800" baseline="0" dirty="0">
                <a:latin typeface="Times New Roman" panose="02020603050405020304" pitchFamily="18" charset="0"/>
              </a:rPr>
              <a:t>Sampling approaches for forest area estimation</a:t>
            </a:r>
            <a:endParaRPr lang="en-US" dirty="0"/>
          </a:p>
        </p:txBody>
      </p:sp>
      <p:sp>
        <p:nvSpPr>
          <p:cNvPr id="3" name="Text Placeholder 2">
            <a:extLst>
              <a:ext uri="{FF2B5EF4-FFF2-40B4-BE49-F238E27FC236}">
                <a16:creationId xmlns:a16="http://schemas.microsoft.com/office/drawing/2014/main" id="{7329C53A-676A-2865-0528-9E2CA29D92B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0CC0132B-D370-EA0C-26AD-9E86A84B8F54}"/>
              </a:ext>
            </a:extLst>
          </p:cNvPr>
          <p:cNvSpPr>
            <a:spLocks noGrp="1"/>
          </p:cNvSpPr>
          <p:nvPr>
            <p:ph type="dt" sz="half" idx="10"/>
          </p:nvPr>
        </p:nvSpPr>
        <p:spPr/>
        <p:txBody>
          <a:bodyPr/>
          <a:lstStyle/>
          <a:p>
            <a:r>
              <a:rPr lang="en-US"/>
              <a:t>04-Apr-23</a:t>
            </a:r>
          </a:p>
        </p:txBody>
      </p:sp>
      <p:sp>
        <p:nvSpPr>
          <p:cNvPr id="5" name="Footer Placeholder 4">
            <a:extLst>
              <a:ext uri="{FF2B5EF4-FFF2-40B4-BE49-F238E27FC236}">
                <a16:creationId xmlns:a16="http://schemas.microsoft.com/office/drawing/2014/main" id="{A9805925-35FE-81FB-A9C6-A35AE650F459}"/>
              </a:ext>
            </a:extLst>
          </p:cNvPr>
          <p:cNvSpPr>
            <a:spLocks noGrp="1"/>
          </p:cNvSpPr>
          <p:nvPr>
            <p:ph type="ftr" sz="quarter" idx="11"/>
          </p:nvPr>
        </p:nvSpPr>
        <p:spPr/>
        <p:txBody>
          <a:bodyPr/>
          <a:lstStyle/>
          <a:p>
            <a:r>
              <a:rPr lang="en-US"/>
              <a:t>Kefyalew Sahle (HU, WGCFNR)</a:t>
            </a:r>
          </a:p>
        </p:txBody>
      </p:sp>
      <p:sp>
        <p:nvSpPr>
          <p:cNvPr id="6" name="Slide Number Placeholder 5">
            <a:extLst>
              <a:ext uri="{FF2B5EF4-FFF2-40B4-BE49-F238E27FC236}">
                <a16:creationId xmlns:a16="http://schemas.microsoft.com/office/drawing/2014/main" id="{08E08BF4-031A-E977-25AE-1F855D00094B}"/>
              </a:ext>
            </a:extLst>
          </p:cNvPr>
          <p:cNvSpPr>
            <a:spLocks noGrp="1"/>
          </p:cNvSpPr>
          <p:nvPr>
            <p:ph type="sldNum" sz="quarter" idx="12"/>
          </p:nvPr>
        </p:nvSpPr>
        <p:spPr/>
        <p:txBody>
          <a:bodyPr/>
          <a:lstStyle/>
          <a:p>
            <a:fld id="{A088C100-5670-4E20-940F-F4434F56A4F4}" type="slidenum">
              <a:rPr lang="en-US" smtClean="0"/>
              <a:t>45</a:t>
            </a:fld>
            <a:endParaRPr lang="en-US"/>
          </a:p>
        </p:txBody>
      </p:sp>
    </p:spTree>
    <p:extLst>
      <p:ext uri="{BB962C8B-B14F-4D97-AF65-F5344CB8AC3E}">
        <p14:creationId xmlns:p14="http://schemas.microsoft.com/office/powerpoint/2010/main" val="268346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Sampling approaches for forest area estimation</a:t>
            </a:r>
          </a:p>
        </p:txBody>
      </p:sp>
      <p:sp>
        <p:nvSpPr>
          <p:cNvPr id="3" name="Text Placeholder 2"/>
          <p:cNvSpPr>
            <a:spLocks noGrp="1"/>
          </p:cNvSpPr>
          <p:nvPr>
            <p:ph type="body" idx="1"/>
          </p:nvPr>
        </p:nvSpPr>
        <p:spPr/>
        <p:txBody>
          <a:bodyPr/>
          <a:lstStyle/>
          <a:p>
            <a:pPr lvl="0"/>
            <a:r>
              <a:rPr lang="en-US" b="1" dirty="0">
                <a:latin typeface="Times New Roman" panose="02020603050405020304" pitchFamily="18" charset="0"/>
              </a:rPr>
              <a:t>Data on land use are often obtained from </a:t>
            </a:r>
            <a:r>
              <a:rPr lang="en-US" b="1" dirty="0">
                <a:solidFill>
                  <a:srgbClr val="FF0000"/>
                </a:solidFill>
                <a:latin typeface="Times New Roman" panose="02020603050405020304" pitchFamily="18" charset="0"/>
              </a:rPr>
              <a:t>sample surveys </a:t>
            </a:r>
            <a:r>
              <a:rPr lang="en-US" b="1" dirty="0">
                <a:latin typeface="Times New Roman" panose="02020603050405020304" pitchFamily="18" charset="0"/>
              </a:rPr>
              <a:t>and typically are used for </a:t>
            </a:r>
            <a:r>
              <a:rPr lang="en-US" b="1" dirty="0">
                <a:solidFill>
                  <a:srgbClr val="FF0000"/>
                </a:solidFill>
                <a:latin typeface="Times New Roman" panose="02020603050405020304" pitchFamily="18" charset="0"/>
              </a:rPr>
              <a:t>estimating changes in land use </a:t>
            </a:r>
            <a:r>
              <a:rPr lang="en-US" b="1" dirty="0">
                <a:latin typeface="Times New Roman" panose="02020603050405020304" pitchFamily="18" charset="0"/>
              </a:rPr>
              <a:t>or in </a:t>
            </a:r>
            <a:r>
              <a:rPr lang="en-US" b="1" dirty="0">
                <a:solidFill>
                  <a:srgbClr val="FF0000"/>
                </a:solidFill>
                <a:latin typeface="Times New Roman" panose="02020603050405020304" pitchFamily="18" charset="0"/>
              </a:rPr>
              <a:t>carbon</a:t>
            </a:r>
            <a:r>
              <a:rPr lang="en-US" b="1" dirty="0">
                <a:latin typeface="Times New Roman" panose="02020603050405020304" pitchFamily="18" charset="0"/>
              </a:rPr>
              <a:t> </a:t>
            </a:r>
            <a:r>
              <a:rPr lang="en-US" b="1" dirty="0">
                <a:solidFill>
                  <a:srgbClr val="FF0000"/>
                </a:solidFill>
                <a:latin typeface="Times New Roman" panose="02020603050405020304" pitchFamily="18" charset="0"/>
              </a:rPr>
              <a:t>stocks.</a:t>
            </a:r>
          </a:p>
          <a:p>
            <a:pPr lvl="0"/>
            <a:r>
              <a:rPr lang="en-US" b="1" dirty="0">
                <a:solidFill>
                  <a:srgbClr val="FF0000"/>
                </a:solidFill>
                <a:latin typeface="Times New Roman" panose="02020603050405020304" pitchFamily="18" charset="0"/>
              </a:rPr>
              <a:t>National</a:t>
            </a:r>
            <a:r>
              <a:rPr lang="en-US" b="1" dirty="0">
                <a:latin typeface="Times New Roman" panose="02020603050405020304" pitchFamily="18" charset="0"/>
              </a:rPr>
              <a:t> </a:t>
            </a:r>
            <a:r>
              <a:rPr lang="en-US" b="1" dirty="0">
                <a:solidFill>
                  <a:srgbClr val="FF0000"/>
                </a:solidFill>
                <a:latin typeface="Times New Roman" panose="02020603050405020304" pitchFamily="18" charset="0"/>
              </a:rPr>
              <a:t>forest</a:t>
            </a:r>
            <a:r>
              <a:rPr lang="en-US" b="1" dirty="0">
                <a:latin typeface="Times New Roman" panose="02020603050405020304" pitchFamily="18" charset="0"/>
              </a:rPr>
              <a:t> </a:t>
            </a:r>
            <a:r>
              <a:rPr lang="en-US" b="1" dirty="0">
                <a:solidFill>
                  <a:srgbClr val="FF0000"/>
                </a:solidFill>
                <a:latin typeface="Times New Roman" panose="02020603050405020304" pitchFamily="18" charset="0"/>
              </a:rPr>
              <a:t>inventories</a:t>
            </a:r>
            <a:r>
              <a:rPr lang="en-US" b="1" dirty="0">
                <a:latin typeface="Times New Roman" panose="02020603050405020304" pitchFamily="18" charset="0"/>
              </a:rPr>
              <a:t> are important examples of the type of surveys used. </a:t>
            </a:r>
          </a:p>
          <a:p>
            <a:pPr lvl="0"/>
            <a:r>
              <a:rPr lang="en-US" b="1" dirty="0">
                <a:latin typeface="Times New Roman" panose="02020603050405020304" pitchFamily="18" charset="0"/>
              </a:rPr>
              <a:t>This section provides guidance for the use of data from </a:t>
            </a:r>
            <a:r>
              <a:rPr lang="en-US" b="1" dirty="0">
                <a:solidFill>
                  <a:srgbClr val="FF0000"/>
                </a:solidFill>
                <a:latin typeface="Times New Roman" panose="02020603050405020304" pitchFamily="18" charset="0"/>
              </a:rPr>
              <a:t>sample</a:t>
            </a:r>
            <a:r>
              <a:rPr lang="en-US" b="1" dirty="0">
                <a:latin typeface="Times New Roman" panose="02020603050405020304" pitchFamily="18" charset="0"/>
              </a:rPr>
              <a:t> </a:t>
            </a:r>
            <a:r>
              <a:rPr lang="en-US" b="1" dirty="0">
                <a:solidFill>
                  <a:srgbClr val="FF0000"/>
                </a:solidFill>
                <a:latin typeface="Times New Roman" panose="02020603050405020304" pitchFamily="18" charset="0"/>
              </a:rPr>
              <a:t>surveys</a:t>
            </a:r>
            <a:r>
              <a:rPr lang="en-US" b="1" dirty="0">
                <a:latin typeface="Times New Roman" panose="02020603050405020304" pitchFamily="18" charset="0"/>
              </a:rPr>
              <a:t> for the </a:t>
            </a:r>
            <a:r>
              <a:rPr lang="en-US" b="1" dirty="0">
                <a:solidFill>
                  <a:srgbClr val="FF0000"/>
                </a:solidFill>
                <a:latin typeface="Times New Roman" panose="02020603050405020304" pitchFamily="18" charset="0"/>
              </a:rPr>
              <a:t>reporting</a:t>
            </a:r>
            <a:r>
              <a:rPr lang="en-US" b="1" dirty="0">
                <a:latin typeface="Times New Roman" panose="02020603050405020304" pitchFamily="18" charset="0"/>
              </a:rPr>
              <a:t> of </a:t>
            </a:r>
            <a:r>
              <a:rPr lang="en-US" b="1" dirty="0">
                <a:solidFill>
                  <a:srgbClr val="FF0000"/>
                </a:solidFill>
                <a:latin typeface="Times New Roman" panose="02020603050405020304" pitchFamily="18" charset="0"/>
              </a:rPr>
              <a:t>emissions</a:t>
            </a:r>
            <a:r>
              <a:rPr lang="en-US" b="1" dirty="0">
                <a:latin typeface="Times New Roman" panose="02020603050405020304" pitchFamily="18" charset="0"/>
              </a:rPr>
              <a:t> and </a:t>
            </a:r>
            <a:r>
              <a:rPr lang="en-US" b="1" dirty="0">
                <a:solidFill>
                  <a:srgbClr val="FF0000"/>
                </a:solidFill>
                <a:latin typeface="Times New Roman" panose="02020603050405020304" pitchFamily="18" charset="0"/>
              </a:rPr>
              <a:t>removals</a:t>
            </a:r>
            <a:r>
              <a:rPr lang="en-US" b="1" dirty="0">
                <a:latin typeface="Times New Roman" panose="02020603050405020304" pitchFamily="18" charset="0"/>
              </a:rPr>
              <a:t> of </a:t>
            </a:r>
            <a:r>
              <a:rPr lang="en-US" b="1" dirty="0">
                <a:solidFill>
                  <a:srgbClr val="FF0000"/>
                </a:solidFill>
                <a:latin typeface="Times New Roman" panose="02020603050405020304" pitchFamily="18" charset="0"/>
              </a:rPr>
              <a:t>greenhouse</a:t>
            </a:r>
            <a:r>
              <a:rPr lang="en-US" b="1" dirty="0">
                <a:latin typeface="Times New Roman" panose="02020603050405020304" pitchFamily="18" charset="0"/>
              </a:rPr>
              <a:t> gases, and for the planning of sample surveys in order to acquire data for this purpose.</a:t>
            </a:r>
          </a:p>
        </p:txBody>
      </p:sp>
    </p:spTree>
    <p:extLst>
      <p:ext uri="{BB962C8B-B14F-4D97-AF65-F5344CB8AC3E}">
        <p14:creationId xmlns:p14="http://schemas.microsoft.com/office/powerpoint/2010/main" val="1948900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OVERVIEW ON SAMPLING PRINCIPLES </a:t>
            </a:r>
          </a:p>
        </p:txBody>
      </p:sp>
      <p:sp>
        <p:nvSpPr>
          <p:cNvPr id="3" name="Text Placeholder 2"/>
          <p:cNvSpPr>
            <a:spLocks noGrp="1"/>
          </p:cNvSpPr>
          <p:nvPr>
            <p:ph type="body" idx="1"/>
          </p:nvPr>
        </p:nvSpPr>
        <p:spPr>
          <a:xfrm>
            <a:off x="838199" y="1825625"/>
            <a:ext cx="3833813" cy="4351338"/>
          </a:xfrm>
        </p:spPr>
        <p:txBody>
          <a:bodyPr/>
          <a:lstStyle/>
          <a:p>
            <a:pPr marR="0" lvl="0" rtl="0"/>
            <a:r>
              <a:rPr lang="en-US" b="1" i="0" u="none" strike="noStrike" baseline="0" dirty="0">
                <a:latin typeface="Times New Roman" panose="02020603050405020304" pitchFamily="18" charset="0"/>
              </a:rPr>
              <a:t>Sampling infers information about an entire population by observing a fraction of it: the sample </a:t>
            </a:r>
          </a:p>
          <a:p>
            <a:pPr marR="0" lvl="0" rtl="0"/>
            <a:r>
              <a:rPr lang="en-US" b="1" i="0" u="none" strike="noStrike" baseline="0" dirty="0">
                <a:latin typeface="Times New Roman" panose="02020603050405020304" pitchFamily="18" charset="0"/>
              </a:rPr>
              <a:t>Principle of sampling</a:t>
            </a:r>
          </a:p>
        </p:txBody>
      </p:sp>
      <p:pic>
        <p:nvPicPr>
          <p:cNvPr id="4" name="Picture 3"/>
          <p:cNvPicPr/>
          <p:nvPr/>
        </p:nvPicPr>
        <p:blipFill>
          <a:blip r:embed="rId2"/>
          <a:stretch>
            <a:fillRect/>
          </a:stretch>
        </p:blipFill>
        <p:spPr>
          <a:xfrm>
            <a:off x="4972049" y="1228725"/>
            <a:ext cx="7219951" cy="5629275"/>
          </a:xfrm>
          <a:prstGeom prst="rect">
            <a:avLst/>
          </a:prstGeom>
        </p:spPr>
      </p:pic>
    </p:spTree>
    <p:extLst>
      <p:ext uri="{BB962C8B-B14F-4D97-AF65-F5344CB8AC3E}">
        <p14:creationId xmlns:p14="http://schemas.microsoft.com/office/powerpoint/2010/main" val="2971498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SAMPLING DESIGN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Sampling design determines how the </a:t>
            </a:r>
            <a:r>
              <a:rPr lang="en-US" b="1" dirty="0">
                <a:solidFill>
                  <a:srgbClr val="FF0000"/>
                </a:solidFill>
                <a:latin typeface="Times New Roman" panose="02020603050405020304" pitchFamily="18" charset="0"/>
              </a:rPr>
              <a:t>sampling</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units</a:t>
            </a:r>
            <a:r>
              <a:rPr lang="en-US" b="1" i="0" u="none" strike="noStrike" baseline="0" dirty="0">
                <a:latin typeface="Times New Roman" panose="02020603050405020304" pitchFamily="18" charset="0"/>
              </a:rPr>
              <a:t> (the sites or plots) are </a:t>
            </a:r>
            <a:r>
              <a:rPr lang="en-US" b="1" dirty="0">
                <a:solidFill>
                  <a:srgbClr val="FF0000"/>
                </a:solidFill>
                <a:latin typeface="Times New Roman" panose="02020603050405020304" pitchFamily="18" charset="0"/>
              </a:rPr>
              <a:t>selected</a:t>
            </a:r>
            <a:r>
              <a:rPr lang="en-US" b="1" i="0" u="none" strike="noStrike" baseline="0" dirty="0">
                <a:latin typeface="Times New Roman" panose="02020603050405020304" pitchFamily="18" charset="0"/>
              </a:rPr>
              <a:t> from the </a:t>
            </a:r>
            <a:r>
              <a:rPr lang="en-US" b="1" dirty="0">
                <a:solidFill>
                  <a:srgbClr val="FF0000"/>
                </a:solidFill>
                <a:latin typeface="Times New Roman" panose="02020603050405020304" pitchFamily="18" charset="0"/>
              </a:rPr>
              <a:t>population</a:t>
            </a:r>
            <a:r>
              <a:rPr lang="en-US" b="1" i="0" u="none" strike="noStrike" baseline="0" dirty="0">
                <a:latin typeface="Times New Roman" panose="02020603050405020304" pitchFamily="18" charset="0"/>
              </a:rPr>
              <a:t> and thus what </a:t>
            </a:r>
            <a:r>
              <a:rPr lang="en-US" b="1" dirty="0">
                <a:solidFill>
                  <a:srgbClr val="FF0000"/>
                </a:solidFill>
                <a:latin typeface="Times New Roman" panose="02020603050405020304" pitchFamily="18" charset="0"/>
              </a:rPr>
              <a:t>statistical</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estimation</a:t>
            </a:r>
            <a:r>
              <a:rPr lang="en-US" b="1" i="0" u="none" strike="noStrike" baseline="0" dirty="0">
                <a:latin typeface="Times New Roman" panose="02020603050405020304" pitchFamily="18" charset="0"/>
              </a:rPr>
              <a:t> procedures should be applied to make inferences from the sample. </a:t>
            </a:r>
          </a:p>
          <a:p>
            <a:pPr marR="0" lvl="0" rtl="0"/>
            <a:r>
              <a:rPr lang="en-US" b="1" i="0" u="none" strike="noStrike" baseline="0" dirty="0">
                <a:latin typeface="Times New Roman" panose="02020603050405020304" pitchFamily="18" charset="0"/>
              </a:rPr>
              <a:t>Sampling designs should aim for a good compromise between </a:t>
            </a:r>
            <a:r>
              <a:rPr lang="en-US" b="1" dirty="0">
                <a:solidFill>
                  <a:srgbClr val="FF0000"/>
                </a:solidFill>
                <a:latin typeface="Times New Roman" panose="02020603050405020304" pitchFamily="18" charset="0"/>
              </a:rPr>
              <a:t>simplicity</a:t>
            </a:r>
            <a:r>
              <a:rPr lang="en-US" b="1" i="0" u="none" strike="noStrike" baseline="0" dirty="0">
                <a:latin typeface="Times New Roman" panose="02020603050405020304" pitchFamily="18" charset="0"/>
              </a:rPr>
              <a:t> and </a:t>
            </a:r>
            <a:r>
              <a:rPr lang="en-US" b="1" dirty="0">
                <a:solidFill>
                  <a:srgbClr val="FF0000"/>
                </a:solidFill>
                <a:latin typeface="Times New Roman" panose="02020603050405020304" pitchFamily="18" charset="0"/>
              </a:rPr>
              <a:t>efficiency</a:t>
            </a:r>
            <a:r>
              <a:rPr lang="en-US" b="1" i="0" u="none" strike="noStrike" baseline="0" dirty="0">
                <a:latin typeface="Times New Roman" panose="02020603050405020304" pitchFamily="18" charset="0"/>
              </a:rPr>
              <a:t>, and this can be promoted by following three aspects as set out below:</a:t>
            </a:r>
          </a:p>
          <a:p>
            <a:pPr marR="0" lvl="1" rtl="0"/>
            <a:r>
              <a:rPr lang="en-US" b="1" i="0" u="none" strike="noStrike" baseline="0" dirty="0">
                <a:solidFill>
                  <a:srgbClr val="000000"/>
                </a:solidFill>
                <a:latin typeface="Times New Roman" panose="02020603050405020304" pitchFamily="18" charset="0"/>
              </a:rPr>
              <a:t>Use of </a:t>
            </a:r>
            <a:r>
              <a:rPr lang="en-US" sz="2800" b="1" dirty="0">
                <a:solidFill>
                  <a:srgbClr val="FF0000"/>
                </a:solidFill>
                <a:latin typeface="Times New Roman" panose="02020603050405020304" pitchFamily="18" charset="0"/>
              </a:rPr>
              <a:t>auxiliary</a:t>
            </a:r>
            <a:r>
              <a:rPr lang="en-US" b="1" i="0" u="none" strike="noStrike" baseline="0" dirty="0">
                <a:solidFill>
                  <a:srgbClr val="000000"/>
                </a:solidFill>
                <a:latin typeface="Times New Roman" panose="02020603050405020304" pitchFamily="18" charset="0"/>
              </a:rPr>
              <a:t> </a:t>
            </a:r>
            <a:r>
              <a:rPr lang="en-US" sz="2800" b="1" dirty="0">
                <a:solidFill>
                  <a:srgbClr val="FF0000"/>
                </a:solidFill>
                <a:latin typeface="Times New Roman" panose="02020603050405020304" pitchFamily="18" charset="0"/>
              </a:rPr>
              <a:t>data</a:t>
            </a:r>
            <a:r>
              <a:rPr lang="en-US" b="1" i="0" u="none" strike="noStrike" baseline="0" dirty="0">
                <a:solidFill>
                  <a:srgbClr val="000000"/>
                </a:solidFill>
                <a:latin typeface="Times New Roman" panose="02020603050405020304" pitchFamily="18" charset="0"/>
              </a:rPr>
              <a:t> and </a:t>
            </a:r>
            <a:r>
              <a:rPr lang="en-US" sz="2800" b="1" dirty="0">
                <a:solidFill>
                  <a:srgbClr val="FF0000"/>
                </a:solidFill>
                <a:latin typeface="Times New Roman" panose="02020603050405020304" pitchFamily="18" charset="0"/>
              </a:rPr>
              <a:t>stratification</a:t>
            </a:r>
            <a:r>
              <a:rPr lang="en-US" b="1" i="0" u="none" strike="noStrike" baseline="0" dirty="0">
                <a:solidFill>
                  <a:srgbClr val="000000"/>
                </a:solidFill>
                <a:latin typeface="Times New Roman" panose="02020603050405020304" pitchFamily="18" charset="0"/>
              </a:rPr>
              <a:t>;</a:t>
            </a:r>
          </a:p>
          <a:p>
            <a:pPr marR="0" lvl="1" rtl="0"/>
            <a:r>
              <a:rPr lang="en-US" sz="2800" b="1" dirty="0">
                <a:solidFill>
                  <a:srgbClr val="FF0000"/>
                </a:solidFill>
                <a:latin typeface="Times New Roman" panose="02020603050405020304" pitchFamily="18" charset="0"/>
              </a:rPr>
              <a:t>Systematic</a:t>
            </a:r>
            <a:r>
              <a:rPr lang="en-US" b="1" i="0" u="none" strike="noStrike" baseline="0" dirty="0">
                <a:solidFill>
                  <a:srgbClr val="000000"/>
                </a:solidFill>
                <a:latin typeface="Times New Roman" panose="02020603050405020304" pitchFamily="18" charset="0"/>
              </a:rPr>
              <a:t> </a:t>
            </a:r>
            <a:r>
              <a:rPr lang="en-US" sz="2800" b="1" dirty="0">
                <a:solidFill>
                  <a:srgbClr val="FF0000"/>
                </a:solidFill>
                <a:latin typeface="Times New Roman" panose="02020603050405020304" pitchFamily="18" charset="0"/>
              </a:rPr>
              <a:t>sampling</a:t>
            </a:r>
            <a:r>
              <a:rPr lang="en-US" b="1" i="0" u="none" strike="noStrike" baseline="0" dirty="0">
                <a:solidFill>
                  <a:srgbClr val="000000"/>
                </a:solidFill>
                <a:latin typeface="Times New Roman" panose="02020603050405020304" pitchFamily="18" charset="0"/>
              </a:rPr>
              <a:t>;</a:t>
            </a:r>
          </a:p>
          <a:p>
            <a:pPr marR="0" lvl="1" rtl="0"/>
            <a:r>
              <a:rPr lang="en-US" sz="2800" b="1" dirty="0">
                <a:solidFill>
                  <a:srgbClr val="FF0000"/>
                </a:solidFill>
                <a:latin typeface="Times New Roman" panose="02020603050405020304" pitchFamily="18" charset="0"/>
              </a:rPr>
              <a:t>Permanent</a:t>
            </a:r>
            <a:r>
              <a:rPr lang="en-US" b="1" i="0" u="none" strike="noStrike" baseline="0" dirty="0">
                <a:solidFill>
                  <a:srgbClr val="000000"/>
                </a:solidFill>
                <a:latin typeface="Times New Roman" panose="02020603050405020304" pitchFamily="18" charset="0"/>
              </a:rPr>
              <a:t> </a:t>
            </a:r>
            <a:r>
              <a:rPr lang="en-US" sz="2800" b="1" dirty="0">
                <a:solidFill>
                  <a:srgbClr val="FF0000"/>
                </a:solidFill>
                <a:latin typeface="Times New Roman" panose="02020603050405020304" pitchFamily="18" charset="0"/>
              </a:rPr>
              <a:t>sample</a:t>
            </a:r>
            <a:r>
              <a:rPr lang="en-US" b="1" i="0" u="none" strike="noStrike" baseline="0" dirty="0">
                <a:solidFill>
                  <a:srgbClr val="000000"/>
                </a:solidFill>
                <a:latin typeface="Times New Roman" panose="02020603050405020304" pitchFamily="18" charset="0"/>
              </a:rPr>
              <a:t> </a:t>
            </a:r>
            <a:r>
              <a:rPr lang="en-US" sz="2800" b="1" dirty="0">
                <a:solidFill>
                  <a:srgbClr val="FF0000"/>
                </a:solidFill>
                <a:latin typeface="Times New Roman" panose="02020603050405020304" pitchFamily="18" charset="0"/>
              </a:rPr>
              <a:t>plots</a:t>
            </a:r>
            <a:r>
              <a:rPr lang="en-US" b="1" i="0" u="none" strike="noStrike" baseline="0" dirty="0">
                <a:solidFill>
                  <a:srgbClr val="000000"/>
                </a:solidFill>
                <a:latin typeface="Times New Roman" panose="02020603050405020304" pitchFamily="18" charset="0"/>
              </a:rPr>
              <a:t> and time-series data.</a:t>
            </a:r>
          </a:p>
        </p:txBody>
      </p:sp>
    </p:spTree>
    <p:extLst>
      <p:ext uri="{BB962C8B-B14F-4D97-AF65-F5344CB8AC3E}">
        <p14:creationId xmlns:p14="http://schemas.microsoft.com/office/powerpoint/2010/main" val="4270791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Use of auxiliary data and stratification </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One of the most important sampling designs which incorporate auxiliary information is </a:t>
            </a:r>
            <a:r>
              <a:rPr lang="en-US" b="1" dirty="0">
                <a:solidFill>
                  <a:srgbClr val="FF0000"/>
                </a:solidFill>
                <a:latin typeface="Times New Roman" panose="02020603050405020304" pitchFamily="18" charset="0"/>
              </a:rPr>
              <a:t>stratification</a:t>
            </a:r>
            <a:r>
              <a:rPr lang="en-US" b="1" i="0" u="none" strike="noStrike" baseline="0" dirty="0">
                <a:latin typeface="Times New Roman" panose="02020603050405020304" pitchFamily="18" charset="0"/>
              </a:rPr>
              <a:t>, whereby the </a:t>
            </a:r>
            <a:r>
              <a:rPr lang="en-US" b="1" dirty="0">
                <a:solidFill>
                  <a:srgbClr val="FF0000"/>
                </a:solidFill>
                <a:latin typeface="Times New Roman" panose="02020603050405020304" pitchFamily="18" charset="0"/>
              </a:rPr>
              <a:t>population</a:t>
            </a:r>
            <a:r>
              <a:rPr lang="en-US" b="1" i="0" u="none" strike="noStrike" baseline="0" dirty="0">
                <a:latin typeface="Times New Roman" panose="02020603050405020304" pitchFamily="18" charset="0"/>
              </a:rPr>
              <a:t> is divided into </a:t>
            </a:r>
            <a:r>
              <a:rPr lang="en-US" b="1" dirty="0">
                <a:solidFill>
                  <a:srgbClr val="FF0000"/>
                </a:solidFill>
                <a:latin typeface="Times New Roman" panose="02020603050405020304" pitchFamily="18" charset="0"/>
              </a:rPr>
              <a:t>subpopulations</a:t>
            </a:r>
            <a:r>
              <a:rPr lang="en-US" b="1" i="0" u="none" strike="noStrike" baseline="0" dirty="0">
                <a:latin typeface="Times New Roman" panose="02020603050405020304" pitchFamily="18" charset="0"/>
              </a:rPr>
              <a:t> on the basis of </a:t>
            </a:r>
            <a:r>
              <a:rPr lang="en-US" b="1" dirty="0">
                <a:solidFill>
                  <a:srgbClr val="FF0000"/>
                </a:solidFill>
                <a:latin typeface="Times New Roman" panose="02020603050405020304" pitchFamily="18" charset="0"/>
              </a:rPr>
              <a:t>auxiliary</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data</a:t>
            </a:r>
            <a:r>
              <a:rPr lang="en-US" b="1" i="0" u="none" strike="noStrike" baseline="0" dirty="0">
                <a:latin typeface="Times New Roman" panose="02020603050405020304" pitchFamily="18" charset="0"/>
              </a:rPr>
              <a:t>. </a:t>
            </a:r>
          </a:p>
          <a:p>
            <a:pPr marR="0" lvl="0" rtl="0"/>
            <a:r>
              <a:rPr lang="en-US" b="1" i="0" u="none" strike="noStrike" baseline="0" dirty="0">
                <a:latin typeface="Times New Roman" panose="02020603050405020304" pitchFamily="18" charset="0"/>
              </a:rPr>
              <a:t>These data may consist of knowledge of </a:t>
            </a:r>
            <a:r>
              <a:rPr lang="en-US" b="1" dirty="0">
                <a:solidFill>
                  <a:srgbClr val="FF0000"/>
                </a:solidFill>
                <a:latin typeface="Times New Roman" panose="02020603050405020304" pitchFamily="18" charset="0"/>
              </a:rPr>
              <a:t>legal</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administrative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boundaries</a:t>
            </a:r>
            <a:r>
              <a:rPr lang="en-US" b="1" i="0" u="none" strike="noStrike" baseline="0" dirty="0">
                <a:latin typeface="Times New Roman" panose="02020603050405020304" pitchFamily="18" charset="0"/>
              </a:rPr>
              <a:t> or </a:t>
            </a:r>
            <a:r>
              <a:rPr lang="en-US" b="1" dirty="0">
                <a:solidFill>
                  <a:srgbClr val="FF0000"/>
                </a:solidFill>
                <a:latin typeface="Times New Roman" panose="02020603050405020304" pitchFamily="18" charset="0"/>
              </a:rPr>
              <a:t>boundaries</a:t>
            </a:r>
            <a:r>
              <a:rPr lang="en-US" b="1" i="0" u="none" strike="noStrike" baseline="0" dirty="0">
                <a:latin typeface="Times New Roman" panose="02020603050405020304" pitchFamily="18" charset="0"/>
              </a:rPr>
              <a:t> of </a:t>
            </a:r>
            <a:r>
              <a:rPr lang="en-US" b="1" dirty="0">
                <a:solidFill>
                  <a:srgbClr val="FF0000"/>
                </a:solidFill>
                <a:latin typeface="Times New Roman" panose="02020603050405020304" pitchFamily="18" charset="0"/>
              </a:rPr>
              <a:t>forest</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administrations</a:t>
            </a:r>
            <a:r>
              <a:rPr lang="en-US" b="1" i="0" u="none" strike="noStrike" baseline="0" dirty="0">
                <a:latin typeface="Times New Roman" panose="02020603050405020304" pitchFamily="18" charset="0"/>
              </a:rPr>
              <a:t> which will be efficient to sample separately, or </a:t>
            </a:r>
            <a:r>
              <a:rPr lang="en-US" b="1" dirty="0">
                <a:solidFill>
                  <a:srgbClr val="FF0000"/>
                </a:solidFill>
                <a:latin typeface="Times New Roman" panose="02020603050405020304" pitchFamily="18" charset="0"/>
              </a:rPr>
              <a:t>maps</a:t>
            </a:r>
            <a:r>
              <a:rPr lang="en-US" b="1" i="0" u="none" strike="noStrike" baseline="0" dirty="0">
                <a:latin typeface="Times New Roman" panose="02020603050405020304" pitchFamily="18" charset="0"/>
              </a:rPr>
              <a:t> or </a:t>
            </a:r>
            <a:r>
              <a:rPr lang="en-US" b="1" dirty="0">
                <a:solidFill>
                  <a:srgbClr val="FF0000"/>
                </a:solidFill>
                <a:latin typeface="Times New Roman" panose="02020603050405020304" pitchFamily="18" charset="0"/>
              </a:rPr>
              <a:t>remote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sensing</a:t>
            </a:r>
            <a:r>
              <a:rPr lang="en-US" b="1" i="0" u="none" strike="noStrike" baseline="0" dirty="0">
                <a:latin typeface="Times New Roman" panose="02020603050405020304" pitchFamily="18" charset="0"/>
              </a:rPr>
              <a:t> data distinguishing between </a:t>
            </a:r>
            <a:r>
              <a:rPr lang="en-US" b="1" dirty="0">
                <a:solidFill>
                  <a:srgbClr val="FF0000"/>
                </a:solidFill>
                <a:latin typeface="Times New Roman" panose="02020603050405020304" pitchFamily="18" charset="0"/>
              </a:rPr>
              <a:t>upland</a:t>
            </a:r>
            <a:r>
              <a:rPr lang="en-US" b="1" i="0" u="none" strike="noStrike" baseline="0" dirty="0">
                <a:latin typeface="Times New Roman" panose="02020603050405020304" pitchFamily="18" charset="0"/>
              </a:rPr>
              <a:t> and </a:t>
            </a:r>
            <a:r>
              <a:rPr lang="en-US" b="1" dirty="0">
                <a:solidFill>
                  <a:srgbClr val="FF0000"/>
                </a:solidFill>
                <a:latin typeface="Times New Roman" panose="02020603050405020304" pitchFamily="18" charset="0"/>
              </a:rPr>
              <a:t>lowland</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areas</a:t>
            </a:r>
            <a:r>
              <a:rPr lang="en-US" b="1" i="0" u="none" strike="noStrike" baseline="0" dirty="0">
                <a:latin typeface="Times New Roman" panose="02020603050405020304" pitchFamily="18" charset="0"/>
              </a:rPr>
              <a:t> or between </a:t>
            </a:r>
            <a:r>
              <a:rPr lang="en-US" b="1" dirty="0">
                <a:solidFill>
                  <a:srgbClr val="FF0000"/>
                </a:solidFill>
                <a:latin typeface="Times New Roman" panose="02020603050405020304" pitchFamily="18" charset="0"/>
              </a:rPr>
              <a:t>different</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ecosystem</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types</a:t>
            </a:r>
            <a:r>
              <a:rPr lang="en-US" b="1" i="0" u="none" strike="noStrike" baseline="0" dirty="0">
                <a:latin typeface="Times New Roman" panose="02020603050405020304" pitchFamily="18" charset="0"/>
              </a:rPr>
              <a:t>.</a:t>
            </a:r>
          </a:p>
          <a:p>
            <a:pPr marR="0" lvl="0" rtl="0"/>
            <a:r>
              <a:rPr lang="en-US" b="1" i="0" u="none" strike="noStrike" baseline="0" dirty="0">
                <a:latin typeface="Times New Roman" panose="02020603050405020304" pitchFamily="18" charset="0"/>
              </a:rPr>
              <a:t>Since stratification is intended to increase efficiency, it is good practice to use auxiliary data when such data are available or can be made available at low additional cost.</a:t>
            </a:r>
          </a:p>
        </p:txBody>
      </p:sp>
    </p:spTree>
    <p:extLst>
      <p:ext uri="{BB962C8B-B14F-4D97-AF65-F5344CB8AC3E}">
        <p14:creationId xmlns:p14="http://schemas.microsoft.com/office/powerpoint/2010/main" val="305083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latin typeface="Times New Roman" panose="02020603050405020304" pitchFamily="18" charset="0"/>
              </a:rPr>
              <a:t>Pre-processing</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In principle, image preprocessing entails </a:t>
            </a:r>
          </a:p>
          <a:p>
            <a:pPr lvl="1"/>
            <a:r>
              <a:rPr lang="en-US" b="1" i="0" u="none" strike="noStrike" baseline="0" dirty="0">
                <a:latin typeface="Times New Roman" panose="02020603050405020304" pitchFamily="18" charset="0"/>
              </a:rPr>
              <a:t>geometric and </a:t>
            </a:r>
          </a:p>
          <a:p>
            <a:pPr lvl="1"/>
            <a:r>
              <a:rPr lang="en-US" b="1" i="0" u="none" strike="noStrike" baseline="0" dirty="0">
                <a:latin typeface="Times New Roman" panose="02020603050405020304" pitchFamily="18" charset="0"/>
              </a:rPr>
              <a:t>radiometric corrections. </a:t>
            </a:r>
          </a:p>
          <a:p>
            <a:pPr marR="0" lvl="0" rtl="0"/>
            <a:r>
              <a:rPr lang="en-US" b="1" i="0" u="none" strike="noStrike" baseline="0" dirty="0">
                <a:latin typeface="Times New Roman" panose="02020603050405020304" pitchFamily="18" charset="0"/>
              </a:rPr>
              <a:t>Remark: For detailed image information on preprocessing, refer to the advance image processing material courses of the department. Contact the department head to access the material</a:t>
            </a:r>
          </a:p>
        </p:txBody>
      </p:sp>
    </p:spTree>
    <p:extLst>
      <p:ext uri="{BB962C8B-B14F-4D97-AF65-F5344CB8AC3E}">
        <p14:creationId xmlns:p14="http://schemas.microsoft.com/office/powerpoint/2010/main" val="1671248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Use of auxiliary data and stratification </a:t>
            </a:r>
          </a:p>
        </p:txBody>
      </p:sp>
      <p:sp>
        <p:nvSpPr>
          <p:cNvPr id="3" name="Text Placeholder 2"/>
          <p:cNvSpPr>
            <a:spLocks noGrp="1"/>
          </p:cNvSpPr>
          <p:nvPr>
            <p:ph type="body" idx="1"/>
          </p:nvPr>
        </p:nvSpPr>
        <p:spPr/>
        <p:txBody>
          <a:bodyPr>
            <a:normAutofit/>
          </a:bodyPr>
          <a:lstStyle/>
          <a:p>
            <a:pPr marR="0" lvl="0" rtl="0"/>
            <a:r>
              <a:rPr lang="en-US" b="1" dirty="0">
                <a:solidFill>
                  <a:srgbClr val="FF0000"/>
                </a:solidFill>
                <a:latin typeface="Times New Roman" panose="02020603050405020304" pitchFamily="18" charset="0"/>
              </a:rPr>
              <a:t>Stratification</a:t>
            </a:r>
            <a:r>
              <a:rPr lang="en-US" b="1" i="0" u="none" strike="noStrike" baseline="0" dirty="0">
                <a:latin typeface="Times New Roman" panose="02020603050405020304" pitchFamily="18" charset="0"/>
              </a:rPr>
              <a:t> increases efficiency in two main ways: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i</a:t>
            </a:r>
            <a:r>
              <a:rPr lang="en-US" b="1" i="0" u="none" strike="noStrike" baseline="0" dirty="0">
                <a:latin typeface="Times New Roman" panose="02020603050405020304" pitchFamily="18" charset="0"/>
              </a:rPr>
              <a:t>) by </a:t>
            </a:r>
            <a:r>
              <a:rPr lang="en-US" sz="2800" b="1" dirty="0">
                <a:solidFill>
                  <a:srgbClr val="FF0000"/>
                </a:solidFill>
                <a:latin typeface="Times New Roman" panose="02020603050405020304" pitchFamily="18" charset="0"/>
              </a:rPr>
              <a:t>improving</a:t>
            </a:r>
            <a:r>
              <a:rPr lang="en-US" b="1" i="0" u="none" strike="noStrike" baseline="0" dirty="0">
                <a:latin typeface="Times New Roman" panose="02020603050405020304" pitchFamily="18" charset="0"/>
              </a:rPr>
              <a:t> the </a:t>
            </a:r>
            <a:r>
              <a:rPr lang="en-US" sz="2800" b="1" dirty="0">
                <a:solidFill>
                  <a:srgbClr val="FF0000"/>
                </a:solidFill>
                <a:latin typeface="Times New Roman" panose="02020603050405020304" pitchFamily="18" charset="0"/>
              </a:rPr>
              <a:t>accuracy</a:t>
            </a:r>
            <a:r>
              <a:rPr lang="en-US" b="1" i="0" u="none" strike="noStrike" baseline="0" dirty="0">
                <a:latin typeface="Times New Roman" panose="02020603050405020304" pitchFamily="18" charset="0"/>
              </a:rPr>
              <a:t> of the </a:t>
            </a:r>
            <a:r>
              <a:rPr lang="en-US" sz="2800" b="1" dirty="0">
                <a:solidFill>
                  <a:srgbClr val="FF0000"/>
                </a:solidFill>
                <a:latin typeface="Times New Roman" panose="02020603050405020304" pitchFamily="18" charset="0"/>
              </a:rPr>
              <a:t>estimate</a:t>
            </a:r>
            <a:r>
              <a:rPr lang="en-US" b="1" i="0" u="none" strike="noStrike" baseline="0" dirty="0">
                <a:latin typeface="Times New Roman" panose="02020603050405020304" pitchFamily="18" charset="0"/>
              </a:rPr>
              <a:t> for the entire population; and</a:t>
            </a:r>
          </a:p>
          <a:p>
            <a:pPr lvl="1"/>
            <a:r>
              <a:rPr lang="en-US" b="1" i="0" u="none" strike="noStrike" baseline="0" dirty="0">
                <a:latin typeface="Times New Roman" panose="02020603050405020304" pitchFamily="18" charset="0"/>
              </a:rPr>
              <a:t>(ii) by ensuring that </a:t>
            </a:r>
            <a:r>
              <a:rPr lang="en-US" sz="2800" b="1" dirty="0">
                <a:solidFill>
                  <a:srgbClr val="FF0000"/>
                </a:solidFill>
                <a:latin typeface="Times New Roman" panose="02020603050405020304" pitchFamily="18" charset="0"/>
              </a:rPr>
              <a:t>adequate</a:t>
            </a:r>
            <a:r>
              <a:rPr lang="en-US" b="1" i="0" u="none" strike="noStrike" baseline="0" dirty="0">
                <a:latin typeface="Times New Roman" panose="02020603050405020304" pitchFamily="18" charset="0"/>
              </a:rPr>
              <a:t> </a:t>
            </a:r>
            <a:r>
              <a:rPr lang="en-US" sz="2800" b="1" dirty="0">
                <a:solidFill>
                  <a:srgbClr val="FF0000"/>
                </a:solidFill>
                <a:latin typeface="Times New Roman" panose="02020603050405020304" pitchFamily="18" charset="0"/>
              </a:rPr>
              <a:t>results</a:t>
            </a:r>
            <a:r>
              <a:rPr lang="en-US" b="1" i="0" u="none" strike="noStrike" baseline="0" dirty="0">
                <a:latin typeface="Times New Roman" panose="02020603050405020304" pitchFamily="18" charset="0"/>
              </a:rPr>
              <a:t> are </a:t>
            </a:r>
            <a:r>
              <a:rPr lang="en-US" sz="2800" b="1" dirty="0">
                <a:solidFill>
                  <a:srgbClr val="FF0000"/>
                </a:solidFill>
                <a:latin typeface="Times New Roman" panose="02020603050405020304" pitchFamily="18" charset="0"/>
              </a:rPr>
              <a:t>obtained</a:t>
            </a:r>
            <a:r>
              <a:rPr lang="en-US" b="1" i="0" u="none" strike="noStrike" baseline="0" dirty="0">
                <a:latin typeface="Times New Roman" panose="02020603050405020304" pitchFamily="18" charset="0"/>
              </a:rPr>
              <a:t> for certain subpopulations, e.g., for certain administrative regions.</a:t>
            </a:r>
          </a:p>
        </p:txBody>
      </p:sp>
    </p:spTree>
    <p:extLst>
      <p:ext uri="{BB962C8B-B14F-4D97-AF65-F5344CB8AC3E}">
        <p14:creationId xmlns:p14="http://schemas.microsoft.com/office/powerpoint/2010/main" val="1712155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Use of auxiliary data and stratification </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Use of </a:t>
            </a:r>
            <a:r>
              <a:rPr lang="en-US" b="1" dirty="0">
                <a:solidFill>
                  <a:srgbClr val="FF0000"/>
                </a:solidFill>
                <a:latin typeface="Times New Roman" panose="02020603050405020304" pitchFamily="18" charset="0"/>
              </a:rPr>
              <a:t>remote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sensing</a:t>
            </a:r>
            <a:r>
              <a:rPr lang="en-US" b="1" i="0" u="none" strike="noStrike" baseline="0" dirty="0">
                <a:latin typeface="Times New Roman" panose="02020603050405020304" pitchFamily="18" charset="0"/>
              </a:rPr>
              <a:t> or </a:t>
            </a:r>
            <a:r>
              <a:rPr lang="en-US" b="1" dirty="0">
                <a:solidFill>
                  <a:srgbClr val="FF0000"/>
                </a:solidFill>
                <a:latin typeface="Times New Roman" panose="02020603050405020304" pitchFamily="18" charset="0"/>
              </a:rPr>
              <a:t>map</a:t>
            </a:r>
            <a:r>
              <a:rPr lang="en-US" b="1" i="0" u="none" strike="noStrike" baseline="0" dirty="0">
                <a:latin typeface="Times New Roman" panose="02020603050405020304" pitchFamily="18" charset="0"/>
              </a:rPr>
              <a:t> data for identifying the </a:t>
            </a:r>
            <a:r>
              <a:rPr lang="en-US" b="1" dirty="0">
                <a:solidFill>
                  <a:srgbClr val="FF0000"/>
                </a:solidFill>
                <a:latin typeface="Times New Roman" panose="02020603050405020304" pitchFamily="18" charset="0"/>
              </a:rPr>
              <a:t>boundaries</a:t>
            </a:r>
            <a:r>
              <a:rPr lang="en-US" b="1" i="0" u="none" strike="noStrike" baseline="0" dirty="0">
                <a:latin typeface="Times New Roman" panose="02020603050405020304" pitchFamily="18" charset="0"/>
              </a:rPr>
              <a:t> of the </a:t>
            </a:r>
            <a:r>
              <a:rPr lang="en-US" b="1" dirty="0">
                <a:solidFill>
                  <a:srgbClr val="FF0000"/>
                </a:solidFill>
                <a:latin typeface="Times New Roman" panose="02020603050405020304" pitchFamily="18" charset="0"/>
              </a:rPr>
              <a:t>strata</a:t>
            </a:r>
            <a:r>
              <a:rPr lang="en-US" b="1" i="0" u="none" strike="noStrike" baseline="0" dirty="0">
                <a:latin typeface="Times New Roman" panose="02020603050405020304" pitchFamily="18" charset="0"/>
              </a:rPr>
              <a:t> (the land-use class sub-divisions to be included in a sample survey) can </a:t>
            </a:r>
            <a:r>
              <a:rPr lang="en-US" b="1" dirty="0">
                <a:solidFill>
                  <a:srgbClr val="FF0000"/>
                </a:solidFill>
                <a:latin typeface="Times New Roman" panose="02020603050405020304" pitchFamily="18" charset="0"/>
              </a:rPr>
              <a:t>introduce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errors</a:t>
            </a:r>
            <a:r>
              <a:rPr lang="en-US" b="1" i="0" u="none" strike="noStrike" baseline="0" dirty="0">
                <a:latin typeface="Times New Roman" panose="02020603050405020304" pitchFamily="18" charset="0"/>
              </a:rPr>
              <a:t> where some areas may be incorrectly classified as belonging to the stratum whilst other areas that do belong to the specific class are missed. </a:t>
            </a:r>
          </a:p>
          <a:p>
            <a:pPr marR="0" lvl="0" rtl="0"/>
            <a:r>
              <a:rPr lang="en-US" b="1" i="0" u="none" strike="noStrike" baseline="0" dirty="0">
                <a:latin typeface="Times New Roman" panose="02020603050405020304" pitchFamily="18" charset="0"/>
              </a:rPr>
              <a:t>Errors of this kind can </a:t>
            </a:r>
            <a:r>
              <a:rPr lang="en-US" b="1" dirty="0">
                <a:solidFill>
                  <a:srgbClr val="FF0000"/>
                </a:solidFill>
                <a:latin typeface="Times New Roman" panose="02020603050405020304" pitchFamily="18" charset="0"/>
              </a:rPr>
              <a:t>lead</a:t>
            </a:r>
            <a:r>
              <a:rPr lang="en-US" b="1" i="0" u="none" strike="noStrike" baseline="0" dirty="0">
                <a:latin typeface="Times New Roman" panose="02020603050405020304" pitchFamily="18" charset="0"/>
              </a:rPr>
              <a:t> to substantial </a:t>
            </a:r>
            <a:r>
              <a:rPr lang="en-US" b="1" dirty="0">
                <a:solidFill>
                  <a:srgbClr val="FF0000"/>
                </a:solidFill>
                <a:latin typeface="Times New Roman" panose="02020603050405020304" pitchFamily="18" charset="0"/>
              </a:rPr>
              <a:t>bias</a:t>
            </a:r>
            <a:r>
              <a:rPr lang="en-US" b="1" i="0" u="none" strike="noStrike" baseline="0" dirty="0">
                <a:latin typeface="Times New Roman" panose="02020603050405020304" pitchFamily="18" charset="0"/>
              </a:rPr>
              <a:t> in the </a:t>
            </a:r>
            <a:r>
              <a:rPr lang="en-US" b="1" dirty="0">
                <a:solidFill>
                  <a:srgbClr val="FF0000"/>
                </a:solidFill>
                <a:latin typeface="Times New Roman" panose="02020603050405020304" pitchFamily="18" charset="0"/>
              </a:rPr>
              <a:t>final</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estimates</a:t>
            </a:r>
            <a:r>
              <a:rPr lang="en-US" b="1" i="0" u="none" strike="noStrike" baseline="0" dirty="0">
                <a:latin typeface="Times New Roman" panose="02020603050405020304" pitchFamily="18" charset="0"/>
              </a:rPr>
              <a:t>, since the area identified for sampling will then not correspond to the target population. </a:t>
            </a:r>
          </a:p>
          <a:p>
            <a:pPr marR="0" lvl="0" rtl="0"/>
            <a:r>
              <a:rPr lang="en-US" b="1" i="0" u="none" strike="noStrike" baseline="0" dirty="0">
                <a:latin typeface="Times New Roman" panose="02020603050405020304" pitchFamily="18" charset="0"/>
              </a:rPr>
              <a:t>Whenever there is an obvious risk that errors of this kind may occur, it is good practice to make an </a:t>
            </a:r>
            <a:r>
              <a:rPr lang="en-US" b="1" dirty="0">
                <a:solidFill>
                  <a:srgbClr val="FF0000"/>
                </a:solidFill>
                <a:latin typeface="Times New Roman" panose="02020603050405020304" pitchFamily="18" charset="0"/>
              </a:rPr>
              <a:t>assessment</a:t>
            </a:r>
            <a:r>
              <a:rPr lang="en-US" b="1" i="0" u="none" strike="noStrike" baseline="0" dirty="0">
                <a:latin typeface="Times New Roman" panose="02020603050405020304" pitchFamily="18" charset="0"/>
              </a:rPr>
              <a:t> of the </a:t>
            </a:r>
            <a:r>
              <a:rPr lang="en-US" b="1" dirty="0">
                <a:solidFill>
                  <a:srgbClr val="FF0000"/>
                </a:solidFill>
                <a:latin typeface="Times New Roman" panose="02020603050405020304" pitchFamily="18" charset="0"/>
              </a:rPr>
              <a:t>potential</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impact</a:t>
            </a:r>
            <a:r>
              <a:rPr lang="en-US" b="1" i="0" u="none" strike="noStrike" baseline="0" dirty="0">
                <a:latin typeface="Times New Roman" panose="02020603050405020304" pitchFamily="18" charset="0"/>
              </a:rPr>
              <a:t> of such </a:t>
            </a:r>
            <a:r>
              <a:rPr lang="en-US" b="1" dirty="0">
                <a:solidFill>
                  <a:srgbClr val="FF0000"/>
                </a:solidFill>
                <a:latin typeface="Times New Roman" panose="02020603050405020304" pitchFamily="18" charset="0"/>
              </a:rPr>
              <a:t>errors</a:t>
            </a:r>
            <a:r>
              <a:rPr lang="en-US" b="1" i="0" u="none" strike="noStrike" baseline="0" dirty="0">
                <a:latin typeface="Times New Roman" panose="02020603050405020304" pitchFamily="18" charset="0"/>
              </a:rPr>
              <a:t> using ground truth data.</a:t>
            </a:r>
          </a:p>
        </p:txBody>
      </p:sp>
    </p:spTree>
    <p:extLst>
      <p:ext uri="{BB962C8B-B14F-4D97-AF65-F5344CB8AC3E}">
        <p14:creationId xmlns:p14="http://schemas.microsoft.com/office/powerpoint/2010/main" val="1025604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Sampling</a:t>
            </a:r>
            <a:endParaRPr lang="en-US" dirty="0"/>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52</a:t>
            </a:fld>
            <a:endParaRPr lang="en-US"/>
          </a:p>
        </p:txBody>
      </p:sp>
      <p:pic>
        <p:nvPicPr>
          <p:cNvPr id="6" name="Picture 5"/>
          <p:cNvPicPr/>
          <p:nvPr/>
        </p:nvPicPr>
        <p:blipFill>
          <a:blip r:embed="rId2"/>
          <a:stretch>
            <a:fillRect/>
          </a:stretch>
        </p:blipFill>
        <p:spPr>
          <a:xfrm>
            <a:off x="1664110" y="1454041"/>
            <a:ext cx="7922578" cy="3303588"/>
          </a:xfrm>
          <a:prstGeom prst="rect">
            <a:avLst/>
          </a:prstGeom>
        </p:spPr>
      </p:pic>
      <p:sp>
        <p:nvSpPr>
          <p:cNvPr id="8" name="TextBox 7">
            <a:extLst>
              <a:ext uri="{FF2B5EF4-FFF2-40B4-BE49-F238E27FC236}">
                <a16:creationId xmlns:a16="http://schemas.microsoft.com/office/drawing/2014/main" id="{8629F421-C826-41E0-6F85-FF5D928399F7}"/>
              </a:ext>
            </a:extLst>
          </p:cNvPr>
          <p:cNvSpPr txBox="1"/>
          <p:nvPr/>
        </p:nvSpPr>
        <p:spPr>
          <a:xfrm>
            <a:off x="856398" y="5080793"/>
            <a:ext cx="9437975" cy="461665"/>
          </a:xfrm>
          <a:prstGeom prst="rect">
            <a:avLst/>
          </a:prstGeom>
          <a:noFill/>
        </p:spPr>
        <p:txBody>
          <a:bodyPr wrap="square">
            <a:spAutoFit/>
          </a:bodyPr>
          <a:lstStyle/>
          <a:p>
            <a:r>
              <a:rPr lang="en-US" sz="2400" b="1" kern="1800" dirty="0">
                <a:latin typeface="Times New Roman" panose="02020603050405020304" pitchFamily="18" charset="0"/>
              </a:rPr>
              <a:t>Simple random layout of plots (left) and systematic layout (right)</a:t>
            </a:r>
            <a:endParaRPr lang="en-US" sz="2400" dirty="0"/>
          </a:p>
        </p:txBody>
      </p:sp>
    </p:spTree>
    <p:extLst>
      <p:ext uri="{BB962C8B-B14F-4D97-AF65-F5344CB8AC3E}">
        <p14:creationId xmlns:p14="http://schemas.microsoft.com/office/powerpoint/2010/main" val="339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Permanent sample plots and time-series data </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Greenhouse gas inventories must assess </a:t>
            </a:r>
            <a:r>
              <a:rPr lang="en-US" b="1" i="0" u="none" strike="noStrike" baseline="0" dirty="0">
                <a:solidFill>
                  <a:srgbClr val="FF0000"/>
                </a:solidFill>
                <a:latin typeface="Times New Roman" panose="02020603050405020304" pitchFamily="18" charset="0"/>
              </a:rPr>
              <a:t>both current state and changes over time </a:t>
            </a:r>
            <a:r>
              <a:rPr lang="en-US" b="1" i="0" u="none" strike="noStrike" baseline="0" dirty="0">
                <a:latin typeface="Times New Roman" panose="02020603050405020304" pitchFamily="18" charset="0"/>
              </a:rPr>
              <a:t>(e.g., in areas of land-use categories and carbon stocks). </a:t>
            </a:r>
          </a:p>
          <a:p>
            <a:pPr marR="0" lvl="0" rtl="0"/>
            <a:r>
              <a:rPr lang="en-US" b="1" i="0" u="none" strike="noStrike" baseline="0" dirty="0">
                <a:latin typeface="Times New Roman" panose="02020603050405020304" pitchFamily="18" charset="0"/>
              </a:rPr>
              <a:t>Assessment of changes is most important and it involves </a:t>
            </a:r>
            <a:r>
              <a:rPr lang="en-US" b="1" dirty="0">
                <a:solidFill>
                  <a:srgbClr val="FF0000"/>
                </a:solidFill>
                <a:latin typeface="Times New Roman" panose="02020603050405020304" pitchFamily="18" charset="0"/>
              </a:rPr>
              <a:t>repeated</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sampling</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over</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time</a:t>
            </a:r>
            <a:r>
              <a:rPr lang="en-US" b="1" i="0" u="none" strike="noStrike" baseline="0" dirty="0">
                <a:latin typeface="Times New Roman" panose="02020603050405020304" pitchFamily="18" charset="0"/>
              </a:rPr>
              <a:t>. </a:t>
            </a:r>
          </a:p>
          <a:p>
            <a:pPr marR="0" lvl="0" rtl="0"/>
            <a:r>
              <a:rPr lang="en-US" b="1" i="0" u="none" strike="noStrike" baseline="0" dirty="0">
                <a:latin typeface="Times New Roman" panose="02020603050405020304" pitchFamily="18" charset="0"/>
              </a:rPr>
              <a:t>The </a:t>
            </a:r>
            <a:r>
              <a:rPr lang="en-US" b="1" dirty="0">
                <a:solidFill>
                  <a:srgbClr val="FF0000"/>
                </a:solidFill>
                <a:latin typeface="Times New Roman" panose="02020603050405020304" pitchFamily="18" charset="0"/>
              </a:rPr>
              <a:t>time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interval</a:t>
            </a:r>
            <a:r>
              <a:rPr lang="en-US" b="1" i="0" u="none" strike="noStrike" baseline="0" dirty="0">
                <a:latin typeface="Times New Roman" panose="02020603050405020304" pitchFamily="18" charset="0"/>
              </a:rPr>
              <a:t> between measurements should be determined based on the </a:t>
            </a:r>
            <a:r>
              <a:rPr lang="en-US" b="1" dirty="0">
                <a:solidFill>
                  <a:srgbClr val="FF0000"/>
                </a:solidFill>
                <a:latin typeface="Times New Roman" panose="02020603050405020304" pitchFamily="18" charset="0"/>
              </a:rPr>
              <a:t>frequency</a:t>
            </a:r>
            <a:r>
              <a:rPr lang="en-US" b="1" i="0" u="none" strike="noStrike" baseline="0" dirty="0">
                <a:latin typeface="Times New Roman" panose="02020603050405020304" pitchFamily="18" charset="0"/>
              </a:rPr>
              <a:t> of the </a:t>
            </a:r>
            <a:r>
              <a:rPr lang="en-US" b="1" dirty="0">
                <a:solidFill>
                  <a:srgbClr val="FF0000"/>
                </a:solidFill>
                <a:latin typeface="Times New Roman" panose="02020603050405020304" pitchFamily="18" charset="0"/>
              </a:rPr>
              <a:t>events</a:t>
            </a:r>
            <a:r>
              <a:rPr lang="en-US" b="1" i="0" u="none" strike="noStrike" baseline="0" dirty="0">
                <a:latin typeface="Times New Roman" panose="02020603050405020304" pitchFamily="18" charset="0"/>
              </a:rPr>
              <a:t> that </a:t>
            </a:r>
            <a:r>
              <a:rPr lang="en-US" b="1" dirty="0">
                <a:solidFill>
                  <a:srgbClr val="FF0000"/>
                </a:solidFill>
                <a:latin typeface="Times New Roman" panose="02020603050405020304" pitchFamily="18" charset="0"/>
              </a:rPr>
              <a:t>cause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changes</a:t>
            </a:r>
            <a:r>
              <a:rPr lang="en-US" b="1" i="0" u="none" strike="noStrike" baseline="0" dirty="0">
                <a:latin typeface="Times New Roman" panose="02020603050405020304" pitchFamily="18" charset="0"/>
              </a:rPr>
              <a:t>, and also on the </a:t>
            </a:r>
            <a:r>
              <a:rPr lang="en-US" b="1" dirty="0">
                <a:solidFill>
                  <a:srgbClr val="FF0000"/>
                </a:solidFill>
                <a:latin typeface="Times New Roman" panose="02020603050405020304" pitchFamily="18" charset="0"/>
              </a:rPr>
              <a:t>reporting</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requirements</a:t>
            </a:r>
            <a:r>
              <a:rPr lang="en-US" b="1" i="0" u="none" strike="noStrike" baseline="0" dirty="0">
                <a:latin typeface="Times New Roman" panose="02020603050405020304" pitchFamily="18" charset="0"/>
              </a:rPr>
              <a:t>. </a:t>
            </a:r>
          </a:p>
          <a:p>
            <a:pPr marR="0" lvl="0" rtl="0"/>
            <a:r>
              <a:rPr lang="en-US" b="1" i="0" u="none" strike="noStrike" baseline="0" dirty="0">
                <a:latin typeface="Times New Roman" panose="02020603050405020304" pitchFamily="18" charset="0"/>
              </a:rPr>
              <a:t>Generally, sampling intervals of </a:t>
            </a:r>
            <a:r>
              <a:rPr lang="en-US" b="1" dirty="0">
                <a:solidFill>
                  <a:srgbClr val="FF0000"/>
                </a:solidFill>
                <a:latin typeface="Times New Roman" panose="02020603050405020304" pitchFamily="18" charset="0"/>
              </a:rPr>
              <a:t>5- 10 years are adequate</a:t>
            </a:r>
            <a:r>
              <a:rPr lang="en-US" b="1" i="0" u="none" strike="noStrike" baseline="0" dirty="0">
                <a:latin typeface="Times New Roman" panose="02020603050405020304" pitchFamily="18" charset="0"/>
              </a:rPr>
              <a:t>, and in many countries data from well designed surveys are already available for many decades, especially in the forest sector. </a:t>
            </a:r>
          </a:p>
        </p:txBody>
      </p:sp>
    </p:spTree>
    <p:extLst>
      <p:ext uri="{BB962C8B-B14F-4D97-AF65-F5344CB8AC3E}">
        <p14:creationId xmlns:p14="http://schemas.microsoft.com/office/powerpoint/2010/main" val="1294972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800" baseline="0">
                <a:latin typeface="Times New Roman" panose="02020603050405020304" pitchFamily="18" charset="0"/>
              </a:rPr>
              <a:t>Permanent sample plots and time-series data </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Nevertheless, since estimates for the reporting are required on an </a:t>
            </a:r>
            <a:r>
              <a:rPr lang="en-US" b="1" dirty="0">
                <a:solidFill>
                  <a:srgbClr val="FF0000"/>
                </a:solidFill>
                <a:latin typeface="Times New Roman" panose="02020603050405020304" pitchFamily="18" charset="0"/>
              </a:rPr>
              <a:t>annual</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basis</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interpolation</a:t>
            </a:r>
            <a:r>
              <a:rPr lang="en-US" b="1" i="0" u="none" strike="noStrike" baseline="0" dirty="0">
                <a:latin typeface="Times New Roman" panose="02020603050405020304" pitchFamily="18" charset="0"/>
              </a:rPr>
              <a:t> and </a:t>
            </a:r>
            <a:r>
              <a:rPr lang="en-US" b="1" dirty="0">
                <a:solidFill>
                  <a:srgbClr val="FF0000"/>
                </a:solidFill>
                <a:latin typeface="Times New Roman" panose="02020603050405020304" pitchFamily="18" charset="0"/>
              </a:rPr>
              <a:t>extrapolation</a:t>
            </a:r>
            <a:r>
              <a:rPr lang="en-US" b="1" i="0" u="none" strike="noStrike" baseline="0" dirty="0">
                <a:latin typeface="Times New Roman" panose="02020603050405020304" pitchFamily="18" charset="0"/>
              </a:rPr>
              <a:t> methods will need to be applied. </a:t>
            </a:r>
          </a:p>
          <a:p>
            <a:pPr marR="0" lvl="0" rtl="0"/>
            <a:r>
              <a:rPr lang="en-US" b="1" i="0" u="none" strike="noStrike" baseline="0" dirty="0">
                <a:latin typeface="Times New Roman" panose="02020603050405020304" pitchFamily="18" charset="0"/>
              </a:rPr>
              <a:t>Where sufficiently </a:t>
            </a:r>
            <a:r>
              <a:rPr lang="en-US" b="1" dirty="0">
                <a:solidFill>
                  <a:srgbClr val="FF0000"/>
                </a:solidFill>
                <a:latin typeface="Times New Roman" panose="02020603050405020304" pitchFamily="18" charset="0"/>
              </a:rPr>
              <a:t>long</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time-series</a:t>
            </a:r>
            <a:r>
              <a:rPr lang="en-US" b="1" i="0" u="none" strike="noStrike" baseline="0" dirty="0">
                <a:latin typeface="Times New Roman" panose="02020603050405020304" pitchFamily="18" charset="0"/>
              </a:rPr>
              <a:t> are </a:t>
            </a:r>
            <a:r>
              <a:rPr lang="en-US" b="1" dirty="0">
                <a:solidFill>
                  <a:srgbClr val="FF0000"/>
                </a:solidFill>
                <a:latin typeface="Times New Roman" panose="02020603050405020304" pitchFamily="18" charset="0"/>
              </a:rPr>
              <a:t>not</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available</a:t>
            </a:r>
            <a:r>
              <a:rPr lang="en-US" b="1" i="0" u="none" strike="noStrike" baseline="0" dirty="0">
                <a:latin typeface="Times New Roman" panose="02020603050405020304" pitchFamily="18" charset="0"/>
              </a:rPr>
              <a:t>, it may be necessary to </a:t>
            </a:r>
            <a:r>
              <a:rPr lang="en-US" b="1" dirty="0">
                <a:solidFill>
                  <a:srgbClr val="FF0000"/>
                </a:solidFill>
                <a:latin typeface="Times New Roman" panose="02020603050405020304" pitchFamily="18" charset="0"/>
              </a:rPr>
              <a:t>extrapolate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backwards</a:t>
            </a:r>
            <a:r>
              <a:rPr lang="en-US" b="1" i="0" u="none" strike="noStrike" baseline="0" dirty="0">
                <a:latin typeface="Times New Roman" panose="02020603050405020304" pitchFamily="18" charset="0"/>
              </a:rPr>
              <a:t> in time to </a:t>
            </a:r>
            <a:r>
              <a:rPr lang="en-US" b="1" dirty="0">
                <a:solidFill>
                  <a:srgbClr val="FF0000"/>
                </a:solidFill>
                <a:latin typeface="Times New Roman" panose="02020603050405020304" pitchFamily="18" charset="0"/>
              </a:rPr>
              <a:t>capture</a:t>
            </a:r>
            <a:r>
              <a:rPr lang="en-US" b="1" i="0" u="none" strike="noStrike" baseline="0" dirty="0">
                <a:latin typeface="Times New Roman" panose="02020603050405020304" pitchFamily="18" charset="0"/>
              </a:rPr>
              <a:t> the </a:t>
            </a:r>
            <a:r>
              <a:rPr lang="en-US" b="1" dirty="0">
                <a:solidFill>
                  <a:srgbClr val="FF0000"/>
                </a:solidFill>
                <a:latin typeface="Times New Roman" panose="02020603050405020304" pitchFamily="18" charset="0"/>
              </a:rPr>
              <a:t>dynamics</a:t>
            </a:r>
            <a:r>
              <a:rPr lang="en-US" b="1" i="0" u="none" strike="noStrike" baseline="0" dirty="0">
                <a:latin typeface="Times New Roman" panose="02020603050405020304" pitchFamily="18" charset="0"/>
              </a:rPr>
              <a:t> of carbon stock changes.</a:t>
            </a:r>
          </a:p>
          <a:p>
            <a:pPr marR="0" lvl="0" rtl="0"/>
            <a:r>
              <a:rPr lang="en-US" b="1" i="0" u="none" strike="noStrike" baseline="0" dirty="0">
                <a:latin typeface="Times New Roman" panose="02020603050405020304" pitchFamily="18" charset="0"/>
              </a:rPr>
              <a:t>When undertaking </a:t>
            </a:r>
            <a:r>
              <a:rPr lang="en-US" b="1" dirty="0">
                <a:solidFill>
                  <a:srgbClr val="FF0000"/>
                </a:solidFill>
                <a:latin typeface="Times New Roman" panose="02020603050405020304" pitchFamily="18" charset="0"/>
              </a:rPr>
              <a:t>repeated</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sampling</a:t>
            </a:r>
            <a:r>
              <a:rPr lang="en-US" b="1" i="0" u="none" strike="noStrike" baseline="0" dirty="0">
                <a:latin typeface="Times New Roman" panose="02020603050405020304" pitchFamily="18" charset="0"/>
              </a:rPr>
              <a:t>, the required </a:t>
            </a:r>
            <a:r>
              <a:rPr lang="en-US" b="1" dirty="0">
                <a:solidFill>
                  <a:srgbClr val="FF0000"/>
                </a:solidFill>
                <a:latin typeface="Times New Roman" panose="02020603050405020304" pitchFamily="18" charset="0"/>
              </a:rPr>
              <a:t>data</a:t>
            </a:r>
            <a:r>
              <a:rPr lang="en-US" b="1" i="0" u="none" strike="noStrike" baseline="0" dirty="0">
                <a:latin typeface="Times New Roman" panose="02020603050405020304" pitchFamily="18" charset="0"/>
              </a:rPr>
              <a:t> regarding the current state of areas or carbon stocks are </a:t>
            </a:r>
            <a:r>
              <a:rPr lang="en-US" b="1" dirty="0">
                <a:solidFill>
                  <a:srgbClr val="FF0000"/>
                </a:solidFill>
                <a:latin typeface="Times New Roman" panose="02020603050405020304" pitchFamily="18" charset="0"/>
              </a:rPr>
              <a:t>assessed</a:t>
            </a:r>
            <a:r>
              <a:rPr lang="en-US" b="1" i="0" u="none" strike="noStrike" baseline="0" dirty="0">
                <a:latin typeface="Times New Roman" panose="02020603050405020304" pitchFamily="18" charset="0"/>
              </a:rPr>
              <a:t> on </a:t>
            </a:r>
            <a:r>
              <a:rPr lang="en-US" b="1" dirty="0">
                <a:solidFill>
                  <a:srgbClr val="FF0000"/>
                </a:solidFill>
                <a:latin typeface="Times New Roman" panose="02020603050405020304" pitchFamily="18" charset="0"/>
              </a:rPr>
              <a:t>each</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occasion</a:t>
            </a:r>
            <a:r>
              <a:rPr lang="en-US" b="1" i="0" u="none" strike="noStrike" baseline="0" dirty="0">
                <a:latin typeface="Times New Roman" panose="02020603050405020304" pitchFamily="18" charset="0"/>
              </a:rPr>
              <a:t>. </a:t>
            </a:r>
          </a:p>
          <a:p>
            <a:pPr marR="0" lvl="0" rtl="0"/>
            <a:r>
              <a:rPr lang="en-US" b="1" i="0" u="none" strike="noStrike" baseline="0" dirty="0">
                <a:latin typeface="Times New Roman" panose="02020603050405020304" pitchFamily="18" charset="0"/>
              </a:rPr>
              <a:t>Changes are then estimated by calculating the difference between the state at time </a:t>
            </a:r>
            <a:r>
              <a:rPr lang="en-US" b="1" dirty="0">
                <a:solidFill>
                  <a:srgbClr val="FF0000"/>
                </a:solidFill>
                <a:latin typeface="Times New Roman" panose="02020603050405020304" pitchFamily="18" charset="0"/>
              </a:rPr>
              <a:t>t + 1</a:t>
            </a:r>
            <a:r>
              <a:rPr lang="en-US" b="1" i="0" u="none" strike="noStrike" baseline="0" dirty="0">
                <a:latin typeface="Times New Roman" panose="02020603050405020304" pitchFamily="18" charset="0"/>
              </a:rPr>
              <a:t> from the state at time </a:t>
            </a:r>
            <a:r>
              <a:rPr lang="en-US" b="1" dirty="0">
                <a:solidFill>
                  <a:srgbClr val="FF0000"/>
                </a:solidFill>
                <a:latin typeface="Times New Roman" panose="02020603050405020304" pitchFamily="18" charset="0"/>
              </a:rPr>
              <a:t>t</a:t>
            </a:r>
            <a:r>
              <a:rPr lang="en-US" b="1" i="0" u="none" strike="noStrike" baseline="0" dirty="0">
                <a:latin typeface="Times New Roman" panose="02020603050405020304" pitchFamily="18" charset="0"/>
              </a:rPr>
              <a:t>. </a:t>
            </a:r>
          </a:p>
        </p:txBody>
      </p:sp>
    </p:spTree>
    <p:extLst>
      <p:ext uri="{BB962C8B-B14F-4D97-AF65-F5344CB8AC3E}">
        <p14:creationId xmlns:p14="http://schemas.microsoft.com/office/powerpoint/2010/main" val="1363573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Three common sampling designs can be used for change estimation:</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The same sampling units are used on both occasions (</a:t>
            </a:r>
            <a:r>
              <a:rPr lang="en-US" b="1" dirty="0">
                <a:solidFill>
                  <a:srgbClr val="FF0000"/>
                </a:solidFill>
                <a:latin typeface="Times New Roman" panose="02020603050405020304" pitchFamily="18" charset="0"/>
              </a:rPr>
              <a:t>permanent</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sampling</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units</a:t>
            </a:r>
            <a:r>
              <a:rPr lang="en-US" b="1" i="0" u="none" strike="noStrike" baseline="0" dirty="0">
                <a:latin typeface="Times New Roman" panose="02020603050405020304" pitchFamily="18" charset="0"/>
              </a:rPr>
              <a:t>);</a:t>
            </a:r>
          </a:p>
          <a:p>
            <a:pPr marR="0" lvl="0" rtl="0"/>
            <a:r>
              <a:rPr lang="en-US" b="1" i="0" u="none" strike="noStrike" baseline="0" dirty="0">
                <a:latin typeface="Times New Roman" panose="02020603050405020304" pitchFamily="18" charset="0"/>
              </a:rPr>
              <a:t>Different, independent sets of sampling units are used on both occasions (</a:t>
            </a:r>
            <a:r>
              <a:rPr lang="en-US" b="1" dirty="0">
                <a:solidFill>
                  <a:srgbClr val="FF0000"/>
                </a:solidFill>
                <a:latin typeface="Times New Roman" panose="02020603050405020304" pitchFamily="18" charset="0"/>
              </a:rPr>
              <a:t>temporary</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sampling</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units</a:t>
            </a:r>
            <a:r>
              <a:rPr lang="en-US" b="1" i="0" u="none" strike="noStrike" baseline="0" dirty="0">
                <a:latin typeface="Times New Roman" panose="02020603050405020304" pitchFamily="18" charset="0"/>
              </a:rPr>
              <a:t>);</a:t>
            </a:r>
          </a:p>
          <a:p>
            <a:pPr marR="0" lvl="0" rtl="0"/>
            <a:r>
              <a:rPr lang="en-US" b="1" i="0" u="none" strike="noStrike" baseline="0" dirty="0">
                <a:latin typeface="Times New Roman" panose="02020603050405020304" pitchFamily="18" charset="0"/>
              </a:rPr>
              <a:t>Some sampling units can be replaced between occasions while others remain the same (</a:t>
            </a:r>
            <a:r>
              <a:rPr lang="en-US" b="1" dirty="0">
                <a:solidFill>
                  <a:srgbClr val="FF0000"/>
                </a:solidFill>
                <a:latin typeface="Times New Roman" panose="02020603050405020304" pitchFamily="18" charset="0"/>
              </a:rPr>
              <a:t>sampling</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with</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partial</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replacement</a:t>
            </a:r>
            <a:r>
              <a:rPr lang="en-US" b="1" i="0" u="none" strike="noStrike" baseline="0" dirty="0">
                <a:latin typeface="Times New Roman" panose="02020603050405020304" pitchFamily="18" charset="0"/>
              </a:rPr>
              <a:t>).</a:t>
            </a:r>
          </a:p>
        </p:txBody>
      </p:sp>
    </p:spTree>
    <p:extLst>
      <p:ext uri="{BB962C8B-B14F-4D97-AF65-F5344CB8AC3E}">
        <p14:creationId xmlns:p14="http://schemas.microsoft.com/office/powerpoint/2010/main" val="1433102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Next figure shows these three Approaches.</a:t>
            </a:r>
            <a:endParaRPr lang="en-US" dirty="0"/>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56</a:t>
            </a:fld>
            <a:endParaRPr lang="en-US"/>
          </a:p>
        </p:txBody>
      </p:sp>
      <p:pic>
        <p:nvPicPr>
          <p:cNvPr id="6" name="Picture 5"/>
          <p:cNvPicPr>
            <a:picLocks noChangeAspect="1"/>
          </p:cNvPicPr>
          <p:nvPr/>
        </p:nvPicPr>
        <p:blipFill rotWithShape="1">
          <a:blip r:embed="rId2"/>
          <a:srcRect t="3206" r="2361" b="3322"/>
          <a:stretch/>
        </p:blipFill>
        <p:spPr bwMode="auto">
          <a:xfrm>
            <a:off x="3143251" y="1509712"/>
            <a:ext cx="8437064" cy="3265696"/>
          </a:xfrm>
          <a:prstGeom prst="rect">
            <a:avLst/>
          </a:prstGeom>
          <a:ln>
            <a:noFill/>
          </a:ln>
          <a:extLst>
            <a:ext uri="{53640926-AAD7-44D8-BBD7-CCE9431645EC}">
              <a14:shadowObscured xmlns:a14="http://schemas.microsoft.com/office/drawing/2010/main"/>
            </a:ext>
          </a:extLst>
        </p:spPr>
      </p:pic>
      <p:sp>
        <p:nvSpPr>
          <p:cNvPr id="7" name="Rectangle 6"/>
          <p:cNvSpPr/>
          <p:nvPr/>
        </p:nvSpPr>
        <p:spPr>
          <a:xfrm>
            <a:off x="0" y="1984156"/>
            <a:ext cx="3014663" cy="2308324"/>
          </a:xfrm>
          <a:prstGeom prst="rect">
            <a:avLst/>
          </a:prstGeom>
        </p:spPr>
        <p:txBody>
          <a:bodyPr wrap="square">
            <a:spAutoFit/>
          </a:bodyPr>
          <a:lstStyle/>
          <a:p>
            <a:pPr lvl="0"/>
            <a:r>
              <a:rPr lang="en-US" sz="2400" b="1" dirty="0">
                <a:latin typeface="Times New Roman" panose="02020603050405020304" pitchFamily="18" charset="0"/>
              </a:rPr>
              <a:t>Use of different configurations of permanent and temporary sampling units for estimating changes</a:t>
            </a:r>
          </a:p>
        </p:txBody>
      </p:sp>
    </p:spTree>
    <p:extLst>
      <p:ext uri="{BB962C8B-B14F-4D97-AF65-F5344CB8AC3E}">
        <p14:creationId xmlns:p14="http://schemas.microsoft.com/office/powerpoint/2010/main" val="4240597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SAMPLING METHODS FOR AREA ESTIMATION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Many approaches for assessing land-use areas or conversions in areas of land use rely on sampling. Areas and changes in areas can be estimated in two different ways using sampling:</a:t>
            </a:r>
          </a:p>
          <a:p>
            <a:pPr marR="0" lvl="1" rtl="0"/>
            <a:r>
              <a:rPr lang="en-US" b="1" i="0" u="none" strike="noStrike" baseline="0" dirty="0">
                <a:solidFill>
                  <a:srgbClr val="FF0000"/>
                </a:solidFill>
                <a:latin typeface="Times New Roman" panose="02020603050405020304" pitchFamily="18" charset="0"/>
              </a:rPr>
              <a:t>Estimation via proportions;</a:t>
            </a:r>
          </a:p>
          <a:p>
            <a:pPr lvl="1"/>
            <a:r>
              <a:rPr lang="en-US" b="1" i="0" u="none" strike="noStrike" baseline="0" dirty="0">
                <a:solidFill>
                  <a:srgbClr val="FF0000"/>
                </a:solidFill>
                <a:latin typeface="Times New Roman" panose="02020603050405020304" pitchFamily="18" charset="0"/>
              </a:rPr>
              <a:t>Direct e</a:t>
            </a:r>
            <a:r>
              <a:rPr lang="en-US" b="1" dirty="0">
                <a:solidFill>
                  <a:srgbClr val="FF0000"/>
                </a:solidFill>
                <a:latin typeface="Times New Roman" panose="02020603050405020304" pitchFamily="18" charset="0"/>
              </a:rPr>
              <a:t>stimation of area.</a:t>
            </a:r>
            <a:endParaRPr lang="en-US" b="1" i="0" u="none" strike="noStrike" baseline="0" dirty="0">
              <a:solidFill>
                <a:srgbClr val="FF0000"/>
              </a:solidFill>
              <a:latin typeface="Times New Roman" panose="02020603050405020304" pitchFamily="18" charset="0"/>
            </a:endParaRPr>
          </a:p>
          <a:p>
            <a:r>
              <a:rPr lang="en-US" b="1" dirty="0">
                <a:solidFill>
                  <a:srgbClr val="000000"/>
                </a:solidFill>
                <a:latin typeface="Times New Roman" panose="02020603050405020304" pitchFamily="18" charset="0"/>
              </a:rPr>
              <a:t>Estimation via proportions requires that the </a:t>
            </a:r>
            <a:r>
              <a:rPr lang="en-US" b="1" dirty="0">
                <a:solidFill>
                  <a:srgbClr val="FF0000"/>
                </a:solidFill>
                <a:latin typeface="Times New Roman" panose="02020603050405020304" pitchFamily="18" charset="0"/>
              </a:rPr>
              <a:t>total area of the survey region </a:t>
            </a:r>
            <a:r>
              <a:rPr lang="en-US" b="1" dirty="0">
                <a:solidFill>
                  <a:srgbClr val="000000"/>
                </a:solidFill>
                <a:latin typeface="Times New Roman" panose="02020603050405020304" pitchFamily="18" charset="0"/>
              </a:rPr>
              <a:t>is known, and that the sample survey provides only the proportions of different land-use category. </a:t>
            </a:r>
          </a:p>
          <a:p>
            <a:r>
              <a:rPr lang="en-US" b="1" dirty="0">
                <a:solidFill>
                  <a:srgbClr val="000000"/>
                </a:solidFill>
                <a:latin typeface="Times New Roman" panose="02020603050405020304" pitchFamily="18" charset="0"/>
              </a:rPr>
              <a:t>Direct estimation of area </a:t>
            </a:r>
            <a:r>
              <a:rPr lang="en-US" b="1" dirty="0">
                <a:solidFill>
                  <a:srgbClr val="FF0000"/>
                </a:solidFill>
                <a:latin typeface="Times New Roman" panose="02020603050405020304" pitchFamily="18" charset="0"/>
              </a:rPr>
              <a:t>does not require the total area </a:t>
            </a:r>
            <a:r>
              <a:rPr lang="en-US" b="1" dirty="0">
                <a:solidFill>
                  <a:srgbClr val="000000"/>
                </a:solidFill>
                <a:latin typeface="Times New Roman" panose="02020603050405020304" pitchFamily="18" charset="0"/>
              </a:rPr>
              <a:t>to be known.</a:t>
            </a:r>
          </a:p>
        </p:txBody>
      </p:sp>
    </p:spTree>
    <p:extLst>
      <p:ext uri="{BB962C8B-B14F-4D97-AF65-F5344CB8AC3E}">
        <p14:creationId xmlns:p14="http://schemas.microsoft.com/office/powerpoint/2010/main" val="34724950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SAMPLING METHODS FOR AREA ESTIMATION </a:t>
            </a:r>
          </a:p>
        </p:txBody>
      </p:sp>
      <p:sp>
        <p:nvSpPr>
          <p:cNvPr id="3" name="Text Placeholder 2"/>
          <p:cNvSpPr>
            <a:spLocks noGrp="1"/>
          </p:cNvSpPr>
          <p:nvPr>
            <p:ph type="body" idx="1"/>
          </p:nvPr>
        </p:nvSpPr>
        <p:spPr/>
        <p:txBody>
          <a:bodyPr>
            <a:normAutofit/>
          </a:bodyPr>
          <a:lstStyle/>
          <a:p>
            <a:r>
              <a:rPr lang="en-US" b="1" i="0" u="none" strike="noStrike" baseline="0" dirty="0">
                <a:solidFill>
                  <a:srgbClr val="000000"/>
                </a:solidFill>
                <a:latin typeface="Times New Roman" panose="02020603050405020304" pitchFamily="18" charset="0"/>
              </a:rPr>
              <a:t>Both approaches require assessment of </a:t>
            </a:r>
            <a:r>
              <a:rPr lang="en-US" b="1" i="0" u="none" strike="noStrike" baseline="0" dirty="0">
                <a:solidFill>
                  <a:srgbClr val="FF0000"/>
                </a:solidFill>
                <a:latin typeface="Times New Roman" panose="02020603050405020304" pitchFamily="18" charset="0"/>
              </a:rPr>
              <a:t>a given number of sampling units located in the inventory area</a:t>
            </a:r>
            <a:r>
              <a:rPr lang="en-US" b="1" i="0" u="none" strike="noStrike" baseline="0" dirty="0">
                <a:solidFill>
                  <a:srgbClr val="000000"/>
                </a:solidFill>
                <a:latin typeface="Times New Roman" panose="02020603050405020304" pitchFamily="18" charset="0"/>
              </a:rPr>
              <a:t>.</a:t>
            </a:r>
          </a:p>
          <a:p>
            <a:r>
              <a:rPr lang="en-US" b="1" i="0" u="none" strike="noStrike" baseline="0" dirty="0">
                <a:solidFill>
                  <a:srgbClr val="000000"/>
                </a:solidFill>
                <a:latin typeface="Times New Roman" panose="02020603050405020304" pitchFamily="18" charset="0"/>
              </a:rPr>
              <a:t>Selection of sampling units may be performed using simple </a:t>
            </a:r>
            <a:r>
              <a:rPr lang="en-US" b="1" i="0" u="none" strike="noStrike" baseline="0" dirty="0">
                <a:solidFill>
                  <a:srgbClr val="FF0000"/>
                </a:solidFill>
                <a:latin typeface="Times New Roman" panose="02020603050405020304" pitchFamily="18" charset="0"/>
              </a:rPr>
              <a:t>random sampling or systematic sampling</a:t>
            </a:r>
            <a:r>
              <a:rPr lang="en-US" b="1" i="0" u="none" strike="noStrike" baseline="0" dirty="0">
                <a:solidFill>
                  <a:srgbClr val="000000"/>
                </a:solidFill>
                <a:latin typeface="Times New Roman" panose="02020603050405020304" pitchFamily="18" charset="0"/>
              </a:rPr>
              <a:t>. </a:t>
            </a:r>
          </a:p>
          <a:p>
            <a:r>
              <a:rPr lang="en-US" b="1" i="0" u="none" strike="noStrike" baseline="0" dirty="0">
                <a:solidFill>
                  <a:srgbClr val="000000"/>
                </a:solidFill>
                <a:latin typeface="Times New Roman" panose="02020603050405020304" pitchFamily="18" charset="0"/>
              </a:rPr>
              <a:t>Systematic sampling generally improves the precision of the area estimates, especially when the different </a:t>
            </a:r>
            <a:r>
              <a:rPr lang="en-US" b="1" i="0" u="none" strike="noStrike" baseline="0" dirty="0">
                <a:solidFill>
                  <a:srgbClr val="FF0000"/>
                </a:solidFill>
                <a:latin typeface="Times New Roman" panose="02020603050405020304" pitchFamily="18" charset="0"/>
              </a:rPr>
              <a:t>land- use classes occur in large patches</a:t>
            </a:r>
            <a:r>
              <a:rPr lang="en-US" b="1" i="0" u="none" strike="noStrike" baseline="0" dirty="0">
                <a:solidFill>
                  <a:srgbClr val="000000"/>
                </a:solidFill>
                <a:latin typeface="Times New Roman" panose="02020603050405020304" pitchFamily="18" charset="0"/>
              </a:rPr>
              <a:t>.</a:t>
            </a:r>
          </a:p>
          <a:p>
            <a:r>
              <a:rPr lang="en-US" b="1" i="0" u="none" strike="noStrike" baseline="0" dirty="0">
                <a:solidFill>
                  <a:srgbClr val="000000"/>
                </a:solidFill>
                <a:latin typeface="Times New Roman" panose="02020603050405020304" pitchFamily="18" charset="0"/>
              </a:rPr>
              <a:t>Stratification also may be applied to improve the efficiency of the area estimates; in this case it is good practice to perform the procedures described below independently in each stratum.</a:t>
            </a:r>
          </a:p>
        </p:txBody>
      </p:sp>
    </p:spTree>
    <p:extLst>
      <p:ext uri="{BB962C8B-B14F-4D97-AF65-F5344CB8AC3E}">
        <p14:creationId xmlns:p14="http://schemas.microsoft.com/office/powerpoint/2010/main" val="2754959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ESTIMATION OF AREAS VIA PROPORTIONS </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The </a:t>
            </a:r>
            <a:r>
              <a:rPr lang="en-US" b="1" i="0" u="none" strike="noStrike" baseline="0" dirty="0">
                <a:solidFill>
                  <a:srgbClr val="FF0000"/>
                </a:solidFill>
                <a:latin typeface="Times New Roman" panose="02020603050405020304" pitchFamily="18" charset="0"/>
              </a:rPr>
              <a:t>total area </a:t>
            </a:r>
            <a:r>
              <a:rPr lang="en-US" b="1" i="0" u="none" strike="noStrike" baseline="0" dirty="0">
                <a:latin typeface="Times New Roman" panose="02020603050405020304" pitchFamily="18" charset="0"/>
              </a:rPr>
              <a:t>of an inventory region is generally known. In this case the </a:t>
            </a:r>
            <a:r>
              <a:rPr lang="en-US" b="1" i="0" u="none" strike="noStrike" baseline="0" dirty="0">
                <a:solidFill>
                  <a:srgbClr val="FF0000"/>
                </a:solidFill>
                <a:latin typeface="Times New Roman" panose="02020603050405020304" pitchFamily="18" charset="0"/>
              </a:rPr>
              <a:t>estimation of the areas of different land- use categories </a:t>
            </a:r>
            <a:r>
              <a:rPr lang="en-US" b="1" i="0" u="none" strike="noStrike" baseline="0" dirty="0">
                <a:latin typeface="Times New Roman" panose="02020603050405020304" pitchFamily="18" charset="0"/>
              </a:rPr>
              <a:t>can be based on assessments of area proportions.</a:t>
            </a:r>
          </a:p>
          <a:p>
            <a:pPr marR="0" lvl="0" rtl="0"/>
            <a:r>
              <a:rPr lang="en-US" b="1" i="0" u="none" strike="noStrike" baseline="0" dirty="0">
                <a:latin typeface="Times New Roman" panose="02020603050405020304" pitchFamily="18" charset="0"/>
              </a:rPr>
              <a:t>When applying this approach, the inventory area is covered by a certain number of sample points, and land use is determined for each point. </a:t>
            </a:r>
          </a:p>
          <a:p>
            <a:pPr marR="0" lvl="0" rtl="0"/>
            <a:r>
              <a:rPr lang="en-US" b="1" i="0" u="none" strike="noStrike" baseline="0" dirty="0">
                <a:latin typeface="Times New Roman" panose="02020603050405020304" pitchFamily="18" charset="0"/>
              </a:rPr>
              <a:t>The proportion of each land-use category then is calculated by </a:t>
            </a:r>
            <a:r>
              <a:rPr lang="en-US" b="1" i="0" u="none" strike="noStrike" baseline="0" dirty="0">
                <a:solidFill>
                  <a:srgbClr val="FF0000"/>
                </a:solidFill>
                <a:latin typeface="Times New Roman" panose="02020603050405020304" pitchFamily="18" charset="0"/>
              </a:rPr>
              <a:t>dividing the number of points </a:t>
            </a:r>
            <a:r>
              <a:rPr lang="en-US" b="1" i="0" u="none" strike="noStrike" baseline="0" dirty="0">
                <a:latin typeface="Times New Roman" panose="02020603050405020304" pitchFamily="18" charset="0"/>
              </a:rPr>
              <a:t>located in the specific category by the </a:t>
            </a:r>
            <a:r>
              <a:rPr lang="en-US" b="1" i="0" u="none" strike="noStrike" baseline="0" dirty="0">
                <a:solidFill>
                  <a:srgbClr val="FF0000"/>
                </a:solidFill>
                <a:latin typeface="Times New Roman" panose="02020603050405020304" pitchFamily="18" charset="0"/>
              </a:rPr>
              <a:t>total number of points</a:t>
            </a:r>
            <a:r>
              <a:rPr lang="en-US" b="1" i="0" u="none" strike="noStrike" baseline="0" dirty="0">
                <a:latin typeface="Times New Roman" panose="02020603050405020304" pitchFamily="18" charset="0"/>
              </a:rPr>
              <a:t>. </a:t>
            </a:r>
          </a:p>
          <a:p>
            <a:pPr marR="0" lvl="0" rtl="0"/>
            <a:r>
              <a:rPr lang="en-US" b="1" i="0" u="none" strike="noStrike" baseline="0" dirty="0">
                <a:latin typeface="Times New Roman" panose="02020603050405020304" pitchFamily="18" charset="0"/>
              </a:rPr>
              <a:t>Area estimates for each land-use category are obtained by </a:t>
            </a:r>
            <a:r>
              <a:rPr lang="en-US" b="1" i="0" u="none" strike="noStrike" baseline="0" dirty="0">
                <a:solidFill>
                  <a:srgbClr val="FF0000"/>
                </a:solidFill>
                <a:latin typeface="Times New Roman" panose="02020603050405020304" pitchFamily="18" charset="0"/>
              </a:rPr>
              <a:t>multiplying the proportion of each category by the total area</a:t>
            </a:r>
            <a:r>
              <a:rPr lang="en-US" b="1" i="0" u="none" strike="noStrike" baseline="0" dirty="0">
                <a:latin typeface="Times New Roman" panose="02020603050405020304" pitchFamily="18" charset="0"/>
              </a:rPr>
              <a:t>.</a:t>
            </a:r>
          </a:p>
        </p:txBody>
      </p:sp>
    </p:spTree>
    <p:extLst>
      <p:ext uri="{BB962C8B-B14F-4D97-AF65-F5344CB8AC3E}">
        <p14:creationId xmlns:p14="http://schemas.microsoft.com/office/powerpoint/2010/main" val="329789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Coarse resolution data</a:t>
            </a:r>
          </a:p>
        </p:txBody>
      </p:sp>
      <p:sp>
        <p:nvSpPr>
          <p:cNvPr id="3" name="Text Placeholder 2"/>
          <p:cNvSpPr>
            <a:spLocks noGrp="1"/>
          </p:cNvSpPr>
          <p:nvPr>
            <p:ph type="body" idx="1"/>
          </p:nvPr>
        </p:nvSpPr>
        <p:spPr/>
        <p:txBody>
          <a:bodyPr>
            <a:normAutofit fontScale="77500" lnSpcReduction="20000"/>
          </a:bodyPr>
          <a:lstStyle/>
          <a:p>
            <a:pPr marR="0" lvl="0" rtl="0"/>
            <a:r>
              <a:rPr lang="en-US" b="1" i="0" u="none" strike="noStrike" baseline="0" dirty="0">
                <a:latin typeface="Times New Roman" panose="02020603050405020304" pitchFamily="18" charset="0"/>
              </a:rPr>
              <a:t>In the past, some classification projects employing coarse resolution data were carried out with single-date, relatively cloud-free images. </a:t>
            </a:r>
          </a:p>
          <a:p>
            <a:pPr marR="0" lvl="0" rtl="0"/>
            <a:r>
              <a:rPr lang="en-US" b="1" i="0" u="none" strike="noStrike" baseline="0" dirty="0">
                <a:latin typeface="Times New Roman" panose="02020603050405020304" pitchFamily="18" charset="0"/>
              </a:rPr>
              <a:t>However, this approach is fundamentally limited because the probability of cloud-free scenes decreases as the area covered by one scene increases. </a:t>
            </a:r>
          </a:p>
          <a:p>
            <a:pPr marR="0" lvl="0" rtl="0"/>
            <a:r>
              <a:rPr lang="en-US" b="1" i="0" u="none" strike="noStrike" baseline="0" dirty="0">
                <a:latin typeface="Times New Roman" panose="02020603050405020304" pitchFamily="18" charset="0"/>
              </a:rPr>
              <a:t>It is thus very difficult to obtain useful images for land cover mapping, especially if the eligible time interval is short. </a:t>
            </a:r>
          </a:p>
          <a:p>
            <a:pPr marR="0" lvl="0" rtl="0"/>
            <a:r>
              <a:rPr lang="en-US" b="1" i="0" u="none" strike="noStrike" baseline="0" dirty="0">
                <a:latin typeface="Times New Roman" panose="02020603050405020304" pitchFamily="18" charset="0"/>
              </a:rPr>
              <a:t>Furthermore, such images contain systematic errors due to atmospheric effects (as a function of the path length) as well as monotonically changing spatial resolution for most coarse resolution sensors. </a:t>
            </a:r>
          </a:p>
          <a:p>
            <a:pPr marR="0" lvl="0" rtl="0"/>
            <a:r>
              <a:rPr lang="en-US" b="1" i="0" u="none" strike="noStrike" baseline="0" dirty="0">
                <a:latin typeface="Times New Roman" panose="02020603050405020304" pitchFamily="18" charset="0"/>
              </a:rPr>
              <a:t>Their classification is therefore difficult and requires interactive fine tuning for each input scene used, as well as post-classification operations to reconcile differences between adjacent scenes to ensure consistency across the mapped area. </a:t>
            </a:r>
          </a:p>
          <a:p>
            <a:pPr marR="0" lvl="0" rtl="0"/>
            <a:r>
              <a:rPr lang="en-US" b="1" i="0" u="none" strike="noStrike" baseline="0" dirty="0">
                <a:latin typeface="Times New Roman" panose="02020603050405020304" pitchFamily="18" charset="0"/>
              </a:rPr>
              <a:t>For these reasons, research in recent years has </a:t>
            </a:r>
            <a:r>
              <a:rPr lang="en-US" b="1" i="0" u="none" strike="noStrike" baseline="0" dirty="0" err="1">
                <a:latin typeface="Times New Roman" panose="02020603050405020304" pitchFamily="18" charset="0"/>
              </a:rPr>
              <a:t>emphasised</a:t>
            </a:r>
            <a:r>
              <a:rPr lang="en-US" b="1" i="0" u="none" strike="noStrike" baseline="0" dirty="0">
                <a:latin typeface="Times New Roman" panose="02020603050405020304" pitchFamily="18" charset="0"/>
              </a:rPr>
              <a:t> the use of image composites.</a:t>
            </a:r>
          </a:p>
        </p:txBody>
      </p:sp>
    </p:spTree>
    <p:extLst>
      <p:ext uri="{BB962C8B-B14F-4D97-AF65-F5344CB8AC3E}">
        <p14:creationId xmlns:p14="http://schemas.microsoft.com/office/powerpoint/2010/main" val="3813818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60</a:t>
            </a:fld>
            <a:endParaRPr lang="en-US"/>
          </a:p>
        </p:txBody>
      </p:sp>
      <p:pic>
        <p:nvPicPr>
          <p:cNvPr id="5" name="Picture 4"/>
          <p:cNvPicPr>
            <a:picLocks noChangeAspect="1"/>
          </p:cNvPicPr>
          <p:nvPr/>
        </p:nvPicPr>
        <p:blipFill>
          <a:blip r:embed="rId2"/>
          <a:stretch>
            <a:fillRect/>
          </a:stretch>
        </p:blipFill>
        <p:spPr>
          <a:xfrm>
            <a:off x="238630" y="165811"/>
            <a:ext cx="12035790" cy="4166235"/>
          </a:xfrm>
          <a:prstGeom prst="rect">
            <a:avLst/>
          </a:prstGeom>
        </p:spPr>
      </p:pic>
      <p:pic>
        <p:nvPicPr>
          <p:cNvPr id="6" name="Picture 5"/>
          <p:cNvPicPr>
            <a:picLocks noChangeAspect="1"/>
          </p:cNvPicPr>
          <p:nvPr/>
        </p:nvPicPr>
        <p:blipFill>
          <a:blip r:embed="rId3"/>
          <a:stretch>
            <a:fillRect/>
          </a:stretch>
        </p:blipFill>
        <p:spPr>
          <a:xfrm>
            <a:off x="5686814" y="4401223"/>
            <a:ext cx="5572125" cy="1885950"/>
          </a:xfrm>
          <a:prstGeom prst="rect">
            <a:avLst/>
          </a:prstGeom>
        </p:spPr>
      </p:pic>
      <p:sp>
        <p:nvSpPr>
          <p:cNvPr id="7" name="Rectangle 6">
            <a:extLst>
              <a:ext uri="{FF2B5EF4-FFF2-40B4-BE49-F238E27FC236}">
                <a16:creationId xmlns:a16="http://schemas.microsoft.com/office/drawing/2014/main" id="{7EC800E6-F9E2-AEC2-C246-DDAF0DC9A48F}"/>
              </a:ext>
            </a:extLst>
          </p:cNvPr>
          <p:cNvSpPr/>
          <p:nvPr/>
        </p:nvSpPr>
        <p:spPr>
          <a:xfrm>
            <a:off x="4277035" y="2005781"/>
            <a:ext cx="7624916" cy="21237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47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61</a:t>
            </a:fld>
            <a:endParaRPr lang="en-US"/>
          </a:p>
        </p:txBody>
      </p:sp>
      <p:pic>
        <p:nvPicPr>
          <p:cNvPr id="5" name="Picture 4"/>
          <p:cNvPicPr>
            <a:picLocks noChangeAspect="1"/>
          </p:cNvPicPr>
          <p:nvPr/>
        </p:nvPicPr>
        <p:blipFill>
          <a:blip r:embed="rId2"/>
          <a:stretch>
            <a:fillRect/>
          </a:stretch>
        </p:blipFill>
        <p:spPr>
          <a:xfrm>
            <a:off x="238630" y="165811"/>
            <a:ext cx="12035790" cy="4166235"/>
          </a:xfrm>
          <a:prstGeom prst="rect">
            <a:avLst/>
          </a:prstGeom>
        </p:spPr>
      </p:pic>
      <p:pic>
        <p:nvPicPr>
          <p:cNvPr id="6" name="Picture 5"/>
          <p:cNvPicPr>
            <a:picLocks noChangeAspect="1"/>
          </p:cNvPicPr>
          <p:nvPr/>
        </p:nvPicPr>
        <p:blipFill>
          <a:blip r:embed="rId3"/>
          <a:stretch>
            <a:fillRect/>
          </a:stretch>
        </p:blipFill>
        <p:spPr>
          <a:xfrm>
            <a:off x="5686814" y="4401223"/>
            <a:ext cx="5572125" cy="1885950"/>
          </a:xfrm>
          <a:prstGeom prst="rect">
            <a:avLst/>
          </a:prstGeom>
        </p:spPr>
      </p:pic>
    </p:spTree>
    <p:extLst>
      <p:ext uri="{BB962C8B-B14F-4D97-AF65-F5344CB8AC3E}">
        <p14:creationId xmlns:p14="http://schemas.microsoft.com/office/powerpoint/2010/main" val="2967721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ea typeface="Calibri" panose="020F0502020204030204" pitchFamily="34" charset="0"/>
                <a:cs typeface="Times New Roman" panose="02020603050405020304" pitchFamily="18" charset="0"/>
              </a:rPr>
              <a:t>standard  error</a:t>
            </a:r>
            <a:endParaRPr lang="en-US" dirty="0"/>
          </a:p>
        </p:txBody>
      </p:sp>
      <p:sp>
        <p:nvSpPr>
          <p:cNvPr id="3" name="Text Placeholder 2"/>
          <p:cNvSpPr>
            <a:spLocks noGrp="1"/>
          </p:cNvSpPr>
          <p:nvPr>
            <p:ph type="body" idx="1"/>
          </p:nvPr>
        </p:nvSpPr>
        <p:spPr/>
        <p:txBody>
          <a:bodyPr/>
          <a:lstStyle/>
          <a:p>
            <a:pPr lvl="0"/>
            <a:r>
              <a:rPr lang="en-US" dirty="0">
                <a:latin typeface="Arial" panose="020B0604020202020204" pitchFamily="34" charset="0"/>
                <a:ea typeface="Calibri" panose="020F0502020204030204" pitchFamily="34" charset="0"/>
                <a:cs typeface="Times New Roman" panose="02020603050405020304" pitchFamily="18" charset="0"/>
              </a:rPr>
              <a:t>The table in the previous slide provides  an  example  of  this  procedure.  The  standard  error  of  an  area  estimate  is  obtained</a:t>
            </a:r>
            <a:endParaRPr lang="en-US" sz="4000" dirty="0">
              <a:latin typeface="Arial" panose="020B0604020202020204" pitchFamily="34" charset="0"/>
            </a:endParaRPr>
          </a:p>
          <a:p>
            <a:endParaRPr lang="en-US" dirty="0"/>
          </a:p>
          <a:p>
            <a:pPr lvl="0"/>
            <a:r>
              <a:rPr lang="en-US" dirty="0">
                <a:latin typeface="Arial" panose="020B0604020202020204" pitchFamily="34" charset="0"/>
                <a:ea typeface="Calibri" panose="020F0502020204030204" pitchFamily="34" charset="0"/>
                <a:cs typeface="Times New Roman" panose="02020603050405020304" pitchFamily="18" charset="0"/>
              </a:rPr>
              <a:t>,where pi is the proportion of points in the particular land-use category </a:t>
            </a: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A the known total area, and </a:t>
            </a:r>
            <a:r>
              <a:rPr lang="en-US" i="1" dirty="0">
                <a:latin typeface="Arial" panose="020B0604020202020204" pitchFamily="34" charset="0"/>
                <a:ea typeface="Calibri" panose="020F0502020204030204" pitchFamily="34" charset="0"/>
                <a:cs typeface="Times New Roman" panose="02020603050405020304" pitchFamily="18" charset="0"/>
              </a:rPr>
              <a:t>n </a:t>
            </a:r>
            <a:r>
              <a:rPr lang="en-US" dirty="0">
                <a:latin typeface="Arial" panose="020B0604020202020204" pitchFamily="34" charset="0"/>
                <a:ea typeface="Calibri" panose="020F0502020204030204" pitchFamily="34" charset="0"/>
                <a:cs typeface="Times New Roman" panose="02020603050405020304" pitchFamily="18" charset="0"/>
              </a:rPr>
              <a:t>the total number of sample points. The 95% confidence interval for A</a:t>
            </a:r>
            <a:r>
              <a:rPr lang="en-US" i="1" baseline="-30000" dirty="0">
                <a:latin typeface="Arial" panose="020B0604020202020204" pitchFamily="34" charset="0"/>
                <a:ea typeface="Calibri" panose="020F0502020204030204" pitchFamily="34" charset="0"/>
                <a:cs typeface="Times New Roman" panose="02020603050405020304" pitchFamily="18" charset="0"/>
              </a:rPr>
              <a:t>i</a:t>
            </a:r>
            <a:r>
              <a:rPr lang="en-US" baseline="-30000" dirty="0">
                <a:latin typeface="Arial" panose="020B0604020202020204" pitchFamily="34" charset="0"/>
                <a:ea typeface="Calibri" panose="020F0502020204030204" pitchFamily="34" charset="0"/>
                <a:cs typeface="Times New Roman" panose="02020603050405020304" pitchFamily="18" charset="0"/>
              </a:rPr>
              <a:t>,</a:t>
            </a:r>
            <a:r>
              <a:rPr lang="en-US" dirty="0">
                <a:latin typeface="Arial" panose="020B0604020202020204" pitchFamily="34" charset="0"/>
                <a:ea typeface="Calibri" panose="020F0502020204030204" pitchFamily="34" charset="0"/>
                <a:cs typeface="Times New Roman" panose="02020603050405020304" pitchFamily="18" charset="0"/>
              </a:rPr>
              <a:t> the estimated area of land-use category </a:t>
            </a:r>
            <a:r>
              <a:rPr lang="en-US" i="1"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will be given approximately by ±2 times the standard error.</a:t>
            </a:r>
            <a:endParaRPr lang="en-US" sz="4000" dirty="0">
              <a:latin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5E3F7C91-9304-4B02-9E69-D9B1390DCC5F}" type="datetime1">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500C8-F43D-4D6C-9555-D11CC1280CA3}" type="slidenum">
              <a:rPr lang="en-US" smtClean="0"/>
              <a:t>62</a:t>
            </a:fld>
            <a:endParaRPr lang="en-US"/>
          </a:p>
        </p:txBody>
      </p:sp>
      <p:pic>
        <p:nvPicPr>
          <p:cNvPr id="1028" name="Picture 143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0170" y="2807319"/>
            <a:ext cx="3600911" cy="78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678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DIRECT ESTIMATION OF AREA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Whenever the total inventory area is known, it is efficient to estimate areas, and area changes, via assessment of proportions, since that procedure will result in the highest accuracy. </a:t>
            </a:r>
          </a:p>
          <a:p>
            <a:pPr marR="0" lvl="0" rtl="0"/>
            <a:r>
              <a:rPr lang="en-US" b="1" i="0" u="none" strike="noStrike" baseline="0" dirty="0">
                <a:latin typeface="Times New Roman" panose="02020603050405020304" pitchFamily="18" charset="0"/>
              </a:rPr>
              <a:t>In cases where the </a:t>
            </a:r>
            <a:r>
              <a:rPr lang="en-US" b="1" i="0" u="none" strike="noStrike" baseline="0" dirty="0">
                <a:solidFill>
                  <a:srgbClr val="FF0000"/>
                </a:solidFill>
                <a:latin typeface="Times New Roman" panose="02020603050405020304" pitchFamily="18" charset="0"/>
              </a:rPr>
              <a:t>total inventory area is not known </a:t>
            </a:r>
            <a:r>
              <a:rPr lang="en-US" b="1" i="0" u="none" strike="noStrike" baseline="0" dirty="0">
                <a:latin typeface="Times New Roman" panose="02020603050405020304" pitchFamily="18" charset="0"/>
              </a:rPr>
              <a:t>or is </a:t>
            </a:r>
            <a:r>
              <a:rPr lang="en-US" b="1" i="0" u="none" strike="noStrike" baseline="0" dirty="0">
                <a:solidFill>
                  <a:srgbClr val="FF0000"/>
                </a:solidFill>
                <a:latin typeface="Times New Roman" panose="02020603050405020304" pitchFamily="18" charset="0"/>
              </a:rPr>
              <a:t>subject to unacceptable uncertainty</a:t>
            </a:r>
            <a:r>
              <a:rPr lang="en-US" b="1" i="0" u="none" strike="noStrike" baseline="0" dirty="0">
                <a:latin typeface="Times New Roman" panose="02020603050405020304" pitchFamily="18" charset="0"/>
              </a:rPr>
              <a:t>, an alternative procedure that involves a direct assessment of areas under different land-use classes can be applied. </a:t>
            </a:r>
          </a:p>
          <a:p>
            <a:pPr marR="0" lvl="0" rtl="0"/>
            <a:r>
              <a:rPr lang="en-US" b="1" i="0" u="none" strike="noStrike" baseline="0" dirty="0">
                <a:latin typeface="Times New Roman" panose="02020603050405020304" pitchFamily="18" charset="0"/>
              </a:rPr>
              <a:t>This approach can only be used when </a:t>
            </a:r>
            <a:r>
              <a:rPr lang="en-US" b="1" i="0" u="none" strike="noStrike" baseline="0" dirty="0">
                <a:solidFill>
                  <a:srgbClr val="FF0000"/>
                </a:solidFill>
                <a:latin typeface="Times New Roman" panose="02020603050405020304" pitchFamily="18" charset="0"/>
              </a:rPr>
              <a:t>systematic sampling </a:t>
            </a:r>
            <a:r>
              <a:rPr lang="en-US" b="1" i="0" u="none" strike="noStrike" baseline="0" dirty="0">
                <a:latin typeface="Times New Roman" panose="02020603050405020304" pitchFamily="18" charset="0"/>
              </a:rPr>
              <a:t>is applied; </a:t>
            </a:r>
            <a:r>
              <a:rPr lang="en-US" b="1" i="0" u="none" strike="noStrike" baseline="0" dirty="0">
                <a:solidFill>
                  <a:srgbClr val="FF0000"/>
                </a:solidFill>
                <a:latin typeface="Times New Roman" panose="02020603050405020304" pitchFamily="18" charset="0"/>
              </a:rPr>
              <a:t>each sample point </a:t>
            </a:r>
            <a:r>
              <a:rPr lang="en-US" b="1" i="0" u="none" strike="noStrike" baseline="0" dirty="0">
                <a:latin typeface="Times New Roman" panose="02020603050405020304" pitchFamily="18" charset="0"/>
              </a:rPr>
              <a:t>will </a:t>
            </a:r>
            <a:r>
              <a:rPr lang="en-US" b="1" i="0" u="none" strike="noStrike" baseline="0" dirty="0">
                <a:solidFill>
                  <a:srgbClr val="FF0000"/>
                </a:solidFill>
                <a:latin typeface="Times New Roman" panose="02020603050405020304" pitchFamily="18" charset="0"/>
              </a:rPr>
              <a:t>represent an area corresponding to the size of the grid cell of the sample layout</a:t>
            </a:r>
            <a:r>
              <a:rPr lang="en-US" b="1" i="0" u="none" strike="noStrike" baseline="0" dirty="0">
                <a:latin typeface="Times New Roman" panose="02020603050405020304" pitchFamily="18" charset="0"/>
              </a:rPr>
              <a:t>.</a:t>
            </a:r>
          </a:p>
        </p:txBody>
      </p:sp>
    </p:spTree>
    <p:extLst>
      <p:ext uri="{BB962C8B-B14F-4D97-AF65-F5344CB8AC3E}">
        <p14:creationId xmlns:p14="http://schemas.microsoft.com/office/powerpoint/2010/main" val="15467279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DIRECT ESTIMATION OF AREA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For example, when sample points are selected from a square systematic grid with 1000 </a:t>
            </a:r>
            <a:r>
              <a:rPr lang="en-US" b="1" i="0" u="none" strike="noStrike" baseline="0" dirty="0" err="1">
                <a:latin typeface="Times New Roman" panose="02020603050405020304" pitchFamily="18" charset="0"/>
              </a:rPr>
              <a:t>metres</a:t>
            </a:r>
            <a:r>
              <a:rPr lang="en-US" b="1" i="0" u="none" strike="noStrike" baseline="0" dirty="0">
                <a:latin typeface="Times New Roman" panose="02020603050405020304" pitchFamily="18" charset="0"/>
              </a:rPr>
              <a:t> distance between the points</a:t>
            </a:r>
          </a:p>
          <a:p>
            <a:pPr marR="0" lvl="0" rtl="0"/>
            <a:r>
              <a:rPr lang="en-US" b="1" i="0" u="none" strike="noStrike" baseline="0" dirty="0">
                <a:latin typeface="Times New Roman" panose="02020603050405020304" pitchFamily="18" charset="0"/>
              </a:rPr>
              <a:t>If 15 plots fall within a specific land-use class of interest,</a:t>
            </a:r>
            <a:r>
              <a:rPr lang="en-US" b="1" i="0" u="none" strike="noStrike" dirty="0">
                <a:latin typeface="Times New Roman" panose="02020603050405020304" pitchFamily="18" charset="0"/>
              </a:rPr>
              <a:t> what will be the </a:t>
            </a:r>
            <a:r>
              <a:rPr lang="en-US" b="1" i="0" u="none" strike="noStrike" baseline="0" dirty="0">
                <a:latin typeface="Times New Roman" panose="02020603050405020304" pitchFamily="18" charset="0"/>
              </a:rPr>
              <a:t>area estimate?</a:t>
            </a:r>
          </a:p>
          <a:p>
            <a:pPr marR="0" lvl="0" rtl="0"/>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982994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DIRECT ESTIMATION OF AREA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For example, when sample points are selected from a square systematic grid with 1000 </a:t>
            </a:r>
            <a:r>
              <a:rPr lang="en-US" b="1" i="0" u="none" strike="noStrike" baseline="0" dirty="0" err="1">
                <a:latin typeface="Times New Roman" panose="02020603050405020304" pitchFamily="18" charset="0"/>
              </a:rPr>
              <a:t>metres</a:t>
            </a:r>
            <a:r>
              <a:rPr lang="en-US" b="1" i="0" u="none" strike="noStrike" baseline="0" dirty="0">
                <a:latin typeface="Times New Roman" panose="02020603050405020304" pitchFamily="18" charset="0"/>
              </a:rPr>
              <a:t> distance between the points, each sample point will represent an area of 1 km ● 1 km = 100 ha. </a:t>
            </a:r>
          </a:p>
          <a:p>
            <a:pPr marR="0" lvl="0" rtl="0"/>
            <a:r>
              <a:rPr lang="en-US" b="1" i="0" u="none" strike="noStrike" baseline="0" dirty="0">
                <a:latin typeface="Times New Roman" panose="02020603050405020304" pitchFamily="18" charset="0"/>
              </a:rPr>
              <a:t>Thus, if 15 plots fall within a specific land-use class of interest the area estimate will be </a:t>
            </a:r>
            <a:r>
              <a:rPr lang="en-US" b="1" dirty="0">
                <a:latin typeface="Times New Roman" panose="02020603050405020304" pitchFamily="18" charset="0"/>
              </a:rPr>
              <a:t>15 ● 100 ha = 1500 ha.</a:t>
            </a:r>
          </a:p>
          <a:p>
            <a:pPr marR="0" lvl="0" rtl="0"/>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414137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Accuracy assessment</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Accuracy assessment for manual digitation (see manual digitization part)</a:t>
            </a:r>
          </a:p>
          <a:p>
            <a:pPr marR="0" lvl="0" rtl="0"/>
            <a:r>
              <a:rPr lang="en-US" b="1" i="0" u="none" strike="noStrike" baseline="0" dirty="0">
                <a:latin typeface="Times New Roman" panose="02020603050405020304" pitchFamily="18" charset="0"/>
              </a:rPr>
              <a:t>Accuracy assessment for digital image classification (see digital classification)</a:t>
            </a:r>
          </a:p>
          <a:p>
            <a:pPr marR="0" lvl="0" rtl="0"/>
            <a:r>
              <a:rPr lang="en-US" b="1" i="0" u="none" strike="noStrike" baseline="0" dirty="0">
                <a:latin typeface="Times New Roman" panose="02020603050405020304" pitchFamily="18" charset="0"/>
              </a:rPr>
              <a:t>Accuracy assessment for sampling approaches (see sampling approach)</a:t>
            </a:r>
          </a:p>
        </p:txBody>
      </p:sp>
    </p:spTree>
    <p:extLst>
      <p:ext uri="{BB962C8B-B14F-4D97-AF65-F5344CB8AC3E}">
        <p14:creationId xmlns:p14="http://schemas.microsoft.com/office/powerpoint/2010/main" val="16080351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dirty="0">
                <a:latin typeface="Times New Roman" panose="02020603050405020304" pitchFamily="18" charset="0"/>
              </a:rPr>
              <a:t>In this section, the accuracy assessment explained in </a:t>
            </a:r>
            <a:r>
              <a:rPr lang="en-US" b="1" i="0" u="none" strike="noStrike" kern="1800" baseline="0" dirty="0">
                <a:solidFill>
                  <a:srgbClr val="FF0000"/>
                </a:solidFill>
                <a:latin typeface="Times New Roman" panose="02020603050405020304" pitchFamily="18" charset="0"/>
              </a:rPr>
              <a:t>IPCCC</a:t>
            </a:r>
            <a:r>
              <a:rPr lang="en-US" b="1" i="0" u="none" strike="noStrike" kern="1800" baseline="0" dirty="0">
                <a:latin typeface="Times New Roman" panose="02020603050405020304" pitchFamily="18" charset="0"/>
              </a:rPr>
              <a:t> will be explained for the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Input for accuracy assessment: Accuracy assessment requires two inputs: </a:t>
            </a:r>
          </a:p>
          <a:p>
            <a:pPr lvl="1"/>
            <a:r>
              <a:rPr lang="en-US" b="1" i="0" u="none" strike="noStrike" baseline="0" dirty="0">
                <a:latin typeface="Times New Roman" panose="02020603050405020304" pitchFamily="18" charset="0"/>
              </a:rPr>
              <a:t>The first is  </a:t>
            </a:r>
            <a:r>
              <a:rPr lang="en-US" i="0" u="none" strike="noStrike" baseline="0" dirty="0">
                <a:solidFill>
                  <a:srgbClr val="FF0000"/>
                </a:solidFill>
                <a:latin typeface="Times New Roman" panose="02020603050405020304" pitchFamily="18" charset="0"/>
              </a:rPr>
              <a:t>the map to be assessed for accuracy</a:t>
            </a:r>
            <a:r>
              <a:rPr lang="en-US" b="1" i="0" u="none" strike="noStrike" baseline="0" dirty="0">
                <a:latin typeface="Times New Roman" panose="02020603050405020304" pitchFamily="18" charset="0"/>
              </a:rPr>
              <a:t>, and </a:t>
            </a:r>
          </a:p>
          <a:p>
            <a:pPr lvl="1"/>
            <a:r>
              <a:rPr lang="en-US" b="1" i="0" u="none" strike="noStrike" baseline="0" dirty="0">
                <a:latin typeface="Times New Roman" panose="02020603050405020304" pitchFamily="18" charset="0"/>
              </a:rPr>
              <a:t>the second is the </a:t>
            </a:r>
            <a:r>
              <a:rPr lang="en-US" b="1" i="0" u="none" strike="noStrike" baseline="0" dirty="0">
                <a:solidFill>
                  <a:srgbClr val="FF0000"/>
                </a:solidFill>
                <a:latin typeface="Times New Roman" panose="02020603050405020304" pitchFamily="18" charset="0"/>
              </a:rPr>
              <a:t>reference data</a:t>
            </a:r>
            <a:r>
              <a:rPr lang="en-US" b="1" i="0" u="none" strike="noStrike" baseline="0" dirty="0">
                <a:latin typeface="Times New Roman" panose="02020603050405020304" pitchFamily="18" charset="0"/>
              </a:rPr>
              <a:t>.</a:t>
            </a:r>
          </a:p>
        </p:txBody>
      </p:sp>
    </p:spTree>
    <p:extLst>
      <p:ext uri="{BB962C8B-B14F-4D97-AF65-F5344CB8AC3E}">
        <p14:creationId xmlns:p14="http://schemas.microsoft.com/office/powerpoint/2010/main" val="31721308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In this section, the accuracy assessment explained in IPCCC will be explained for the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Reference data are </a:t>
            </a:r>
            <a:r>
              <a:rPr lang="en-US" b="1" i="0" u="none" strike="noStrike" baseline="0" dirty="0">
                <a:solidFill>
                  <a:srgbClr val="FF0000"/>
                </a:solidFill>
                <a:latin typeface="Times New Roman" panose="02020603050405020304" pitchFamily="18" charset="0"/>
              </a:rPr>
              <a:t>assumed true</a:t>
            </a:r>
            <a:r>
              <a:rPr lang="en-US" b="1" i="0" u="none" strike="noStrike" baseline="0" dirty="0">
                <a:latin typeface="Times New Roman" panose="02020603050405020304" pitchFamily="18" charset="0"/>
              </a:rPr>
              <a:t>! </a:t>
            </a:r>
          </a:p>
          <a:p>
            <a:pPr marR="0" lvl="0" rtl="0"/>
            <a:r>
              <a:rPr lang="en-US" b="1" i="0" u="none" strike="noStrike" baseline="0" dirty="0">
                <a:latin typeface="Times New Roman" panose="02020603050405020304" pitchFamily="18" charset="0"/>
              </a:rPr>
              <a:t>Sources of reference data may be:</a:t>
            </a:r>
          </a:p>
          <a:p>
            <a:pPr marR="0" lvl="1" rtl="0"/>
            <a:r>
              <a:rPr lang="en-US" b="1" i="0" u="none" strike="noStrike" baseline="0" dirty="0">
                <a:solidFill>
                  <a:srgbClr val="000000"/>
                </a:solidFill>
                <a:latin typeface="Times New Roman" panose="02020603050405020304" pitchFamily="18" charset="0"/>
              </a:rPr>
              <a:t>an </a:t>
            </a:r>
            <a:r>
              <a:rPr lang="en-US" b="1" i="0" u="none" strike="noStrike" baseline="0" dirty="0">
                <a:solidFill>
                  <a:srgbClr val="FF0000"/>
                </a:solidFill>
                <a:latin typeface="Times New Roman" panose="02020603050405020304" pitchFamily="18" charset="0"/>
              </a:rPr>
              <a:t>existing</a:t>
            </a:r>
            <a:r>
              <a:rPr lang="en-US" b="1" i="0" u="none" strike="noStrike" baseline="0" dirty="0">
                <a:solidFill>
                  <a:srgbClr val="000000"/>
                </a:solidFill>
                <a:latin typeface="Times New Roman" panose="02020603050405020304" pitchFamily="18" charset="0"/>
              </a:rPr>
              <a:t> map</a:t>
            </a:r>
          </a:p>
          <a:p>
            <a:pPr marR="0" lvl="1" rtl="0"/>
            <a:r>
              <a:rPr lang="en-US" b="1" i="0" u="none" strike="noStrike" baseline="0" dirty="0">
                <a:solidFill>
                  <a:srgbClr val="000000"/>
                </a:solidFill>
                <a:latin typeface="Times New Roman" panose="02020603050405020304" pitchFamily="18" charset="0"/>
              </a:rPr>
              <a:t>Existing </a:t>
            </a:r>
            <a:r>
              <a:rPr lang="en-US" b="1" dirty="0">
                <a:solidFill>
                  <a:srgbClr val="FF0000"/>
                </a:solidFill>
                <a:latin typeface="Times New Roman" panose="02020603050405020304" pitchFamily="18" charset="0"/>
              </a:rPr>
              <a:t>inventory</a:t>
            </a:r>
            <a:r>
              <a:rPr lang="en-US" b="1" i="0" u="none" strike="noStrike" baseline="0" dirty="0">
                <a:solidFill>
                  <a:srgbClr val="000000"/>
                </a:solidFill>
                <a:latin typeface="Times New Roman" panose="02020603050405020304" pitchFamily="18" charset="0"/>
              </a:rPr>
              <a:t> data</a:t>
            </a:r>
          </a:p>
          <a:p>
            <a:pPr marR="0" lvl="1" rtl="0"/>
            <a:r>
              <a:rPr lang="en-US" b="1" dirty="0">
                <a:solidFill>
                  <a:srgbClr val="FF0000"/>
                </a:solidFill>
                <a:latin typeface="Times New Roman" panose="02020603050405020304" pitchFamily="18" charset="0"/>
              </a:rPr>
              <a:t>Photo-interpreted</a:t>
            </a:r>
            <a:r>
              <a:rPr lang="en-US" b="1" i="0" u="none" strike="noStrike" baseline="0" dirty="0">
                <a:solidFill>
                  <a:srgbClr val="000000"/>
                </a:solidFill>
                <a:latin typeface="Times New Roman" panose="02020603050405020304" pitchFamily="18" charset="0"/>
              </a:rPr>
              <a:t> (high resolution image interpretation)</a:t>
            </a:r>
          </a:p>
          <a:p>
            <a:pPr marR="0" lvl="1" rtl="0"/>
            <a:r>
              <a:rPr lang="en-US" b="1" dirty="0">
                <a:solidFill>
                  <a:srgbClr val="FF0000"/>
                </a:solidFill>
                <a:latin typeface="Times New Roman" panose="02020603050405020304" pitchFamily="18" charset="0"/>
              </a:rPr>
              <a:t>Collected</a:t>
            </a:r>
            <a:r>
              <a:rPr lang="en-US" b="1" i="0" u="none" strike="noStrike" baseline="0" dirty="0">
                <a:solidFill>
                  <a:srgbClr val="000000"/>
                </a:solidFill>
                <a:latin typeface="Times New Roman" panose="02020603050405020304" pitchFamily="18" charset="0"/>
              </a:rPr>
              <a:t> on the </a:t>
            </a:r>
            <a:r>
              <a:rPr lang="en-US" b="1" dirty="0">
                <a:solidFill>
                  <a:srgbClr val="FF0000"/>
                </a:solidFill>
                <a:latin typeface="Times New Roman" panose="02020603050405020304" pitchFamily="18" charset="0"/>
              </a:rPr>
              <a:t>ground</a:t>
            </a:r>
            <a:r>
              <a:rPr lang="en-US" b="1" i="0" u="none" strike="noStrike" baseline="0" dirty="0">
                <a:solidFill>
                  <a:srgbClr val="000000"/>
                </a:solidFill>
                <a:latin typeface="Times New Roman" panose="02020603050405020304" pitchFamily="18" charset="0"/>
              </a:rPr>
              <a:t> (usually preferred  although most expensive)</a:t>
            </a:r>
          </a:p>
          <a:p>
            <a:r>
              <a:rPr lang="en-US" b="1" i="0" u="none" strike="noStrike" baseline="0" dirty="0">
                <a:solidFill>
                  <a:srgbClr val="000000"/>
                </a:solidFill>
                <a:latin typeface="Times New Roman" panose="02020603050405020304" pitchFamily="18" charset="0"/>
              </a:rPr>
              <a:t>There are two generally accepted approaches to generate reference data / ground truth: use </a:t>
            </a:r>
            <a:r>
              <a:rPr lang="en-US" b="1" dirty="0">
                <a:solidFill>
                  <a:srgbClr val="FF0000"/>
                </a:solidFill>
                <a:latin typeface="Times New Roman" panose="02020603050405020304" pitchFamily="18" charset="0"/>
              </a:rPr>
              <a:t>field-collected data </a:t>
            </a:r>
            <a:r>
              <a:rPr lang="en-US" b="1" i="0" u="none" strike="noStrike" baseline="0" dirty="0">
                <a:solidFill>
                  <a:srgbClr val="000000"/>
                </a:solidFill>
                <a:latin typeface="Times New Roman" panose="02020603050405020304" pitchFamily="18" charset="0"/>
              </a:rPr>
              <a:t>of typical classes as samples of ground truth; and another approach relies on </a:t>
            </a:r>
            <a:r>
              <a:rPr lang="en-US" b="1" i="0" u="none" strike="noStrike" baseline="0" dirty="0">
                <a:solidFill>
                  <a:srgbClr val="FF0000"/>
                </a:solidFill>
                <a:latin typeface="Times New Roman" panose="02020603050405020304" pitchFamily="18" charset="0"/>
              </a:rPr>
              <a:t>image training</a:t>
            </a:r>
            <a:r>
              <a:rPr lang="en-US" b="1" i="0" u="none" strike="noStrike" baseline="0"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7430010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GCP collected from high resolution images: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Generate ground truth based on image training (</a:t>
            </a:r>
            <a:r>
              <a:rPr lang="en-US" b="1" dirty="0">
                <a:solidFill>
                  <a:srgbClr val="FF0000"/>
                </a:solidFill>
                <a:latin typeface="Times New Roman" panose="02020603050405020304" pitchFamily="18" charset="0"/>
              </a:rPr>
              <a:t>image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interpretation</a:t>
            </a:r>
            <a:r>
              <a:rPr lang="en-US" b="1" i="0" u="none" strike="noStrike" baseline="0" dirty="0">
                <a:latin typeface="Times New Roman" panose="02020603050405020304" pitchFamily="18" charset="0"/>
              </a:rPr>
              <a:t>).</a:t>
            </a:r>
          </a:p>
          <a:p>
            <a:pPr marR="0" lvl="0" rtl="0"/>
            <a:r>
              <a:rPr lang="en-US" b="1" i="0" u="none" strike="noStrike" baseline="0" dirty="0">
                <a:latin typeface="Times New Roman" panose="02020603050405020304" pitchFamily="18" charset="0"/>
              </a:rPr>
              <a:t>This uses typical spectral signatures and limited field experience, where a  user can manually specify training areas of various classes using a  multispectral image.</a:t>
            </a:r>
          </a:p>
        </p:txBody>
      </p:sp>
    </p:spTree>
    <p:extLst>
      <p:ext uri="{BB962C8B-B14F-4D97-AF65-F5344CB8AC3E}">
        <p14:creationId xmlns:p14="http://schemas.microsoft.com/office/powerpoint/2010/main" val="75295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Coarse resolution data - compositing</a:t>
            </a:r>
          </a:p>
        </p:txBody>
      </p:sp>
      <p:sp>
        <p:nvSpPr>
          <p:cNvPr id="3" name="Text Placeholder 2"/>
          <p:cNvSpPr>
            <a:spLocks noGrp="1"/>
          </p:cNvSpPr>
          <p:nvPr>
            <p:ph type="body" idx="1"/>
          </p:nvPr>
        </p:nvSpPr>
        <p:spPr/>
        <p:txBody>
          <a:bodyPr>
            <a:normAutofit fontScale="92500"/>
          </a:bodyPr>
          <a:lstStyle/>
          <a:p>
            <a:pPr marR="0" lvl="0" rtl="0"/>
            <a:r>
              <a:rPr lang="en-US" b="1" i="0" u="none" strike="noStrike" baseline="0" dirty="0">
                <a:latin typeface="Times New Roman" panose="02020603050405020304" pitchFamily="18" charset="0"/>
              </a:rPr>
              <a:t>In a compositing process, the image product is prepared so as to contain, as far as possible, information about the land surface itself. </a:t>
            </a:r>
          </a:p>
          <a:p>
            <a:pPr marR="0" lvl="0" rtl="0"/>
            <a:r>
              <a:rPr lang="en-US" b="1" i="0" u="none" strike="noStrike" baseline="0" dirty="0">
                <a:latin typeface="Times New Roman" panose="02020603050405020304" pitchFamily="18" charset="0"/>
              </a:rPr>
              <a:t>Since a large fraction of the pixels typically contain clouds, the main objective of the procedure is to select the most cloud-free measurement from those available for a given pixel of the composite image. </a:t>
            </a:r>
          </a:p>
          <a:p>
            <a:pPr lvl="0"/>
            <a:r>
              <a:rPr lang="en-US" b="1" dirty="0">
                <a:latin typeface="Times New Roman" panose="02020603050405020304" pitchFamily="18" charset="0"/>
              </a:rPr>
              <a:t>The pixel compositing approach yields nominally cloud-free composites every few days, thus providing a potentially large data set for land cover classification. </a:t>
            </a:r>
          </a:p>
          <a:p>
            <a:pPr lvl="0"/>
            <a:r>
              <a:rPr lang="en-US" b="1" dirty="0">
                <a:latin typeface="Times New Roman" panose="02020603050405020304" pitchFamily="18" charset="0"/>
              </a:rPr>
              <a:t>However, in this form the data are far from adequate for such a purpose. </a:t>
            </a:r>
          </a:p>
        </p:txBody>
      </p:sp>
    </p:spTree>
    <p:extLst>
      <p:ext uri="{BB962C8B-B14F-4D97-AF65-F5344CB8AC3E}">
        <p14:creationId xmlns:p14="http://schemas.microsoft.com/office/powerpoint/2010/main" val="41628264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The pixels in these training areas are separated into two sets:</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one is used to generate class statistics for supervised classification and</a:t>
            </a:r>
          </a:p>
          <a:p>
            <a:pPr marR="0" lvl="0" rtl="0"/>
            <a:r>
              <a:rPr lang="en-US" b="1" i="0" u="none" strike="noStrike" baseline="0" dirty="0">
                <a:latin typeface="Times New Roman" panose="02020603050405020304" pitchFamily="18" charset="0"/>
              </a:rPr>
              <a:t>the other for subsequent classification accuracy assessment.</a:t>
            </a:r>
          </a:p>
        </p:txBody>
      </p:sp>
    </p:spTree>
    <p:extLst>
      <p:ext uri="{BB962C8B-B14F-4D97-AF65-F5344CB8AC3E}">
        <p14:creationId xmlns:p14="http://schemas.microsoft.com/office/powerpoint/2010/main" val="3675825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To avoid introducing errors because of poor reference data, the reference data must:</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Be </a:t>
            </a:r>
            <a:r>
              <a:rPr lang="en-US" b="1" dirty="0">
                <a:solidFill>
                  <a:srgbClr val="FF0000"/>
                </a:solidFill>
                <a:latin typeface="Times New Roman" panose="02020603050405020304" pitchFamily="18" charset="0"/>
              </a:rPr>
              <a:t>consistent</a:t>
            </a:r>
            <a:r>
              <a:rPr lang="en-US" b="1" i="0" u="none" strike="noStrike" baseline="0" dirty="0">
                <a:latin typeface="Times New Roman" panose="02020603050405020304" pitchFamily="18" charset="0"/>
              </a:rPr>
              <a:t> (use standardized forms)</a:t>
            </a:r>
          </a:p>
          <a:p>
            <a:pPr marR="0" lvl="0" rtl="0"/>
            <a:r>
              <a:rPr lang="en-US" b="1" i="0" u="none" strike="noStrike" baseline="0" dirty="0">
                <a:latin typeface="Times New Roman" panose="02020603050405020304" pitchFamily="18" charset="0"/>
              </a:rPr>
              <a:t>Use the </a:t>
            </a:r>
            <a:r>
              <a:rPr lang="en-US" b="1" dirty="0">
                <a:solidFill>
                  <a:srgbClr val="FF0000"/>
                </a:solidFill>
                <a:latin typeface="Times New Roman" panose="02020603050405020304" pitchFamily="18" charset="0"/>
              </a:rPr>
              <a:t>same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classification</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system</a:t>
            </a:r>
            <a:r>
              <a:rPr lang="en-US" b="1" i="0" u="none" strike="noStrike" baseline="0" dirty="0">
                <a:latin typeface="Times New Roman" panose="02020603050405020304" pitchFamily="18" charset="0"/>
              </a:rPr>
              <a:t> as the map</a:t>
            </a:r>
          </a:p>
          <a:p>
            <a:pPr marR="0" lvl="0" rtl="0"/>
            <a:r>
              <a:rPr lang="en-US" b="1" i="0" u="none" strike="noStrike" baseline="0" dirty="0">
                <a:latin typeface="Times New Roman" panose="02020603050405020304" pitchFamily="18" charset="0"/>
              </a:rPr>
              <a:t>Account for </a:t>
            </a:r>
            <a:r>
              <a:rPr lang="en-US" b="1" dirty="0">
                <a:solidFill>
                  <a:srgbClr val="FF0000"/>
                </a:solidFill>
                <a:latin typeface="Times New Roman" panose="02020603050405020304" pitchFamily="18" charset="0"/>
              </a:rPr>
              <a:t>changes</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over</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time</a:t>
            </a:r>
          </a:p>
          <a:p>
            <a:pPr marR="0" lvl="0" rtl="0"/>
            <a:r>
              <a:rPr lang="en-US" b="1" i="0" u="none" strike="noStrike" baseline="0" dirty="0">
                <a:latin typeface="Times New Roman" panose="02020603050405020304" pitchFamily="18" charset="0"/>
              </a:rPr>
              <a:t>Be </a:t>
            </a:r>
            <a:r>
              <a:rPr lang="en-US" b="1" dirty="0">
                <a:solidFill>
                  <a:srgbClr val="FF0000"/>
                </a:solidFill>
                <a:latin typeface="Times New Roman" panose="02020603050405020304" pitchFamily="18" charset="0"/>
              </a:rPr>
              <a:t>precisely</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located</a:t>
            </a:r>
          </a:p>
          <a:p>
            <a:pPr marR="0" lvl="0" rtl="0"/>
            <a:r>
              <a:rPr lang="en-US" b="1" i="0" u="none" strike="noStrike" baseline="0" dirty="0">
                <a:latin typeface="Times New Roman" panose="02020603050405020304" pitchFamily="18" charset="0"/>
              </a:rPr>
              <a:t>Have </a:t>
            </a:r>
            <a:r>
              <a:rPr lang="en-US" b="1" dirty="0">
                <a:solidFill>
                  <a:srgbClr val="FF0000"/>
                </a:solidFill>
                <a:latin typeface="Times New Roman" panose="02020603050405020304" pitchFamily="18" charset="0"/>
              </a:rPr>
              <a:t>quality</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control</a:t>
            </a:r>
          </a:p>
        </p:txBody>
      </p:sp>
    </p:spTree>
    <p:extLst>
      <p:ext uri="{BB962C8B-B14F-4D97-AF65-F5344CB8AC3E}">
        <p14:creationId xmlns:p14="http://schemas.microsoft.com/office/powerpoint/2010/main" val="2395063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kern="1800" baseline="0" dirty="0">
                <a:latin typeface="Times New Roman" panose="02020603050405020304" pitchFamily="18" charset="0"/>
              </a:rPr>
              <a:t>The reference data collection</a:t>
            </a:r>
          </a:p>
        </p:txBody>
      </p:sp>
      <p:sp>
        <p:nvSpPr>
          <p:cNvPr id="3" name="Text Placeholder 2"/>
          <p:cNvSpPr>
            <a:spLocks noGrp="1"/>
          </p:cNvSpPr>
          <p:nvPr>
            <p:ph type="body" idx="1"/>
          </p:nvPr>
        </p:nvSpPr>
        <p:spPr/>
        <p:txBody>
          <a:bodyPr>
            <a:normAutofit/>
          </a:bodyPr>
          <a:lstStyle/>
          <a:p>
            <a:pPr lvl="0"/>
            <a:r>
              <a:rPr lang="en-US" b="1" kern="1800" dirty="0">
                <a:latin typeface="Times New Roman" panose="02020603050405020304" pitchFamily="18" charset="0"/>
              </a:rPr>
              <a:t>By far, the most </a:t>
            </a:r>
            <a:r>
              <a:rPr lang="en-US" b="1" dirty="0">
                <a:solidFill>
                  <a:srgbClr val="FF0000"/>
                </a:solidFill>
                <a:latin typeface="Times New Roman" panose="02020603050405020304" pitchFamily="18" charset="0"/>
              </a:rPr>
              <a:t>expensive</a:t>
            </a:r>
            <a:r>
              <a:rPr lang="en-US" b="1" kern="1800" dirty="0">
                <a:latin typeface="Times New Roman" panose="02020603050405020304" pitchFamily="18" charset="0"/>
              </a:rPr>
              <a:t> </a:t>
            </a:r>
            <a:r>
              <a:rPr lang="en-US" b="1" dirty="0">
                <a:solidFill>
                  <a:srgbClr val="FF0000"/>
                </a:solidFill>
                <a:latin typeface="Times New Roman" panose="02020603050405020304" pitchFamily="18" charset="0"/>
              </a:rPr>
              <a:t>component</a:t>
            </a:r>
            <a:r>
              <a:rPr lang="en-US" b="1" kern="1800" dirty="0">
                <a:latin typeface="Times New Roman" panose="02020603050405020304" pitchFamily="18" charset="0"/>
              </a:rPr>
              <a:t> of an accuracy assessment is the </a:t>
            </a:r>
            <a:r>
              <a:rPr lang="en-US" b="1" dirty="0">
                <a:solidFill>
                  <a:srgbClr val="FF0000"/>
                </a:solidFill>
                <a:latin typeface="Times New Roman" panose="02020603050405020304" pitchFamily="18" charset="0"/>
              </a:rPr>
              <a:t>reference</a:t>
            </a:r>
            <a:r>
              <a:rPr lang="en-US" b="1" kern="1800" dirty="0">
                <a:latin typeface="Times New Roman" panose="02020603050405020304" pitchFamily="18" charset="0"/>
              </a:rPr>
              <a:t> </a:t>
            </a:r>
            <a:r>
              <a:rPr lang="en-US" b="1" dirty="0">
                <a:solidFill>
                  <a:srgbClr val="FF0000"/>
                </a:solidFill>
                <a:latin typeface="Times New Roman" panose="02020603050405020304" pitchFamily="18" charset="0"/>
              </a:rPr>
              <a:t>data</a:t>
            </a:r>
            <a:r>
              <a:rPr lang="en-US" b="1" kern="1800" dirty="0">
                <a:latin typeface="Times New Roman" panose="02020603050405020304" pitchFamily="18" charset="0"/>
              </a:rPr>
              <a:t> </a:t>
            </a:r>
            <a:r>
              <a:rPr lang="en-US" b="1" dirty="0">
                <a:solidFill>
                  <a:srgbClr val="FF0000"/>
                </a:solidFill>
                <a:latin typeface="Times New Roman" panose="02020603050405020304" pitchFamily="18" charset="0"/>
              </a:rPr>
              <a:t>collection</a:t>
            </a:r>
            <a:r>
              <a:rPr lang="en-US" b="1" kern="1800" dirty="0">
                <a:latin typeface="Times New Roman" panose="02020603050405020304" pitchFamily="18" charset="0"/>
              </a:rPr>
              <a:t>. </a:t>
            </a:r>
          </a:p>
          <a:p>
            <a:pPr lvl="0"/>
            <a:r>
              <a:rPr lang="en-US" b="1" kern="1800" dirty="0">
                <a:latin typeface="Times New Roman" panose="02020603050405020304" pitchFamily="18" charset="0"/>
              </a:rPr>
              <a:t>It is determined by the </a:t>
            </a:r>
          </a:p>
          <a:p>
            <a:pPr lvl="1"/>
            <a:r>
              <a:rPr lang="en-US" b="1" i="0" u="none" strike="noStrike" baseline="0" dirty="0">
                <a:solidFill>
                  <a:srgbClr val="FF0000"/>
                </a:solidFill>
                <a:latin typeface="Times New Roman" panose="02020603050405020304" pitchFamily="18" charset="0"/>
              </a:rPr>
              <a:t>Number</a:t>
            </a:r>
            <a:r>
              <a:rPr lang="en-US" b="1" i="0" u="none" strike="noStrike" baseline="0" dirty="0">
                <a:latin typeface="Times New Roman" panose="02020603050405020304" pitchFamily="18" charset="0"/>
              </a:rPr>
              <a:t> of sample sites</a:t>
            </a:r>
          </a:p>
          <a:p>
            <a:pPr lvl="1"/>
            <a:r>
              <a:rPr lang="en-US" b="1" i="0" u="none" strike="noStrike" baseline="0" dirty="0">
                <a:latin typeface="Times New Roman" panose="02020603050405020304" pitchFamily="18" charset="0"/>
              </a:rPr>
              <a:t>Type of sites (e.g., field </a:t>
            </a:r>
            <a:r>
              <a:rPr lang="en-US" b="1" i="0" u="none" strike="noStrike" baseline="0" dirty="0" err="1">
                <a:latin typeface="Times New Roman" panose="02020603050405020304" pitchFamily="18" charset="0"/>
              </a:rPr>
              <a:t>vs</a:t>
            </a:r>
            <a:r>
              <a:rPr lang="en-US" b="1" i="0" u="none" strike="noStrike" baseline="0" dirty="0">
                <a:latin typeface="Times New Roman" panose="02020603050405020304" pitchFamily="18" charset="0"/>
              </a:rPr>
              <a:t> photo)</a:t>
            </a:r>
          </a:p>
          <a:p>
            <a:pPr lvl="1"/>
            <a:r>
              <a:rPr lang="en-US" b="1" dirty="0">
                <a:solidFill>
                  <a:srgbClr val="FF0000"/>
                </a:solidFill>
                <a:latin typeface="Times New Roman" panose="02020603050405020304" pitchFamily="18" charset="0"/>
              </a:rPr>
              <a:t>Distribution</a:t>
            </a:r>
            <a:r>
              <a:rPr lang="en-US" b="1" i="0" u="none" strike="noStrike" baseline="0" dirty="0">
                <a:latin typeface="Times New Roman" panose="02020603050405020304" pitchFamily="18" charset="0"/>
              </a:rPr>
              <a:t> of </a:t>
            </a:r>
            <a:r>
              <a:rPr lang="en-US" b="1" dirty="0">
                <a:solidFill>
                  <a:srgbClr val="FF0000"/>
                </a:solidFill>
                <a:latin typeface="Times New Roman" panose="02020603050405020304" pitchFamily="18" charset="0"/>
              </a:rPr>
              <a:t>sites</a:t>
            </a:r>
            <a:r>
              <a:rPr lang="en-US" b="1" i="0" u="none" strike="noStrike" baseline="0" dirty="0">
                <a:latin typeface="Times New Roman" panose="02020603050405020304" pitchFamily="18" charset="0"/>
              </a:rPr>
              <a:t> and ease of access to sites</a:t>
            </a:r>
          </a:p>
          <a:p>
            <a:pPr lvl="1"/>
            <a:r>
              <a:rPr lang="en-US" b="1" dirty="0">
                <a:solidFill>
                  <a:srgbClr val="FF0000"/>
                </a:solidFill>
                <a:latin typeface="Times New Roman" panose="02020603050405020304" pitchFamily="18" charset="0"/>
              </a:rPr>
              <a:t>Amount</a:t>
            </a:r>
            <a:r>
              <a:rPr lang="en-US" b="1" i="0" u="none" strike="noStrike" baseline="0" dirty="0">
                <a:latin typeface="Times New Roman" panose="02020603050405020304" pitchFamily="18" charset="0"/>
              </a:rPr>
              <a:t> of </a:t>
            </a:r>
            <a:r>
              <a:rPr lang="en-US" b="1" dirty="0">
                <a:solidFill>
                  <a:srgbClr val="FF0000"/>
                </a:solidFill>
                <a:latin typeface="Times New Roman" panose="02020603050405020304" pitchFamily="18" charset="0"/>
              </a:rPr>
              <a:t>data</a:t>
            </a:r>
            <a:r>
              <a:rPr lang="en-US" b="1" i="0" u="none" strike="noStrike" baseline="0" dirty="0">
                <a:latin typeface="Times New Roman" panose="02020603050405020304" pitchFamily="18" charset="0"/>
              </a:rPr>
              <a:t> collected at each site</a:t>
            </a:r>
          </a:p>
          <a:p>
            <a:pPr lvl="1"/>
            <a:r>
              <a:rPr lang="en-US" b="1" dirty="0">
                <a:solidFill>
                  <a:srgbClr val="FF0000"/>
                </a:solidFill>
                <a:latin typeface="Times New Roman" panose="02020603050405020304" pitchFamily="18" charset="0"/>
              </a:rPr>
              <a:t>Level</a:t>
            </a:r>
            <a:r>
              <a:rPr lang="en-US" b="1" i="0" u="none" strike="noStrike" baseline="0" dirty="0">
                <a:latin typeface="Times New Roman" panose="02020603050405020304" pitchFamily="18" charset="0"/>
              </a:rPr>
              <a:t> of </a:t>
            </a:r>
            <a:r>
              <a:rPr lang="en-US" b="1" dirty="0">
                <a:solidFill>
                  <a:srgbClr val="FF0000"/>
                </a:solidFill>
                <a:latin typeface="Times New Roman" panose="02020603050405020304" pitchFamily="18" charset="0"/>
              </a:rPr>
              <a:t>effort</a:t>
            </a:r>
            <a:r>
              <a:rPr lang="en-US" b="1" i="0" u="none" strike="noStrike" baseline="0" dirty="0">
                <a:latin typeface="Times New Roman" panose="02020603050405020304" pitchFamily="18" charset="0"/>
              </a:rPr>
              <a:t> required for measurement on the site</a:t>
            </a:r>
          </a:p>
          <a:p>
            <a:pPr lvl="1"/>
            <a:r>
              <a:rPr lang="en-US" b="1" dirty="0">
                <a:solidFill>
                  <a:srgbClr val="FF0000"/>
                </a:solidFill>
                <a:latin typeface="Times New Roman" panose="02020603050405020304" pitchFamily="18" charset="0"/>
              </a:rPr>
              <a:t>Reference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data</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quality</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control</a:t>
            </a:r>
            <a:r>
              <a:rPr lang="en-US" b="1" i="0" u="none" strike="noStrike" baseline="0" dirty="0">
                <a:latin typeface="Times New Roman" panose="02020603050405020304" pitchFamily="18" charset="0"/>
              </a:rPr>
              <a:t>.</a:t>
            </a:r>
          </a:p>
        </p:txBody>
      </p:sp>
    </p:spTree>
    <p:extLst>
      <p:ext uri="{BB962C8B-B14F-4D97-AF65-F5344CB8AC3E}">
        <p14:creationId xmlns:p14="http://schemas.microsoft.com/office/powerpoint/2010/main" val="35209509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What is Error Matrix?</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A confusion matrix (or error matrix) is usually used as the </a:t>
            </a:r>
            <a:r>
              <a:rPr lang="en-US" b="1" i="0" u="none" strike="noStrike" baseline="0" dirty="0">
                <a:solidFill>
                  <a:srgbClr val="FF0000"/>
                </a:solidFill>
                <a:latin typeface="Times New Roman" panose="02020603050405020304" pitchFamily="18" charset="0"/>
              </a:rPr>
              <a:t>quantitative method of </a:t>
            </a:r>
            <a:r>
              <a:rPr lang="en-US" b="1" i="0" u="none" strike="noStrike" baseline="0" dirty="0" err="1">
                <a:solidFill>
                  <a:srgbClr val="FF0000"/>
                </a:solidFill>
                <a:latin typeface="Times New Roman" panose="02020603050405020304" pitchFamily="18" charset="0"/>
              </a:rPr>
              <a:t>characterising</a:t>
            </a:r>
            <a:r>
              <a:rPr lang="en-US" b="1" i="0" u="none" strike="noStrike" baseline="0" dirty="0">
                <a:solidFill>
                  <a:srgbClr val="FF0000"/>
                </a:solidFill>
                <a:latin typeface="Times New Roman" panose="02020603050405020304" pitchFamily="18" charset="0"/>
              </a:rPr>
              <a:t> </a:t>
            </a:r>
            <a:r>
              <a:rPr lang="en-US" b="1" i="0" u="none" strike="noStrike" baseline="0" dirty="0">
                <a:latin typeface="Times New Roman" panose="02020603050405020304" pitchFamily="18" charset="0"/>
              </a:rPr>
              <a:t>image classification accuracy. </a:t>
            </a:r>
          </a:p>
          <a:p>
            <a:pPr marR="0" lvl="0" rtl="0"/>
            <a:r>
              <a:rPr lang="en-US" b="1" i="0" u="none" strike="noStrike" baseline="0" dirty="0">
                <a:latin typeface="Times New Roman" panose="02020603050405020304" pitchFamily="18" charset="0"/>
              </a:rPr>
              <a:t>It is a </a:t>
            </a:r>
            <a:r>
              <a:rPr lang="en-US" b="1" dirty="0">
                <a:solidFill>
                  <a:srgbClr val="FF0000"/>
                </a:solidFill>
                <a:latin typeface="Times New Roman" panose="02020603050405020304" pitchFamily="18" charset="0"/>
              </a:rPr>
              <a:t>table</a:t>
            </a:r>
            <a:r>
              <a:rPr lang="en-US" b="1" i="0" u="none" strike="noStrike" baseline="0" dirty="0">
                <a:latin typeface="Times New Roman" panose="02020603050405020304" pitchFamily="18" charset="0"/>
              </a:rPr>
              <a:t> that shows </a:t>
            </a:r>
            <a:r>
              <a:rPr lang="en-US" b="1" dirty="0">
                <a:solidFill>
                  <a:srgbClr val="FF0000"/>
                </a:solidFill>
                <a:latin typeface="Times New Roman" panose="02020603050405020304" pitchFamily="18" charset="0"/>
              </a:rPr>
              <a:t>correspondence</a:t>
            </a:r>
            <a:r>
              <a:rPr lang="en-US" b="1" i="0" u="none" strike="noStrike" baseline="0" dirty="0">
                <a:latin typeface="Times New Roman" panose="02020603050405020304" pitchFamily="18" charset="0"/>
              </a:rPr>
              <a:t> between the </a:t>
            </a:r>
            <a:r>
              <a:rPr lang="en-US" b="1" dirty="0">
                <a:solidFill>
                  <a:srgbClr val="FF0000"/>
                </a:solidFill>
                <a:latin typeface="Times New Roman" panose="02020603050405020304" pitchFamily="18" charset="0"/>
              </a:rPr>
              <a:t>classification</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result</a:t>
            </a:r>
            <a:r>
              <a:rPr lang="en-US" b="1" i="0" u="none" strike="noStrike" baseline="0" dirty="0">
                <a:latin typeface="Times New Roman" panose="02020603050405020304" pitchFamily="18" charset="0"/>
              </a:rPr>
              <a:t> and a </a:t>
            </a:r>
            <a:r>
              <a:rPr lang="en-US" b="1" dirty="0">
                <a:solidFill>
                  <a:srgbClr val="FF0000"/>
                </a:solidFill>
                <a:latin typeface="Times New Roman" panose="02020603050405020304" pitchFamily="18" charset="0"/>
              </a:rPr>
              <a:t>reference</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data</a:t>
            </a:r>
            <a:r>
              <a:rPr lang="en-US" b="1" i="0" u="none" strike="noStrike" baseline="0" dirty="0">
                <a:latin typeface="Times New Roman" panose="02020603050405020304" pitchFamily="18" charset="0"/>
              </a:rPr>
              <a:t>.</a:t>
            </a:r>
          </a:p>
          <a:p>
            <a:pPr marR="0" lvl="0" rtl="0"/>
            <a:r>
              <a:rPr lang="en-US" b="1" i="0" u="none" strike="noStrike" baseline="0" dirty="0">
                <a:latin typeface="Times New Roman" panose="02020603050405020304" pitchFamily="18" charset="0"/>
              </a:rPr>
              <a:t>It is used to estimate the accuracy/error of </a:t>
            </a:r>
            <a:r>
              <a:rPr lang="en-US" b="1" dirty="0">
                <a:solidFill>
                  <a:srgbClr val="FF0000"/>
                </a:solidFill>
                <a:latin typeface="Times New Roman" panose="02020603050405020304" pitchFamily="18" charset="0"/>
              </a:rPr>
              <a:t>each</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class</a:t>
            </a:r>
            <a:r>
              <a:rPr lang="en-US" b="1" i="0" u="none" strike="noStrike" baseline="0" dirty="0">
                <a:latin typeface="Times New Roman" panose="02020603050405020304" pitchFamily="18" charset="0"/>
              </a:rPr>
              <a:t>, and </a:t>
            </a:r>
            <a:r>
              <a:rPr lang="en-US" b="1" dirty="0">
                <a:solidFill>
                  <a:srgbClr val="FF0000"/>
                </a:solidFill>
                <a:latin typeface="Times New Roman" panose="02020603050405020304" pitchFamily="18" charset="0"/>
              </a:rPr>
              <a:t>over</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all</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accuracy</a:t>
            </a:r>
            <a:r>
              <a:rPr lang="en-US" b="1" i="0" u="none" strike="noStrike" baseline="0" dirty="0">
                <a:latin typeface="Times New Roman" panose="02020603050405020304" pitchFamily="18" charset="0"/>
              </a:rPr>
              <a:t>. </a:t>
            </a:r>
          </a:p>
          <a:p>
            <a:pPr marR="0" lvl="0" rtl="0"/>
            <a:r>
              <a:rPr lang="en-US" b="1" i="0" u="none" strike="noStrike" baseline="0" dirty="0">
                <a:latin typeface="Times New Roman" panose="02020603050405020304" pitchFamily="18" charset="0"/>
              </a:rPr>
              <a:t>It uses reference data and the classified image as input to produce the </a:t>
            </a:r>
            <a:r>
              <a:rPr lang="en-US" b="1" dirty="0">
                <a:solidFill>
                  <a:srgbClr val="FF0000"/>
                </a:solidFill>
                <a:latin typeface="Times New Roman" panose="02020603050405020304" pitchFamily="18" charset="0"/>
              </a:rPr>
              <a:t>error</a:t>
            </a:r>
            <a:r>
              <a:rPr lang="en-US" b="1" i="0" u="none" strike="noStrike" baseline="0" dirty="0">
                <a:latin typeface="Times New Roman" panose="02020603050405020304" pitchFamily="18" charset="0"/>
              </a:rPr>
              <a:t> </a:t>
            </a:r>
            <a:r>
              <a:rPr lang="en-US" b="1" dirty="0">
                <a:solidFill>
                  <a:srgbClr val="FF0000"/>
                </a:solidFill>
                <a:latin typeface="Times New Roman" panose="02020603050405020304" pitchFamily="18" charset="0"/>
              </a:rPr>
              <a:t>matrix</a:t>
            </a:r>
            <a:r>
              <a:rPr lang="en-US" b="1" i="0" u="none" strike="noStrike" baseline="0" dirty="0">
                <a:latin typeface="Times New Roman" panose="02020603050405020304" pitchFamily="18" charset="0"/>
              </a:rPr>
              <a:t>. The reference data is compared to the land cover map produced through the image classification.</a:t>
            </a:r>
          </a:p>
        </p:txBody>
      </p:sp>
    </p:spTree>
    <p:extLst>
      <p:ext uri="{BB962C8B-B14F-4D97-AF65-F5344CB8AC3E}">
        <p14:creationId xmlns:p14="http://schemas.microsoft.com/office/powerpoint/2010/main" val="3703469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How can there be </a:t>
            </a:r>
            <a:r>
              <a:rPr lang="en-US" b="1" i="0" u="none" strike="noStrike" kern="1800" baseline="0" dirty="0">
                <a:solidFill>
                  <a:srgbClr val="FF0000"/>
                </a:solidFill>
                <a:latin typeface="Times New Roman" panose="02020603050405020304" pitchFamily="18" charset="0"/>
              </a:rPr>
              <a:t>two values </a:t>
            </a:r>
            <a:r>
              <a:rPr lang="en-US" b="1" i="0" u="none" strike="noStrike" kern="1800" baseline="0" dirty="0">
                <a:latin typeface="Times New Roman" panose="02020603050405020304" pitchFamily="18" charset="0"/>
              </a:rPr>
              <a:t>and what do they mean...?</a:t>
            </a:r>
          </a:p>
        </p:txBody>
      </p:sp>
      <p:sp>
        <p:nvSpPr>
          <p:cNvPr id="3" name="Text Placeholder 2"/>
          <p:cNvSpPr>
            <a:spLocks noGrp="1"/>
          </p:cNvSpPr>
          <p:nvPr>
            <p:ph type="body" idx="1"/>
          </p:nvPr>
        </p:nvSpPr>
        <p:spPr/>
        <p:txBody>
          <a:bodyPr/>
          <a:lstStyle/>
          <a:p>
            <a:pPr lvl="0"/>
            <a:r>
              <a:rPr lang="en-US" b="1" kern="1800" dirty="0">
                <a:latin typeface="Times New Roman" panose="02020603050405020304" pitchFamily="18" charset="0"/>
              </a:rPr>
              <a:t>Explain the class accuracy (</a:t>
            </a:r>
            <a:r>
              <a:rPr lang="en-US" b="1" kern="1800" dirty="0">
                <a:solidFill>
                  <a:srgbClr val="FF0000"/>
                </a:solidFill>
                <a:latin typeface="Times New Roman" panose="02020603050405020304" pitchFamily="18" charset="0"/>
              </a:rPr>
              <a:t>producer’s and user’s accuracy</a:t>
            </a:r>
            <a:r>
              <a:rPr lang="en-US" b="1" kern="1800" dirty="0">
                <a:latin typeface="Times New Roman" panose="02020603050405020304" pitchFamily="18" charset="0"/>
              </a:rPr>
              <a:t>) and </a:t>
            </a:r>
            <a:r>
              <a:rPr lang="en-US" b="1" kern="1800" dirty="0">
                <a:solidFill>
                  <a:srgbClr val="FF0000"/>
                </a:solidFill>
                <a:latin typeface="Times New Roman" panose="02020603050405020304" pitchFamily="18" charset="0"/>
              </a:rPr>
              <a:t>over all accuracy</a:t>
            </a:r>
            <a:r>
              <a:rPr lang="en-US" b="1" kern="1800" dirty="0">
                <a:latin typeface="Times New Roman" panose="02020603050405020304" pitchFamily="18" charset="0"/>
              </a:rPr>
              <a:t> using example (imaginary table)</a:t>
            </a:r>
          </a:p>
          <a:p>
            <a:pPr lvl="0"/>
            <a:r>
              <a:rPr lang="en-US" b="1" i="0" u="none" strike="noStrike" baseline="0" dirty="0">
                <a:latin typeface="Times New Roman" panose="02020603050405020304" pitchFamily="18" charset="0"/>
              </a:rPr>
              <a:t>There are two types of errors: </a:t>
            </a:r>
            <a:r>
              <a:rPr lang="en-US" b="1" i="0" u="none" strike="noStrike" baseline="0" dirty="0">
                <a:solidFill>
                  <a:srgbClr val="FF0000"/>
                </a:solidFill>
                <a:latin typeface="Times New Roman" panose="02020603050405020304" pitchFamily="18" charset="0"/>
              </a:rPr>
              <a:t>Omission</a:t>
            </a:r>
            <a:r>
              <a:rPr lang="en-US" b="1" i="0" u="none" strike="noStrike" baseline="0" dirty="0">
                <a:latin typeface="Times New Roman" panose="02020603050405020304" pitchFamily="18" charset="0"/>
              </a:rPr>
              <a:t> and  </a:t>
            </a:r>
            <a:r>
              <a:rPr lang="en-US" b="1" i="0" u="none" strike="noStrike" baseline="0" dirty="0">
                <a:solidFill>
                  <a:srgbClr val="FF0000"/>
                </a:solidFill>
                <a:latin typeface="Times New Roman" panose="02020603050405020304" pitchFamily="18" charset="0"/>
              </a:rPr>
              <a:t>Commission</a:t>
            </a:r>
          </a:p>
          <a:p>
            <a:pPr marR="0" lvl="0" rtl="0"/>
            <a:r>
              <a:rPr lang="en-US" b="1" i="0" u="none" strike="noStrike" baseline="0" dirty="0">
                <a:latin typeface="Times New Roman" panose="02020603050405020304" pitchFamily="18" charset="0"/>
              </a:rPr>
              <a:t>Any site that is </a:t>
            </a:r>
            <a:r>
              <a:rPr lang="en-US" b="1" i="0" u="none" strike="noStrike" baseline="0" dirty="0">
                <a:solidFill>
                  <a:srgbClr val="FF0000"/>
                </a:solidFill>
                <a:latin typeface="Times New Roman" panose="02020603050405020304" pitchFamily="18" charset="0"/>
              </a:rPr>
              <a:t>omitted</a:t>
            </a:r>
            <a:r>
              <a:rPr lang="en-US" b="1" i="0" u="none" strike="noStrike" baseline="0" dirty="0">
                <a:latin typeface="Times New Roman" panose="02020603050405020304" pitchFamily="18" charset="0"/>
              </a:rPr>
              <a:t> from the correct class is  </a:t>
            </a:r>
            <a:r>
              <a:rPr lang="en-US" b="1" i="0" u="none" strike="noStrike" baseline="0" dirty="0">
                <a:solidFill>
                  <a:srgbClr val="FF0000"/>
                </a:solidFill>
                <a:latin typeface="Times New Roman" panose="02020603050405020304" pitchFamily="18" charset="0"/>
              </a:rPr>
              <a:t>committed</a:t>
            </a:r>
            <a:r>
              <a:rPr lang="en-US" b="1" i="0" u="none" strike="noStrike" baseline="0" dirty="0">
                <a:latin typeface="Times New Roman" panose="02020603050405020304" pitchFamily="18" charset="0"/>
              </a:rPr>
              <a:t> to an incorrect class</a:t>
            </a:r>
          </a:p>
          <a:p>
            <a:pPr marR="0" lvl="0" rtl="0"/>
            <a:r>
              <a:rPr lang="en-US" b="1" i="0" u="none" strike="noStrike" baseline="0" dirty="0">
                <a:latin typeface="Times New Roman" panose="02020603050405020304" pitchFamily="18" charset="0"/>
              </a:rPr>
              <a:t>These two types of errors correspond to two types  of class accuracies: </a:t>
            </a:r>
            <a:r>
              <a:rPr lang="en-US" b="1" i="0" u="none" strike="noStrike" baseline="0" dirty="0">
                <a:solidFill>
                  <a:srgbClr val="FF0000"/>
                </a:solidFill>
                <a:latin typeface="Times New Roman" panose="02020603050405020304" pitchFamily="18" charset="0"/>
              </a:rPr>
              <a:t>User’s and Producer’s</a:t>
            </a:r>
            <a:r>
              <a:rPr lang="en-US" b="1" i="0" u="none" strike="noStrike" baseline="0" dirty="0">
                <a:latin typeface="Times New Roman" panose="02020603050405020304" pitchFamily="18" charset="0"/>
              </a:rPr>
              <a:t>..</a:t>
            </a:r>
          </a:p>
        </p:txBody>
      </p:sp>
    </p:spTree>
    <p:extLst>
      <p:ext uri="{BB962C8B-B14F-4D97-AF65-F5344CB8AC3E}">
        <p14:creationId xmlns:p14="http://schemas.microsoft.com/office/powerpoint/2010/main" val="115031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75</a:t>
            </a:fld>
            <a:endParaRPr lang="en-US"/>
          </a:p>
        </p:txBody>
      </p:sp>
      <p:pic>
        <p:nvPicPr>
          <p:cNvPr id="5" name="Picture 4"/>
          <p:cNvPicPr/>
          <p:nvPr/>
        </p:nvPicPr>
        <p:blipFill>
          <a:blip r:embed="rId2"/>
          <a:stretch>
            <a:fillRect/>
          </a:stretch>
        </p:blipFill>
        <p:spPr>
          <a:xfrm>
            <a:off x="0" y="0"/>
            <a:ext cx="5245100" cy="3061335"/>
          </a:xfrm>
          <a:prstGeom prst="rect">
            <a:avLst/>
          </a:prstGeom>
        </p:spPr>
      </p:pic>
      <p:pic>
        <p:nvPicPr>
          <p:cNvPr id="6" name="Picture 5"/>
          <p:cNvPicPr/>
          <p:nvPr/>
        </p:nvPicPr>
        <p:blipFill>
          <a:blip r:embed="rId3"/>
          <a:stretch>
            <a:fillRect/>
          </a:stretch>
        </p:blipFill>
        <p:spPr>
          <a:xfrm>
            <a:off x="6798310" y="2555240"/>
            <a:ext cx="5393690" cy="3801110"/>
          </a:xfrm>
          <a:prstGeom prst="rect">
            <a:avLst/>
          </a:prstGeom>
        </p:spPr>
      </p:pic>
    </p:spTree>
    <p:extLst>
      <p:ext uri="{BB962C8B-B14F-4D97-AF65-F5344CB8AC3E}">
        <p14:creationId xmlns:p14="http://schemas.microsoft.com/office/powerpoint/2010/main" val="12251996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76</a:t>
            </a:fld>
            <a:endParaRPr lang="en-US"/>
          </a:p>
        </p:txBody>
      </p:sp>
      <p:pic>
        <p:nvPicPr>
          <p:cNvPr id="5" name="Picture 4"/>
          <p:cNvPicPr/>
          <p:nvPr/>
        </p:nvPicPr>
        <p:blipFill>
          <a:blip r:embed="rId2"/>
          <a:stretch>
            <a:fillRect/>
          </a:stretch>
        </p:blipFill>
        <p:spPr>
          <a:xfrm>
            <a:off x="0" y="0"/>
            <a:ext cx="5270500" cy="3832225"/>
          </a:xfrm>
          <a:prstGeom prst="rect">
            <a:avLst/>
          </a:prstGeom>
        </p:spPr>
      </p:pic>
      <p:pic>
        <p:nvPicPr>
          <p:cNvPr id="6" name="Picture 5"/>
          <p:cNvPicPr/>
          <p:nvPr/>
        </p:nvPicPr>
        <p:blipFill>
          <a:blip r:embed="rId3"/>
          <a:stretch>
            <a:fillRect/>
          </a:stretch>
        </p:blipFill>
        <p:spPr>
          <a:xfrm>
            <a:off x="6209302" y="2898866"/>
            <a:ext cx="5420995" cy="2941320"/>
          </a:xfrm>
          <a:prstGeom prst="rect">
            <a:avLst/>
          </a:prstGeom>
        </p:spPr>
      </p:pic>
    </p:spTree>
    <p:extLst>
      <p:ext uri="{BB962C8B-B14F-4D97-AF65-F5344CB8AC3E}">
        <p14:creationId xmlns:p14="http://schemas.microsoft.com/office/powerpoint/2010/main" val="1197813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77</a:t>
            </a:fld>
            <a:endParaRPr lang="en-US"/>
          </a:p>
        </p:txBody>
      </p:sp>
      <p:pic>
        <p:nvPicPr>
          <p:cNvPr id="5" name="Picture 4"/>
          <p:cNvPicPr/>
          <p:nvPr/>
        </p:nvPicPr>
        <p:blipFill>
          <a:blip r:embed="rId2"/>
          <a:stretch>
            <a:fillRect/>
          </a:stretch>
        </p:blipFill>
        <p:spPr>
          <a:xfrm>
            <a:off x="0" y="0"/>
            <a:ext cx="4792980" cy="3585210"/>
          </a:xfrm>
          <a:prstGeom prst="rect">
            <a:avLst/>
          </a:prstGeom>
        </p:spPr>
      </p:pic>
      <p:pic>
        <p:nvPicPr>
          <p:cNvPr id="7" name="Picture 6"/>
          <p:cNvPicPr/>
          <p:nvPr/>
        </p:nvPicPr>
        <p:blipFill>
          <a:blip r:embed="rId3"/>
          <a:stretch>
            <a:fillRect/>
          </a:stretch>
        </p:blipFill>
        <p:spPr>
          <a:xfrm>
            <a:off x="6695440" y="2590878"/>
            <a:ext cx="5496560" cy="3131820"/>
          </a:xfrm>
          <a:prstGeom prst="rect">
            <a:avLst/>
          </a:prstGeom>
        </p:spPr>
      </p:pic>
      <p:sp>
        <p:nvSpPr>
          <p:cNvPr id="6" name="Rectangle 5">
            <a:extLst>
              <a:ext uri="{FF2B5EF4-FFF2-40B4-BE49-F238E27FC236}">
                <a16:creationId xmlns:a16="http://schemas.microsoft.com/office/drawing/2014/main" id="{2C915252-C5B6-C85B-666C-CBE441AB769F}"/>
              </a:ext>
            </a:extLst>
          </p:cNvPr>
          <p:cNvSpPr/>
          <p:nvPr/>
        </p:nvSpPr>
        <p:spPr>
          <a:xfrm>
            <a:off x="10567851" y="3135086"/>
            <a:ext cx="785949" cy="293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9739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78</a:t>
            </a:fld>
            <a:endParaRPr lang="en-US"/>
          </a:p>
        </p:txBody>
      </p:sp>
      <p:pic>
        <p:nvPicPr>
          <p:cNvPr id="5" name="Picture 4"/>
          <p:cNvPicPr/>
          <p:nvPr/>
        </p:nvPicPr>
        <p:blipFill>
          <a:blip r:embed="rId2"/>
          <a:stretch>
            <a:fillRect/>
          </a:stretch>
        </p:blipFill>
        <p:spPr>
          <a:xfrm>
            <a:off x="0" y="0"/>
            <a:ext cx="5455285" cy="3259455"/>
          </a:xfrm>
          <a:prstGeom prst="rect">
            <a:avLst/>
          </a:prstGeom>
        </p:spPr>
      </p:pic>
    </p:spTree>
    <p:extLst>
      <p:ext uri="{BB962C8B-B14F-4D97-AF65-F5344CB8AC3E}">
        <p14:creationId xmlns:p14="http://schemas.microsoft.com/office/powerpoint/2010/main" val="11220480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What are the reasons for classification error?</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The error matrix really measures differences between reference and classification labels  and may not be classification error. </a:t>
            </a:r>
          </a:p>
          <a:p>
            <a:pPr marR="0" lvl="0" rtl="0"/>
            <a:r>
              <a:rPr lang="en-US" b="1" i="0" u="none" strike="noStrike" baseline="0" dirty="0">
                <a:latin typeface="Times New Roman" panose="02020603050405020304" pitchFamily="18" charset="0"/>
              </a:rPr>
              <a:t>Some reasons for differences:</a:t>
            </a:r>
          </a:p>
          <a:p>
            <a:pPr marR="0" lvl="1" rtl="0"/>
            <a:r>
              <a:rPr lang="en-US" b="1" i="0" u="none" strike="noStrike" baseline="0" dirty="0">
                <a:solidFill>
                  <a:srgbClr val="FF0000"/>
                </a:solidFill>
                <a:latin typeface="Times New Roman" panose="02020603050405020304" pitchFamily="18" charset="0"/>
              </a:rPr>
              <a:t>Classification errors</a:t>
            </a:r>
          </a:p>
          <a:p>
            <a:pPr marR="0" lvl="1" rtl="0"/>
            <a:r>
              <a:rPr lang="en-US" b="1" i="0" u="none" strike="noStrike" baseline="0" dirty="0">
                <a:solidFill>
                  <a:srgbClr val="FF0000"/>
                </a:solidFill>
                <a:latin typeface="Times New Roman" panose="02020603050405020304" pitchFamily="18" charset="0"/>
              </a:rPr>
              <a:t>Registration differences </a:t>
            </a:r>
            <a:r>
              <a:rPr lang="en-US" b="1" i="0" u="none" strike="noStrike" baseline="0" dirty="0">
                <a:solidFill>
                  <a:srgbClr val="000000"/>
                </a:solidFill>
                <a:latin typeface="Times New Roman" panose="02020603050405020304" pitchFamily="18" charset="0"/>
              </a:rPr>
              <a:t>between the reference  and map data</a:t>
            </a:r>
          </a:p>
          <a:p>
            <a:pPr marR="0" lvl="1" rtl="0"/>
            <a:r>
              <a:rPr lang="en-US" b="1" i="0" u="none" strike="noStrike" baseline="0" dirty="0">
                <a:solidFill>
                  <a:srgbClr val="FF0000"/>
                </a:solidFill>
                <a:latin typeface="Times New Roman" panose="02020603050405020304" pitchFamily="18" charset="0"/>
              </a:rPr>
              <a:t>Projections, </a:t>
            </a:r>
            <a:r>
              <a:rPr lang="en-US" b="1" i="0" u="none" strike="noStrike" baseline="0" dirty="0" err="1">
                <a:solidFill>
                  <a:srgbClr val="FF0000"/>
                </a:solidFill>
                <a:latin typeface="Times New Roman" panose="02020603050405020304" pitchFamily="18" charset="0"/>
              </a:rPr>
              <a:t>datums</a:t>
            </a:r>
            <a:r>
              <a:rPr lang="en-US" b="1" i="0" u="none" strike="noStrike" baseline="0" dirty="0">
                <a:solidFill>
                  <a:srgbClr val="FF0000"/>
                </a:solidFill>
                <a:latin typeface="Times New Roman" panose="02020603050405020304" pitchFamily="18" charset="0"/>
              </a:rPr>
              <a:t>, poor quality control</a:t>
            </a:r>
          </a:p>
        </p:txBody>
      </p:sp>
    </p:spTree>
    <p:extLst>
      <p:ext uri="{BB962C8B-B14F-4D97-AF65-F5344CB8AC3E}">
        <p14:creationId xmlns:p14="http://schemas.microsoft.com/office/powerpoint/2010/main" val="221721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Coarse resolution data - compositing</a:t>
            </a:r>
          </a:p>
        </p:txBody>
      </p:sp>
      <p:sp>
        <p:nvSpPr>
          <p:cNvPr id="3" name="Text Placeholder 2"/>
          <p:cNvSpPr>
            <a:spLocks noGrp="1"/>
          </p:cNvSpPr>
          <p:nvPr>
            <p:ph type="body" idx="1"/>
          </p:nvPr>
        </p:nvSpPr>
        <p:spPr/>
        <p:txBody>
          <a:bodyPr>
            <a:normAutofit fontScale="92500" lnSpcReduction="10000"/>
          </a:bodyPr>
          <a:lstStyle/>
          <a:p>
            <a:pPr lvl="0"/>
            <a:r>
              <a:rPr lang="en-US" b="1" dirty="0">
                <a:latin typeface="Times New Roman" panose="02020603050405020304" pitchFamily="18" charset="0"/>
              </a:rPr>
              <a:t>This  is because the composites have built-in noise from the varying satellite sensing geometry and from residual clouds or variable atmospheric properties (water </a:t>
            </a:r>
            <a:r>
              <a:rPr lang="en-US" b="1" dirty="0" err="1">
                <a:latin typeface="Times New Roman" panose="02020603050405020304" pitchFamily="18" charset="0"/>
              </a:rPr>
              <a:t>vapour</a:t>
            </a:r>
            <a:r>
              <a:rPr lang="en-US" b="1" dirty="0">
                <a:latin typeface="Times New Roman" panose="02020603050405020304" pitchFamily="18" charset="0"/>
              </a:rPr>
              <a:t>, aerosols, ozone). </a:t>
            </a:r>
          </a:p>
          <a:p>
            <a:pPr lvl="0"/>
            <a:r>
              <a:rPr lang="en-US" b="1" dirty="0">
                <a:latin typeface="Times New Roman" panose="02020603050405020304" pitchFamily="18" charset="0"/>
              </a:rPr>
              <a:t>These effects are normally present between adjacent composite pixels and can lead to large radiometric differences for the same land cover type, thus causing classification errors. </a:t>
            </a:r>
          </a:p>
          <a:p>
            <a:pPr lvl="0"/>
            <a:r>
              <a:rPr lang="en-US" b="1" dirty="0">
                <a:latin typeface="Times New Roman" panose="02020603050405020304" pitchFamily="18" charset="0"/>
              </a:rPr>
              <a:t>They also have a strong impact on the consistency of satellite data, both within and among years.</a:t>
            </a:r>
          </a:p>
          <a:p>
            <a:pPr lvl="0"/>
            <a:r>
              <a:rPr lang="en-US" b="1" dirty="0">
                <a:latin typeface="Times New Roman" panose="02020603050405020304" pitchFamily="18" charset="0"/>
              </a:rPr>
              <a:t>The degree of corrections following compositing varies among investigations. Atmospheric corrections are frequently carried out, although nominal / climatological values of some critical parameters are typically used or their effect is ignored (e.g., aerosol).</a:t>
            </a:r>
          </a:p>
        </p:txBody>
      </p:sp>
    </p:spTree>
    <p:extLst>
      <p:ext uri="{BB962C8B-B14F-4D97-AF65-F5344CB8AC3E}">
        <p14:creationId xmlns:p14="http://schemas.microsoft.com/office/powerpoint/2010/main" val="41446024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What should be considered when assigning classification errors</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The error matrix really measures differences between reference and classification labels and may not be classification error.</a:t>
            </a:r>
          </a:p>
          <a:p>
            <a:pPr marR="0" lvl="0" rtl="0"/>
            <a:r>
              <a:rPr lang="en-US" b="1" i="0" u="none" strike="noStrike" baseline="0" dirty="0">
                <a:latin typeface="Times New Roman" panose="02020603050405020304" pitchFamily="18" charset="0"/>
              </a:rPr>
              <a:t>When performing accuracy assessment the following points should be considered related to reference data:</a:t>
            </a:r>
          </a:p>
          <a:p>
            <a:pPr marR="0" lvl="1" rtl="0"/>
            <a:r>
              <a:rPr lang="en-US" b="1" i="0" u="none" strike="noStrike" baseline="0" dirty="0">
                <a:solidFill>
                  <a:srgbClr val="FF0000"/>
                </a:solidFill>
                <a:latin typeface="Times New Roman" panose="02020603050405020304" pitchFamily="18" charset="0"/>
              </a:rPr>
              <a:t>Changes in land cover between map and reference  </a:t>
            </a:r>
            <a:r>
              <a:rPr lang="en-US" b="1" i="0" u="none" strike="noStrike" baseline="0" dirty="0">
                <a:solidFill>
                  <a:srgbClr val="000000"/>
                </a:solidFill>
                <a:latin typeface="Times New Roman" panose="02020603050405020304" pitchFamily="18" charset="0"/>
              </a:rPr>
              <a:t>data (i.e., time)</a:t>
            </a:r>
          </a:p>
          <a:p>
            <a:pPr marR="0" lvl="1" rtl="0"/>
            <a:r>
              <a:rPr lang="en-US" b="1" i="0" u="none" strike="noStrike" baseline="0" dirty="0">
                <a:solidFill>
                  <a:srgbClr val="FF0000"/>
                </a:solidFill>
                <a:latin typeface="Times New Roman" panose="02020603050405020304" pitchFamily="18" charset="0"/>
              </a:rPr>
              <a:t>Variation</a:t>
            </a:r>
            <a:r>
              <a:rPr lang="en-US" b="1" i="0" u="none" strike="noStrike" baseline="0" dirty="0">
                <a:solidFill>
                  <a:srgbClr val="000000"/>
                </a:solidFill>
                <a:latin typeface="Times New Roman" panose="02020603050405020304" pitchFamily="18" charset="0"/>
              </a:rPr>
              <a:t> in interpretation of reference data</a:t>
            </a:r>
          </a:p>
          <a:p>
            <a:pPr marR="0" lvl="1" rtl="0"/>
            <a:r>
              <a:rPr lang="en-US" b="1" i="0" u="none" strike="noStrike" baseline="0" dirty="0">
                <a:solidFill>
                  <a:srgbClr val="FF0000"/>
                </a:solidFill>
                <a:latin typeface="Times New Roman" panose="02020603050405020304" pitchFamily="18" charset="0"/>
              </a:rPr>
              <a:t>Mistakes</a:t>
            </a:r>
            <a:r>
              <a:rPr lang="en-US" b="1" i="0" u="none" strike="noStrike" baseline="0" dirty="0">
                <a:solidFill>
                  <a:srgbClr val="000000"/>
                </a:solidFill>
                <a:latin typeface="Times New Roman" panose="02020603050405020304" pitchFamily="18" charset="0"/>
              </a:rPr>
              <a:t> in </a:t>
            </a:r>
            <a:r>
              <a:rPr lang="en-US" b="1" i="0" u="none" strike="noStrike" baseline="0" dirty="0">
                <a:solidFill>
                  <a:srgbClr val="FF0000"/>
                </a:solidFill>
                <a:latin typeface="Times New Roman" panose="02020603050405020304" pitchFamily="18" charset="0"/>
              </a:rPr>
              <a:t>labeling</a:t>
            </a:r>
            <a:r>
              <a:rPr lang="en-US" b="1" i="0" u="none" strike="noStrike" baseline="0" dirty="0">
                <a:solidFill>
                  <a:srgbClr val="000000"/>
                </a:solidFill>
                <a:latin typeface="Times New Roman" panose="02020603050405020304" pitchFamily="18" charset="0"/>
              </a:rPr>
              <a:t> the reference data</a:t>
            </a:r>
          </a:p>
          <a:p>
            <a:pPr marR="0" lvl="1" rtl="0"/>
            <a:r>
              <a:rPr lang="en-US" b="1" i="0" u="none" strike="noStrike" baseline="0" dirty="0">
                <a:solidFill>
                  <a:srgbClr val="FF0000"/>
                </a:solidFill>
                <a:latin typeface="Times New Roman" panose="02020603050405020304" pitchFamily="18" charset="0"/>
              </a:rPr>
              <a:t>Data entry errors</a:t>
            </a:r>
          </a:p>
          <a:p>
            <a:pPr marR="0" lvl="1" rtl="0"/>
            <a:r>
              <a:rPr lang="en-US" b="1" i="0" u="none" strike="noStrike" baseline="0" dirty="0">
                <a:solidFill>
                  <a:srgbClr val="FF0000"/>
                </a:solidFill>
                <a:latin typeface="Times New Roman" panose="02020603050405020304" pitchFamily="18" charset="0"/>
              </a:rPr>
              <a:t>Digitizing errors</a:t>
            </a:r>
          </a:p>
        </p:txBody>
      </p:sp>
    </p:spTree>
    <p:extLst>
      <p:ext uri="{BB962C8B-B14F-4D97-AF65-F5344CB8AC3E}">
        <p14:creationId xmlns:p14="http://schemas.microsoft.com/office/powerpoint/2010/main" val="39601971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Such types of errors related with reference label/data should be </a:t>
            </a:r>
            <a:r>
              <a:rPr lang="en-US" b="1" i="0" u="none" strike="noStrike" kern="1800" baseline="0" dirty="0">
                <a:solidFill>
                  <a:srgbClr val="FF0000"/>
                </a:solidFill>
                <a:latin typeface="Times New Roman" panose="02020603050405020304" pitchFamily="18" charset="0"/>
              </a:rPr>
              <a:t>minimized</a:t>
            </a:r>
            <a:r>
              <a:rPr lang="en-US" b="1" i="0" u="none" strike="noStrike" kern="1800" baseline="0" dirty="0">
                <a:latin typeface="Times New Roman" panose="02020603050405020304" pitchFamily="18" charset="0"/>
              </a:rPr>
              <a:t>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Imposing rigorous </a:t>
            </a:r>
            <a:r>
              <a:rPr lang="en-US" b="1" i="0" u="none" strike="noStrike" baseline="0" dirty="0">
                <a:solidFill>
                  <a:srgbClr val="FF0000"/>
                </a:solidFill>
                <a:latin typeface="Times New Roman" panose="02020603050405020304" pitchFamily="18" charset="0"/>
              </a:rPr>
              <a:t>quality control</a:t>
            </a:r>
          </a:p>
          <a:p>
            <a:pPr marR="0" lvl="0" rtl="0"/>
            <a:r>
              <a:rPr lang="en-US" b="1" i="0" u="none" strike="noStrike" baseline="0" dirty="0">
                <a:latin typeface="Times New Roman" panose="02020603050405020304" pitchFamily="18" charset="0"/>
              </a:rPr>
              <a:t>Locating accuracy assessment sites close to  polygon centers:</a:t>
            </a:r>
          </a:p>
          <a:p>
            <a:pPr marR="0" lvl="0" rtl="0"/>
            <a:r>
              <a:rPr lang="en-US" b="1" i="0" u="none" strike="noStrike" baseline="0" dirty="0">
                <a:solidFill>
                  <a:srgbClr val="FF0000"/>
                </a:solidFill>
                <a:latin typeface="Times New Roman" panose="02020603050405020304" pitchFamily="18" charset="0"/>
              </a:rPr>
              <a:t>Avoids sampling mixed classes near polygon  </a:t>
            </a:r>
            <a:r>
              <a:rPr lang="en-US" b="1" i="0" u="none" strike="noStrike" baseline="0" dirty="0">
                <a:latin typeface="Times New Roman" panose="02020603050405020304" pitchFamily="18" charset="0"/>
              </a:rPr>
              <a:t>boundaries and</a:t>
            </a:r>
          </a:p>
          <a:p>
            <a:pPr marR="0" lvl="0" rtl="0"/>
            <a:r>
              <a:rPr lang="en-US" b="1" i="0" u="none" strike="noStrike" baseline="0" dirty="0">
                <a:latin typeface="Times New Roman" panose="02020603050405020304" pitchFamily="18" charset="0"/>
              </a:rPr>
              <a:t>Reduces errors due to </a:t>
            </a:r>
            <a:r>
              <a:rPr lang="en-US" b="1" i="0" u="none" strike="noStrike" baseline="0" dirty="0">
                <a:solidFill>
                  <a:srgbClr val="FF0000"/>
                </a:solidFill>
                <a:latin typeface="Times New Roman" panose="02020603050405020304" pitchFamily="18" charset="0"/>
              </a:rPr>
              <a:t>mis-registration</a:t>
            </a:r>
          </a:p>
          <a:p>
            <a:pPr marR="0" lvl="0" rtl="0"/>
            <a:r>
              <a:rPr lang="en-US" b="1" i="0" u="none" strike="noStrike" baseline="0" dirty="0">
                <a:latin typeface="Times New Roman" panose="02020603050405020304" pitchFamily="18" charset="0"/>
              </a:rPr>
              <a:t>Measure variance within sites</a:t>
            </a:r>
          </a:p>
        </p:txBody>
      </p:sp>
    </p:spTree>
    <p:extLst>
      <p:ext uri="{BB962C8B-B14F-4D97-AF65-F5344CB8AC3E}">
        <p14:creationId xmlns:p14="http://schemas.microsoft.com/office/powerpoint/2010/main" val="26694344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0" u="none" strike="noStrike" kern="1800" baseline="0" dirty="0">
                <a:latin typeface="Times New Roman" panose="02020603050405020304" pitchFamily="18" charset="0"/>
              </a:rPr>
              <a:t>An overview of the accuracy assessment workflow: </a:t>
            </a:r>
            <a:r>
              <a:rPr lang="en-US" b="1" dirty="0">
                <a:latin typeface="Times New Roman" panose="02020603050405020304" pitchFamily="18" charset="0"/>
              </a:rPr>
              <a:t>three </a:t>
            </a:r>
            <a:r>
              <a:rPr lang="en-US" b="1" dirty="0" err="1">
                <a:latin typeface="Times New Roman" panose="02020603050405020304" pitchFamily="18" charset="0"/>
              </a:rPr>
              <a:t>geoprocessing</a:t>
            </a:r>
            <a:r>
              <a:rPr lang="en-US" b="1" dirty="0">
                <a:latin typeface="Times New Roman" panose="02020603050405020304" pitchFamily="18" charset="0"/>
              </a:rPr>
              <a:t> tools:</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US" b="1" i="0" u="none" strike="noStrike" baseline="0" dirty="0">
                <a:solidFill>
                  <a:srgbClr val="FF0000"/>
                </a:solidFill>
                <a:latin typeface="Times New Roman" panose="02020603050405020304" pitchFamily="18" charset="0"/>
              </a:rPr>
              <a:t>Create Accuracy Assessment Points</a:t>
            </a:r>
          </a:p>
          <a:p>
            <a:pPr lvl="1"/>
            <a:r>
              <a:rPr lang="en-US" b="1" i="0" u="none" strike="noStrike" baseline="0" dirty="0">
                <a:solidFill>
                  <a:srgbClr val="000000"/>
                </a:solidFill>
                <a:latin typeface="Times New Roman" panose="02020603050405020304" pitchFamily="18" charset="0"/>
              </a:rPr>
              <a:t>Random—Generates random accuracy assessment points across the entire input dataset.</a:t>
            </a:r>
          </a:p>
          <a:p>
            <a:pPr lvl="1"/>
            <a:r>
              <a:rPr lang="en-US" b="1" i="0" u="none" strike="noStrike" baseline="0" dirty="0">
                <a:solidFill>
                  <a:srgbClr val="000000"/>
                </a:solidFill>
                <a:latin typeface="Times New Roman" panose="02020603050405020304" pitchFamily="18" charset="0"/>
              </a:rPr>
              <a:t>Stratified Random—Generates a set of accuracy assessment points that is proportional in number to the class area for each class.</a:t>
            </a:r>
          </a:p>
          <a:p>
            <a:pPr lvl="1"/>
            <a:r>
              <a:rPr lang="en-US" b="1" i="0" u="none" strike="noStrike" baseline="0" dirty="0">
                <a:solidFill>
                  <a:srgbClr val="000000"/>
                </a:solidFill>
                <a:latin typeface="Times New Roman" panose="02020603050405020304" pitchFamily="18" charset="0"/>
              </a:rPr>
              <a:t>Equalized Stratified Random—Generates a set of accuracy assessment points where each class has the same number of points.</a:t>
            </a:r>
          </a:p>
          <a:p>
            <a:r>
              <a:rPr lang="en-US" b="1" i="0" u="none" strike="noStrike" baseline="0" dirty="0">
                <a:solidFill>
                  <a:srgbClr val="FF0000"/>
                </a:solidFill>
                <a:latin typeface="Times New Roman" panose="02020603050405020304" pitchFamily="18" charset="0"/>
              </a:rPr>
              <a:t>Update Accuracy Assessment Points, and </a:t>
            </a:r>
          </a:p>
          <a:p>
            <a:r>
              <a:rPr lang="en-US" b="1" i="0" u="none" strike="noStrike" baseline="0" dirty="0">
                <a:solidFill>
                  <a:srgbClr val="FF0000"/>
                </a:solidFill>
                <a:latin typeface="Times New Roman" panose="02020603050405020304" pitchFamily="18" charset="0"/>
              </a:rPr>
              <a:t>Compute Confusion Matrix</a:t>
            </a:r>
            <a:r>
              <a:rPr lang="en-US" b="1" i="0" u="none" strike="noStrike" baseline="0" dirty="0">
                <a:solidFill>
                  <a:srgbClr val="000000"/>
                </a:solidFill>
                <a:latin typeface="Times New Roman" panose="02020603050405020304" pitchFamily="18" charset="0"/>
              </a:rPr>
              <a:t>.</a:t>
            </a:r>
          </a:p>
        </p:txBody>
      </p:sp>
      <p:sp>
        <p:nvSpPr>
          <p:cNvPr id="4" name="Rectangle 3"/>
          <p:cNvSpPr/>
          <p:nvPr/>
        </p:nvSpPr>
        <p:spPr>
          <a:xfrm>
            <a:off x="649364" y="6127234"/>
            <a:ext cx="2719655" cy="369332"/>
          </a:xfrm>
          <a:prstGeom prst="rect">
            <a:avLst/>
          </a:prstGeom>
        </p:spPr>
        <p:txBody>
          <a:bodyPr wrap="none">
            <a:spAutoFit/>
          </a:bodyPr>
          <a:lstStyle/>
          <a:p>
            <a:r>
              <a:rPr lang="en-US" b="1" kern="1800" dirty="0">
                <a:latin typeface="Times New Roman" panose="02020603050405020304" pitchFamily="18" charset="0"/>
              </a:rPr>
              <a:t>(other options also exist): </a:t>
            </a:r>
            <a:endParaRPr lang="en-US" dirty="0"/>
          </a:p>
        </p:txBody>
      </p:sp>
    </p:spTree>
    <p:extLst>
      <p:ext uri="{BB962C8B-B14F-4D97-AF65-F5344CB8AC3E}">
        <p14:creationId xmlns:p14="http://schemas.microsoft.com/office/powerpoint/2010/main" val="7302480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0" u="none" strike="noStrike" kern="1800" baseline="0" dirty="0">
                <a:latin typeface="Times New Roman" panose="02020603050405020304" pitchFamily="18" charset="0"/>
              </a:rPr>
              <a:t>An overview of the accuracy assessment workflow (other options also exist): </a:t>
            </a:r>
            <a:r>
              <a:rPr lang="en-US" b="1" dirty="0">
                <a:latin typeface="Times New Roman" panose="02020603050405020304" pitchFamily="18" charset="0"/>
              </a:rPr>
              <a:t>three </a:t>
            </a:r>
            <a:r>
              <a:rPr lang="en-US" b="1" dirty="0" err="1">
                <a:latin typeface="Times New Roman" panose="02020603050405020304" pitchFamily="18" charset="0"/>
              </a:rPr>
              <a:t>geoprocessing</a:t>
            </a:r>
            <a:r>
              <a:rPr lang="en-US" b="1" dirty="0">
                <a:latin typeface="Times New Roman" panose="02020603050405020304" pitchFamily="18" charset="0"/>
              </a:rPr>
              <a:t> tools:</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US" b="1" i="0" u="none" strike="noStrike" baseline="0" dirty="0">
                <a:solidFill>
                  <a:srgbClr val="000000"/>
                </a:solidFill>
                <a:latin typeface="Times New Roman" panose="02020603050405020304" pitchFamily="18" charset="0"/>
              </a:rPr>
              <a:t>After seeing the results of the accuracy assessment, you may need to </a:t>
            </a:r>
          </a:p>
          <a:p>
            <a:pPr lvl="1"/>
            <a:r>
              <a:rPr lang="en-US" b="1" i="0" u="none" strike="noStrike" baseline="0" dirty="0">
                <a:solidFill>
                  <a:srgbClr val="000000"/>
                </a:solidFill>
                <a:latin typeface="Times New Roman" panose="02020603050405020304" pitchFamily="18" charset="0"/>
              </a:rPr>
              <a:t>adjust training samples or classification parameters, or </a:t>
            </a:r>
          </a:p>
          <a:p>
            <a:pPr lvl="1"/>
            <a:r>
              <a:rPr lang="en-US" b="1" i="0" u="none" strike="noStrike" baseline="0" dirty="0">
                <a:solidFill>
                  <a:srgbClr val="000000"/>
                </a:solidFill>
                <a:latin typeface="Times New Roman" panose="02020603050405020304" pitchFamily="18" charset="0"/>
              </a:rPr>
              <a:t>choose a different classifier to get a better result. </a:t>
            </a:r>
          </a:p>
          <a:p>
            <a:r>
              <a:rPr lang="en-US" b="1" i="0" u="none" strike="noStrike" baseline="0" dirty="0">
                <a:solidFill>
                  <a:srgbClr val="000000"/>
                </a:solidFill>
                <a:latin typeface="Times New Roman" panose="02020603050405020304" pitchFamily="18" charset="0"/>
              </a:rPr>
              <a:t>If this is the case, use </a:t>
            </a:r>
          </a:p>
          <a:p>
            <a:pPr lvl="1"/>
            <a:r>
              <a:rPr lang="en-US" b="1" i="0" u="none" strike="noStrike" baseline="0" dirty="0">
                <a:solidFill>
                  <a:srgbClr val="000000"/>
                </a:solidFill>
                <a:latin typeface="Times New Roman" panose="02020603050405020304" pitchFamily="18" charset="0"/>
              </a:rPr>
              <a:t>the new classified data as the input to the Update Accuracy Assessment Points and Compute Confusion Matrix using this output.</a:t>
            </a:r>
          </a:p>
        </p:txBody>
      </p:sp>
    </p:spTree>
    <p:extLst>
      <p:ext uri="{BB962C8B-B14F-4D97-AF65-F5344CB8AC3E}">
        <p14:creationId xmlns:p14="http://schemas.microsoft.com/office/powerpoint/2010/main" val="38405688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Computes a confusion matrix</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Computes a confusion matrix with errors of omission and commission and derives a </a:t>
            </a:r>
            <a:r>
              <a:rPr lang="en-US" b="1" i="0" u="none" strike="noStrike" baseline="0" dirty="0">
                <a:solidFill>
                  <a:srgbClr val="0000CC"/>
                </a:solidFill>
                <a:latin typeface="Times New Roman" panose="02020603050405020304" pitchFamily="18" charset="0"/>
              </a:rPr>
              <a:t>kappa index </a:t>
            </a:r>
            <a:r>
              <a:rPr lang="en-US" b="1" i="0" u="none" strike="noStrike" baseline="0" dirty="0">
                <a:latin typeface="Times New Roman" panose="02020603050405020304" pitchFamily="18" charset="0"/>
              </a:rPr>
              <a:t>of agreement and an </a:t>
            </a:r>
            <a:r>
              <a:rPr lang="en-US" b="1" i="0" u="none" strike="noStrike" baseline="0" dirty="0">
                <a:solidFill>
                  <a:srgbClr val="0000CC"/>
                </a:solidFill>
                <a:latin typeface="Times New Roman" panose="02020603050405020304" pitchFamily="18" charset="0"/>
              </a:rPr>
              <a:t>overall accuracy </a:t>
            </a:r>
            <a:r>
              <a:rPr lang="en-US" b="1" i="0" u="none" strike="noStrike" baseline="0" dirty="0">
                <a:latin typeface="Times New Roman" panose="02020603050405020304" pitchFamily="18" charset="0"/>
              </a:rPr>
              <a:t>between the classified map and the reference data.</a:t>
            </a:r>
          </a:p>
        </p:txBody>
      </p:sp>
    </p:spTree>
    <p:extLst>
      <p:ext uri="{BB962C8B-B14F-4D97-AF65-F5344CB8AC3E}">
        <p14:creationId xmlns:p14="http://schemas.microsoft.com/office/powerpoint/2010/main" val="38003386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confusion matrix</a:t>
            </a:r>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85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07353448"/>
              </p:ext>
            </p:extLst>
          </p:nvPr>
        </p:nvGraphicFramePr>
        <p:xfrm>
          <a:off x="0" y="2454910"/>
          <a:ext cx="11734800" cy="3743646"/>
        </p:xfrm>
        <a:graphic>
          <a:graphicData uri="http://schemas.openxmlformats.org/drawingml/2006/table">
            <a:tbl>
              <a:tblPr firstRow="1" firstCol="1" bandRow="1">
                <a:tableStyleId>{5C22544A-7EE6-4342-B048-85BDC9FD1C3A}</a:tableStyleId>
              </a:tblPr>
              <a:tblGrid>
                <a:gridCol w="2332653">
                  <a:extLst>
                    <a:ext uri="{9D8B030D-6E8A-4147-A177-3AD203B41FA5}">
                      <a16:colId xmlns:a16="http://schemas.microsoft.com/office/drawing/2014/main" val="20000"/>
                    </a:ext>
                  </a:extLst>
                </a:gridCol>
                <a:gridCol w="1548882">
                  <a:extLst>
                    <a:ext uri="{9D8B030D-6E8A-4147-A177-3AD203B41FA5}">
                      <a16:colId xmlns:a16="http://schemas.microsoft.com/office/drawing/2014/main" val="20001"/>
                    </a:ext>
                  </a:extLst>
                </a:gridCol>
                <a:gridCol w="1147665">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1676400">
                  <a:extLst>
                    <a:ext uri="{9D8B030D-6E8A-4147-A177-3AD203B41FA5}">
                      <a16:colId xmlns:a16="http://schemas.microsoft.com/office/drawing/2014/main" val="20006"/>
                    </a:ext>
                  </a:extLst>
                </a:gridCol>
              </a:tblGrid>
              <a:tr h="0">
                <a:tc>
                  <a:txBody>
                    <a:bodyPr/>
                    <a:lstStyle/>
                    <a:p>
                      <a:pPr>
                        <a:lnSpc>
                          <a:spcPct val="107000"/>
                        </a:lnSpc>
                      </a:pPr>
                      <a:endParaRPr lang="en-US" sz="3600">
                        <a:effectLst/>
                        <a:latin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c_1</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c_2</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c_3</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Total</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U_Accuracy</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Kappa</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extLst>
                  <a:ext uri="{0D108BD9-81ED-4DB2-BD59-A6C34878D82A}">
                    <a16:rowId xmlns:a16="http://schemas.microsoft.com/office/drawing/2014/main" val="10000"/>
                  </a:ext>
                </a:extLst>
              </a:tr>
              <a:tr h="0">
                <a:tc>
                  <a:txBody>
                    <a:bodyPr/>
                    <a:lstStyle/>
                    <a:p>
                      <a:pPr algn="just">
                        <a:lnSpc>
                          <a:spcPct val="107000"/>
                        </a:lnSpc>
                        <a:spcAft>
                          <a:spcPts val="0"/>
                        </a:spcAft>
                      </a:pPr>
                      <a:r>
                        <a:rPr lang="en-US" sz="2800">
                          <a:effectLst/>
                        </a:rPr>
                        <a:t>c_1</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49</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4</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4</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57</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0.8594</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extLst>
                  <a:ext uri="{0D108BD9-81ED-4DB2-BD59-A6C34878D82A}">
                    <a16:rowId xmlns:a16="http://schemas.microsoft.com/office/drawing/2014/main" val="10001"/>
                  </a:ext>
                </a:extLst>
              </a:tr>
              <a:tr h="0">
                <a:tc>
                  <a:txBody>
                    <a:bodyPr/>
                    <a:lstStyle/>
                    <a:p>
                      <a:pPr algn="just">
                        <a:lnSpc>
                          <a:spcPct val="107000"/>
                        </a:lnSpc>
                        <a:spcAft>
                          <a:spcPts val="0"/>
                        </a:spcAft>
                      </a:pPr>
                      <a:r>
                        <a:rPr lang="en-US" sz="2800">
                          <a:effectLst/>
                        </a:rPr>
                        <a:t>c_2</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2</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40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2</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44</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0.9091</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extLst>
                  <a:ext uri="{0D108BD9-81ED-4DB2-BD59-A6C34878D82A}">
                    <a16:rowId xmlns:a16="http://schemas.microsoft.com/office/drawing/2014/main" val="10002"/>
                  </a:ext>
                </a:extLst>
              </a:tr>
              <a:tr h="0">
                <a:tc>
                  <a:txBody>
                    <a:bodyPr/>
                    <a:lstStyle/>
                    <a:p>
                      <a:pPr algn="just">
                        <a:lnSpc>
                          <a:spcPct val="107000"/>
                        </a:lnSpc>
                        <a:spcAft>
                          <a:spcPts val="0"/>
                        </a:spcAft>
                      </a:pPr>
                      <a:r>
                        <a:rPr lang="en-US" sz="2800">
                          <a:effectLst/>
                        </a:rPr>
                        <a:t>c_3</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dirty="0">
                          <a:effectLst/>
                        </a:rPr>
                        <a:t>3</a:t>
                      </a: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3</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59</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65</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0.9077</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extLst>
                  <a:ext uri="{0D108BD9-81ED-4DB2-BD59-A6C34878D82A}">
                    <a16:rowId xmlns:a16="http://schemas.microsoft.com/office/drawing/2014/main" val="10003"/>
                  </a:ext>
                </a:extLst>
              </a:tr>
              <a:tr h="0">
                <a:tc>
                  <a:txBody>
                    <a:bodyPr/>
                    <a:lstStyle/>
                    <a:p>
                      <a:pPr algn="just">
                        <a:lnSpc>
                          <a:spcPct val="107000"/>
                        </a:lnSpc>
                        <a:spcAft>
                          <a:spcPts val="0"/>
                        </a:spcAft>
                      </a:pPr>
                      <a:r>
                        <a:rPr lang="en-US" sz="2800">
                          <a:effectLst/>
                        </a:rPr>
                        <a:t>Total</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54</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47</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65</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166</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extLst>
                  <a:ext uri="{0D108BD9-81ED-4DB2-BD59-A6C34878D82A}">
                    <a16:rowId xmlns:a16="http://schemas.microsoft.com/office/drawing/2014/main" val="10004"/>
                  </a:ext>
                </a:extLst>
              </a:tr>
              <a:tr h="0">
                <a:tc>
                  <a:txBody>
                    <a:bodyPr/>
                    <a:lstStyle/>
                    <a:p>
                      <a:pPr algn="just">
                        <a:lnSpc>
                          <a:spcPct val="107000"/>
                        </a:lnSpc>
                        <a:spcAft>
                          <a:spcPts val="0"/>
                        </a:spcAft>
                      </a:pPr>
                      <a:r>
                        <a:rPr lang="en-US" sz="2800">
                          <a:effectLst/>
                        </a:rPr>
                        <a:t>P_Accuracy</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0.9074</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0.8511</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0.9077</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0.8916</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extLst>
                  <a:ext uri="{0D108BD9-81ED-4DB2-BD59-A6C34878D82A}">
                    <a16:rowId xmlns:a16="http://schemas.microsoft.com/office/drawing/2014/main" val="10005"/>
                  </a:ext>
                </a:extLst>
              </a:tr>
              <a:tr h="0">
                <a:tc>
                  <a:txBody>
                    <a:bodyPr/>
                    <a:lstStyle/>
                    <a:p>
                      <a:pPr algn="just">
                        <a:lnSpc>
                          <a:spcPct val="107000"/>
                        </a:lnSpc>
                        <a:spcAft>
                          <a:spcPts val="0"/>
                        </a:spcAft>
                      </a:pPr>
                      <a:r>
                        <a:rPr lang="en-US" sz="2800">
                          <a:effectLst/>
                        </a:rPr>
                        <a:t>Kappa</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a:effectLst/>
                        </a:rPr>
                        <a:t>0</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tc>
                  <a:txBody>
                    <a:bodyPr/>
                    <a:lstStyle/>
                    <a:p>
                      <a:pPr algn="just">
                        <a:lnSpc>
                          <a:spcPct val="107000"/>
                        </a:lnSpc>
                        <a:spcAft>
                          <a:spcPts val="0"/>
                        </a:spcAft>
                      </a:pPr>
                      <a:r>
                        <a:rPr lang="en-US" sz="2800" dirty="0">
                          <a:effectLst/>
                        </a:rPr>
                        <a:t>0.8357</a:t>
                      </a: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780" marR="17780" marT="17780" marB="1778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815214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An example of a confusion matrix:</a:t>
            </a:r>
          </a:p>
        </p:txBody>
      </p:sp>
      <p:sp>
        <p:nvSpPr>
          <p:cNvPr id="3" name="Text Placeholder 2"/>
          <p:cNvSpPr>
            <a:spLocks noGrp="1"/>
          </p:cNvSpPr>
          <p:nvPr>
            <p:ph type="body" idx="1"/>
          </p:nvPr>
        </p:nvSpPr>
        <p:spPr/>
        <p:txBody>
          <a:bodyPr>
            <a:normAutofit fontScale="62500" lnSpcReduction="20000"/>
          </a:bodyPr>
          <a:lstStyle/>
          <a:p>
            <a:pPr marR="0" lvl="0" rtl="0"/>
            <a:r>
              <a:rPr lang="en-US" b="1" i="0" u="none" strike="noStrike" baseline="0">
                <a:latin typeface="Times New Roman" panose="02020603050405020304" pitchFamily="18" charset="0"/>
              </a:rPr>
              <a:t>User's accuracy shows false positives, where pixels are incorrectly classified as a known class when they should have been classified as something else. An example would be where the classified image identifies a pixel as impervious, but the reference identifies it as forest. The impervious class has extra pixels that it should not have according to the reference data.</a:t>
            </a:r>
          </a:p>
          <a:p>
            <a:pPr marR="0" lvl="0" rtl="0"/>
            <a:r>
              <a:rPr lang="en-US" b="1" i="0" u="none" strike="noStrike" baseline="0">
                <a:latin typeface="Times New Roman" panose="02020603050405020304" pitchFamily="18" charset="0"/>
              </a:rPr>
              <a:t>User's accuracy is also referred to as errors of commission, or type 1 error. The data to compute this error rate is read from the rows of the table.</a:t>
            </a:r>
          </a:p>
          <a:p>
            <a:pPr marR="0" lvl="0" rtl="0"/>
            <a:r>
              <a:rPr lang="en-US" b="1" i="0" u="none" strike="noStrike" baseline="0">
                <a:latin typeface="Times New Roman" panose="02020603050405020304" pitchFamily="18" charset="0"/>
              </a:rPr>
              <a:t>The Total row shows the number of points that should have been identified as a given class, according to the reference data.</a:t>
            </a:r>
          </a:p>
          <a:p>
            <a:pPr marR="0" lvl="0" rtl="0"/>
            <a:r>
              <a:rPr lang="en-US" b="1" i="0" u="none" strike="noStrike" baseline="0">
                <a:latin typeface="Times New Roman" panose="02020603050405020304" pitchFamily="18" charset="0"/>
              </a:rPr>
              <a:t>Producer's accuracy is a false negative, where pixels of a known class are classified as something other than that class. An example would be where the classified image identifies a pixel as forest, but it should be actually be impervious. In this case, the impervious class is missing pixels according to the reference data.</a:t>
            </a:r>
          </a:p>
          <a:p>
            <a:pPr marR="0" lvl="0" rtl="0"/>
            <a:r>
              <a:rPr lang="en-US" b="1" i="0" u="none" strike="noStrike" baseline="0">
                <a:latin typeface="Times New Roman" panose="02020603050405020304" pitchFamily="18" charset="0"/>
              </a:rPr>
              <a:t>Producer's accuracy is also referred to as errors of omission, or type 2 error. The data to compute this error rate is read in the columns of the table.</a:t>
            </a:r>
          </a:p>
          <a:p>
            <a:pPr marR="0" lvl="0" rtl="0"/>
            <a:r>
              <a:rPr lang="en-US" b="1" i="0" u="none" strike="noStrike" baseline="0">
                <a:latin typeface="Times New Roman" panose="02020603050405020304" pitchFamily="18" charset="0"/>
              </a:rPr>
              <a:t>The Total column shows the number of points that were identified as a given class, according to the classified map.</a:t>
            </a:r>
          </a:p>
          <a:p>
            <a:pPr marR="0" lvl="0" rtl="0"/>
            <a:r>
              <a:rPr lang="en-US" b="1" i="0" u="none" strike="noStrike" baseline="0">
                <a:latin typeface="Times New Roman" panose="02020603050405020304" pitchFamily="18" charset="0"/>
              </a:rPr>
              <a:t>Kappa index of agreement gives an overall assessment of the accuracy of the classification.</a:t>
            </a:r>
          </a:p>
        </p:txBody>
      </p:sp>
    </p:spTree>
    <p:extLst>
      <p:ext uri="{BB962C8B-B14F-4D97-AF65-F5344CB8AC3E}">
        <p14:creationId xmlns:p14="http://schemas.microsoft.com/office/powerpoint/2010/main" val="23900984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Good practices for estimating area and assessing accuracy of land change</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a:latin typeface="Times New Roman" panose="02020603050405020304" pitchFamily="18" charset="0"/>
              </a:rPr>
              <a:t>The remote sensing science and application communities have developed increasingly reliable, consistent, and robust approaches for capturing land dynamics to meet a range of information needs. </a:t>
            </a:r>
          </a:p>
          <a:p>
            <a:pPr marR="0" lvl="0" rtl="0"/>
            <a:r>
              <a:rPr lang="en-US" b="1" i="0" u="none" strike="noStrike" baseline="0" dirty="0">
                <a:latin typeface="Times New Roman" panose="02020603050405020304" pitchFamily="18" charset="0"/>
              </a:rPr>
              <a:t>Statistically robust and transparent approaches for assessing accuracy and estimating area of change are critical to ensure the integrity of land change information. </a:t>
            </a:r>
          </a:p>
          <a:p>
            <a:pPr lvl="0"/>
            <a:r>
              <a:rPr lang="en-US" b="1" dirty="0" err="1">
                <a:solidFill>
                  <a:srgbClr val="FF0000"/>
                </a:solidFill>
                <a:latin typeface="Times New Roman" panose="02020603050405020304" pitchFamily="18" charset="0"/>
              </a:rPr>
              <a:t>Olofsson</a:t>
            </a:r>
            <a:r>
              <a:rPr lang="en-US" b="1" dirty="0">
                <a:solidFill>
                  <a:srgbClr val="FF0000"/>
                </a:solidFill>
                <a:latin typeface="Times New Roman" panose="02020603050405020304" pitchFamily="18" charset="0"/>
              </a:rPr>
              <a:t> et. al (2014)</a:t>
            </a:r>
            <a:r>
              <a:rPr lang="en-US" b="1" dirty="0">
                <a:latin typeface="Times New Roman" panose="02020603050405020304" pitchFamily="18" charset="0"/>
              </a:rPr>
              <a:t> provide practitioners with a set of “good practice” recommendations for designing and implementing an accuracy assessment of a change </a:t>
            </a:r>
            <a:r>
              <a:rPr lang="en-US" b="1" i="0" u="none" strike="noStrike" baseline="0" dirty="0">
                <a:latin typeface="Times New Roman" panose="02020603050405020304" pitchFamily="18" charset="0"/>
              </a:rPr>
              <a:t>map and estimating area based on the reference sample data. </a:t>
            </a:r>
          </a:p>
          <a:p>
            <a:pPr lvl="0"/>
            <a:r>
              <a:rPr lang="en-US" b="1" i="0" u="none" strike="noStrike" baseline="0" dirty="0">
                <a:latin typeface="Times New Roman" panose="02020603050405020304" pitchFamily="18" charset="0"/>
              </a:rPr>
              <a:t>The good practice recommendations address the three major components: sampling design, response design and analysis. </a:t>
            </a:r>
          </a:p>
        </p:txBody>
      </p:sp>
    </p:spTree>
    <p:extLst>
      <p:ext uri="{BB962C8B-B14F-4D97-AF65-F5344CB8AC3E}">
        <p14:creationId xmlns:p14="http://schemas.microsoft.com/office/powerpoint/2010/main" val="3416210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solidFill>
                  <a:srgbClr val="FF0000"/>
                </a:solidFill>
                <a:latin typeface="Times New Roman" panose="02020603050405020304" pitchFamily="18" charset="0"/>
              </a:rPr>
              <a:t>Good practices for estimating area and assessing accuracy of land change</a:t>
            </a:r>
            <a:endParaRPr lang="en-US" dirty="0">
              <a:solidFill>
                <a:srgbClr val="FF0000"/>
              </a:solidFill>
            </a:endParaRPr>
          </a:p>
        </p:txBody>
      </p:sp>
      <p:sp>
        <p:nvSpPr>
          <p:cNvPr id="3" name="Text Placeholder 2"/>
          <p:cNvSpPr>
            <a:spLocks noGrp="1"/>
          </p:cNvSpPr>
          <p:nvPr>
            <p:ph type="body" idx="1"/>
          </p:nvPr>
        </p:nvSpPr>
        <p:spPr/>
        <p:txBody>
          <a:bodyPr/>
          <a:lstStyle/>
          <a:p>
            <a:r>
              <a:rPr lang="en-US" dirty="0"/>
              <a:t>Author </a:t>
            </a:r>
            <a:r>
              <a:rPr lang="en-US" dirty="0" err="1"/>
              <a:t>Olofsson</a:t>
            </a:r>
            <a:r>
              <a:rPr lang="en-US" dirty="0"/>
              <a:t>, P., </a:t>
            </a:r>
            <a:r>
              <a:rPr lang="en-US" dirty="0" err="1"/>
              <a:t>Foody</a:t>
            </a:r>
            <a:r>
              <a:rPr lang="en-US" dirty="0"/>
              <a:t>, </a:t>
            </a:r>
            <a:r>
              <a:rPr lang="en-US" dirty="0" err="1"/>
              <a:t>G.M</a:t>
            </a:r>
            <a:r>
              <a:rPr lang="en-US" dirty="0"/>
              <a:t>., </a:t>
            </a:r>
            <a:r>
              <a:rPr lang="en-US" dirty="0" err="1"/>
              <a:t>Herold</a:t>
            </a:r>
            <a:r>
              <a:rPr lang="en-US" dirty="0"/>
              <a:t>, M., </a:t>
            </a:r>
            <a:r>
              <a:rPr lang="en-US" dirty="0" err="1"/>
              <a:t>Stehman</a:t>
            </a:r>
            <a:r>
              <a:rPr lang="en-US" dirty="0"/>
              <a:t>, </a:t>
            </a:r>
            <a:r>
              <a:rPr lang="en-US" dirty="0" err="1"/>
              <a:t>S.V</a:t>
            </a:r>
            <a:r>
              <a:rPr lang="en-US" dirty="0"/>
              <a:t>., Woodcock, </a:t>
            </a:r>
            <a:r>
              <a:rPr lang="en-US" dirty="0" err="1"/>
              <a:t>C.E</a:t>
            </a:r>
            <a:r>
              <a:rPr lang="en-US" dirty="0"/>
              <a:t>. &amp; </a:t>
            </a:r>
            <a:r>
              <a:rPr lang="en-US" dirty="0" err="1"/>
              <a:t>Wulder</a:t>
            </a:r>
            <a:r>
              <a:rPr lang="en-US" dirty="0"/>
              <a:t>, M.E.</a:t>
            </a:r>
          </a:p>
          <a:p>
            <a:r>
              <a:rPr lang="en-US" dirty="0"/>
              <a:t>Year of publication 2014</a:t>
            </a:r>
          </a:p>
          <a:p>
            <a:r>
              <a:rPr lang="en-US" dirty="0"/>
              <a:t>http://</a:t>
            </a:r>
            <a:r>
              <a:rPr lang="en-US" dirty="0" err="1"/>
              <a:t>reddcr.go.cr</a:t>
            </a:r>
            <a:r>
              <a:rPr lang="en-US" dirty="0"/>
              <a:t>/sites/default/files/</a:t>
            </a:r>
            <a:r>
              <a:rPr lang="en-US" dirty="0" err="1"/>
              <a:t>centro</a:t>
            </a:r>
            <a:r>
              <a:rPr lang="en-US" dirty="0"/>
              <a:t>-de-</a:t>
            </a:r>
            <a:r>
              <a:rPr lang="en-US" dirty="0" err="1"/>
              <a:t>documentacion</a:t>
            </a:r>
            <a:r>
              <a:rPr lang="en-US" dirty="0"/>
              <a:t>/olofsson_et_al._2014_-_good_practices_for_estimating_area_and_assessing_accuracy_of_land_change.pdf</a:t>
            </a:r>
          </a:p>
          <a:p>
            <a:endParaRPr lang="en-US" dirty="0"/>
          </a:p>
        </p:txBody>
      </p:sp>
      <p:sp>
        <p:nvSpPr>
          <p:cNvPr id="4" name="Date Placeholder 3"/>
          <p:cNvSpPr>
            <a:spLocks noGrp="1"/>
          </p:cNvSpPr>
          <p:nvPr>
            <p:ph type="dt" sz="half" idx="10"/>
          </p:nvPr>
        </p:nvSpPr>
        <p:spPr/>
        <p:txBody>
          <a:bodyPr/>
          <a:lstStyle/>
          <a:p>
            <a:fld id="{A7E9C4C0-09E0-4151-8523-4D0209CCE254}" type="datetime1">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500C8-F43D-4D6C-9555-D11CC1280CA3}" type="slidenum">
              <a:rPr lang="en-US" smtClean="0"/>
              <a:t>88</a:t>
            </a:fld>
            <a:endParaRPr lang="en-US"/>
          </a:p>
        </p:txBody>
      </p:sp>
    </p:spTree>
    <p:extLst>
      <p:ext uri="{BB962C8B-B14F-4D97-AF65-F5344CB8AC3E}">
        <p14:creationId xmlns:p14="http://schemas.microsoft.com/office/powerpoint/2010/main" val="11147145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The primary good practice recommendations for assessing accuracy and estimating area are: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implement a probability sampling design that is chosen to achieve the priority objectives of accuracy and area estimation while also satisfying practical constraints such as cost and available sources of reference data; </a:t>
            </a:r>
          </a:p>
          <a:p>
            <a:pPr marR="0" lvl="0" rtl="0"/>
            <a:r>
              <a:rPr lang="en-US" b="1" i="0" u="none" strike="noStrike" baseline="0" dirty="0">
                <a:latin typeface="Times New Roman" panose="02020603050405020304" pitchFamily="18" charset="0"/>
              </a:rPr>
              <a:t>implement a response design protocol that is based on reference data sources that provide sufficient spatial and temporal representation to accurately label each unit in the sample (i.e., the “reference classification” will be considerably more accurate than the map classification being evaluated); </a:t>
            </a:r>
          </a:p>
        </p:txBody>
      </p:sp>
    </p:spTree>
    <p:extLst>
      <p:ext uri="{BB962C8B-B14F-4D97-AF65-F5344CB8AC3E}">
        <p14:creationId xmlns:p14="http://schemas.microsoft.com/office/powerpoint/2010/main" val="139213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Pre-processing </a:t>
            </a:r>
            <a:br>
              <a:rPr lang="en-US" b="1" dirty="0">
                <a:latin typeface="Times New Roman" panose="02020603050405020304" pitchFamily="18" charset="0"/>
              </a:rPr>
            </a:br>
            <a:r>
              <a:rPr lang="en-US" b="1" i="0" u="none" strike="noStrike" kern="1800" baseline="0" dirty="0">
                <a:latin typeface="Times New Roman" panose="02020603050405020304" pitchFamily="18" charset="0"/>
              </a:rPr>
              <a:t>Fine resolution data</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In the past, most land cover studies employing high resolution data were carried out with single images (hereafter called ‘scenes’), parts of scenes or an assembly of such scenes from different areas. </a:t>
            </a:r>
          </a:p>
          <a:p>
            <a:pPr marR="0" lvl="0" rtl="0"/>
            <a:r>
              <a:rPr lang="en-US" b="1" i="0" u="none" strike="noStrike" baseline="0" dirty="0">
                <a:latin typeface="Times New Roman" panose="02020603050405020304" pitchFamily="18" charset="0"/>
              </a:rPr>
              <a:t>In these cases, radiometric consistency was not an issue because the classification could be optimized individually for each scene. </a:t>
            </a:r>
          </a:p>
          <a:p>
            <a:pPr marR="0" lvl="0" rtl="0"/>
            <a:r>
              <a:rPr lang="en-US" b="1" i="0" u="none" strike="noStrike" baseline="0" dirty="0">
                <a:latin typeface="Times New Roman" panose="02020603050405020304" pitchFamily="18" charset="0"/>
              </a:rPr>
              <a:t>When classifying a scene composite (i.e., a mosaic of scenes), the situation is more complicated.</a:t>
            </a:r>
          </a:p>
        </p:txBody>
      </p:sp>
    </p:spTree>
    <p:extLst>
      <p:ext uri="{BB962C8B-B14F-4D97-AF65-F5344CB8AC3E}">
        <p14:creationId xmlns:p14="http://schemas.microsoft.com/office/powerpoint/2010/main" val="13799779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The primary good practice recommendations for assessing accuracy and estimating area are: </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dirty="0">
                <a:latin typeface="Times New Roman" panose="02020603050405020304" pitchFamily="18" charset="0"/>
              </a:rPr>
              <a:t>implement an analysis that is consistent with the sampling design and response design </a:t>
            </a:r>
            <a:r>
              <a:rPr lang="en-US" b="1" i="0" u="none" strike="noStrike" baseline="0">
                <a:latin typeface="Times New Roman" panose="02020603050405020304" pitchFamily="18" charset="0"/>
              </a:rPr>
              <a:t>protocols;</a:t>
            </a:r>
          </a:p>
          <a:p>
            <a:pPr marR="0" lvl="0" rtl="0"/>
            <a:r>
              <a:rPr lang="en-US" b="1" i="0" u="none" strike="noStrike" baseline="0">
                <a:latin typeface="Times New Roman" panose="02020603050405020304" pitchFamily="18" charset="0"/>
              </a:rPr>
              <a:t>summarize </a:t>
            </a:r>
            <a:r>
              <a:rPr lang="en-US" b="1" i="0" u="none" strike="noStrike" baseline="0" dirty="0">
                <a:latin typeface="Times New Roman" panose="02020603050405020304" pitchFamily="18" charset="0"/>
              </a:rPr>
              <a:t>the accuracy assessment by reporting the estimated error matrix in terms of proportion of area and estimates of overall accuracy, user's accuracy (or commission error), and producer's accuracy (or omission error); </a:t>
            </a:r>
          </a:p>
          <a:p>
            <a:pPr marR="0" lvl="0" rtl="0"/>
            <a:r>
              <a:rPr lang="en-US" b="1" i="0" u="none" strike="noStrike" baseline="0" dirty="0">
                <a:latin typeface="Times New Roman" panose="02020603050405020304" pitchFamily="18" charset="0"/>
              </a:rPr>
              <a:t>estimate area of classes (e.g., types of change such as wetland loss or types of persistence such as stable forest) based on the reference classification of the sample units; </a:t>
            </a:r>
          </a:p>
          <a:p>
            <a:pPr marR="0" lvl="0" rtl="0"/>
            <a:r>
              <a:rPr lang="en-US" b="1" i="0" u="none" strike="noStrike" baseline="0" dirty="0">
                <a:latin typeface="Times New Roman" panose="02020603050405020304" pitchFamily="18" charset="0"/>
              </a:rPr>
              <a:t>quantify uncertainty by reporting confidence intervals for accuracy and area parameters; </a:t>
            </a:r>
          </a:p>
          <a:p>
            <a:pPr marR="0" lvl="0" rtl="0"/>
            <a:r>
              <a:rPr lang="en-US" b="1" i="0" u="none" strike="noStrike" baseline="0" dirty="0">
                <a:latin typeface="Times New Roman" panose="02020603050405020304" pitchFamily="18" charset="0"/>
              </a:rPr>
              <a:t>evaluate variability and potential error in the reference classification; and </a:t>
            </a:r>
          </a:p>
          <a:p>
            <a:pPr marR="0" lvl="0" rtl="0"/>
            <a:r>
              <a:rPr lang="en-US" b="1" i="0" u="none" strike="noStrike" baseline="0" dirty="0">
                <a:latin typeface="Times New Roman" panose="02020603050405020304" pitchFamily="18" charset="0"/>
              </a:rPr>
              <a:t>document deviations from good practice that may substantially affect the results.</a:t>
            </a:r>
          </a:p>
        </p:txBody>
      </p:sp>
    </p:spTree>
    <p:extLst>
      <p:ext uri="{BB962C8B-B14F-4D97-AF65-F5344CB8AC3E}">
        <p14:creationId xmlns:p14="http://schemas.microsoft.com/office/powerpoint/2010/main" val="35269952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Activity / discussion</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dirty="0">
                <a:latin typeface="Times New Roman" panose="02020603050405020304" pitchFamily="18" charset="0"/>
              </a:rPr>
              <a:t>Objective: Separate forest lands into sub-categories of plantation forest (even woodlots) and natural forests.</a:t>
            </a:r>
          </a:p>
          <a:p>
            <a:pPr marR="0" lvl="0" rtl="0"/>
            <a:r>
              <a:rPr lang="en-US" b="1" i="0" u="none" strike="noStrike" baseline="0" dirty="0">
                <a:latin typeface="Times New Roman" panose="02020603050405020304" pitchFamily="18" charset="0"/>
              </a:rPr>
              <a:t>Problem: Wall to wall mapping using classifier models (e.g., random forest algorithm) and Landsat composite is not accurate, because plantations and (natural) forests have a similar Landsat spectral signature. </a:t>
            </a:r>
          </a:p>
          <a:p>
            <a:pPr marR="0" lvl="0" rtl="0"/>
            <a:r>
              <a:rPr lang="en-US" b="1" i="0" u="none" strike="noStrike" baseline="0" dirty="0">
                <a:latin typeface="Times New Roman" panose="02020603050405020304" pitchFamily="18" charset="0"/>
              </a:rPr>
              <a:t>Solution:</a:t>
            </a:r>
          </a:p>
          <a:p>
            <a:pPr lvl="1"/>
            <a:r>
              <a:rPr lang="en-US" b="1" i="0" u="none" strike="noStrike" baseline="0" dirty="0">
                <a:latin typeface="Times New Roman" panose="02020603050405020304" pitchFamily="18" charset="0"/>
              </a:rPr>
              <a:t>Automate mapping where we can</a:t>
            </a:r>
          </a:p>
          <a:p>
            <a:pPr marR="0" lvl="0" rtl="0"/>
            <a:r>
              <a:rPr lang="en-US" b="1" i="0" u="none" strike="noStrike" baseline="0" dirty="0">
                <a:latin typeface="Times New Roman" panose="02020603050405020304" pitchFamily="18" charset="0"/>
              </a:rPr>
              <a:t>Estimate coverage using:</a:t>
            </a:r>
          </a:p>
          <a:p>
            <a:pPr lvl="1"/>
            <a:r>
              <a:rPr lang="en-US" b="1" i="0" u="none" strike="noStrike" baseline="0" dirty="0">
                <a:latin typeface="Times New Roman" panose="02020603050405020304" pitchFamily="18" charset="0"/>
              </a:rPr>
              <a:t>Probability based sample within the mapped Forest areas</a:t>
            </a:r>
          </a:p>
          <a:p>
            <a:pPr lvl="1"/>
            <a:r>
              <a:rPr lang="en-US" b="1" i="0" u="none" strike="noStrike" baseline="0" dirty="0">
                <a:latin typeface="Times New Roman" panose="02020603050405020304" pitchFamily="18" charset="0"/>
              </a:rPr>
              <a:t>High resolution aerial imagery (e.g., Google Earth)</a:t>
            </a:r>
          </a:p>
          <a:p>
            <a:pPr lvl="1"/>
            <a:r>
              <a:rPr lang="en-US" b="1" i="0" u="none" strike="noStrike" baseline="0" dirty="0">
                <a:latin typeface="Times New Roman" panose="02020603050405020304" pitchFamily="18" charset="0"/>
              </a:rPr>
              <a:t>Human brain-eye system</a:t>
            </a:r>
          </a:p>
          <a:p>
            <a:pPr lvl="1"/>
            <a:r>
              <a:rPr lang="en-US" b="1" i="0" u="none" strike="noStrike" baseline="0" dirty="0">
                <a:latin typeface="Times New Roman" panose="02020603050405020304" pitchFamily="18" charset="0"/>
              </a:rPr>
              <a:t>Estimate area using simple statistics</a:t>
            </a:r>
          </a:p>
          <a:p>
            <a:pPr marR="0" lvl="0" rtl="0"/>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8051258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0" u="none" strike="noStrike" kern="1800" baseline="0" dirty="0">
                <a:latin typeface="Times New Roman" panose="02020603050405020304" pitchFamily="18" charset="0"/>
              </a:rPr>
              <a:t>Activity / discussion</a:t>
            </a:r>
            <a:br>
              <a:rPr lang="en-US" b="1" i="0" u="none" strike="noStrike" kern="1800" baseline="0" dirty="0">
                <a:latin typeface="Times New Roman" panose="02020603050405020304" pitchFamily="18" charset="0"/>
              </a:rPr>
            </a:br>
            <a:r>
              <a:rPr lang="en-US" b="1" dirty="0">
                <a:latin typeface="Times New Roman" panose="02020603050405020304" pitchFamily="18" charset="0"/>
              </a:rPr>
              <a:t>Workflow:</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Define land covers or land uses of interest</a:t>
            </a:r>
          </a:p>
          <a:p>
            <a:pPr marR="0" lvl="0" rtl="0"/>
            <a:r>
              <a:rPr lang="en-US" b="1" i="0" u="none" strike="noStrike" baseline="0" dirty="0">
                <a:latin typeface="Times New Roman" panose="02020603050405020304" pitchFamily="18" charset="0"/>
              </a:rPr>
              <a:t>Determine which you can map:</a:t>
            </a:r>
          </a:p>
          <a:p>
            <a:pPr lvl="1"/>
            <a:r>
              <a:rPr lang="en-US" b="1" i="0" u="none" strike="noStrike" baseline="0" dirty="0">
                <a:latin typeface="Times New Roman" panose="02020603050405020304" pitchFamily="18" charset="0"/>
              </a:rPr>
              <a:t>Which have distinct spectral signature (candidates for image classification)?</a:t>
            </a:r>
          </a:p>
          <a:p>
            <a:pPr lvl="1"/>
            <a:r>
              <a:rPr lang="en-US" b="1" i="0" u="none" strike="noStrike" baseline="0" dirty="0">
                <a:latin typeface="Times New Roman" panose="02020603050405020304" pitchFamily="18" charset="0"/>
              </a:rPr>
              <a:t>Which are commonly confused?</a:t>
            </a:r>
          </a:p>
          <a:p>
            <a:pPr marR="0" lvl="0" rtl="0"/>
            <a:r>
              <a:rPr lang="en-US" b="1" i="0" u="none" strike="noStrike" baseline="0" dirty="0">
                <a:latin typeface="Times New Roman" panose="02020603050405020304" pitchFamily="18" charset="0"/>
              </a:rPr>
              <a:t>Select sample design</a:t>
            </a:r>
          </a:p>
          <a:p>
            <a:pPr lvl="1"/>
            <a:r>
              <a:rPr lang="en-US" b="1" i="0" u="none" strike="noStrike" baseline="0" dirty="0">
                <a:latin typeface="Times New Roman" panose="02020603050405020304" pitchFamily="18" charset="0"/>
              </a:rPr>
              <a:t>Photo interpretation of plots</a:t>
            </a:r>
          </a:p>
          <a:p>
            <a:pPr marR="0" lvl="0" rtl="0"/>
            <a:r>
              <a:rPr lang="en-US" b="1" i="0" u="none" strike="noStrike" baseline="0" dirty="0">
                <a:latin typeface="Times New Roman" panose="02020603050405020304" pitchFamily="18" charset="0"/>
              </a:rPr>
              <a:t>Generate simple statistics</a:t>
            </a:r>
          </a:p>
        </p:txBody>
      </p:sp>
    </p:spTree>
    <p:extLst>
      <p:ext uri="{BB962C8B-B14F-4D97-AF65-F5344CB8AC3E}">
        <p14:creationId xmlns:p14="http://schemas.microsoft.com/office/powerpoint/2010/main" val="4601367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93</a:t>
            </a:fld>
            <a:endParaRPr lang="en-US"/>
          </a:p>
        </p:txBody>
      </p:sp>
    </p:spTree>
    <p:extLst>
      <p:ext uri="{BB962C8B-B14F-4D97-AF65-F5344CB8AC3E}">
        <p14:creationId xmlns:p14="http://schemas.microsoft.com/office/powerpoint/2010/main" val="724933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7733</Words>
  <Application>Microsoft Office PowerPoint</Application>
  <PresentationFormat>Widescreen</PresentationFormat>
  <Paragraphs>511</Paragraphs>
  <Slides>93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Calibri</vt:lpstr>
      <vt:lpstr>Calibri Light</vt:lpstr>
      <vt:lpstr>Segoe UI</vt:lpstr>
      <vt:lpstr>Times New Roman</vt:lpstr>
      <vt:lpstr>Office Theme</vt:lpstr>
      <vt:lpstr>GIS and RS for Forest Resource Assessment</vt:lpstr>
      <vt:lpstr>PowerPoint Presentation</vt:lpstr>
      <vt:lpstr>Unit 4. Forestry cover mapping</vt:lpstr>
      <vt:lpstr>Approaches for forest cover mapping</vt:lpstr>
      <vt:lpstr>Pre-processing</vt:lpstr>
      <vt:lpstr>Pre-processing Coarse resolution data</vt:lpstr>
      <vt:lpstr>Pre-processing Coarse resolution data - compositing</vt:lpstr>
      <vt:lpstr>Pre-processing Coarse resolution data - compositing</vt:lpstr>
      <vt:lpstr>Pre-processing  Fine resolution data</vt:lpstr>
      <vt:lpstr>Pre-processing  Fine resolution data</vt:lpstr>
      <vt:lpstr>Pre-processing  Fine resolution data</vt:lpstr>
      <vt:lpstr>Pre-processing  Compositing</vt:lpstr>
      <vt:lpstr>Pre-processing  Compositing</vt:lpstr>
      <vt:lpstr>Pre-processing  Compositing</vt:lpstr>
      <vt:lpstr>Pre-processing Phonological differences</vt:lpstr>
      <vt:lpstr>Pre-processing  Phonological differences</vt:lpstr>
      <vt:lpstr>Classification</vt:lpstr>
      <vt:lpstr>Methods of classification</vt:lpstr>
      <vt:lpstr>Manual Classification</vt:lpstr>
      <vt:lpstr>Digital Classification</vt:lpstr>
      <vt:lpstr>Digital Classification</vt:lpstr>
      <vt:lpstr>Digital Classification</vt:lpstr>
      <vt:lpstr>Digital Classification</vt:lpstr>
      <vt:lpstr>Consideration in land cover classification </vt:lpstr>
      <vt:lpstr>Image segmentation</vt:lpstr>
      <vt:lpstr>Image segmentation</vt:lpstr>
      <vt:lpstr>Hybrid Approach</vt:lpstr>
      <vt:lpstr>Land use /Land Cover map generated using manual classification Heads-Up digitisation approach. </vt:lpstr>
      <vt:lpstr>Manual digitizing of forest cover</vt:lpstr>
      <vt:lpstr>Manual digitizing of forest cover</vt:lpstr>
      <vt:lpstr>New method</vt:lpstr>
      <vt:lpstr>Manual digitizing procedure  Disadvantages</vt:lpstr>
      <vt:lpstr>Errors related with digitizing</vt:lpstr>
      <vt:lpstr>Integrating the attribute data with the spatial data</vt:lpstr>
      <vt:lpstr>Digital image classification</vt:lpstr>
      <vt:lpstr>Input for image classification</vt:lpstr>
      <vt:lpstr>Procedure for digital image classification</vt:lpstr>
      <vt:lpstr>Algorithm examples</vt:lpstr>
      <vt:lpstr>Explain the major post-classification tasks</vt:lpstr>
      <vt:lpstr>The steps required to information extraction depend on the defined mapping approach:</vt:lpstr>
      <vt:lpstr>What is the output of the filtering process?</vt:lpstr>
      <vt:lpstr>PowerPoint Presentation</vt:lpstr>
      <vt:lpstr>PowerPoint Presentation</vt:lpstr>
      <vt:lpstr>Un-filtered and filtered image classification maps</vt:lpstr>
      <vt:lpstr>Sampling approaches for forest area estimation</vt:lpstr>
      <vt:lpstr>Sampling approaches for forest area estimation</vt:lpstr>
      <vt:lpstr>OVERVIEW ON SAMPLING PRINCIPLES </vt:lpstr>
      <vt:lpstr>SAMPLING DESIGN </vt:lpstr>
      <vt:lpstr>Use of auxiliary data and stratification </vt:lpstr>
      <vt:lpstr>Use of auxiliary data and stratification </vt:lpstr>
      <vt:lpstr>Use of auxiliary data and stratification </vt:lpstr>
      <vt:lpstr>Sampling</vt:lpstr>
      <vt:lpstr>Permanent sample plots and time-series data </vt:lpstr>
      <vt:lpstr>Permanent sample plots and time-series data </vt:lpstr>
      <vt:lpstr>Three common sampling designs can be used for change estimation:</vt:lpstr>
      <vt:lpstr>Next figure shows these three Approaches.</vt:lpstr>
      <vt:lpstr>SAMPLING METHODS FOR AREA ESTIMATION </vt:lpstr>
      <vt:lpstr>SAMPLING METHODS FOR AREA ESTIMATION </vt:lpstr>
      <vt:lpstr>ESTIMATION OF AREAS VIA PROPORTIONS </vt:lpstr>
      <vt:lpstr>PowerPoint Presentation</vt:lpstr>
      <vt:lpstr>PowerPoint Presentation</vt:lpstr>
      <vt:lpstr>standard  error</vt:lpstr>
      <vt:lpstr>DIRECT ESTIMATION OF AREA </vt:lpstr>
      <vt:lpstr>DIRECT ESTIMATION OF AREA </vt:lpstr>
      <vt:lpstr>DIRECT ESTIMATION OF AREA </vt:lpstr>
      <vt:lpstr>Accuracy assessment</vt:lpstr>
      <vt:lpstr>In this section, the accuracy assessment explained in IPCCC will be explained for the </vt:lpstr>
      <vt:lpstr>In this section, the accuracy assessment explained in IPCCC will be explained for the </vt:lpstr>
      <vt:lpstr>GCP collected from high resolution images: </vt:lpstr>
      <vt:lpstr>The pixels in these training areas are separated into two sets:</vt:lpstr>
      <vt:lpstr>To avoid introducing errors because of poor reference data, the reference data must:</vt:lpstr>
      <vt:lpstr>The reference data collection</vt:lpstr>
      <vt:lpstr>What is Error Matrix?</vt:lpstr>
      <vt:lpstr>How can there be two values and what do they mean...?</vt:lpstr>
      <vt:lpstr>PowerPoint Presentation</vt:lpstr>
      <vt:lpstr>PowerPoint Presentation</vt:lpstr>
      <vt:lpstr>PowerPoint Presentation</vt:lpstr>
      <vt:lpstr>PowerPoint Presentation</vt:lpstr>
      <vt:lpstr>What are the reasons for classification error?</vt:lpstr>
      <vt:lpstr>What should be considered when assigning classification errors</vt:lpstr>
      <vt:lpstr>Such types of errors related with reference label/data should be minimized </vt:lpstr>
      <vt:lpstr>An overview of the accuracy assessment workflow: three geoprocessing tools:</vt:lpstr>
      <vt:lpstr>An overview of the accuracy assessment workflow (other options also exist): three geoprocessing tools:</vt:lpstr>
      <vt:lpstr>Computes a confusion matrix</vt:lpstr>
      <vt:lpstr>Example of a confusion matrix</vt:lpstr>
      <vt:lpstr>An example of a confusion matrix:</vt:lpstr>
      <vt:lpstr>Good practices for estimating area and assessing accuracy of land change</vt:lpstr>
      <vt:lpstr>Good practices for estimating area and assessing accuracy of land change</vt:lpstr>
      <vt:lpstr>The primary good practice recommendations for assessing accuracy and estimating area are: </vt:lpstr>
      <vt:lpstr>The primary good practice recommendations for assessing accuracy and estimating area are: </vt:lpstr>
      <vt:lpstr>Activity / discussion</vt:lpstr>
      <vt:lpstr>Activity / discussion Workflow: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and RS for ForestResource Assessment</dc:title>
  <dc:creator>Kefyalew Sahle Kibret</dc:creator>
  <cp:lastModifiedBy>HP</cp:lastModifiedBy>
  <cp:revision>68</cp:revision>
  <dcterms:created xsi:type="dcterms:W3CDTF">2023-04-04T09:35:02Z</dcterms:created>
  <dcterms:modified xsi:type="dcterms:W3CDTF">2024-04-26T09:48:24Z</dcterms:modified>
</cp:coreProperties>
</file>