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97" r:id="rId3"/>
    <p:sldId id="398" r:id="rId4"/>
    <p:sldId id="511" r:id="rId5"/>
    <p:sldId id="400" r:id="rId6"/>
    <p:sldId id="401" r:id="rId7"/>
    <p:sldId id="402" r:id="rId8"/>
    <p:sldId id="403" r:id="rId9"/>
    <p:sldId id="404" r:id="rId10"/>
    <p:sldId id="517" r:id="rId11"/>
    <p:sldId id="512"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18" r:id="rId25"/>
    <p:sldId id="513" r:id="rId26"/>
    <p:sldId id="420" r:id="rId27"/>
    <p:sldId id="421" r:id="rId28"/>
    <p:sldId id="514" r:id="rId29"/>
    <p:sldId id="422" r:id="rId30"/>
    <p:sldId id="423" r:id="rId31"/>
    <p:sldId id="424" r:id="rId32"/>
    <p:sldId id="515" r:id="rId33"/>
    <p:sldId id="425" r:id="rId34"/>
    <p:sldId id="516" r:id="rId35"/>
    <p:sldId id="518" r:id="rId36"/>
    <p:sldId id="426" r:id="rId37"/>
    <p:sldId id="428" r:id="rId38"/>
    <p:sldId id="519" r:id="rId39"/>
    <p:sldId id="431" r:id="rId40"/>
    <p:sldId id="520" r:id="rId41"/>
    <p:sldId id="432" r:id="rId42"/>
    <p:sldId id="43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5FF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A7AB5-780F-4656-A839-B8D4FD471AD7}"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D7D98-F644-4DA4-9749-7C4895CDD38F}" type="slidenum">
              <a:rPr lang="en-US" smtClean="0"/>
              <a:t>‹#›</a:t>
            </a:fld>
            <a:endParaRPr lang="en-US"/>
          </a:p>
        </p:txBody>
      </p:sp>
    </p:spTree>
    <p:extLst>
      <p:ext uri="{BB962C8B-B14F-4D97-AF65-F5344CB8AC3E}">
        <p14:creationId xmlns:p14="http://schemas.microsoft.com/office/powerpoint/2010/main" val="22272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CD7D98-F644-4DA4-9749-7C4895CDD38F}" type="slidenum">
              <a:rPr lang="en-US" smtClean="0"/>
              <a:t>1</a:t>
            </a:fld>
            <a:endParaRPr lang="en-US"/>
          </a:p>
        </p:txBody>
      </p:sp>
    </p:spTree>
    <p:extLst>
      <p:ext uri="{BB962C8B-B14F-4D97-AF65-F5344CB8AC3E}">
        <p14:creationId xmlns:p14="http://schemas.microsoft.com/office/powerpoint/2010/main" val="397037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751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11787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164021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7A5BC-A881-491C-9F41-08342BD2C3D8}"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C726-06C6-4D1E-9BA7-1DBCB1C902BB}" type="slidenum">
              <a:rPr lang="en-US" smtClean="0"/>
              <a:t>‹#›</a:t>
            </a:fld>
            <a:endParaRPr lang="en-US"/>
          </a:p>
        </p:txBody>
      </p:sp>
    </p:spTree>
    <p:extLst>
      <p:ext uri="{BB962C8B-B14F-4D97-AF65-F5344CB8AC3E}">
        <p14:creationId xmlns:p14="http://schemas.microsoft.com/office/powerpoint/2010/main" val="243832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200" b="1"/>
            </a:lvl1pPr>
          </a:lstStyle>
          <a:p>
            <a:r>
              <a:rPr lang="en-US"/>
              <a:t>Click to edit Master title style</a:t>
            </a:r>
          </a:p>
        </p:txBody>
      </p:sp>
      <p:sp>
        <p:nvSpPr>
          <p:cNvPr id="3" name="Content Placeholder 2"/>
          <p:cNvSpPr>
            <a:spLocks noGrp="1"/>
          </p:cNvSpPr>
          <p:nvPr>
            <p:ph idx="1"/>
          </p:nvPr>
        </p:nvSpPr>
        <p:spPr/>
        <p:txBody>
          <a:bodyPr>
            <a:normAutofit/>
          </a:bodyPr>
          <a:lstStyle>
            <a:lvl1pPr>
              <a:defRPr sz="4000"/>
            </a:lvl1pPr>
            <a:lvl2pPr>
              <a:defRPr sz="3600">
                <a:solidFill>
                  <a:srgbClr val="0000CC"/>
                </a:solidFill>
              </a:defRPr>
            </a:lvl2pPr>
            <a:lvl3pPr>
              <a:defRPr sz="32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cxnSp>
        <p:nvCxnSpPr>
          <p:cNvPr id="8" name="Straight Connector 7"/>
          <p:cNvCxnSpPr/>
          <p:nvPr userDrawn="1"/>
        </p:nvCxnSpPr>
        <p:spPr>
          <a:xfrm flipV="1">
            <a:off x="838200" y="1656522"/>
            <a:ext cx="10515600" cy="66261"/>
          </a:xfrm>
          <a:prstGeom prst="line">
            <a:avLst/>
          </a:prstGeom>
          <a:ln w="57150">
            <a:solidFill>
              <a:srgbClr val="5FFC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25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43707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409635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04-Apr-23</a:t>
            </a:r>
          </a:p>
        </p:txBody>
      </p:sp>
      <p:sp>
        <p:nvSpPr>
          <p:cNvPr id="8" name="Footer Placeholder 7"/>
          <p:cNvSpPr>
            <a:spLocks noGrp="1"/>
          </p:cNvSpPr>
          <p:nvPr>
            <p:ph type="ftr" sz="quarter" idx="11"/>
          </p:nvPr>
        </p:nvSpPr>
        <p:spPr/>
        <p:txBody>
          <a:bodyPr/>
          <a:lstStyle/>
          <a:p>
            <a:r>
              <a:rPr lang="en-US"/>
              <a:t>Kefyalew Sahle (HU, WGCFNR)</a:t>
            </a:r>
          </a:p>
        </p:txBody>
      </p:sp>
      <p:sp>
        <p:nvSpPr>
          <p:cNvPr id="9" name="Slide Number Placeholder 8"/>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8400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34079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68574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20956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22571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04-Apr-23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Kefyalew Sahle (HU, WGCFNR)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8C100-5670-4E20-940F-F4434F56A4F4}" type="slidenum">
              <a:rPr lang="en-US" smtClean="0"/>
              <a:t>‹#›</a:t>
            </a:fld>
            <a:endParaRPr lang="en-US"/>
          </a:p>
        </p:txBody>
      </p:sp>
    </p:spTree>
    <p:extLst>
      <p:ext uri="{BB962C8B-B14F-4D97-AF65-F5344CB8AC3E}">
        <p14:creationId xmlns:p14="http://schemas.microsoft.com/office/powerpoint/2010/main" val="14319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GIS and RS for Forest Resource Assessment</a:t>
            </a:r>
          </a:p>
        </p:txBody>
      </p:sp>
      <p:sp>
        <p:nvSpPr>
          <p:cNvPr id="5" name="Title 1"/>
          <p:cNvSpPr>
            <a:spLocks noGrp="1"/>
          </p:cNvSpPr>
          <p:nvPr>
            <p:ph type="subTitle" idx="1"/>
          </p:nvPr>
        </p:nvSpPr>
        <p:spPr/>
        <p:txBody>
          <a:bodyPr>
            <a:normAutofit fontScale="90000" lnSpcReduction="20000"/>
          </a:bodyPr>
          <a:lstStyle/>
          <a:p>
            <a:r>
              <a:rPr lang="en-US" dirty="0" err="1"/>
              <a:t>Kefyalew</a:t>
            </a:r>
            <a:r>
              <a:rPr lang="en-US" dirty="0"/>
              <a:t> </a:t>
            </a:r>
            <a:r>
              <a:rPr lang="en-US" dirty="0" err="1"/>
              <a:t>Sahle</a:t>
            </a:r>
            <a:br>
              <a:rPr lang="en-US" dirty="0"/>
            </a:br>
            <a:br>
              <a:rPr lang="en-US" dirty="0"/>
            </a:br>
            <a:r>
              <a:rPr lang="en-US" dirty="0" err="1"/>
              <a:t>Hawassa</a:t>
            </a:r>
            <a:r>
              <a:rPr lang="en-US" dirty="0"/>
              <a:t> University</a:t>
            </a:r>
          </a:p>
          <a:p>
            <a:r>
              <a:rPr lang="en-US" dirty="0" err="1"/>
              <a:t>Wondo</a:t>
            </a:r>
            <a:r>
              <a:rPr lang="en-US" dirty="0"/>
              <a:t> Genet College of Forestry and Natural Resources</a:t>
            </a:r>
          </a:p>
          <a:p>
            <a:r>
              <a:rPr lang="en-US" dirty="0"/>
              <a:t>GIS Department</a:t>
            </a:r>
          </a:p>
          <a:p>
            <a:endParaRPr lang="en-US" dirty="0"/>
          </a:p>
        </p:txBody>
      </p:sp>
      <p:sp>
        <p:nvSpPr>
          <p:cNvPr id="6" name="Date Placeholder 5"/>
          <p:cNvSpPr>
            <a:spLocks noGrp="1"/>
          </p:cNvSpPr>
          <p:nvPr>
            <p:ph type="dt" sz="half" idx="10"/>
          </p:nvPr>
        </p:nvSpPr>
        <p:spPr/>
        <p:txBody>
          <a:bodyPr/>
          <a:lstStyle/>
          <a:p>
            <a:r>
              <a:rPr lang="en-US"/>
              <a:t>04-Apr-23</a:t>
            </a:r>
          </a:p>
        </p:txBody>
      </p:sp>
      <p:sp>
        <p:nvSpPr>
          <p:cNvPr id="7" name="Footer Placeholder 6"/>
          <p:cNvSpPr>
            <a:spLocks noGrp="1"/>
          </p:cNvSpPr>
          <p:nvPr>
            <p:ph type="ftr" sz="quarter" idx="11"/>
          </p:nvPr>
        </p:nvSpPr>
        <p:spPr/>
        <p:txBody>
          <a:bodyPr/>
          <a:lstStyle/>
          <a:p>
            <a:r>
              <a:rPr lang="en-US"/>
              <a:t>Kefyalew Sahle (HU, WGCFNR)</a:t>
            </a:r>
          </a:p>
        </p:txBody>
      </p:sp>
      <p:sp>
        <p:nvSpPr>
          <p:cNvPr id="8" name="Slide Number Placeholder 7"/>
          <p:cNvSpPr>
            <a:spLocks noGrp="1"/>
          </p:cNvSpPr>
          <p:nvPr>
            <p:ph type="sldNum" sz="quarter" idx="12"/>
          </p:nvPr>
        </p:nvSpPr>
        <p:spPr/>
        <p:txBody>
          <a:bodyPr/>
          <a:lstStyle/>
          <a:p>
            <a:fld id="{A088C100-5670-4E20-940F-F4434F56A4F4}" type="slidenum">
              <a:rPr lang="en-US" smtClean="0"/>
              <a:t>1</a:t>
            </a:fld>
            <a:endParaRPr lang="en-US"/>
          </a:p>
        </p:txBody>
      </p:sp>
    </p:spTree>
    <p:extLst>
      <p:ext uri="{BB962C8B-B14F-4D97-AF65-F5344CB8AC3E}">
        <p14:creationId xmlns:p14="http://schemas.microsoft.com/office/powerpoint/2010/main" val="409016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b="1" kern="1800" dirty="0">
                <a:latin typeface="Times New Roman" panose="02020603050405020304" pitchFamily="18" charset="0"/>
              </a:rPr>
              <a:t>Forest biomass estimation approaches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10</a:t>
            </a:fld>
            <a:endParaRPr lang="en-US"/>
          </a:p>
        </p:txBody>
      </p:sp>
    </p:spTree>
    <p:extLst>
      <p:ext uri="{BB962C8B-B14F-4D97-AF65-F5344CB8AC3E}">
        <p14:creationId xmlns:p14="http://schemas.microsoft.com/office/powerpoint/2010/main" val="182616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11</a:t>
            </a:fld>
            <a:endParaRPr lang="en-US"/>
          </a:p>
        </p:txBody>
      </p:sp>
    </p:spTree>
    <p:extLst>
      <p:ext uri="{BB962C8B-B14F-4D97-AF65-F5344CB8AC3E}">
        <p14:creationId xmlns:p14="http://schemas.microsoft.com/office/powerpoint/2010/main" val="300740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kern="1800" dirty="0">
                <a:latin typeface="Times New Roman" panose="02020603050405020304" pitchFamily="18" charset="0"/>
              </a:rPr>
              <a:t>Forest biomass estimation approaches</a:t>
            </a:r>
          </a:p>
        </p:txBody>
      </p:sp>
      <p:sp>
        <p:nvSpPr>
          <p:cNvPr id="3" name="Text Placeholder 2"/>
          <p:cNvSpPr>
            <a:spLocks noGrp="1"/>
          </p:cNvSpPr>
          <p:nvPr>
            <p:ph type="body" idx="1"/>
          </p:nvPr>
        </p:nvSpPr>
        <p:spPr/>
        <p:txBody>
          <a:bodyPr/>
          <a:lstStyle/>
          <a:p>
            <a:pPr marR="0" lvl="0" rtl="0"/>
            <a:r>
              <a:rPr lang="en-US" dirty="0"/>
              <a:t>Ground inventory of forest biomass</a:t>
            </a:r>
          </a:p>
          <a:p>
            <a:pPr marR="0" lvl="0" rtl="0"/>
            <a:r>
              <a:rPr lang="en-US" dirty="0"/>
              <a:t>Remote sensing of forest biomass</a:t>
            </a:r>
          </a:p>
        </p:txBody>
      </p:sp>
    </p:spTree>
    <p:extLst>
      <p:ext uri="{BB962C8B-B14F-4D97-AF65-F5344CB8AC3E}">
        <p14:creationId xmlns:p14="http://schemas.microsoft.com/office/powerpoint/2010/main" val="231993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kern="1800" dirty="0">
                <a:latin typeface="Times New Roman" panose="02020603050405020304" pitchFamily="18" charset="0"/>
              </a:rPr>
              <a:t>Ground inventory of forest biomass</a:t>
            </a:r>
          </a:p>
        </p:txBody>
      </p:sp>
      <p:sp>
        <p:nvSpPr>
          <p:cNvPr id="3" name="Text Placeholder 2"/>
          <p:cNvSpPr>
            <a:spLocks noGrp="1"/>
          </p:cNvSpPr>
          <p:nvPr>
            <p:ph type="body" idx="1"/>
          </p:nvPr>
        </p:nvSpPr>
        <p:spPr/>
        <p:txBody>
          <a:bodyPr>
            <a:normAutofit fontScale="92500"/>
          </a:bodyPr>
          <a:lstStyle/>
          <a:p>
            <a:pPr marR="0" lvl="0" rtl="0"/>
            <a:r>
              <a:rPr lang="en-US" b="1" i="0" u="none" strike="noStrike" baseline="0">
                <a:latin typeface="Times New Roman" panose="02020603050405020304" pitchFamily="18" charset="0"/>
              </a:rPr>
              <a:t>Knowledge of the distribution and amount of Above Ground Biomass (AGB) is based almost entirely on ground inventory measurements over an extremely small (and possibly biased) set of samples, with many regions left unmeasured. </a:t>
            </a:r>
          </a:p>
          <a:p>
            <a:pPr marR="0" lvl="0" rtl="0"/>
            <a:r>
              <a:rPr lang="en-US" b="1" i="0" u="none" strike="noStrike" baseline="0">
                <a:latin typeface="Times New Roman" panose="02020603050405020304" pitchFamily="18" charset="0"/>
              </a:rPr>
              <a:t>Conventional forest inventory data known as the National Forest Inventory (NFI) are based on systematic sampling of forests and are mainly designed for mono dominant, evenly aged forests in managed temperate and boreal regions.</a:t>
            </a:r>
          </a:p>
          <a:p>
            <a:pPr marR="0" lvl="0" rtl="0"/>
            <a:r>
              <a:rPr lang="en-US" b="1" i="0" u="none" strike="noStrike" baseline="0">
                <a:latin typeface="Times New Roman" panose="02020603050405020304" pitchFamily="18" charset="0"/>
              </a:rPr>
              <a:t>Although the basic statistical techniques can be used for tropical forests, there are differences in terms of plot size, number of plots, and plot locations that have not been worked out for tropical forests.</a:t>
            </a:r>
          </a:p>
        </p:txBody>
      </p:sp>
    </p:spTree>
    <p:extLst>
      <p:ext uri="{BB962C8B-B14F-4D97-AF65-F5344CB8AC3E}">
        <p14:creationId xmlns:p14="http://schemas.microsoft.com/office/powerpoint/2010/main" val="1373884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National Forest Inventory (NFI)</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a:latin typeface="Times New Roman" panose="02020603050405020304" pitchFamily="18" charset="0"/>
              </a:rPr>
              <a:t>Conventional NFI can provide accurate estimates of forest carbon density at the national and potentially subnational levels depending on the density of the plots. However, they cannot provide spatial maps unless combined with remote sensing data.</a:t>
            </a:r>
          </a:p>
          <a:p>
            <a:pPr marR="0" lvl="0" rtl="0"/>
            <a:r>
              <a:rPr lang="en-US" b="1" i="0" u="none" strike="noStrike" baseline="0">
                <a:latin typeface="Times New Roman" panose="02020603050405020304" pitchFamily="18" charset="0"/>
              </a:rPr>
              <a:t>In tropical and unmanaged forests, implementation of NFI is extremely difficult, because of limited access to the site and the cost of establishing and monitoring plots over time. Using the protocols of the U.S. or northern Scandinavian NFI to the tropics requires a large number of plots.</a:t>
            </a:r>
          </a:p>
          <a:p>
            <a:pPr marR="0" lvl="0" rtl="0"/>
            <a:r>
              <a:rPr lang="en-US" b="1" i="0" u="none" strike="noStrike" baseline="0">
                <a:latin typeface="Times New Roman" panose="02020603050405020304" pitchFamily="18" charset="0"/>
              </a:rPr>
              <a:t>Conventional NFI data include 5–10 years of repeated measurements, and the timing of the measurements is not coordinated among the countries, making it difficult to conduct a global assessment for any period. For Greenhouse Gas (GHG) emissions, the use of a national inventory along with remote sensing estimation of forest cover change can provide national-level emissions estimates, but those estimates may involve uncertainty due to the lack of forest estimates in areas where deforestation occurs.</a:t>
            </a:r>
          </a:p>
        </p:txBody>
      </p:sp>
    </p:spTree>
    <p:extLst>
      <p:ext uri="{BB962C8B-B14F-4D97-AF65-F5344CB8AC3E}">
        <p14:creationId xmlns:p14="http://schemas.microsoft.com/office/powerpoint/2010/main" val="30716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ground-based forest inventory / censuses </a:t>
            </a:r>
          </a:p>
        </p:txBody>
      </p:sp>
      <p:sp>
        <p:nvSpPr>
          <p:cNvPr id="3" name="Text Placeholder 2"/>
          <p:cNvSpPr>
            <a:spLocks noGrp="1"/>
          </p:cNvSpPr>
          <p:nvPr>
            <p:ph type="body" idx="1"/>
          </p:nvPr>
        </p:nvSpPr>
        <p:spPr/>
        <p:txBody>
          <a:bodyPr>
            <a:normAutofit fontScale="85000" lnSpcReduction="10000"/>
          </a:bodyPr>
          <a:lstStyle/>
          <a:p>
            <a:pPr marR="0" lvl="0" rtl="0"/>
            <a:r>
              <a:rPr lang="en-US" b="1" i="0" u="none" strike="noStrike" baseline="0">
                <a:latin typeface="Times New Roman" panose="02020603050405020304" pitchFamily="18" charset="0"/>
              </a:rPr>
              <a:t>At large scales, robust AGB estimates are acquired from ground-based forest censuses that are based on labor-intensive feldwork (plot inventories) conducted by trained operators. As such, these plot inventories cannot be repeated frequently or at a low cost everywhere. </a:t>
            </a:r>
          </a:p>
          <a:p>
            <a:pPr marR="0" lvl="0" rtl="0"/>
            <a:r>
              <a:rPr lang="en-US" b="1" i="0" u="none" strike="noStrike" baseline="0">
                <a:latin typeface="Times New Roman" panose="02020603050405020304" pitchFamily="18" charset="0"/>
              </a:rPr>
              <a:t>Thus, plot inventories are limited to managed forests in a number of developed countries in the Northern Hemisphere where systematic sampling of forest inventories are performed on a regular basis (5- to 10-year cycles). </a:t>
            </a:r>
          </a:p>
          <a:p>
            <a:pPr marR="0" lvl="0" rtl="0"/>
            <a:r>
              <a:rPr lang="en-US" b="1" i="0" u="none" strike="noStrike" baseline="0">
                <a:latin typeface="Times New Roman" panose="02020603050405020304" pitchFamily="18" charset="0"/>
              </a:rPr>
              <a:t>Information on most carbon-rich global forests is missing, particularly in developing and tropical countries. </a:t>
            </a:r>
          </a:p>
          <a:p>
            <a:pPr marR="0" lvl="0" rtl="0"/>
            <a:r>
              <a:rPr lang="en-US" b="1" i="0" u="none" strike="noStrike" baseline="0">
                <a:latin typeface="Times New Roman" panose="02020603050405020304" pitchFamily="18" charset="0"/>
              </a:rPr>
              <a:t>Furthermore, land-use activities, along with increasing disturbances from climate and human stresses, are rapidly changing plot inventory requirements to include more frequent observations of forest ecosystems.</a:t>
            </a:r>
          </a:p>
        </p:txBody>
      </p:sp>
    </p:spTree>
    <p:extLst>
      <p:ext uri="{BB962C8B-B14F-4D97-AF65-F5344CB8AC3E}">
        <p14:creationId xmlns:p14="http://schemas.microsoft.com/office/powerpoint/2010/main" val="4158668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kern="1800" dirty="0">
                <a:latin typeface="Times New Roman" panose="02020603050405020304" pitchFamily="18" charset="0"/>
              </a:rPr>
              <a:t>Remote sensing of forest biomass</a:t>
            </a:r>
          </a:p>
        </p:txBody>
      </p:sp>
      <p:sp>
        <p:nvSpPr>
          <p:cNvPr id="3" name="Text Placeholder 2"/>
          <p:cNvSpPr>
            <a:spLocks noGrp="1"/>
          </p:cNvSpPr>
          <p:nvPr>
            <p:ph type="body" idx="1"/>
          </p:nvPr>
        </p:nvSpPr>
        <p:spPr/>
        <p:txBody>
          <a:bodyPr/>
          <a:lstStyle/>
          <a:p>
            <a:r>
              <a:rPr lang="en-US" dirty="0"/>
              <a:t>?</a:t>
            </a:r>
          </a:p>
        </p:txBody>
      </p:sp>
    </p:spTree>
    <p:extLst>
      <p:ext uri="{BB962C8B-B14F-4D97-AF65-F5344CB8AC3E}">
        <p14:creationId xmlns:p14="http://schemas.microsoft.com/office/powerpoint/2010/main" val="130271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ground and remote sensing measurements for quantifying AGB</a:t>
            </a:r>
            <a:endParaRPr lang="en-US" b="1" i="0" u="none" strike="noStrike" kern="1800" baseline="0">
              <a:highlight>
                <a:srgbClr val="FFFF00"/>
              </a:highlight>
              <a:latin typeface="Times New Roman" panose="02020603050405020304" pitchFamily="18" charset="0"/>
            </a:endParaRP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a:latin typeface="Times New Roman" panose="02020603050405020304" pitchFamily="18" charset="0"/>
              </a:rPr>
              <a:t>There is a strong synergism between ground and remote sensing measurements for quantifying AGB .</a:t>
            </a:r>
          </a:p>
          <a:p>
            <a:pPr marR="0" lvl="0" rtl="0"/>
            <a:r>
              <a:rPr lang="en-US" b="1" i="0" u="none" strike="noStrike" baseline="0">
                <a:latin typeface="Times New Roman" panose="02020603050405020304" pitchFamily="18" charset="0"/>
              </a:rPr>
              <a:t>Ground data </a:t>
            </a:r>
          </a:p>
          <a:p>
            <a:pPr marR="0" lvl="1" rtl="0"/>
            <a:r>
              <a:rPr lang="en-US" b="1" i="0" u="none" strike="noStrike" baseline="0">
                <a:solidFill>
                  <a:srgbClr val="000000"/>
                </a:solidFill>
                <a:latin typeface="Times New Roman" panose="02020603050405020304" pitchFamily="18" charset="0"/>
              </a:rPr>
              <a:t>generally consisting of all tree diameters above a threshold, a sampling of tree heights, and species identification that permits inference of wood densities</a:t>
            </a:r>
          </a:p>
          <a:p>
            <a:pPr marR="0" lvl="1" rtl="0"/>
            <a:r>
              <a:rPr lang="en-US" b="1" i="0" u="none" strike="noStrike" baseline="0">
                <a:solidFill>
                  <a:srgbClr val="000000"/>
                </a:solidFill>
                <a:latin typeface="Times New Roman" panose="02020603050405020304" pitchFamily="18" charset="0"/>
              </a:rPr>
              <a:t>are more comprehensive locally than remote sensing data </a:t>
            </a:r>
          </a:p>
          <a:p>
            <a:pPr marR="0" lvl="0" rtl="0"/>
            <a:r>
              <a:rPr lang="en-US" b="1" i="0" u="none" strike="noStrike" baseline="0">
                <a:latin typeface="Times New Roman" panose="02020603050405020304" pitchFamily="18" charset="0"/>
              </a:rPr>
              <a:t>remote sensing data </a:t>
            </a:r>
          </a:p>
          <a:p>
            <a:pPr marR="0" lvl="1" rtl="0"/>
            <a:r>
              <a:rPr lang="en-US" b="1" i="0" u="none" strike="noStrike" baseline="0">
                <a:solidFill>
                  <a:srgbClr val="000000"/>
                </a:solidFill>
                <a:latin typeface="Times New Roman" panose="02020603050405020304" pitchFamily="18" charset="0"/>
              </a:rPr>
              <a:t>general measure </a:t>
            </a:r>
          </a:p>
          <a:p>
            <a:pPr marR="0" lvl="2" rtl="0"/>
            <a:r>
              <a:rPr lang="en-US" b="1" i="0" u="none" strike="noStrike" baseline="0">
                <a:solidFill>
                  <a:srgbClr val="000000"/>
                </a:solidFill>
                <a:latin typeface="Times New Roman" panose="02020603050405020304" pitchFamily="18" charset="0"/>
              </a:rPr>
              <a:t>aggregate canopy height (in the case of lidar sensors) or </a:t>
            </a:r>
          </a:p>
          <a:p>
            <a:pPr marR="0" lvl="2" rtl="0"/>
            <a:r>
              <a:rPr lang="en-US" b="1" i="0" u="none" strike="noStrike" baseline="0">
                <a:solidFill>
                  <a:srgbClr val="000000"/>
                </a:solidFill>
                <a:latin typeface="Times New Roman" panose="02020603050405020304" pitchFamily="18" charset="0"/>
              </a:rPr>
              <a:t>some indicators of forest height and volume (in the case of radar sensors). </a:t>
            </a:r>
          </a:p>
          <a:p>
            <a:pPr marR="0" lvl="0" rtl="0"/>
            <a:r>
              <a:rPr lang="en-US" b="1" i="0" u="none" strike="noStrike" baseline="0">
                <a:latin typeface="Times New Roman" panose="02020603050405020304" pitchFamily="18" charset="0"/>
              </a:rPr>
              <a:t>Airborne or satellite remote sensing-based data </a:t>
            </a:r>
          </a:p>
          <a:p>
            <a:pPr marR="0" lvl="1" rtl="0"/>
            <a:r>
              <a:rPr lang="en-US" b="1" i="0" u="none" strike="noStrike" baseline="0">
                <a:solidFill>
                  <a:srgbClr val="000000"/>
                </a:solidFill>
                <a:latin typeface="Times New Roman" panose="02020603050405020304" pitchFamily="18" charset="0"/>
              </a:rPr>
              <a:t>are far more extensive, with millions of measurements over regional or continental scales compared to plots and providing a more spatially comprehensive measure of forest biomass variations. </a:t>
            </a:r>
          </a:p>
        </p:txBody>
      </p:sp>
    </p:spTree>
    <p:extLst>
      <p:ext uri="{BB962C8B-B14F-4D97-AF65-F5344CB8AC3E}">
        <p14:creationId xmlns:p14="http://schemas.microsoft.com/office/powerpoint/2010/main" val="2243676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What is measured?</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Both ground inventory and remote sensing observations focus on measuring some physical properties (e.g. height or diameter, volume, etc.) that are not forest biomass. </a:t>
            </a:r>
          </a:p>
          <a:p>
            <a:pPr marR="0" lvl="0" rtl="0"/>
            <a:r>
              <a:rPr lang="en-US" b="1" i="0" u="none" strike="noStrike" baseline="0">
                <a:latin typeface="Times New Roman" panose="02020603050405020304" pitchFamily="18" charset="0"/>
              </a:rPr>
              <a:t>Both efforts rely on statistical techniques to estimate biomass, using single-tree allometry in the case of field plots and plot-aggregate allometry in the case of satellite data.</a:t>
            </a:r>
          </a:p>
          <a:p>
            <a:pPr marR="0" lvl="0" rtl="0"/>
            <a:r>
              <a:rPr lang="en-US" b="1" i="0" u="none" strike="noStrike" baseline="0">
                <a:latin typeface="Times New Roman" panose="02020603050405020304" pitchFamily="18" charset="0"/>
              </a:rPr>
              <a:t>Furthermore, both approaches are subject to several measurement and algorithmic errors.</a:t>
            </a:r>
          </a:p>
        </p:txBody>
      </p:sp>
    </p:spTree>
    <p:extLst>
      <p:ext uri="{BB962C8B-B14F-4D97-AF65-F5344CB8AC3E}">
        <p14:creationId xmlns:p14="http://schemas.microsoft.com/office/powerpoint/2010/main" val="882852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Remote sensing sensors provide measurements of biophysical and structural characteristics of forests </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A variety of remote sensing sensors provide measurements of biophysical and structural characteristics of forests based on the interaction of light or microwave energy with forest canopy and woody components. </a:t>
            </a:r>
          </a:p>
          <a:p>
            <a:pPr marR="0" lvl="0" rtl="0"/>
            <a:r>
              <a:rPr lang="en-US" b="1" i="0" u="none" strike="noStrike" baseline="0">
                <a:latin typeface="Times New Roman" panose="02020603050405020304" pitchFamily="18" charset="0"/>
              </a:rPr>
              <a:t>These sensors are typically categorized into </a:t>
            </a:r>
          </a:p>
          <a:p>
            <a:pPr marR="0" lvl="1" rtl="0"/>
            <a:r>
              <a:rPr lang="en-US" b="1" i="0" u="none" strike="noStrike" baseline="0">
                <a:solidFill>
                  <a:srgbClr val="000000"/>
                </a:solidFill>
                <a:latin typeface="Times New Roman" panose="02020603050405020304" pitchFamily="18" charset="0"/>
              </a:rPr>
              <a:t>passive sensors, such as spectrometers or radiometers that measure reflected or emitted radiation from the Earth’s surfaces, and </a:t>
            </a:r>
          </a:p>
          <a:p>
            <a:pPr marR="0" lvl="1" rtl="0"/>
            <a:r>
              <a:rPr lang="en-US" b="1" i="0" u="none" strike="noStrike" baseline="0">
                <a:solidFill>
                  <a:srgbClr val="000000"/>
                </a:solidFill>
                <a:latin typeface="Times New Roman" panose="02020603050405020304" pitchFamily="18" charset="0"/>
              </a:rPr>
              <a:t>active sensors, which internally generate and emit energy and then measure different attributes of the returned energy bouncing back from the surface. </a:t>
            </a:r>
          </a:p>
        </p:txBody>
      </p:sp>
    </p:spTree>
    <p:extLst>
      <p:ext uri="{BB962C8B-B14F-4D97-AF65-F5344CB8AC3E}">
        <p14:creationId xmlns:p14="http://schemas.microsoft.com/office/powerpoint/2010/main" val="118535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kern="1800" dirty="0">
                <a:latin typeface="Times New Roman" panose="02020603050405020304" pitchFamily="18" charset="0"/>
              </a:rPr>
              <a:t>Unit 6. Forest biomass estimation</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a:t>
            </a:fld>
            <a:endParaRPr lang="en-US"/>
          </a:p>
        </p:txBody>
      </p:sp>
    </p:spTree>
    <p:extLst>
      <p:ext uri="{BB962C8B-B14F-4D97-AF65-F5344CB8AC3E}">
        <p14:creationId xmlns:p14="http://schemas.microsoft.com/office/powerpoint/2010/main" val="212552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Passive remote sensors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measure different ranges of wavelengths of reflected solar radiation (optical and microwave), </a:t>
            </a:r>
          </a:p>
          <a:p>
            <a:pPr marR="0" lvl="0" rtl="0"/>
            <a:r>
              <a:rPr lang="en-US" b="1" i="0" u="none" strike="noStrike" baseline="0">
                <a:latin typeface="Times New Roman" panose="02020603050405020304" pitchFamily="18" charset="0"/>
              </a:rPr>
              <a:t>providing two-dimensional information that can be indirectly linked to biophysical properties of vegetation. </a:t>
            </a:r>
          </a:p>
          <a:p>
            <a:pPr marR="0" lvl="0" rtl="0"/>
            <a:r>
              <a:rPr lang="en-US" b="1" i="0" u="none" strike="noStrike" baseline="0">
                <a:latin typeface="Times New Roman" panose="02020603050405020304" pitchFamily="18" charset="0"/>
              </a:rPr>
              <a:t>Examples of passive systems include Landsat (measuring the visible spectrum), QuickBird (visible to near-infrared), AVIRIS, and MODIS, with the latter two measuring from visible to infrared.</a:t>
            </a:r>
          </a:p>
        </p:txBody>
      </p:sp>
    </p:spTree>
    <p:extLst>
      <p:ext uri="{BB962C8B-B14F-4D97-AF65-F5344CB8AC3E}">
        <p14:creationId xmlns:p14="http://schemas.microsoft.com/office/powerpoint/2010/main" val="338238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Active sensors </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are designed to work at limited wavelengths, such as lidar in visible or near-infrared wavelengths or radar in microwave long wavelengths. </a:t>
            </a:r>
          </a:p>
        </p:txBody>
      </p:sp>
    </p:spTree>
    <p:extLst>
      <p:ext uri="{BB962C8B-B14F-4D97-AF65-F5344CB8AC3E}">
        <p14:creationId xmlns:p14="http://schemas.microsoft.com/office/powerpoint/2010/main" val="121663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dirty="0">
                <a:latin typeface="Times New Roman" panose="02020603050405020304" pitchFamily="18" charset="0"/>
              </a:rPr>
              <a:t>Remote sensing techniques for forest structure and biomass – </a:t>
            </a:r>
            <a:r>
              <a:rPr lang="en-US" b="1" i="0" u="none" strike="noStrike" kern="1800" baseline="0">
                <a:latin typeface="Times New Roman" panose="02020603050405020304" pitchFamily="18" charset="0"/>
              </a:rPr>
              <a:t>direct measurements</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a:latin typeface="Times New Roman" panose="02020603050405020304" pitchFamily="18" charset="0"/>
              </a:rPr>
              <a:t>The first category refers to remote sensing observations that provide the most direct measurements of forest structure, such as canopy height from lidar sensors on either airborne or spaceborne platforms. </a:t>
            </a:r>
          </a:p>
          <a:p>
            <a:pPr marR="0" lvl="0" rtl="0"/>
            <a:r>
              <a:rPr lang="en-US" b="1" i="0" u="none" strike="noStrike" baseline="0">
                <a:latin typeface="Times New Roman" panose="02020603050405020304" pitchFamily="18" charset="0"/>
              </a:rPr>
              <a:t>Lidar sensor measurements must be treated similarly to ground measurements such as tree height measurements using a laser ranger or clinometers in the field. </a:t>
            </a:r>
          </a:p>
          <a:p>
            <a:pPr marR="0" lvl="0" rtl="0"/>
            <a:r>
              <a:rPr lang="en-US" b="1" i="0" u="none" strike="noStrike" baseline="0">
                <a:latin typeface="Times New Roman" panose="02020603050405020304" pitchFamily="18" charset="0"/>
              </a:rPr>
              <a:t>In both cases, the measurements are relatively direct. </a:t>
            </a:r>
          </a:p>
          <a:p>
            <a:pPr marR="0" lvl="0" rtl="0"/>
            <a:r>
              <a:rPr lang="en-US" b="1" i="0" u="none" strike="noStrike" baseline="0">
                <a:latin typeface="Times New Roman" panose="02020603050405020304" pitchFamily="18" charset="0"/>
              </a:rPr>
              <a:t>Height is measured from laser altimetry from air or space, and from distance and angle measurements in the ground. There is strong evidence that tree height can be measured as accurately if not better than ground measurements using small-footprint (&lt;1 m) lidar systems. </a:t>
            </a:r>
          </a:p>
          <a:p>
            <a:pPr marR="0" lvl="0" rtl="0"/>
            <a:r>
              <a:rPr lang="en-US" b="1" i="0" u="none" strike="noStrike" baseline="0">
                <a:latin typeface="Times New Roman" panose="02020603050405020304" pitchFamily="18" charset="0"/>
              </a:rPr>
              <a:t>Here, the measurement errors can be treated the same as measurement errors in the field.</a:t>
            </a:r>
          </a:p>
        </p:txBody>
      </p:sp>
    </p:spTree>
    <p:extLst>
      <p:ext uri="{BB962C8B-B14F-4D97-AF65-F5344CB8AC3E}">
        <p14:creationId xmlns:p14="http://schemas.microsoft.com/office/powerpoint/2010/main" val="543018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a:latin typeface="Times New Roman" panose="02020603050405020304" pitchFamily="18" charset="0"/>
              </a:rPr>
              <a:t>Remote sensing techniques for forest structure and biomass – indirect measurements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second category refers to active remote sensing observations that provide indirect measurements of forest structure, such as active radar sensors for forest volume or biomass and height. </a:t>
            </a:r>
          </a:p>
          <a:p>
            <a:pPr marR="0" lvl="0" rtl="0"/>
            <a:r>
              <a:rPr lang="en-US" b="1" i="0" u="none" strike="noStrike" baseline="0">
                <a:latin typeface="Times New Roman" panose="02020603050405020304" pitchFamily="18" charset="0"/>
              </a:rPr>
              <a:t>In this case, radar backscatter measurements provide strong sensitivity to forest structure and biomass. </a:t>
            </a:r>
            <a:endParaRPr lang="en-US" b="1" i="0" u="none" strike="noStrike" baseline="0">
              <a:highlight>
                <a:srgbClr val="FFFF00"/>
              </a:highlight>
              <a:latin typeface="Times New Roman" panose="02020603050405020304" pitchFamily="18" charset="0"/>
            </a:endParaRPr>
          </a:p>
        </p:txBody>
      </p:sp>
    </p:spTree>
    <p:extLst>
      <p:ext uri="{BB962C8B-B14F-4D97-AF65-F5344CB8AC3E}">
        <p14:creationId xmlns:p14="http://schemas.microsoft.com/office/powerpoint/2010/main" val="2521177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kern="1800" dirty="0" err="1">
                <a:latin typeface="Times New Roman" panose="02020603050405020304" pitchFamily="18" charset="0"/>
              </a:rPr>
              <a:t>Lidar</a:t>
            </a:r>
            <a:r>
              <a:rPr lang="en-US" b="1" kern="1800" dirty="0">
                <a:latin typeface="Times New Roman" panose="02020603050405020304" pitchFamily="18" charset="0"/>
              </a:rPr>
              <a:t> and radar</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Lidar and radar remote sensing techniques are currently recognized as the best approaches for quantifying and monitoring forest AGB changes globally. </a:t>
            </a:r>
          </a:p>
          <a:p>
            <a:pPr marR="0" lvl="0" rtl="0"/>
            <a:r>
              <a:rPr lang="en-US" b="1" i="0" u="none" strike="noStrike" baseline="0">
                <a:latin typeface="Times New Roman" panose="02020603050405020304" pitchFamily="18" charset="0"/>
              </a:rPr>
              <a:t>Therefore, numerous space agencies are attempting to improve the presence of these techniques for spaceborne observation of forest biomass.</a:t>
            </a:r>
            <a:endParaRPr lang="en-US" b="1" i="0" u="none" strike="noStrike" baseline="0">
              <a:highlight>
                <a:srgbClr val="FFFF00"/>
              </a:highlight>
              <a:latin typeface="Times New Roman" panose="02020603050405020304" pitchFamily="18" charset="0"/>
            </a:endParaRPr>
          </a:p>
        </p:txBody>
      </p:sp>
    </p:spTree>
    <p:extLst>
      <p:ext uri="{BB962C8B-B14F-4D97-AF65-F5344CB8AC3E}">
        <p14:creationId xmlns:p14="http://schemas.microsoft.com/office/powerpoint/2010/main" val="328074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6.3 Role of remote sensing in forest biomass estimation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25</a:t>
            </a:fld>
            <a:endParaRPr lang="en-US"/>
          </a:p>
        </p:txBody>
      </p:sp>
    </p:spTree>
    <p:extLst>
      <p:ext uri="{BB962C8B-B14F-4D97-AF65-F5344CB8AC3E}">
        <p14:creationId xmlns:p14="http://schemas.microsoft.com/office/powerpoint/2010/main" val="1392084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kern="1800" dirty="0">
                <a:latin typeface="Times New Roman" panose="02020603050405020304" pitchFamily="18" charset="0"/>
              </a:rPr>
              <a:t>Role of remote sensing in forest biomass estimation</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The remote sensing can be used to derive variables to estimate biomass. The role of the remote sensing is explained using the passive remote sensing products.</a:t>
            </a:r>
          </a:p>
          <a:p>
            <a:pPr marR="0" lvl="0" rtl="0"/>
            <a:r>
              <a:rPr lang="en-US" b="1" i="0" u="none" strike="noStrike" baseline="0" dirty="0">
                <a:latin typeface="Times New Roman" panose="02020603050405020304" pitchFamily="18" charset="0"/>
              </a:rPr>
              <a:t>The two important steps are </a:t>
            </a:r>
          </a:p>
          <a:p>
            <a:pPr marR="0" lvl="1" rtl="0"/>
            <a:r>
              <a:rPr lang="en-US" b="1" i="0" u="none" strike="noStrike" baseline="0" dirty="0">
                <a:solidFill>
                  <a:srgbClr val="000000"/>
                </a:solidFill>
                <a:latin typeface="Times New Roman" panose="02020603050405020304" pitchFamily="18" charset="0"/>
              </a:rPr>
              <a:t>filed samples (field data collection and biomass estimation), and </a:t>
            </a:r>
          </a:p>
          <a:p>
            <a:pPr marR="0" lvl="1" rtl="0"/>
            <a:r>
              <a:rPr lang="en-US" b="1" i="0" u="none" strike="noStrike" baseline="0" dirty="0">
                <a:solidFill>
                  <a:srgbClr val="000000"/>
                </a:solidFill>
                <a:latin typeface="Times New Roman" panose="02020603050405020304" pitchFamily="18" charset="0"/>
              </a:rPr>
              <a:t> biomass from remote sensing (extracting the variables form remote sensing products, modeling the biomass estimates, and apply the model to estimate the biomass).</a:t>
            </a:r>
          </a:p>
        </p:txBody>
      </p:sp>
    </p:spTree>
    <p:extLst>
      <p:ext uri="{BB962C8B-B14F-4D97-AF65-F5344CB8AC3E}">
        <p14:creationId xmlns:p14="http://schemas.microsoft.com/office/powerpoint/2010/main" val="4117776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kern="1800" dirty="0">
                <a:latin typeface="Times New Roman" panose="02020603050405020304" pitchFamily="18" charset="0"/>
              </a:rPr>
              <a:t>Field Samples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In situ data of forest biomass are inevitable in biomass estimates.</a:t>
            </a:r>
          </a:p>
          <a:p>
            <a:pPr marR="0" lvl="0" rtl="0"/>
            <a:r>
              <a:rPr lang="en-US" b="1" i="0" u="none" strike="noStrike" baseline="0" dirty="0">
                <a:latin typeface="Times New Roman" panose="02020603050405020304" pitchFamily="18" charset="0"/>
              </a:rPr>
              <a:t>These data serve as a tool to establish biomass predictive models from remote sensing, to evaluate the developed models, and to validate the accuracy of biomass calculations. </a:t>
            </a:r>
          </a:p>
        </p:txBody>
      </p:sp>
    </p:spTree>
    <p:extLst>
      <p:ext uri="{BB962C8B-B14F-4D97-AF65-F5344CB8AC3E}">
        <p14:creationId xmlns:p14="http://schemas.microsoft.com/office/powerpoint/2010/main" val="2751441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kern="1800" dirty="0">
                <a:latin typeface="Times New Roman" panose="02020603050405020304" pitchFamily="18" charset="0"/>
              </a:rPr>
              <a:t>Field Samples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In situ data can be obtained using a destructive method for a single tree or on an area plot</a:t>
            </a:r>
            <a:r>
              <a:rPr lang="en-US" b="1" i="0" u="none" strike="noStrike" dirty="0">
                <a:latin typeface="Times New Roman" panose="02020603050405020304" pitchFamily="18" charset="0"/>
              </a:rPr>
              <a:t> </a:t>
            </a:r>
            <a:r>
              <a:rPr lang="en-US" b="1" i="0" u="none" strike="noStrike" baseline="0" dirty="0">
                <a:latin typeface="Times New Roman" panose="02020603050405020304" pitchFamily="18" charset="0"/>
              </a:rPr>
              <a:t>basis. </a:t>
            </a:r>
          </a:p>
          <a:p>
            <a:pPr marR="0" lvl="1" rtl="0"/>
            <a:r>
              <a:rPr lang="en-US" b="1" i="0" u="none" strike="noStrike" baseline="0" dirty="0">
                <a:solidFill>
                  <a:srgbClr val="000000"/>
                </a:solidFill>
                <a:latin typeface="Times New Roman" panose="02020603050405020304" pitchFamily="18" charset="0"/>
              </a:rPr>
              <a:t>This method entails harvesting plants, drying them, and then weighing the biomass. </a:t>
            </a:r>
          </a:p>
          <a:p>
            <a:pPr marR="0" lvl="1" rtl="0"/>
            <a:r>
              <a:rPr lang="en-US" b="1" i="0" u="none" strike="noStrike" baseline="0" dirty="0">
                <a:solidFill>
                  <a:srgbClr val="000000"/>
                </a:solidFill>
                <a:latin typeface="Times New Roman" panose="02020603050405020304" pitchFamily="18" charset="0"/>
              </a:rPr>
              <a:t>The destructive measurement is most accurate but it is very expensive and time consuming. </a:t>
            </a:r>
          </a:p>
          <a:p>
            <a:pPr marR="0" lvl="0" rtl="0"/>
            <a:r>
              <a:rPr lang="en-US" b="1" i="0" u="none" strike="noStrike" baseline="0" dirty="0">
                <a:latin typeface="Times New Roman" panose="02020603050405020304" pitchFamily="18" charset="0"/>
              </a:rPr>
              <a:t>A non-destructive method is first to measure tree variables, such as canopy crown size, crown depth, tree height, and stem diameter.</a:t>
            </a:r>
            <a:r>
              <a:rPr lang="en-US" b="1" i="0" u="none" strike="noStrike" dirty="0">
                <a:latin typeface="Times New Roman" panose="02020603050405020304" pitchFamily="18" charset="0"/>
              </a:rPr>
              <a:t> </a:t>
            </a:r>
            <a:r>
              <a:rPr lang="en-US" b="1" i="0" u="none" strike="noStrike" baseline="0" dirty="0">
                <a:solidFill>
                  <a:srgbClr val="000000"/>
                </a:solidFill>
                <a:latin typeface="Times New Roman" panose="02020603050405020304" pitchFamily="18" charset="0"/>
              </a:rPr>
              <a:t>These components on randomly selected sample trees are then converted to tree biomass using </a:t>
            </a:r>
            <a:r>
              <a:rPr lang="en-US" b="1" i="0" u="none" strike="noStrike" baseline="0" dirty="0" err="1">
                <a:solidFill>
                  <a:srgbClr val="000000"/>
                </a:solidFill>
                <a:latin typeface="Times New Roman" panose="02020603050405020304" pitchFamily="18" charset="0"/>
              </a:rPr>
              <a:t>allometric</a:t>
            </a:r>
            <a:r>
              <a:rPr lang="en-US" b="1" i="0" u="none" strike="noStrike" baseline="0" dirty="0">
                <a:solidFill>
                  <a:srgbClr val="000000"/>
                </a:solidFill>
                <a:latin typeface="Times New Roman" panose="02020603050405020304" pitchFamily="18" charset="0"/>
              </a:rPr>
              <a:t> models </a:t>
            </a:r>
          </a:p>
        </p:txBody>
      </p:sp>
    </p:spTree>
    <p:extLst>
      <p:ext uri="{BB962C8B-B14F-4D97-AF65-F5344CB8AC3E}">
        <p14:creationId xmlns:p14="http://schemas.microsoft.com/office/powerpoint/2010/main" val="60667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Biomass from Passive Optical Remote Sensing</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Forest biomass is a function of remote sensing metrics that are closely related to vegetation function (leaf area, volume, photosynthetic activity) and horizontal structure (crown cover). </a:t>
            </a:r>
          </a:p>
          <a:p>
            <a:pPr marR="0" lvl="0" rtl="0"/>
            <a:r>
              <a:rPr lang="en-US" b="1" i="0" u="none" strike="noStrike" baseline="0" dirty="0">
                <a:latin typeface="Times New Roman" panose="02020603050405020304" pitchFamily="18" charset="0"/>
              </a:rPr>
              <a:t>Forest biomass is estimated using spectral reflectance and vegetation indices from various satellite instruments of passive optical remote sensing. </a:t>
            </a:r>
          </a:p>
        </p:txBody>
      </p:sp>
    </p:spTree>
    <p:extLst>
      <p:ext uri="{BB962C8B-B14F-4D97-AF65-F5344CB8AC3E}">
        <p14:creationId xmlns:p14="http://schemas.microsoft.com/office/powerpoint/2010/main" val="74614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Contents</a:t>
            </a:r>
          </a:p>
        </p:txBody>
      </p:sp>
      <p:sp>
        <p:nvSpPr>
          <p:cNvPr id="3" name="Text Placeholder 2"/>
          <p:cNvSpPr>
            <a:spLocks noGrp="1"/>
          </p:cNvSpPr>
          <p:nvPr>
            <p:ph type="body" idx="1"/>
          </p:nvPr>
        </p:nvSpPr>
        <p:spPr/>
        <p:txBody>
          <a:bodyPr/>
          <a:lstStyle/>
          <a:p>
            <a:pPr marR="0" lvl="0" rtl="0"/>
            <a:r>
              <a:rPr lang="en-US" b="0" i="0" u="none" strike="noStrike" baseline="0" dirty="0">
                <a:latin typeface="Times New Roman" panose="02020603050405020304" pitchFamily="18" charset="0"/>
              </a:rPr>
              <a:t>Introduction to forest biomass</a:t>
            </a:r>
          </a:p>
          <a:p>
            <a:pPr marR="0" lvl="0" rtl="0"/>
            <a:r>
              <a:rPr lang="en-US" b="0" i="0" u="none" strike="noStrike" baseline="0" dirty="0">
                <a:latin typeface="Times New Roman" panose="02020603050405020304" pitchFamily="18" charset="0"/>
              </a:rPr>
              <a:t>Forest biomass estimation approaches</a:t>
            </a:r>
          </a:p>
          <a:p>
            <a:pPr marR="0" lvl="0" rtl="0"/>
            <a:r>
              <a:rPr lang="en-US" b="0" i="0" u="none" strike="noStrike" baseline="0" dirty="0">
                <a:latin typeface="Times New Roman" panose="02020603050405020304" pitchFamily="18" charset="0"/>
              </a:rPr>
              <a:t>Role of remote sensing in forest biomass estimation</a:t>
            </a:r>
          </a:p>
          <a:p>
            <a:pPr marR="0" lvl="0" rtl="0"/>
            <a:r>
              <a:rPr lang="en-US" b="0" i="0" u="none" strike="noStrike" baseline="0" dirty="0">
                <a:latin typeface="Times New Roman" panose="02020603050405020304" pitchFamily="18" charset="0"/>
              </a:rPr>
              <a:t>Limitations of remote sensing in forest biomass estimation</a:t>
            </a:r>
          </a:p>
        </p:txBody>
      </p:sp>
    </p:spTree>
    <p:extLst>
      <p:ext uri="{BB962C8B-B14F-4D97-AF65-F5344CB8AC3E}">
        <p14:creationId xmlns:p14="http://schemas.microsoft.com/office/powerpoint/2010/main" val="2197344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Models of Biomass Estimates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Simple Models of Biomass Estimates</a:t>
            </a:r>
          </a:p>
          <a:p>
            <a:pPr marR="0" lvl="0" rtl="0"/>
            <a:r>
              <a:rPr lang="en-US" b="1" i="0" u="none" strike="noStrike" baseline="0">
                <a:latin typeface="Times New Roman" panose="02020603050405020304" pitchFamily="18" charset="0"/>
              </a:rPr>
              <a:t>Multiple Regression Models</a:t>
            </a:r>
          </a:p>
        </p:txBody>
      </p:sp>
    </p:spTree>
    <p:extLst>
      <p:ext uri="{BB962C8B-B14F-4D97-AF65-F5344CB8AC3E}">
        <p14:creationId xmlns:p14="http://schemas.microsoft.com/office/powerpoint/2010/main" val="3942863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Simple Models of Biomass Estimates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Forest biomass models in a local area can be produced by comparing single vegetation index or spectral reflectance with samples of field biomass measurements. </a:t>
            </a:r>
          </a:p>
        </p:txBody>
      </p:sp>
    </p:spTree>
    <p:extLst>
      <p:ext uri="{BB962C8B-B14F-4D97-AF65-F5344CB8AC3E}">
        <p14:creationId xmlns:p14="http://schemas.microsoft.com/office/powerpoint/2010/main" val="3393626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Simple Models of Biomass Estimates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The frequently used empirical model format is:</a:t>
            </a:r>
          </a:p>
          <a:p>
            <a:pPr marR="0" lvl="0" rtl="0"/>
            <a:endParaRPr lang="en-US" b="1" i="0" u="none" strike="noStrike" baseline="0" dirty="0">
              <a:latin typeface="Times New Roman" panose="02020603050405020304" pitchFamily="18" charset="0"/>
            </a:endParaRPr>
          </a:p>
          <a:p>
            <a:pPr marR="0" lvl="0" rtl="0"/>
            <a:endParaRPr lang="en-US" b="1" i="0" u="none" strike="noStrike" baseline="0" dirty="0">
              <a:latin typeface="Times New Roman" panose="02020603050405020304" pitchFamily="18" charset="0"/>
            </a:endParaRPr>
          </a:p>
          <a:p>
            <a:pPr marR="0" lvl="0" rtl="0"/>
            <a:r>
              <a:rPr lang="en-US" b="1" i="0" u="none" strike="noStrike" baseline="0" dirty="0">
                <a:latin typeface="Times New Roman" panose="02020603050405020304" pitchFamily="18" charset="0"/>
              </a:rPr>
              <a:t>the model coefficients (a and b) are commonly determined using the ordinary least-squares (</a:t>
            </a:r>
            <a:r>
              <a:rPr lang="en-US" b="1" i="0" u="none" strike="noStrike" baseline="0" dirty="0" err="1">
                <a:latin typeface="Times New Roman" panose="02020603050405020304" pitchFamily="18" charset="0"/>
              </a:rPr>
              <a:t>OLS</a:t>
            </a:r>
            <a:r>
              <a:rPr lang="en-US" b="1" i="0" u="none" strike="noStrike" baseline="0" dirty="0">
                <a:latin typeface="Times New Roman" panose="02020603050405020304" pitchFamily="18" charset="0"/>
              </a:rPr>
              <a:t>) approach with the assumption that the independent variable is accurately measured. </a:t>
            </a:r>
          </a:p>
          <a:p>
            <a:pPr marR="0" lvl="0" rtl="0"/>
            <a:r>
              <a:rPr lang="en-US" b="1" i="0" u="none" strike="noStrike" baseline="0" dirty="0">
                <a:latin typeface="Times New Roman" panose="02020603050405020304" pitchFamily="18" charset="0"/>
              </a:rPr>
              <a:t>The regression slope from </a:t>
            </a:r>
            <a:r>
              <a:rPr lang="en-US" b="1" i="0" u="none" strike="noStrike" baseline="0" dirty="0" err="1">
                <a:latin typeface="Times New Roman" panose="02020603050405020304" pitchFamily="18" charset="0"/>
              </a:rPr>
              <a:t>OLS</a:t>
            </a:r>
            <a:r>
              <a:rPr lang="en-US" b="1" i="0" u="none" strike="noStrike" baseline="0" dirty="0">
                <a:latin typeface="Times New Roman" panose="02020603050405020304" pitchFamily="18" charset="0"/>
              </a:rPr>
              <a:t> will be biased if spectral bands and vegetation indices are measured with errors. </a:t>
            </a:r>
          </a:p>
        </p:txBody>
      </p:sp>
      <p:pic>
        <p:nvPicPr>
          <p:cNvPr id="4" name="Picture 3"/>
          <p:cNvPicPr/>
          <p:nvPr/>
        </p:nvPicPr>
        <p:blipFill>
          <a:blip r:embed="rId2"/>
          <a:stretch>
            <a:fillRect/>
          </a:stretch>
        </p:blipFill>
        <p:spPr>
          <a:xfrm>
            <a:off x="8445909" y="1966297"/>
            <a:ext cx="2718619" cy="998128"/>
          </a:xfrm>
          <a:prstGeom prst="rect">
            <a:avLst/>
          </a:prstGeom>
        </p:spPr>
      </p:pic>
    </p:spTree>
    <p:extLst>
      <p:ext uri="{BB962C8B-B14F-4D97-AF65-F5344CB8AC3E}">
        <p14:creationId xmlns:p14="http://schemas.microsoft.com/office/powerpoint/2010/main" val="1659121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Multiple Regression Models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Biomass estimates can be improved by combining satellite raw spectral bands spectral vegetation indices, and biophysically-related variables. </a:t>
            </a:r>
          </a:p>
          <a:p>
            <a:pPr marR="0" lvl="0" rtl="0"/>
            <a:r>
              <a:rPr lang="en-US" b="1" i="0" u="none" strike="noStrike" baseline="0" dirty="0">
                <a:latin typeface="Times New Roman" panose="02020603050405020304" pitchFamily="18" charset="0"/>
              </a:rPr>
              <a:t>These variables are usually integrated in multiple regression models to qualify AGB. </a:t>
            </a:r>
          </a:p>
        </p:txBody>
      </p:sp>
    </p:spTree>
    <p:extLst>
      <p:ext uri="{BB962C8B-B14F-4D97-AF65-F5344CB8AC3E}">
        <p14:creationId xmlns:p14="http://schemas.microsoft.com/office/powerpoint/2010/main" val="408445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Multiple Regression Models</a:t>
            </a:r>
          </a:p>
        </p:txBody>
      </p:sp>
      <p:sp>
        <p:nvSpPr>
          <p:cNvPr id="3" name="Text Placeholder 2"/>
          <p:cNvSpPr>
            <a:spLocks noGrp="1"/>
          </p:cNvSpPr>
          <p:nvPr>
            <p:ph type="body" idx="1"/>
          </p:nvPr>
        </p:nvSpPr>
        <p:spPr/>
        <p:txBody>
          <a:bodyPr>
            <a:normAutofit lnSpcReduction="10000"/>
          </a:bodyPr>
          <a:lstStyle/>
          <a:p>
            <a:pPr marR="0" lvl="0" rtl="0"/>
            <a:endParaRPr lang="en-US" b="1" i="0" u="none" strike="noStrike" baseline="0" dirty="0">
              <a:latin typeface="Times New Roman" panose="02020603050405020304" pitchFamily="18" charset="0"/>
            </a:endParaRPr>
          </a:p>
          <a:p>
            <a:pPr marR="0" lvl="0" rtl="0"/>
            <a:endParaRPr lang="en-US" b="1" dirty="0">
              <a:latin typeface="Times New Roman" panose="02020603050405020304" pitchFamily="18" charset="0"/>
            </a:endParaRPr>
          </a:p>
          <a:p>
            <a:pPr marR="0" lvl="0" rtl="0"/>
            <a:endParaRPr lang="en-US" b="1" i="0" u="none" strike="noStrike" baseline="0" dirty="0">
              <a:latin typeface="Times New Roman" panose="02020603050405020304" pitchFamily="18" charset="0"/>
            </a:endParaRPr>
          </a:p>
          <a:p>
            <a:pPr marR="0" lvl="0" rtl="0"/>
            <a:r>
              <a:rPr lang="en-US" b="1" i="0" u="none" strike="noStrike" baseline="0" dirty="0">
                <a:latin typeface="Times New Roman" panose="02020603050405020304" pitchFamily="18" charset="0"/>
              </a:rPr>
              <a:t>Multiple regression from </a:t>
            </a:r>
            <a:r>
              <a:rPr lang="en-US" b="1" i="0" u="none" strike="noStrike" baseline="0" dirty="0" err="1">
                <a:latin typeface="Times New Roman" panose="02020603050405020304" pitchFamily="18" charset="0"/>
              </a:rPr>
              <a:t>OLS</a:t>
            </a:r>
            <a:r>
              <a:rPr lang="en-US" b="1" i="0" u="none" strike="noStrike" baseline="0" dirty="0">
                <a:latin typeface="Times New Roman" panose="02020603050405020304" pitchFamily="18" charset="0"/>
              </a:rPr>
              <a:t> approach takes all variables into account even though variables them-selves are significantly correlated and some variables may have little relationship with biomass. </a:t>
            </a:r>
          </a:p>
          <a:p>
            <a:pPr marR="0" lvl="0" rtl="0"/>
            <a:r>
              <a:rPr lang="en-US" b="1" i="0" u="none" strike="noStrike" baseline="0" dirty="0">
                <a:latin typeface="Times New Roman" panose="02020603050405020304" pitchFamily="18" charset="0"/>
              </a:rPr>
              <a:t>Multiple regression models assume that the independent variables are uncorrelated and that a linear relationship exists between the remotely sensed data and the biophysical property. </a:t>
            </a:r>
          </a:p>
        </p:txBody>
      </p:sp>
      <p:pic>
        <p:nvPicPr>
          <p:cNvPr id="4" name="Picture 3"/>
          <p:cNvPicPr>
            <a:picLocks noChangeAspect="1"/>
          </p:cNvPicPr>
          <p:nvPr/>
        </p:nvPicPr>
        <p:blipFill>
          <a:blip r:embed="rId2"/>
          <a:stretch>
            <a:fillRect/>
          </a:stretch>
        </p:blipFill>
        <p:spPr>
          <a:xfrm>
            <a:off x="1692070" y="1690688"/>
            <a:ext cx="5467958" cy="698551"/>
          </a:xfrm>
          <a:prstGeom prst="rect">
            <a:avLst/>
          </a:prstGeom>
        </p:spPr>
      </p:pic>
    </p:spTree>
    <p:extLst>
      <p:ext uri="{BB962C8B-B14F-4D97-AF65-F5344CB8AC3E}">
        <p14:creationId xmlns:p14="http://schemas.microsoft.com/office/powerpoint/2010/main" val="3111689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6.4 Limitations of remote sensing in forest biomass estimation</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35</a:t>
            </a:fld>
            <a:endParaRPr lang="en-US"/>
          </a:p>
        </p:txBody>
      </p:sp>
    </p:spTree>
    <p:extLst>
      <p:ext uri="{BB962C8B-B14F-4D97-AF65-F5344CB8AC3E}">
        <p14:creationId xmlns:p14="http://schemas.microsoft.com/office/powerpoint/2010/main" val="2887355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kern="1800" dirty="0">
                <a:latin typeface="Times New Roman" panose="02020603050405020304" pitchFamily="18" charset="0"/>
              </a:rPr>
              <a:t>Limitations of remote sensing in forest biomass estimation</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dirty="0">
                <a:latin typeface="Times New Roman" panose="02020603050405020304" pitchFamily="18" charset="0"/>
              </a:rPr>
              <a:t>The validation and accuracy analysis of satellite-derived forest biomass is one of the most important and challenging tasks. </a:t>
            </a:r>
          </a:p>
          <a:p>
            <a:pPr marR="0" lvl="0" rtl="0"/>
            <a:r>
              <a:rPr lang="en-US" b="1" i="0" u="none" strike="noStrike" baseline="0" dirty="0">
                <a:latin typeface="Times New Roman" panose="02020603050405020304" pitchFamily="18" charset="0"/>
              </a:rPr>
              <a:t>It is necessary to generate a set of reliable true measures of biomass from various ecosystems and plant species, which are sufficient to account for spatial heterogeneity and to represent forest types.</a:t>
            </a:r>
          </a:p>
          <a:p>
            <a:pPr marR="0" lvl="0" rtl="0"/>
            <a:r>
              <a:rPr lang="en-US" b="1" i="0" u="none" strike="noStrike" baseline="0" dirty="0">
                <a:latin typeface="Times New Roman" panose="02020603050405020304" pitchFamily="18" charset="0"/>
              </a:rPr>
              <a:t>This requires a </a:t>
            </a:r>
            <a:r>
              <a:rPr lang="en-US" b="1" i="0" u="none" strike="noStrike" baseline="0" dirty="0">
                <a:solidFill>
                  <a:srgbClr val="FF0000"/>
                </a:solidFill>
                <a:latin typeface="Times New Roman" panose="02020603050405020304" pitchFamily="18" charset="0"/>
              </a:rPr>
              <a:t>large set of reliable in situ data or other estimates of biomass. </a:t>
            </a:r>
          </a:p>
          <a:p>
            <a:pPr marR="0" lvl="0" rtl="0"/>
            <a:r>
              <a:rPr lang="en-US" b="1" i="0" u="none" strike="noStrike" baseline="0" dirty="0">
                <a:latin typeface="Times New Roman" panose="02020603050405020304" pitchFamily="18" charset="0"/>
              </a:rPr>
              <a:t>In-situ measurements are generally obtained using either destructive method or species-specific </a:t>
            </a:r>
            <a:r>
              <a:rPr lang="en-US" b="1" i="0" u="none" strike="noStrike" baseline="0" dirty="0" err="1">
                <a:latin typeface="Times New Roman" panose="02020603050405020304" pitchFamily="18" charset="0"/>
              </a:rPr>
              <a:t>allometric</a:t>
            </a:r>
            <a:r>
              <a:rPr lang="en-US" b="1" i="0" u="none" strike="noStrike" baseline="0" dirty="0">
                <a:latin typeface="Times New Roman" panose="02020603050405020304" pitchFamily="18" charset="0"/>
              </a:rPr>
              <a:t> models in field plots. </a:t>
            </a:r>
          </a:p>
          <a:p>
            <a:pPr marR="0" lvl="0" rtl="0"/>
            <a:r>
              <a:rPr lang="en-US" b="1" i="0" u="none" strike="noStrike" baseline="0" dirty="0">
                <a:latin typeface="Times New Roman" panose="02020603050405020304" pitchFamily="18" charset="0"/>
              </a:rPr>
              <a:t>The plots should be designed in homogeneous areas located with GPS. </a:t>
            </a:r>
          </a:p>
          <a:p>
            <a:pPr marR="0" lvl="0" rtl="0"/>
            <a:r>
              <a:rPr lang="en-US" b="1" i="0" u="none" strike="noStrike" baseline="0" dirty="0">
                <a:latin typeface="Times New Roman" panose="02020603050405020304" pitchFamily="18" charset="0"/>
              </a:rPr>
              <a:t>Because </a:t>
            </a:r>
            <a:r>
              <a:rPr lang="en-US" b="1" i="0" u="none" strike="noStrike" baseline="0" dirty="0">
                <a:solidFill>
                  <a:srgbClr val="FF0000"/>
                </a:solidFill>
                <a:latin typeface="Times New Roman" panose="02020603050405020304" pitchFamily="18" charset="0"/>
              </a:rPr>
              <a:t>field measurements are time consuming and expensive</a:t>
            </a:r>
            <a:r>
              <a:rPr lang="en-US" b="1" i="0" u="none" strike="noStrike" baseline="0" dirty="0">
                <a:latin typeface="Times New Roman" panose="02020603050405020304" pitchFamily="18" charset="0"/>
              </a:rPr>
              <a:t>, the plot size is generally small and the plot number is limited. </a:t>
            </a:r>
          </a:p>
        </p:txBody>
      </p:sp>
    </p:spTree>
    <p:extLst>
      <p:ext uri="{BB962C8B-B14F-4D97-AF65-F5344CB8AC3E}">
        <p14:creationId xmlns:p14="http://schemas.microsoft.com/office/powerpoint/2010/main" val="358602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kern="1800" dirty="0">
                <a:latin typeface="Times New Roman" panose="02020603050405020304" pitchFamily="18" charset="0"/>
              </a:rPr>
              <a:t>Limitations of remote sensing in forest biomass estimation</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lstStyle/>
          <a:p>
            <a:r>
              <a:rPr lang="en-US" b="1" kern="1800" dirty="0">
                <a:latin typeface="Times New Roman" panose="02020603050405020304" pitchFamily="18" charset="0"/>
              </a:rPr>
              <a:t>There are </a:t>
            </a:r>
            <a:r>
              <a:rPr lang="en-US" b="1" kern="1800" dirty="0">
                <a:solidFill>
                  <a:srgbClr val="FF0000"/>
                </a:solidFill>
                <a:latin typeface="Times New Roman" panose="02020603050405020304" pitchFamily="18" charset="0"/>
              </a:rPr>
              <a:t>no standard </a:t>
            </a:r>
            <a:r>
              <a:rPr lang="en-US" b="1" kern="1800" dirty="0">
                <a:latin typeface="Times New Roman" panose="02020603050405020304" pitchFamily="18" charset="0"/>
              </a:rPr>
              <a:t>approaches </a:t>
            </a:r>
            <a:r>
              <a:rPr lang="en-US" b="1" kern="1800" dirty="0">
                <a:solidFill>
                  <a:srgbClr val="FF0000"/>
                </a:solidFill>
                <a:latin typeface="Times New Roman" panose="02020603050405020304" pitchFamily="18" charset="0"/>
              </a:rPr>
              <a:t>to validate biomass estimates </a:t>
            </a:r>
            <a:r>
              <a:rPr lang="en-US" b="1" kern="1800" dirty="0">
                <a:latin typeface="Times New Roman" panose="02020603050405020304" pitchFamily="18" charset="0"/>
              </a:rPr>
              <a:t>from satellites. </a:t>
            </a:r>
          </a:p>
          <a:p>
            <a:r>
              <a:rPr lang="en-US" b="1" kern="1800" dirty="0">
                <a:latin typeface="Times New Roman" panose="02020603050405020304" pitchFamily="18" charset="0"/>
              </a:rPr>
              <a:t>The commonly used indices for validation/assessment of biomass are: correlation of determination (</a:t>
            </a:r>
            <a:r>
              <a:rPr lang="en-US" b="1" kern="1800" dirty="0" err="1">
                <a:latin typeface="Times New Roman" panose="02020603050405020304" pitchFamily="18" charset="0"/>
              </a:rPr>
              <a:t>R</a:t>
            </a:r>
            <a:r>
              <a:rPr lang="en-US" b="1" kern="1800" baseline="30000" dirty="0" err="1">
                <a:latin typeface="Times New Roman" panose="02020603050405020304" pitchFamily="18" charset="0"/>
              </a:rPr>
              <a:t>2</a:t>
            </a:r>
            <a:r>
              <a:rPr lang="en-US" b="1" kern="1800" dirty="0">
                <a:latin typeface="Times New Roman" panose="02020603050405020304" pitchFamily="18" charset="0"/>
              </a:rPr>
              <a:t>), total biomass, mean biomass, root mean square error (</a:t>
            </a:r>
            <a:r>
              <a:rPr lang="en-US" b="1" kern="1800" dirty="0" err="1">
                <a:latin typeface="Times New Roman" panose="02020603050405020304" pitchFamily="18" charset="0"/>
              </a:rPr>
              <a:t>RMSE</a:t>
            </a:r>
            <a:r>
              <a:rPr lang="en-US" b="1" kern="1800" dirty="0">
                <a:latin typeface="Times New Roman" panose="02020603050405020304" pitchFamily="18" charset="0"/>
              </a:rPr>
              <a:t>), and relative </a:t>
            </a:r>
            <a:r>
              <a:rPr lang="en-US" b="1" kern="1800" dirty="0" err="1">
                <a:latin typeface="Times New Roman" panose="02020603050405020304" pitchFamily="18" charset="0"/>
              </a:rPr>
              <a:t>RMSE</a:t>
            </a:r>
            <a:r>
              <a:rPr lang="en-US" b="1" kern="1800" dirty="0">
                <a:latin typeface="Times New Roman" panose="02020603050405020304" pitchFamily="18" charset="0"/>
              </a:rPr>
              <a:t>.</a:t>
            </a:r>
          </a:p>
          <a:p>
            <a:r>
              <a:rPr lang="en-US" b="1" kern="1800" dirty="0">
                <a:latin typeface="Times New Roman" panose="02020603050405020304" pitchFamily="18" charset="0"/>
              </a:rPr>
              <a:t>High quality of biomass results demonstrated from one index is not necessary to correspond to high quality based on other indices. In a given area, therefore, high quality of biomass estimates needs to be qualified by considering various indices. </a:t>
            </a:r>
            <a:endParaRPr lang="en-US" dirty="0"/>
          </a:p>
        </p:txBody>
      </p:sp>
    </p:spTree>
    <p:extLst>
      <p:ext uri="{BB962C8B-B14F-4D97-AF65-F5344CB8AC3E}">
        <p14:creationId xmlns:p14="http://schemas.microsoft.com/office/powerpoint/2010/main" val="4007243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6.4 Activity</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38</a:t>
            </a:fld>
            <a:endParaRPr lang="en-US"/>
          </a:p>
        </p:txBody>
      </p:sp>
    </p:spTree>
    <p:extLst>
      <p:ext uri="{BB962C8B-B14F-4D97-AF65-F5344CB8AC3E}">
        <p14:creationId xmlns:p14="http://schemas.microsoft.com/office/powerpoint/2010/main" val="1552035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Activity 1: Forest biomass estimation based on ground inventory (5 %)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Activity: </a:t>
            </a:r>
            <a:r>
              <a:rPr lang="en-US" b="1" i="0" u="none" strike="noStrike" baseline="0" dirty="0">
                <a:solidFill>
                  <a:srgbClr val="000000"/>
                </a:solidFill>
                <a:latin typeface="Times New Roman" panose="02020603050405020304" pitchFamily="18" charset="0"/>
              </a:rPr>
              <a:t>Produce detailed reports outlining</a:t>
            </a:r>
          </a:p>
          <a:p>
            <a:pPr marR="0" lvl="2" rtl="0"/>
            <a:r>
              <a:rPr lang="en-US" b="1" i="0" u="none" strike="noStrike" baseline="0" dirty="0">
                <a:solidFill>
                  <a:srgbClr val="000000"/>
                </a:solidFill>
                <a:latin typeface="Times New Roman" panose="02020603050405020304" pitchFamily="18" charset="0"/>
              </a:rPr>
              <a:t>How the inventory is done</a:t>
            </a:r>
          </a:p>
          <a:p>
            <a:pPr marR="0" lvl="2" rtl="0"/>
            <a:r>
              <a:rPr lang="en-US" b="1" i="0" u="none" strike="noStrike" baseline="0" dirty="0">
                <a:solidFill>
                  <a:srgbClr val="000000"/>
                </a:solidFill>
                <a:latin typeface="Times New Roman" panose="02020603050405020304" pitchFamily="18" charset="0"/>
              </a:rPr>
              <a:t>Produce a report on the biomass</a:t>
            </a:r>
            <a:r>
              <a:rPr lang="en-US" b="1" i="0" u="none" strike="noStrike" dirty="0">
                <a:solidFill>
                  <a:srgbClr val="000000"/>
                </a:solidFill>
                <a:latin typeface="Times New Roman" panose="02020603050405020304" pitchFamily="18" charset="0"/>
              </a:rPr>
              <a:t>  of selected forests </a:t>
            </a:r>
          </a:p>
          <a:p>
            <a:pPr marR="0" lvl="2" rtl="0"/>
            <a:r>
              <a:rPr lang="en-US" b="1" dirty="0">
                <a:solidFill>
                  <a:srgbClr val="000000"/>
                </a:solidFill>
                <a:latin typeface="Times New Roman" panose="02020603050405020304" pitchFamily="18" charset="0"/>
              </a:rPr>
              <a:t>Role of GIS and remote sensing</a:t>
            </a:r>
            <a:endParaRPr lang="en-US" b="1" i="0" u="none" strike="noStrike" dirty="0">
              <a:solidFill>
                <a:srgbClr val="000000"/>
              </a:solidFill>
              <a:latin typeface="Times New Roman" panose="02020603050405020304" pitchFamily="18" charset="0"/>
            </a:endParaRPr>
          </a:p>
          <a:p>
            <a:pPr marR="0" lvl="0" rtl="0"/>
            <a:r>
              <a:rPr lang="en-US" b="1" i="0" u="none" strike="noStrike" baseline="0" dirty="0">
                <a:latin typeface="Times New Roman" panose="02020603050405020304" pitchFamily="18" charset="0"/>
              </a:rPr>
              <a:t>Deliverables: </a:t>
            </a:r>
            <a:r>
              <a:rPr lang="en-US" b="1" i="0" u="none" strike="noStrike" baseline="0" dirty="0">
                <a:solidFill>
                  <a:srgbClr val="000000"/>
                </a:solidFill>
                <a:latin typeface="Times New Roman" panose="02020603050405020304" pitchFamily="18" charset="0"/>
              </a:rPr>
              <a:t>Report and presentation</a:t>
            </a:r>
          </a:p>
          <a:p>
            <a:pPr marR="0" lvl="0" rtl="0"/>
            <a:r>
              <a:rPr lang="en-US" b="1" dirty="0">
                <a:solidFill>
                  <a:srgbClr val="000000"/>
                </a:solidFill>
                <a:latin typeface="Times New Roman" panose="02020603050405020304" pitchFamily="18" charset="0"/>
              </a:rPr>
              <a:t>Given data: inventory data (GIS lab) at plot level</a:t>
            </a:r>
            <a:endParaRPr lang="en-US" b="1" i="0" u="none" strike="noStrike" baseline="0" dirty="0">
              <a:solidFill>
                <a:srgbClr val="000000"/>
              </a:solidFill>
              <a:latin typeface="Times New Roman" panose="02020603050405020304" pitchFamily="18" charset="0"/>
            </a:endParaRPr>
          </a:p>
          <a:p>
            <a:pPr marR="0" lvl="0" rtl="0"/>
            <a:r>
              <a:rPr lang="en-US" b="1" i="0" u="none" strike="noStrike" baseline="0" dirty="0">
                <a:latin typeface="Times New Roman" panose="02020603050405020304" pitchFamily="18" charset="0"/>
              </a:rPr>
              <a:t>Activity type: </a:t>
            </a:r>
            <a:r>
              <a:rPr lang="en-US" b="1" i="0" u="none" strike="noStrike" baseline="0" dirty="0">
                <a:solidFill>
                  <a:srgbClr val="000000"/>
                </a:solidFill>
                <a:latin typeface="Times New Roman" panose="02020603050405020304" pitchFamily="18" charset="0"/>
              </a:rPr>
              <a:t>Group work</a:t>
            </a:r>
          </a:p>
          <a:p>
            <a:pPr marR="0" lvl="0" rtl="0"/>
            <a:r>
              <a:rPr lang="en-US" b="1" i="0" u="none" strike="noStrike" baseline="0" dirty="0">
                <a:latin typeface="Times New Roman" panose="02020603050405020304" pitchFamily="18" charset="0"/>
              </a:rPr>
              <a:t>Due date: </a:t>
            </a:r>
            <a:r>
              <a:rPr lang="en-US" b="1" i="0" u="none" strike="noStrike" baseline="0" dirty="0">
                <a:solidFill>
                  <a:srgbClr val="000000"/>
                </a:solidFill>
                <a:latin typeface="Times New Roman" panose="02020603050405020304" pitchFamily="18" charset="0"/>
              </a:rPr>
              <a:t>May 12/ 2023</a:t>
            </a:r>
          </a:p>
        </p:txBody>
      </p:sp>
    </p:spTree>
    <p:extLst>
      <p:ext uri="{BB962C8B-B14F-4D97-AF65-F5344CB8AC3E}">
        <p14:creationId xmlns:p14="http://schemas.microsoft.com/office/powerpoint/2010/main" val="4114268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kern="1800" dirty="0">
                <a:latin typeface="Times New Roman" panose="02020603050405020304" pitchFamily="18" charset="0"/>
              </a:rPr>
              <a:t>6.1 Introduction to forest biomass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4</a:t>
            </a:fld>
            <a:endParaRPr lang="en-US"/>
          </a:p>
        </p:txBody>
      </p:sp>
    </p:spTree>
    <p:extLst>
      <p:ext uri="{BB962C8B-B14F-4D97-AF65-F5344CB8AC3E}">
        <p14:creationId xmlns:p14="http://schemas.microsoft.com/office/powerpoint/2010/main" val="3755769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Activity 2: Summary of the general procedure (5 %)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Activity: </a:t>
            </a:r>
            <a:r>
              <a:rPr lang="en-US" b="1" i="0" u="none" strike="noStrike" baseline="0" dirty="0">
                <a:solidFill>
                  <a:srgbClr val="000000"/>
                </a:solidFill>
                <a:latin typeface="Times New Roman" panose="02020603050405020304" pitchFamily="18" charset="0"/>
              </a:rPr>
              <a:t>Produce detailed reports outlining</a:t>
            </a:r>
          </a:p>
          <a:p>
            <a:pPr marR="0" lvl="2" rtl="0"/>
            <a:r>
              <a:rPr lang="en-US" b="1" i="0" u="none" strike="noStrike" baseline="0" dirty="0">
                <a:solidFill>
                  <a:srgbClr val="000000"/>
                </a:solidFill>
                <a:latin typeface="Times New Roman" panose="02020603050405020304" pitchFamily="18" charset="0"/>
              </a:rPr>
              <a:t>how Remote Sensing technologies work, </a:t>
            </a:r>
          </a:p>
          <a:p>
            <a:pPr marR="0" lvl="2" rtl="0"/>
            <a:r>
              <a:rPr lang="en-US" b="1" i="0" u="none" strike="noStrike" baseline="0" dirty="0">
                <a:solidFill>
                  <a:srgbClr val="000000"/>
                </a:solidFill>
                <a:latin typeface="Times New Roman" panose="02020603050405020304" pitchFamily="18" charset="0"/>
              </a:rPr>
              <a:t>what benefits they bring to forest management processes, and </a:t>
            </a:r>
          </a:p>
          <a:p>
            <a:pPr marR="0" lvl="2" rtl="0"/>
            <a:r>
              <a:rPr lang="en-US" b="1" i="0" u="none" strike="noStrike" baseline="0" dirty="0">
                <a:solidFill>
                  <a:srgbClr val="000000"/>
                </a:solidFill>
                <a:latin typeface="Times New Roman" panose="02020603050405020304" pitchFamily="18" charset="0"/>
              </a:rPr>
              <a:t>highlighting best practices for their use are vital for promoting continued investment in these strategies.</a:t>
            </a:r>
          </a:p>
          <a:p>
            <a:pPr marR="0" lvl="2" rtl="0"/>
            <a:r>
              <a:rPr lang="en-US" b="1" i="0" u="none" strike="noStrike" baseline="0" dirty="0">
                <a:solidFill>
                  <a:srgbClr val="000000"/>
                </a:solidFill>
                <a:latin typeface="Times New Roman" panose="02020603050405020304" pitchFamily="18" charset="0"/>
              </a:rPr>
              <a:t>List the sensors / satellite suitable for these application</a:t>
            </a:r>
          </a:p>
          <a:p>
            <a:pPr marR="0" lvl="2" rtl="0"/>
            <a:r>
              <a:rPr lang="en-US" b="1" i="0" u="none" strike="noStrike" baseline="0" dirty="0">
                <a:solidFill>
                  <a:srgbClr val="000000"/>
                </a:solidFill>
                <a:latin typeface="Times New Roman" panose="02020603050405020304" pitchFamily="18" charset="0"/>
              </a:rPr>
              <a:t>Limitations</a:t>
            </a:r>
          </a:p>
          <a:p>
            <a:pPr marR="0" lvl="0" rtl="0"/>
            <a:r>
              <a:rPr lang="en-US" b="1" i="0" u="none" strike="noStrike" baseline="0" dirty="0">
                <a:latin typeface="Times New Roman" panose="02020603050405020304" pitchFamily="18" charset="0"/>
              </a:rPr>
              <a:t>Deliverables: </a:t>
            </a:r>
            <a:r>
              <a:rPr lang="en-US" b="1" i="0" u="none" strike="noStrike" baseline="0" dirty="0">
                <a:solidFill>
                  <a:srgbClr val="000000"/>
                </a:solidFill>
                <a:latin typeface="Times New Roman" panose="02020603050405020304" pitchFamily="18" charset="0"/>
              </a:rPr>
              <a:t>Report and presentation</a:t>
            </a:r>
          </a:p>
          <a:p>
            <a:pPr marR="0" lvl="0" rtl="0"/>
            <a:r>
              <a:rPr lang="en-US" b="1" i="0" u="none" strike="noStrike" baseline="0" dirty="0">
                <a:latin typeface="Times New Roman" panose="02020603050405020304" pitchFamily="18" charset="0"/>
              </a:rPr>
              <a:t>Activity type: </a:t>
            </a:r>
            <a:r>
              <a:rPr lang="en-US" b="1" i="0" u="none" strike="noStrike" baseline="0" dirty="0">
                <a:solidFill>
                  <a:srgbClr val="000000"/>
                </a:solidFill>
                <a:latin typeface="Times New Roman" panose="02020603050405020304" pitchFamily="18" charset="0"/>
              </a:rPr>
              <a:t>Group work</a:t>
            </a:r>
          </a:p>
          <a:p>
            <a:pPr marR="0" lvl="0" rtl="0"/>
            <a:r>
              <a:rPr lang="en-US" b="1" i="0" u="none" strike="noStrike" baseline="0" dirty="0">
                <a:latin typeface="Times New Roman" panose="02020603050405020304" pitchFamily="18" charset="0"/>
              </a:rPr>
              <a:t>Due date: </a:t>
            </a:r>
            <a:r>
              <a:rPr lang="en-US" b="1" i="0" u="none" strike="noStrike" baseline="0" dirty="0">
                <a:solidFill>
                  <a:srgbClr val="000000"/>
                </a:solidFill>
                <a:latin typeface="Times New Roman" panose="02020603050405020304" pitchFamily="18" charset="0"/>
              </a:rPr>
              <a:t>May 4/ 2023</a:t>
            </a:r>
          </a:p>
        </p:txBody>
      </p:sp>
    </p:spTree>
    <p:extLst>
      <p:ext uri="{BB962C8B-B14F-4D97-AF65-F5344CB8AC3E}">
        <p14:creationId xmlns:p14="http://schemas.microsoft.com/office/powerpoint/2010/main" val="98333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Activity 3: </a:t>
            </a:r>
            <a:r>
              <a:rPr lang="en-US" b="1" i="0" u="none" strike="noStrike" kern="1800" baseline="0" dirty="0">
                <a:latin typeface="Times New Roman" panose="02020603050405020304" pitchFamily="18" charset="0"/>
              </a:rPr>
              <a:t>Summary of the general procedure (10%)</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Practical exercise on the use of SAR: Apply the Comprehensive Methodologies for Forest Monitoring and Biomass Estimation</a:t>
            </a:r>
          </a:p>
          <a:p>
            <a:pPr marR="0" lvl="0" rtl="0"/>
            <a:r>
              <a:rPr lang="en-US" b="1" i="0" u="none" strike="noStrike" baseline="0">
                <a:latin typeface="Times New Roman" panose="02020603050405020304" pitchFamily="18" charset="0"/>
              </a:rPr>
              <a:t>Given materials: GEE</a:t>
            </a:r>
          </a:p>
          <a:p>
            <a:pPr marR="0" lvl="0" rtl="0"/>
            <a:r>
              <a:rPr lang="en-US" b="1" i="0" u="none" strike="noStrike" baseline="0">
                <a:latin typeface="Times New Roman" panose="02020603050405020304" pitchFamily="18" charset="0"/>
              </a:rPr>
              <a:t>Activity type; Group work</a:t>
            </a:r>
          </a:p>
          <a:p>
            <a:pPr marR="0" lvl="0" rtl="0"/>
            <a:r>
              <a:rPr lang="en-US" b="1" i="0" u="none" strike="noStrike" baseline="0">
                <a:latin typeface="Times New Roman" panose="02020603050405020304" pitchFamily="18" charset="0"/>
              </a:rPr>
              <a:t>Due date: May 5, 2023</a:t>
            </a:r>
          </a:p>
        </p:txBody>
      </p:sp>
    </p:spTree>
    <p:extLst>
      <p:ext uri="{BB962C8B-B14F-4D97-AF65-F5344CB8AC3E}">
        <p14:creationId xmlns:p14="http://schemas.microsoft.com/office/powerpoint/2010/main" val="3884594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Activity 3: Lidar for tree height measurement (see activity 2)</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Material from Kefyalew</a:t>
            </a:r>
          </a:p>
        </p:txBody>
      </p:sp>
    </p:spTree>
    <p:extLst>
      <p:ext uri="{BB962C8B-B14F-4D97-AF65-F5344CB8AC3E}">
        <p14:creationId xmlns:p14="http://schemas.microsoft.com/office/powerpoint/2010/main" val="180212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What is biomass?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Biomass is defined as the total amount of aboveground living organic matter in trees expressed as oven-dry tons per unit area. </a:t>
            </a:r>
          </a:p>
          <a:p>
            <a:pPr marR="0" lvl="0" rtl="0"/>
            <a:r>
              <a:rPr lang="en-US" b="1" i="0" u="none" strike="noStrike" baseline="0">
                <a:latin typeface="Times New Roman" panose="02020603050405020304" pitchFamily="18" charset="0"/>
              </a:rPr>
              <a:t>Assessing the total aboveground biomass of forests, defined as biomass density when expressed as dry weight per unit area, is a useful way of quantifying the amount of resource available for all traditional uses. </a:t>
            </a:r>
          </a:p>
          <a:p>
            <a:pPr marR="0" lvl="0" rtl="0"/>
            <a:r>
              <a:rPr lang="en-US" b="1" i="0" u="none" strike="noStrike" baseline="0">
                <a:latin typeface="Times New Roman" panose="02020603050405020304" pitchFamily="18" charset="0"/>
              </a:rPr>
              <a:t>It either gives the quantity of total biomass directly or the quantity by each component (e.g., leaves, branches, and bole) because their biomass tends to vary systematically with the total biomass. </a:t>
            </a:r>
          </a:p>
        </p:txBody>
      </p:sp>
    </p:spTree>
    <p:extLst>
      <p:ext uri="{BB962C8B-B14F-4D97-AF65-F5344CB8AC3E}">
        <p14:creationId xmlns:p14="http://schemas.microsoft.com/office/powerpoint/2010/main" val="66539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Biomass variations</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The  way the biomass of each forest component varies with total biomass varies by forest type, such as natural or planted forests and closed or open forests.</a:t>
            </a:r>
          </a:p>
          <a:p>
            <a:pPr marR="0" lvl="0" rtl="0"/>
            <a:r>
              <a:rPr lang="en-US" b="1" i="0" u="none" strike="noStrike" baseline="0">
                <a:latin typeface="Times New Roman" panose="02020603050405020304" pitchFamily="18" charset="0"/>
              </a:rPr>
              <a:t>The quantity of biomass in a forest is a result of the difference between production through photosynthesis and consumption by respiration and harvest processes.</a:t>
            </a:r>
          </a:p>
        </p:txBody>
      </p:sp>
    </p:spTree>
    <p:extLst>
      <p:ext uri="{BB962C8B-B14F-4D97-AF65-F5344CB8AC3E}">
        <p14:creationId xmlns:p14="http://schemas.microsoft.com/office/powerpoint/2010/main" val="332495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Biomass assessment</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dirty="0">
                <a:latin typeface="Times New Roman" panose="02020603050405020304" pitchFamily="18" charset="0"/>
              </a:rPr>
              <a:t>It is a useful measure for assessing changes in forest structure. </a:t>
            </a:r>
          </a:p>
          <a:p>
            <a:pPr marR="0" lvl="0" rtl="0"/>
            <a:r>
              <a:rPr lang="en-US" b="1" i="0" u="none" strike="noStrike" baseline="0" dirty="0">
                <a:latin typeface="Times New Roman" panose="02020603050405020304" pitchFamily="18" charset="0"/>
              </a:rPr>
              <a:t>Changes in forest biomass density are brought about by natural succession; human activities such as silviculture, harvesting, and degradation; and natural impacts by wildfire and climate change. </a:t>
            </a:r>
          </a:p>
          <a:p>
            <a:pPr marR="0" lvl="0" rtl="0"/>
            <a:r>
              <a:rPr lang="en-US" b="1" i="0" u="none" strike="noStrike" baseline="0" dirty="0">
                <a:latin typeface="Times New Roman" panose="02020603050405020304" pitchFamily="18" charset="0"/>
              </a:rPr>
              <a:t>Biomass of forests is also very relevant for issues related to global change. For example, the role of tropical forests in global biogeochemical cycles, especially the carbon cycle and its relation to the greenhouse effect, has heightened interest in estimating the biomass density of tropical forests.</a:t>
            </a:r>
          </a:p>
          <a:p>
            <a:pPr marR="0" lvl="0" rtl="0"/>
            <a:r>
              <a:rPr lang="en-US" b="1" i="0" u="none" strike="noStrike" baseline="0" dirty="0">
                <a:latin typeface="Times New Roman" panose="02020603050405020304" pitchFamily="18" charset="0"/>
              </a:rPr>
              <a:t>Biomass represents the potential amount of carbon, that can be added to the atmosphere as carbon dioxide when the forest is cleared and/or burned. </a:t>
            </a:r>
          </a:p>
          <a:p>
            <a:pPr marR="0" lvl="0" rtl="0"/>
            <a:r>
              <a:rPr lang="en-US" b="1" i="0" u="none" strike="noStrike" baseline="0" dirty="0">
                <a:latin typeface="Times New Roman" panose="02020603050405020304" pitchFamily="18" charset="0"/>
              </a:rPr>
              <a:t>Attempts to estimate the biomass density of tropical forests have been made by the scientific community for use in models that assess the contribution of tropical deforestation and biomass burning to the increase in atmospheric carbon dioxide and other trace gases </a:t>
            </a:r>
          </a:p>
        </p:txBody>
      </p:sp>
    </p:spTree>
    <p:extLst>
      <p:ext uri="{BB962C8B-B14F-4D97-AF65-F5344CB8AC3E}">
        <p14:creationId xmlns:p14="http://schemas.microsoft.com/office/powerpoint/2010/main" val="89516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UN FCCC</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a:latin typeface="Times New Roman" panose="02020603050405020304" pitchFamily="18" charset="0"/>
              </a:rPr>
              <a:t>Global interest in climate change led to the establishment of the UN Framework Convention on Climate Change (UN FCCC) at the 1992 UN Conference on Environment and Development (UNCED). </a:t>
            </a:r>
          </a:p>
          <a:p>
            <a:pPr marR="0" lvl="0" rtl="0"/>
            <a:r>
              <a:rPr lang="en-US" b="1" i="0" u="none" strike="noStrike" baseline="0">
                <a:latin typeface="Times New Roman" panose="02020603050405020304" pitchFamily="18" charset="0"/>
              </a:rPr>
              <a:t>Over 130 nations have ratified this convention which means that these nations need to make national greenhouse gas emission inventories. </a:t>
            </a:r>
          </a:p>
          <a:p>
            <a:pPr marR="0" lvl="0" rtl="0"/>
            <a:r>
              <a:rPr lang="en-US" b="1" i="0" u="none" strike="noStrike" baseline="0">
                <a:latin typeface="Times New Roman" panose="02020603050405020304" pitchFamily="18" charset="0"/>
              </a:rPr>
              <a:t>Changes in the cover, use, and management of forests produce sources and sinks of carbon dioxide to and from the biosphere.</a:t>
            </a:r>
          </a:p>
          <a:p>
            <a:pPr marR="0" lvl="0" rtl="0"/>
            <a:r>
              <a:rPr lang="en-US" b="1" i="0" u="none" strike="noStrike" baseline="0">
                <a:latin typeface="Times New Roman" panose="02020603050405020304" pitchFamily="18" charset="0"/>
              </a:rPr>
              <a:t>To estimate the magnitude of these sources and sinks requires reliable estimates of the biomass density of the forests undergoing change.</a:t>
            </a:r>
          </a:p>
          <a:p>
            <a:pPr marR="0" lvl="0" rtl="0"/>
            <a:r>
              <a:rPr lang="en-US" b="1" i="0" u="none" strike="noStrike" baseline="0">
                <a:latin typeface="Times New Roman" panose="02020603050405020304" pitchFamily="18" charset="0"/>
              </a:rPr>
              <a:t>Biomass density estimates also provide the means for calculating the amount of carbon dioxide that can be removed from the atmosphere by regrowing forests or by plantations because they establish the rates of biomass production and the upper bounds for carbon sequestering. </a:t>
            </a:r>
          </a:p>
        </p:txBody>
      </p:sp>
    </p:spTree>
    <p:extLst>
      <p:ext uri="{BB962C8B-B14F-4D97-AF65-F5344CB8AC3E}">
        <p14:creationId xmlns:p14="http://schemas.microsoft.com/office/powerpoint/2010/main" val="79652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Change in biomass</a:t>
            </a:r>
          </a:p>
        </p:txBody>
      </p:sp>
      <p:sp>
        <p:nvSpPr>
          <p:cNvPr id="3" name="Text Placeholder 2"/>
          <p:cNvSpPr>
            <a:spLocks noGrp="1"/>
          </p:cNvSpPr>
          <p:nvPr>
            <p:ph type="body" idx="1"/>
          </p:nvPr>
        </p:nvSpPr>
        <p:spPr/>
        <p:txBody>
          <a:bodyPr>
            <a:normAutofit fontScale="77500" lnSpcReduction="20000"/>
          </a:bodyPr>
          <a:lstStyle/>
          <a:p>
            <a:pPr marR="0" lvl="0" rtl="0"/>
            <a:r>
              <a:rPr lang="en-US" b="1" i="0" u="none" strike="noStrike" baseline="0">
                <a:latin typeface="Times New Roman" panose="02020603050405020304" pitchFamily="18" charset="0"/>
              </a:rPr>
              <a:t>Practices such as sustainable forest management, slowing deforestation, and low-impact-logging decrease emissions or conserve carbon dioxide. </a:t>
            </a:r>
          </a:p>
          <a:p>
            <a:pPr marR="0" lvl="0" rtl="0"/>
            <a:r>
              <a:rPr lang="en-US" b="1" i="0" u="none" strike="noStrike" baseline="0">
                <a:latin typeface="Times New Roman" panose="02020603050405020304" pitchFamily="18" charset="0"/>
              </a:rPr>
              <a:t>Other practices such as plantation establishment or other tree planting programs on previously non-forested land sequester carbon dioxide. </a:t>
            </a:r>
          </a:p>
          <a:p>
            <a:pPr marR="0" lvl="0" rtl="0"/>
            <a:r>
              <a:rPr lang="en-US" b="1" i="0" u="none" strike="noStrike" baseline="0">
                <a:latin typeface="Times New Roman" panose="02020603050405020304" pitchFamily="18" charset="0"/>
              </a:rPr>
              <a:t>Furthermore, biomass density estimates of forests are extremely relevant for studying other global biogeochemical cycles, such as nitrogen, because the amount of other nutrient elements in forests is also related to the quantity of biomass present.</a:t>
            </a:r>
          </a:p>
          <a:p>
            <a:pPr marR="0" lvl="0" rtl="0"/>
            <a:r>
              <a:rPr lang="en-US" b="1" i="0" u="none" strike="noStrike" baseline="0">
                <a:latin typeface="Times New Roman" panose="02020603050405020304" pitchFamily="18" charset="0"/>
              </a:rPr>
              <a:t>Another issue related to forest biomass has emerged since the 1980s. In addition to loss of forest area, forest degradation, resulting in biomass density loss, is known to be occurring. Much of this biomass degradation appears to be unrecorded, thus it is in addition to that accounted for by sanctioned harvesting. Clearly, this process of biomass density reduction has implications for the global carbon cycle, other biogeochemical cycles, and biodiversity. Biomass degradation is due to many factors mostly related to social, economic, and political factors.</a:t>
            </a:r>
            <a:endParaRPr lang="en-US" b="1" i="0" u="none" strike="noStrike" baseline="0">
              <a:highlight>
                <a:srgbClr val="FFFF00"/>
              </a:highlight>
              <a:latin typeface="Times New Roman" panose="02020603050405020304" pitchFamily="18" charset="0"/>
            </a:endParaRPr>
          </a:p>
        </p:txBody>
      </p:sp>
    </p:spTree>
    <p:extLst>
      <p:ext uri="{BB962C8B-B14F-4D97-AF65-F5344CB8AC3E}">
        <p14:creationId xmlns:p14="http://schemas.microsoft.com/office/powerpoint/2010/main" val="1481329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2797</Words>
  <Application>Microsoft Office PowerPoint</Application>
  <PresentationFormat>Widescreen</PresentationFormat>
  <Paragraphs>193</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Times New Roman</vt:lpstr>
      <vt:lpstr>Office Theme</vt:lpstr>
      <vt:lpstr>GIS and RS for Forest Resource Assessment</vt:lpstr>
      <vt:lpstr>Unit 6. Forest biomass estimation</vt:lpstr>
      <vt:lpstr>Contents</vt:lpstr>
      <vt:lpstr>6.1 Introduction to forest biomass</vt:lpstr>
      <vt:lpstr>What is biomass?</vt:lpstr>
      <vt:lpstr>Biomass variations</vt:lpstr>
      <vt:lpstr>Biomass assessment</vt:lpstr>
      <vt:lpstr>UN FCCC</vt:lpstr>
      <vt:lpstr>Change in biomass</vt:lpstr>
      <vt:lpstr>6.2 Forest biomass estimation approaches</vt:lpstr>
      <vt:lpstr>PowerPoint Presentation</vt:lpstr>
      <vt:lpstr>Forest biomass estimation approaches</vt:lpstr>
      <vt:lpstr>Ground inventory of forest biomass</vt:lpstr>
      <vt:lpstr>National Forest Inventory (NFI)</vt:lpstr>
      <vt:lpstr>ground-based forest inventory / censuses </vt:lpstr>
      <vt:lpstr>Remote sensing of forest biomass</vt:lpstr>
      <vt:lpstr>ground and remote sensing measurements for quantifying AGB</vt:lpstr>
      <vt:lpstr>What is measured?</vt:lpstr>
      <vt:lpstr>Remote sensing sensors provide measurements of biophysical and structural characteristics of forests </vt:lpstr>
      <vt:lpstr>Passive remote sensors</vt:lpstr>
      <vt:lpstr>Active sensors </vt:lpstr>
      <vt:lpstr>Remote sensing techniques for forest structure and biomass – direct measurements</vt:lpstr>
      <vt:lpstr>Remote sensing techniques for forest structure and biomass – indirect measurements</vt:lpstr>
      <vt:lpstr>Lidar and radar</vt:lpstr>
      <vt:lpstr>6.3 Role of remote sensing in forest biomass estimation</vt:lpstr>
      <vt:lpstr>Role of remote sensing in forest biomass estimation</vt:lpstr>
      <vt:lpstr>Field Samples</vt:lpstr>
      <vt:lpstr>Field Samples</vt:lpstr>
      <vt:lpstr>Forest Biomass from Passive Optical Remote Sensing</vt:lpstr>
      <vt:lpstr>Models of Biomass Estimates</vt:lpstr>
      <vt:lpstr>Simple Models of Biomass Estimates</vt:lpstr>
      <vt:lpstr>Simple Models of Biomass Estimates</vt:lpstr>
      <vt:lpstr>Multiple Regression Models</vt:lpstr>
      <vt:lpstr>Multiple Regression Models</vt:lpstr>
      <vt:lpstr>6.4 Limitations of remote sensing in forest biomass estimation</vt:lpstr>
      <vt:lpstr>Limitations of remote sensing in forest biomass estimation</vt:lpstr>
      <vt:lpstr>Limitations of remote sensing in forest biomass estimation</vt:lpstr>
      <vt:lpstr>6.4 Activity</vt:lpstr>
      <vt:lpstr>Activity 1: Forest biomass estimation based on ground inventory (5 %)</vt:lpstr>
      <vt:lpstr>Activity 2: Summary of the general procedure (5 %)</vt:lpstr>
      <vt:lpstr>Activity 3: Summary of the general procedure (10%)</vt:lpstr>
      <vt:lpstr>Activity 3: Lidar for tree height measurement (see activity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and RS for ForestResource Assessment</dc:title>
  <dc:creator>Kefyalew Sahle Kibret</dc:creator>
  <cp:lastModifiedBy>Kefyalew Sahle Kibret</cp:lastModifiedBy>
  <cp:revision>80</cp:revision>
  <dcterms:created xsi:type="dcterms:W3CDTF">2023-04-04T09:35:02Z</dcterms:created>
  <dcterms:modified xsi:type="dcterms:W3CDTF">2025-04-03T00:48:27Z</dcterms:modified>
</cp:coreProperties>
</file>