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397" r:id="rId3"/>
    <p:sldId id="398" r:id="rId4"/>
    <p:sldId id="399" r:id="rId5"/>
    <p:sldId id="400" r:id="rId6"/>
    <p:sldId id="427" r:id="rId7"/>
    <p:sldId id="401" r:id="rId8"/>
    <p:sldId id="429" r:id="rId9"/>
    <p:sldId id="402" r:id="rId10"/>
    <p:sldId id="403" r:id="rId11"/>
    <p:sldId id="404" r:id="rId12"/>
    <p:sldId id="428" r:id="rId13"/>
    <p:sldId id="406" r:id="rId14"/>
    <p:sldId id="407" r:id="rId15"/>
    <p:sldId id="408" r:id="rId16"/>
    <p:sldId id="409" r:id="rId17"/>
    <p:sldId id="410" r:id="rId18"/>
    <p:sldId id="412" r:id="rId19"/>
    <p:sldId id="413" r:id="rId20"/>
    <p:sldId id="414" r:id="rId21"/>
    <p:sldId id="415" r:id="rId22"/>
    <p:sldId id="430" r:id="rId23"/>
    <p:sldId id="431" r:id="rId24"/>
    <p:sldId id="418" r:id="rId25"/>
    <p:sldId id="420" r:id="rId26"/>
    <p:sldId id="422" r:id="rId27"/>
    <p:sldId id="425" r:id="rId28"/>
    <p:sldId id="432" r:id="rId29"/>
    <p:sldId id="42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5FFC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756" y="6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6A7AB5-780F-4656-A839-B8D4FD471AD7}" type="datetimeFigureOut">
              <a:rPr lang="en-US" smtClean="0"/>
              <a:t>03-May-23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CD7D98-F644-4DA4-9749-7C4895CDD38F}" type="slidenum">
              <a:rPr lang="en-US" smtClean="0"/>
              <a:t>‹#›</a:t>
            </a:fld>
            <a:endParaRPr lang="en-US"/>
          </a:p>
        </p:txBody>
      </p:sp>
    </p:spTree>
    <p:extLst>
      <p:ext uri="{BB962C8B-B14F-4D97-AF65-F5344CB8AC3E}">
        <p14:creationId xmlns:p14="http://schemas.microsoft.com/office/powerpoint/2010/main" val="2227272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CD7D98-F644-4DA4-9749-7C4895CDD38F}" type="slidenum">
              <a:rPr lang="en-US" smtClean="0"/>
              <a:t>1</a:t>
            </a:fld>
            <a:endParaRPr lang="en-US"/>
          </a:p>
        </p:txBody>
      </p:sp>
    </p:spTree>
    <p:extLst>
      <p:ext uri="{BB962C8B-B14F-4D97-AF65-F5344CB8AC3E}">
        <p14:creationId xmlns:p14="http://schemas.microsoft.com/office/powerpoint/2010/main" val="3970375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04-Apr-23</a:t>
            </a:r>
            <a:endParaRPr lang="en-US"/>
          </a:p>
        </p:txBody>
      </p:sp>
      <p:sp>
        <p:nvSpPr>
          <p:cNvPr id="5" name="Footer Placeholder 4"/>
          <p:cNvSpPr>
            <a:spLocks noGrp="1"/>
          </p:cNvSpPr>
          <p:nvPr>
            <p:ph type="ftr" sz="quarter" idx="11"/>
          </p:nvPr>
        </p:nvSpPr>
        <p:spPr/>
        <p:txBody>
          <a:bodyPr/>
          <a:lstStyle/>
          <a:p>
            <a:r>
              <a:rPr lang="en-US" smtClean="0"/>
              <a:t>Kefyalew Sahle (HU, WGCFNR)</a:t>
            </a:r>
            <a:endParaRPr lang="en-US"/>
          </a:p>
        </p:txBody>
      </p:sp>
      <p:sp>
        <p:nvSpPr>
          <p:cNvPr id="6" name="Slide Number Placeholder 5"/>
          <p:cNvSpPr>
            <a:spLocks noGrp="1"/>
          </p:cNvSpPr>
          <p:nvPr>
            <p:ph type="sldNum" sz="quarter" idx="12"/>
          </p:nvPr>
        </p:nvSpPr>
        <p:spPr/>
        <p:txBody>
          <a:bodyPr/>
          <a:lstStyle/>
          <a:p>
            <a:fld id="{A088C100-5670-4E20-940F-F4434F56A4F4}" type="slidenum">
              <a:rPr lang="en-US" smtClean="0"/>
              <a:t>‹#›</a:t>
            </a:fld>
            <a:endParaRPr lang="en-US"/>
          </a:p>
        </p:txBody>
      </p:sp>
    </p:spTree>
    <p:extLst>
      <p:ext uri="{BB962C8B-B14F-4D97-AF65-F5344CB8AC3E}">
        <p14:creationId xmlns:p14="http://schemas.microsoft.com/office/powerpoint/2010/main" val="17513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04-Apr-23</a:t>
            </a:r>
            <a:endParaRPr lang="en-US"/>
          </a:p>
        </p:txBody>
      </p:sp>
      <p:sp>
        <p:nvSpPr>
          <p:cNvPr id="5" name="Footer Placeholder 4"/>
          <p:cNvSpPr>
            <a:spLocks noGrp="1"/>
          </p:cNvSpPr>
          <p:nvPr>
            <p:ph type="ftr" sz="quarter" idx="11"/>
          </p:nvPr>
        </p:nvSpPr>
        <p:spPr/>
        <p:txBody>
          <a:bodyPr/>
          <a:lstStyle/>
          <a:p>
            <a:r>
              <a:rPr lang="en-US" smtClean="0"/>
              <a:t>Kefyalew Sahle (HU, WGCFNR)</a:t>
            </a:r>
            <a:endParaRPr lang="en-US"/>
          </a:p>
        </p:txBody>
      </p:sp>
      <p:sp>
        <p:nvSpPr>
          <p:cNvPr id="6" name="Slide Number Placeholder 5"/>
          <p:cNvSpPr>
            <a:spLocks noGrp="1"/>
          </p:cNvSpPr>
          <p:nvPr>
            <p:ph type="sldNum" sz="quarter" idx="12"/>
          </p:nvPr>
        </p:nvSpPr>
        <p:spPr/>
        <p:txBody>
          <a:bodyPr/>
          <a:lstStyle/>
          <a:p>
            <a:fld id="{A088C100-5670-4E20-940F-F4434F56A4F4}" type="slidenum">
              <a:rPr lang="en-US" smtClean="0"/>
              <a:t>‹#›</a:t>
            </a:fld>
            <a:endParaRPr lang="en-US"/>
          </a:p>
        </p:txBody>
      </p:sp>
    </p:spTree>
    <p:extLst>
      <p:ext uri="{BB962C8B-B14F-4D97-AF65-F5344CB8AC3E}">
        <p14:creationId xmlns:p14="http://schemas.microsoft.com/office/powerpoint/2010/main" val="2117879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04-Apr-23</a:t>
            </a:r>
            <a:endParaRPr lang="en-US"/>
          </a:p>
        </p:txBody>
      </p:sp>
      <p:sp>
        <p:nvSpPr>
          <p:cNvPr id="5" name="Footer Placeholder 4"/>
          <p:cNvSpPr>
            <a:spLocks noGrp="1"/>
          </p:cNvSpPr>
          <p:nvPr>
            <p:ph type="ftr" sz="quarter" idx="11"/>
          </p:nvPr>
        </p:nvSpPr>
        <p:spPr/>
        <p:txBody>
          <a:bodyPr/>
          <a:lstStyle/>
          <a:p>
            <a:r>
              <a:rPr lang="en-US" smtClean="0"/>
              <a:t>Kefyalew Sahle (HU, WGCFNR)</a:t>
            </a:r>
            <a:endParaRPr lang="en-US"/>
          </a:p>
        </p:txBody>
      </p:sp>
      <p:sp>
        <p:nvSpPr>
          <p:cNvPr id="6" name="Slide Number Placeholder 5"/>
          <p:cNvSpPr>
            <a:spLocks noGrp="1"/>
          </p:cNvSpPr>
          <p:nvPr>
            <p:ph type="sldNum" sz="quarter" idx="12"/>
          </p:nvPr>
        </p:nvSpPr>
        <p:spPr/>
        <p:txBody>
          <a:bodyPr/>
          <a:lstStyle/>
          <a:p>
            <a:fld id="{A088C100-5670-4E20-940F-F4434F56A4F4}" type="slidenum">
              <a:rPr lang="en-US" smtClean="0"/>
              <a:t>‹#›</a:t>
            </a:fld>
            <a:endParaRPr lang="en-US"/>
          </a:p>
        </p:txBody>
      </p:sp>
    </p:spTree>
    <p:extLst>
      <p:ext uri="{BB962C8B-B14F-4D97-AF65-F5344CB8AC3E}">
        <p14:creationId xmlns:p14="http://schemas.microsoft.com/office/powerpoint/2010/main" val="11640218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1A2904-F1DE-4102-B301-BA379E9E19B8}" type="datetimeFigureOut">
              <a:rPr lang="en-US" smtClean="0"/>
              <a:t>03-May-23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491FD-C4E7-4ADE-8686-19C4E777B924}" type="slidenum">
              <a:rPr lang="en-US" smtClean="0"/>
              <a:t>‹#›</a:t>
            </a:fld>
            <a:endParaRPr lang="en-US"/>
          </a:p>
        </p:txBody>
      </p:sp>
    </p:spTree>
    <p:extLst>
      <p:ext uri="{BB962C8B-B14F-4D97-AF65-F5344CB8AC3E}">
        <p14:creationId xmlns:p14="http://schemas.microsoft.com/office/powerpoint/2010/main" val="458237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lvl1pPr>
              <a:defRPr sz="3200" b="1"/>
            </a:lvl1p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lvl1pPr>
              <a:defRPr sz="4000"/>
            </a:lvl1pPr>
            <a:lvl2pPr>
              <a:defRPr sz="3600">
                <a:solidFill>
                  <a:srgbClr val="0000CC"/>
                </a:solidFill>
              </a:defRPr>
            </a:lvl2pPr>
            <a:lvl3pPr>
              <a:defRPr sz="3200"/>
            </a:lvl3pPr>
            <a:lvl4pPr>
              <a:defRPr sz="2800"/>
            </a:lvl4pPr>
            <a:lvl5pPr>
              <a:defRPr sz="2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r>
              <a:rPr lang="en-US" smtClean="0"/>
              <a:t>04-Apr-23</a:t>
            </a:r>
            <a:endParaRPr lang="en-US"/>
          </a:p>
        </p:txBody>
      </p:sp>
      <p:sp>
        <p:nvSpPr>
          <p:cNvPr id="5" name="Footer Placeholder 4"/>
          <p:cNvSpPr>
            <a:spLocks noGrp="1"/>
          </p:cNvSpPr>
          <p:nvPr>
            <p:ph type="ftr" sz="quarter" idx="11"/>
          </p:nvPr>
        </p:nvSpPr>
        <p:spPr/>
        <p:txBody>
          <a:bodyPr/>
          <a:lstStyle/>
          <a:p>
            <a:r>
              <a:rPr lang="en-US" smtClean="0"/>
              <a:t>Kefyalew Sahle (HU, WGCFNR)</a:t>
            </a:r>
            <a:endParaRPr lang="en-US"/>
          </a:p>
        </p:txBody>
      </p:sp>
      <p:sp>
        <p:nvSpPr>
          <p:cNvPr id="6" name="Slide Number Placeholder 5"/>
          <p:cNvSpPr>
            <a:spLocks noGrp="1"/>
          </p:cNvSpPr>
          <p:nvPr>
            <p:ph type="sldNum" sz="quarter" idx="12"/>
          </p:nvPr>
        </p:nvSpPr>
        <p:spPr/>
        <p:txBody>
          <a:bodyPr/>
          <a:lstStyle/>
          <a:p>
            <a:fld id="{A088C100-5670-4E20-940F-F4434F56A4F4}" type="slidenum">
              <a:rPr lang="en-US" smtClean="0"/>
              <a:t>‹#›</a:t>
            </a:fld>
            <a:endParaRPr lang="en-US"/>
          </a:p>
        </p:txBody>
      </p:sp>
      <p:cxnSp>
        <p:nvCxnSpPr>
          <p:cNvPr id="8" name="Straight Connector 7"/>
          <p:cNvCxnSpPr/>
          <p:nvPr userDrawn="1"/>
        </p:nvCxnSpPr>
        <p:spPr>
          <a:xfrm flipV="1">
            <a:off x="838200" y="1656522"/>
            <a:ext cx="10515600" cy="66261"/>
          </a:xfrm>
          <a:prstGeom prst="line">
            <a:avLst/>
          </a:prstGeom>
          <a:ln w="57150">
            <a:solidFill>
              <a:srgbClr val="5FFC3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5251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04-Apr-23</a:t>
            </a:r>
            <a:endParaRPr lang="en-US"/>
          </a:p>
        </p:txBody>
      </p:sp>
      <p:sp>
        <p:nvSpPr>
          <p:cNvPr id="5" name="Footer Placeholder 4"/>
          <p:cNvSpPr>
            <a:spLocks noGrp="1"/>
          </p:cNvSpPr>
          <p:nvPr>
            <p:ph type="ftr" sz="quarter" idx="11"/>
          </p:nvPr>
        </p:nvSpPr>
        <p:spPr/>
        <p:txBody>
          <a:bodyPr/>
          <a:lstStyle/>
          <a:p>
            <a:r>
              <a:rPr lang="en-US" smtClean="0"/>
              <a:t>Kefyalew Sahle (HU, WGCFNR)</a:t>
            </a:r>
            <a:endParaRPr lang="en-US"/>
          </a:p>
        </p:txBody>
      </p:sp>
      <p:sp>
        <p:nvSpPr>
          <p:cNvPr id="6" name="Slide Number Placeholder 5"/>
          <p:cNvSpPr>
            <a:spLocks noGrp="1"/>
          </p:cNvSpPr>
          <p:nvPr>
            <p:ph type="sldNum" sz="quarter" idx="12"/>
          </p:nvPr>
        </p:nvSpPr>
        <p:spPr/>
        <p:txBody>
          <a:bodyPr/>
          <a:lstStyle/>
          <a:p>
            <a:fld id="{A088C100-5670-4E20-940F-F4434F56A4F4}" type="slidenum">
              <a:rPr lang="en-US" smtClean="0"/>
              <a:t>‹#›</a:t>
            </a:fld>
            <a:endParaRPr lang="en-US"/>
          </a:p>
        </p:txBody>
      </p:sp>
    </p:spTree>
    <p:extLst>
      <p:ext uri="{BB962C8B-B14F-4D97-AF65-F5344CB8AC3E}">
        <p14:creationId xmlns:p14="http://schemas.microsoft.com/office/powerpoint/2010/main" val="3437070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04-Apr-23</a:t>
            </a:r>
            <a:endParaRPr lang="en-US"/>
          </a:p>
        </p:txBody>
      </p:sp>
      <p:sp>
        <p:nvSpPr>
          <p:cNvPr id="6" name="Footer Placeholder 5"/>
          <p:cNvSpPr>
            <a:spLocks noGrp="1"/>
          </p:cNvSpPr>
          <p:nvPr>
            <p:ph type="ftr" sz="quarter" idx="11"/>
          </p:nvPr>
        </p:nvSpPr>
        <p:spPr/>
        <p:txBody>
          <a:bodyPr/>
          <a:lstStyle/>
          <a:p>
            <a:r>
              <a:rPr lang="en-US" smtClean="0"/>
              <a:t>Kefyalew Sahle (HU, WGCFNR)</a:t>
            </a:r>
            <a:endParaRPr lang="en-US"/>
          </a:p>
        </p:txBody>
      </p:sp>
      <p:sp>
        <p:nvSpPr>
          <p:cNvPr id="7" name="Slide Number Placeholder 6"/>
          <p:cNvSpPr>
            <a:spLocks noGrp="1"/>
          </p:cNvSpPr>
          <p:nvPr>
            <p:ph type="sldNum" sz="quarter" idx="12"/>
          </p:nvPr>
        </p:nvSpPr>
        <p:spPr/>
        <p:txBody>
          <a:bodyPr/>
          <a:lstStyle/>
          <a:p>
            <a:fld id="{A088C100-5670-4E20-940F-F4434F56A4F4}" type="slidenum">
              <a:rPr lang="en-US" smtClean="0"/>
              <a:t>‹#›</a:t>
            </a:fld>
            <a:endParaRPr lang="en-US"/>
          </a:p>
        </p:txBody>
      </p:sp>
    </p:spTree>
    <p:extLst>
      <p:ext uri="{BB962C8B-B14F-4D97-AF65-F5344CB8AC3E}">
        <p14:creationId xmlns:p14="http://schemas.microsoft.com/office/powerpoint/2010/main" val="4096359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04-Apr-23</a:t>
            </a:r>
            <a:endParaRPr lang="en-US"/>
          </a:p>
        </p:txBody>
      </p:sp>
      <p:sp>
        <p:nvSpPr>
          <p:cNvPr id="8" name="Footer Placeholder 7"/>
          <p:cNvSpPr>
            <a:spLocks noGrp="1"/>
          </p:cNvSpPr>
          <p:nvPr>
            <p:ph type="ftr" sz="quarter" idx="11"/>
          </p:nvPr>
        </p:nvSpPr>
        <p:spPr/>
        <p:txBody>
          <a:bodyPr/>
          <a:lstStyle/>
          <a:p>
            <a:r>
              <a:rPr lang="en-US" smtClean="0"/>
              <a:t>Kefyalew Sahle (HU, WGCFNR)</a:t>
            </a:r>
            <a:endParaRPr lang="en-US"/>
          </a:p>
        </p:txBody>
      </p:sp>
      <p:sp>
        <p:nvSpPr>
          <p:cNvPr id="9" name="Slide Number Placeholder 8"/>
          <p:cNvSpPr>
            <a:spLocks noGrp="1"/>
          </p:cNvSpPr>
          <p:nvPr>
            <p:ph type="sldNum" sz="quarter" idx="12"/>
          </p:nvPr>
        </p:nvSpPr>
        <p:spPr/>
        <p:txBody>
          <a:bodyPr/>
          <a:lstStyle/>
          <a:p>
            <a:fld id="{A088C100-5670-4E20-940F-F4434F56A4F4}" type="slidenum">
              <a:rPr lang="en-US" smtClean="0"/>
              <a:t>‹#›</a:t>
            </a:fld>
            <a:endParaRPr lang="en-US"/>
          </a:p>
        </p:txBody>
      </p:sp>
    </p:spTree>
    <p:extLst>
      <p:ext uri="{BB962C8B-B14F-4D97-AF65-F5344CB8AC3E}">
        <p14:creationId xmlns:p14="http://schemas.microsoft.com/office/powerpoint/2010/main" val="284000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04-Apr-23</a:t>
            </a:r>
            <a:endParaRPr lang="en-US"/>
          </a:p>
        </p:txBody>
      </p:sp>
      <p:sp>
        <p:nvSpPr>
          <p:cNvPr id="4" name="Footer Placeholder 3"/>
          <p:cNvSpPr>
            <a:spLocks noGrp="1"/>
          </p:cNvSpPr>
          <p:nvPr>
            <p:ph type="ftr" sz="quarter" idx="11"/>
          </p:nvPr>
        </p:nvSpPr>
        <p:spPr/>
        <p:txBody>
          <a:bodyPr/>
          <a:lstStyle/>
          <a:p>
            <a:r>
              <a:rPr lang="en-US" smtClean="0"/>
              <a:t>Kefyalew Sahle (HU, WGCFNR)</a:t>
            </a:r>
            <a:endParaRPr lang="en-US"/>
          </a:p>
        </p:txBody>
      </p:sp>
      <p:sp>
        <p:nvSpPr>
          <p:cNvPr id="5" name="Slide Number Placeholder 4"/>
          <p:cNvSpPr>
            <a:spLocks noGrp="1"/>
          </p:cNvSpPr>
          <p:nvPr>
            <p:ph type="sldNum" sz="quarter" idx="12"/>
          </p:nvPr>
        </p:nvSpPr>
        <p:spPr/>
        <p:txBody>
          <a:bodyPr/>
          <a:lstStyle/>
          <a:p>
            <a:fld id="{A088C100-5670-4E20-940F-F4434F56A4F4}" type="slidenum">
              <a:rPr lang="en-US" smtClean="0"/>
              <a:t>‹#›</a:t>
            </a:fld>
            <a:endParaRPr lang="en-US"/>
          </a:p>
        </p:txBody>
      </p:sp>
    </p:spTree>
    <p:extLst>
      <p:ext uri="{BB962C8B-B14F-4D97-AF65-F5344CB8AC3E}">
        <p14:creationId xmlns:p14="http://schemas.microsoft.com/office/powerpoint/2010/main" val="3340794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04-Apr-23</a:t>
            </a:r>
            <a:endParaRPr lang="en-US"/>
          </a:p>
        </p:txBody>
      </p:sp>
      <p:sp>
        <p:nvSpPr>
          <p:cNvPr id="3" name="Footer Placeholder 2"/>
          <p:cNvSpPr>
            <a:spLocks noGrp="1"/>
          </p:cNvSpPr>
          <p:nvPr>
            <p:ph type="ftr" sz="quarter" idx="11"/>
          </p:nvPr>
        </p:nvSpPr>
        <p:spPr/>
        <p:txBody>
          <a:bodyPr/>
          <a:lstStyle/>
          <a:p>
            <a:r>
              <a:rPr lang="en-US" smtClean="0"/>
              <a:t>Kefyalew Sahle (HU, WGCFNR)</a:t>
            </a:r>
            <a:endParaRPr lang="en-US"/>
          </a:p>
        </p:txBody>
      </p:sp>
      <p:sp>
        <p:nvSpPr>
          <p:cNvPr id="4" name="Slide Number Placeholder 3"/>
          <p:cNvSpPr>
            <a:spLocks noGrp="1"/>
          </p:cNvSpPr>
          <p:nvPr>
            <p:ph type="sldNum" sz="quarter" idx="12"/>
          </p:nvPr>
        </p:nvSpPr>
        <p:spPr/>
        <p:txBody>
          <a:bodyPr/>
          <a:lstStyle/>
          <a:p>
            <a:fld id="{A088C100-5670-4E20-940F-F4434F56A4F4}" type="slidenum">
              <a:rPr lang="en-US" smtClean="0"/>
              <a:t>‹#›</a:t>
            </a:fld>
            <a:endParaRPr lang="en-US"/>
          </a:p>
        </p:txBody>
      </p:sp>
    </p:spTree>
    <p:extLst>
      <p:ext uri="{BB962C8B-B14F-4D97-AF65-F5344CB8AC3E}">
        <p14:creationId xmlns:p14="http://schemas.microsoft.com/office/powerpoint/2010/main" val="2685740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04-Apr-23</a:t>
            </a:r>
            <a:endParaRPr lang="en-US"/>
          </a:p>
        </p:txBody>
      </p:sp>
      <p:sp>
        <p:nvSpPr>
          <p:cNvPr id="6" name="Footer Placeholder 5"/>
          <p:cNvSpPr>
            <a:spLocks noGrp="1"/>
          </p:cNvSpPr>
          <p:nvPr>
            <p:ph type="ftr" sz="quarter" idx="11"/>
          </p:nvPr>
        </p:nvSpPr>
        <p:spPr/>
        <p:txBody>
          <a:bodyPr/>
          <a:lstStyle/>
          <a:p>
            <a:r>
              <a:rPr lang="en-US" smtClean="0"/>
              <a:t>Kefyalew Sahle (HU, WGCFNR)</a:t>
            </a:r>
            <a:endParaRPr lang="en-US"/>
          </a:p>
        </p:txBody>
      </p:sp>
      <p:sp>
        <p:nvSpPr>
          <p:cNvPr id="7" name="Slide Number Placeholder 6"/>
          <p:cNvSpPr>
            <a:spLocks noGrp="1"/>
          </p:cNvSpPr>
          <p:nvPr>
            <p:ph type="sldNum" sz="quarter" idx="12"/>
          </p:nvPr>
        </p:nvSpPr>
        <p:spPr/>
        <p:txBody>
          <a:bodyPr/>
          <a:lstStyle/>
          <a:p>
            <a:fld id="{A088C100-5670-4E20-940F-F4434F56A4F4}" type="slidenum">
              <a:rPr lang="en-US" smtClean="0"/>
              <a:t>‹#›</a:t>
            </a:fld>
            <a:endParaRPr lang="en-US"/>
          </a:p>
        </p:txBody>
      </p:sp>
    </p:spTree>
    <p:extLst>
      <p:ext uri="{BB962C8B-B14F-4D97-AF65-F5344CB8AC3E}">
        <p14:creationId xmlns:p14="http://schemas.microsoft.com/office/powerpoint/2010/main" val="3209567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04-Apr-23</a:t>
            </a:r>
            <a:endParaRPr lang="en-US"/>
          </a:p>
        </p:txBody>
      </p:sp>
      <p:sp>
        <p:nvSpPr>
          <p:cNvPr id="6" name="Footer Placeholder 5"/>
          <p:cNvSpPr>
            <a:spLocks noGrp="1"/>
          </p:cNvSpPr>
          <p:nvPr>
            <p:ph type="ftr" sz="quarter" idx="11"/>
          </p:nvPr>
        </p:nvSpPr>
        <p:spPr/>
        <p:txBody>
          <a:bodyPr/>
          <a:lstStyle/>
          <a:p>
            <a:r>
              <a:rPr lang="en-US" smtClean="0"/>
              <a:t>Kefyalew Sahle (HU, WGCFNR)</a:t>
            </a:r>
            <a:endParaRPr lang="en-US"/>
          </a:p>
        </p:txBody>
      </p:sp>
      <p:sp>
        <p:nvSpPr>
          <p:cNvPr id="7" name="Slide Number Placeholder 6"/>
          <p:cNvSpPr>
            <a:spLocks noGrp="1"/>
          </p:cNvSpPr>
          <p:nvPr>
            <p:ph type="sldNum" sz="quarter" idx="12"/>
          </p:nvPr>
        </p:nvSpPr>
        <p:spPr/>
        <p:txBody>
          <a:bodyPr/>
          <a:lstStyle/>
          <a:p>
            <a:fld id="{A088C100-5670-4E20-940F-F4434F56A4F4}" type="slidenum">
              <a:rPr lang="en-US" smtClean="0"/>
              <a:t>‹#›</a:t>
            </a:fld>
            <a:endParaRPr lang="en-US"/>
          </a:p>
        </p:txBody>
      </p:sp>
    </p:spTree>
    <p:extLst>
      <p:ext uri="{BB962C8B-B14F-4D97-AF65-F5344CB8AC3E}">
        <p14:creationId xmlns:p14="http://schemas.microsoft.com/office/powerpoint/2010/main" val="2225716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04-Apr-23</a:t>
            </a: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Kefyalew Sahle (HU, WGCFNR)</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88C100-5670-4E20-940F-F4434F56A4F4}" type="slidenum">
              <a:rPr lang="en-US" smtClean="0"/>
              <a:t>‹#›</a:t>
            </a:fld>
            <a:endParaRPr lang="en-US"/>
          </a:p>
        </p:txBody>
      </p:sp>
    </p:spTree>
    <p:extLst>
      <p:ext uri="{BB962C8B-B14F-4D97-AF65-F5344CB8AC3E}">
        <p14:creationId xmlns:p14="http://schemas.microsoft.com/office/powerpoint/2010/main" val="143197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sciencedirect.com/topics/earth-and-planetary-sciences/digital-terrain-model" TargetMode="Externa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smtClean="0"/>
              <a:t>GIS and RS for Forest Resource Assessment</a:t>
            </a:r>
            <a:endParaRPr lang="en-US" dirty="0"/>
          </a:p>
        </p:txBody>
      </p:sp>
      <p:sp>
        <p:nvSpPr>
          <p:cNvPr id="5" name="Title 1"/>
          <p:cNvSpPr>
            <a:spLocks noGrp="1"/>
          </p:cNvSpPr>
          <p:nvPr>
            <p:ph type="subTitle" idx="1"/>
          </p:nvPr>
        </p:nvSpPr>
        <p:spPr/>
        <p:txBody>
          <a:bodyPr>
            <a:normAutofit fontScale="90000" lnSpcReduction="20000"/>
          </a:bodyPr>
          <a:lstStyle/>
          <a:p>
            <a:r>
              <a:rPr lang="en-US" dirty="0" err="1" smtClean="0"/>
              <a:t>Kefyalew</a:t>
            </a:r>
            <a:r>
              <a:rPr lang="en-US" dirty="0" smtClean="0"/>
              <a:t> </a:t>
            </a:r>
            <a:r>
              <a:rPr lang="en-US" dirty="0" err="1"/>
              <a:t>Sahle</a:t>
            </a:r>
            <a:r>
              <a:rPr lang="en-US" dirty="0"/>
              <a:t/>
            </a:r>
            <a:br>
              <a:rPr lang="en-US" dirty="0"/>
            </a:br>
            <a:r>
              <a:rPr lang="en-US" dirty="0"/>
              <a:t/>
            </a:r>
            <a:br>
              <a:rPr lang="en-US" dirty="0"/>
            </a:br>
            <a:r>
              <a:rPr lang="en-US" dirty="0" err="1" smtClean="0"/>
              <a:t>Hawassa</a:t>
            </a:r>
            <a:r>
              <a:rPr lang="en-US" dirty="0" smtClean="0"/>
              <a:t> University</a:t>
            </a:r>
          </a:p>
          <a:p>
            <a:r>
              <a:rPr lang="en-US" dirty="0" err="1" smtClean="0"/>
              <a:t>Wondo</a:t>
            </a:r>
            <a:r>
              <a:rPr lang="en-US" dirty="0" smtClean="0"/>
              <a:t> </a:t>
            </a:r>
            <a:r>
              <a:rPr lang="en-US" dirty="0"/>
              <a:t>Genet College of Forestry and Natural </a:t>
            </a:r>
            <a:r>
              <a:rPr lang="en-US" dirty="0" smtClean="0"/>
              <a:t>Resources</a:t>
            </a:r>
          </a:p>
          <a:p>
            <a:r>
              <a:rPr lang="en-US" dirty="0" smtClean="0"/>
              <a:t>GIS Department</a:t>
            </a:r>
          </a:p>
          <a:p>
            <a:endParaRPr lang="en-US" dirty="0" smtClean="0"/>
          </a:p>
        </p:txBody>
      </p:sp>
      <p:sp>
        <p:nvSpPr>
          <p:cNvPr id="6" name="Date Placeholder 5"/>
          <p:cNvSpPr>
            <a:spLocks noGrp="1"/>
          </p:cNvSpPr>
          <p:nvPr>
            <p:ph type="dt" sz="half" idx="10"/>
          </p:nvPr>
        </p:nvSpPr>
        <p:spPr/>
        <p:txBody>
          <a:bodyPr/>
          <a:lstStyle/>
          <a:p>
            <a:r>
              <a:rPr lang="en-US" smtClean="0"/>
              <a:t>04-Apr-23</a:t>
            </a:r>
            <a:endParaRPr lang="en-US"/>
          </a:p>
        </p:txBody>
      </p:sp>
      <p:sp>
        <p:nvSpPr>
          <p:cNvPr id="7" name="Footer Placeholder 6"/>
          <p:cNvSpPr>
            <a:spLocks noGrp="1"/>
          </p:cNvSpPr>
          <p:nvPr>
            <p:ph type="ftr" sz="quarter" idx="11"/>
          </p:nvPr>
        </p:nvSpPr>
        <p:spPr/>
        <p:txBody>
          <a:bodyPr/>
          <a:lstStyle/>
          <a:p>
            <a:r>
              <a:rPr lang="en-US" smtClean="0"/>
              <a:t>Kefyalew Sahle (HU, WGCFNR)</a:t>
            </a:r>
            <a:endParaRPr lang="en-US"/>
          </a:p>
        </p:txBody>
      </p:sp>
      <p:sp>
        <p:nvSpPr>
          <p:cNvPr id="8" name="Slide Number Placeholder 7"/>
          <p:cNvSpPr>
            <a:spLocks noGrp="1"/>
          </p:cNvSpPr>
          <p:nvPr>
            <p:ph type="sldNum" sz="quarter" idx="12"/>
          </p:nvPr>
        </p:nvSpPr>
        <p:spPr/>
        <p:txBody>
          <a:bodyPr/>
          <a:lstStyle/>
          <a:p>
            <a:fld id="{A088C100-5670-4E20-940F-F4434F56A4F4}" type="slidenum">
              <a:rPr lang="en-US" smtClean="0"/>
              <a:t>1</a:t>
            </a:fld>
            <a:endParaRPr lang="en-US"/>
          </a:p>
        </p:txBody>
      </p:sp>
    </p:spTree>
    <p:extLst>
      <p:ext uri="{BB962C8B-B14F-4D97-AF65-F5344CB8AC3E}">
        <p14:creationId xmlns:p14="http://schemas.microsoft.com/office/powerpoint/2010/main" val="40901620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smtClean="0">
                <a:latin typeface="Times New Roman" panose="02020603050405020304" pitchFamily="18" charset="0"/>
              </a:rPr>
              <a:t>Classification of ground points</a:t>
            </a:r>
          </a:p>
        </p:txBody>
      </p:sp>
      <p:sp>
        <p:nvSpPr>
          <p:cNvPr id="3" name="Text Placeholder 2"/>
          <p:cNvSpPr>
            <a:spLocks noGrp="1"/>
          </p:cNvSpPr>
          <p:nvPr>
            <p:ph type="body" idx="1"/>
          </p:nvPr>
        </p:nvSpPr>
        <p:spPr/>
        <p:txBody>
          <a:bodyPr/>
          <a:lstStyle/>
          <a:p>
            <a:pPr marR="0" lvl="0" rtl="0"/>
            <a:r>
              <a:rPr lang="en-US" b="1" i="0" u="none" strike="noStrike" baseline="0" smtClean="0">
                <a:solidFill>
                  <a:srgbClr val="000000"/>
                </a:solidFill>
                <a:latin typeface="Times New Roman" panose="02020603050405020304" pitchFamily="18" charset="0"/>
              </a:rPr>
              <a:t>The classification of ground returns from an ALS point cloud is not only the first step towards generating a ground surface, but is also one of the most critical steps of the workflow. </a:t>
            </a:r>
          </a:p>
        </p:txBody>
      </p:sp>
    </p:spTree>
    <p:extLst>
      <p:ext uri="{BB962C8B-B14F-4D97-AF65-F5344CB8AC3E}">
        <p14:creationId xmlns:p14="http://schemas.microsoft.com/office/powerpoint/2010/main" val="489367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smtClean="0">
                <a:latin typeface="Times New Roman" panose="02020603050405020304" pitchFamily="18" charset="0"/>
              </a:rPr>
              <a:t>Derivation of a Digital Terrain Model (DTM)</a:t>
            </a:r>
          </a:p>
        </p:txBody>
      </p:sp>
      <p:sp>
        <p:nvSpPr>
          <p:cNvPr id="3" name="Text Placeholder 2"/>
          <p:cNvSpPr>
            <a:spLocks noGrp="1"/>
          </p:cNvSpPr>
          <p:nvPr>
            <p:ph type="body" idx="1"/>
          </p:nvPr>
        </p:nvSpPr>
        <p:spPr/>
        <p:txBody>
          <a:bodyPr>
            <a:noAutofit/>
          </a:bodyPr>
          <a:lstStyle/>
          <a:p>
            <a:pPr marR="0" lvl="0" rtl="0"/>
            <a:r>
              <a:rPr lang="en-US" sz="2600" b="1" dirty="0">
                <a:solidFill>
                  <a:srgbClr val="000000"/>
                </a:solidFill>
                <a:latin typeface="Times New Roman" panose="02020603050405020304" pitchFamily="18" charset="0"/>
              </a:rPr>
              <a:t>Once the classification of ground returns is complete, a digital terrain model (</a:t>
            </a:r>
            <a:r>
              <a:rPr lang="en-US" sz="2600" b="1" dirty="0" err="1">
                <a:solidFill>
                  <a:srgbClr val="000000"/>
                </a:solidFill>
                <a:latin typeface="Times New Roman" panose="02020603050405020304" pitchFamily="18" charset="0"/>
              </a:rPr>
              <a:t>DTM</a:t>
            </a:r>
            <a:r>
              <a:rPr lang="en-US" sz="2600" b="1" dirty="0">
                <a:solidFill>
                  <a:srgbClr val="000000"/>
                </a:solidFill>
                <a:latin typeface="Times New Roman" panose="02020603050405020304" pitchFamily="18" charset="0"/>
              </a:rPr>
              <a:t>) is derived, most commonly represented by an interpolated ground surface at user-defined spatial resolution.  </a:t>
            </a:r>
          </a:p>
          <a:p>
            <a:pPr marR="0" lvl="0" rtl="0"/>
            <a:r>
              <a:rPr lang="en-US" sz="2600" b="1" dirty="0" err="1">
                <a:solidFill>
                  <a:srgbClr val="000000"/>
                </a:solidFill>
                <a:latin typeface="Times New Roman" panose="02020603050405020304" pitchFamily="18" charset="0"/>
              </a:rPr>
              <a:t>DTMs</a:t>
            </a:r>
            <a:r>
              <a:rPr lang="en-US" sz="2600" b="1" dirty="0">
                <a:solidFill>
                  <a:srgbClr val="000000"/>
                </a:solidFill>
                <a:latin typeface="Times New Roman" panose="02020603050405020304" pitchFamily="18" charset="0"/>
              </a:rPr>
              <a:t> also allow users to </a:t>
            </a:r>
            <a:r>
              <a:rPr lang="en-US" sz="2600" b="1" dirty="0" err="1">
                <a:solidFill>
                  <a:srgbClr val="000000"/>
                </a:solidFill>
                <a:latin typeface="Times New Roman" panose="02020603050405020304" pitchFamily="18" charset="0"/>
              </a:rPr>
              <a:t>normalise</a:t>
            </a:r>
            <a:r>
              <a:rPr lang="en-US" sz="2600" b="1" dirty="0">
                <a:solidFill>
                  <a:srgbClr val="000000"/>
                </a:solidFill>
                <a:latin typeface="Times New Roman" panose="02020603050405020304" pitchFamily="18" charset="0"/>
              </a:rPr>
              <a:t> the point cloud to manipulate relative elevations instead of absolute elevations. </a:t>
            </a:r>
          </a:p>
          <a:p>
            <a:pPr marR="0" lvl="0" rtl="0"/>
            <a:r>
              <a:rPr lang="en-US" sz="2600" b="1" dirty="0">
                <a:solidFill>
                  <a:srgbClr val="000000"/>
                </a:solidFill>
                <a:latin typeface="Times New Roman" panose="02020603050405020304" pitchFamily="18" charset="0"/>
              </a:rPr>
              <a:t>The derivation of a </a:t>
            </a:r>
            <a:r>
              <a:rPr lang="en-US" sz="2600" b="1" dirty="0" err="1">
                <a:solidFill>
                  <a:srgbClr val="000000"/>
                </a:solidFill>
                <a:latin typeface="Times New Roman" panose="02020603050405020304" pitchFamily="18" charset="0"/>
              </a:rPr>
              <a:t>DTM</a:t>
            </a:r>
            <a:r>
              <a:rPr lang="en-US" sz="2600" b="1" dirty="0">
                <a:solidFill>
                  <a:srgbClr val="000000"/>
                </a:solidFill>
                <a:latin typeface="Times New Roman" panose="02020603050405020304" pitchFamily="18" charset="0"/>
              </a:rPr>
              <a:t> involves spatial interpolation between ground returns and is a critical step as its errors will impact directly on the computed point heights, and thus on tree height or derived statistic estimation. </a:t>
            </a:r>
          </a:p>
        </p:txBody>
      </p:sp>
    </p:spTree>
    <p:extLst>
      <p:ext uri="{BB962C8B-B14F-4D97-AF65-F5344CB8AC3E}">
        <p14:creationId xmlns:p14="http://schemas.microsoft.com/office/powerpoint/2010/main" val="3207275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smtClean="0">
                <a:latin typeface="Times New Roman" panose="02020603050405020304" pitchFamily="18" charset="0"/>
              </a:rPr>
              <a:t>Derivation of a Digital Terrain Model (DTM)</a:t>
            </a:r>
          </a:p>
        </p:txBody>
      </p:sp>
      <p:sp>
        <p:nvSpPr>
          <p:cNvPr id="3" name="Text Placeholder 2"/>
          <p:cNvSpPr>
            <a:spLocks noGrp="1"/>
          </p:cNvSpPr>
          <p:nvPr>
            <p:ph type="body" idx="1"/>
          </p:nvPr>
        </p:nvSpPr>
        <p:spPr/>
        <p:txBody>
          <a:bodyPr>
            <a:noAutofit/>
          </a:bodyPr>
          <a:lstStyle/>
          <a:p>
            <a:pPr marR="0" lvl="0" rtl="0"/>
            <a:r>
              <a:rPr lang="en-US" sz="2600" b="1" dirty="0" smtClean="0">
                <a:solidFill>
                  <a:srgbClr val="000000"/>
                </a:solidFill>
                <a:latin typeface="Times New Roman" panose="02020603050405020304" pitchFamily="18" charset="0"/>
              </a:rPr>
              <a:t>Three </a:t>
            </a:r>
            <a:r>
              <a:rPr lang="en-US" sz="2600" b="1" dirty="0">
                <a:solidFill>
                  <a:srgbClr val="000000"/>
                </a:solidFill>
                <a:latin typeface="Times New Roman" panose="02020603050405020304" pitchFamily="18" charset="0"/>
              </a:rPr>
              <a:t>implementations of interpolation routines to derive the </a:t>
            </a:r>
            <a:r>
              <a:rPr lang="en-US" sz="2600" b="1" dirty="0" err="1">
                <a:solidFill>
                  <a:srgbClr val="000000"/>
                </a:solidFill>
                <a:latin typeface="Times New Roman" panose="02020603050405020304" pitchFamily="18" charset="0"/>
              </a:rPr>
              <a:t>DTM</a:t>
            </a:r>
            <a:r>
              <a:rPr lang="en-US" sz="2600" b="1" dirty="0">
                <a:solidFill>
                  <a:srgbClr val="000000"/>
                </a:solidFill>
                <a:latin typeface="Times New Roman" panose="02020603050405020304" pitchFamily="18" charset="0"/>
              </a:rPr>
              <a:t> are currently included in </a:t>
            </a:r>
            <a:r>
              <a:rPr lang="en-US" sz="2600" b="1" dirty="0" err="1">
                <a:solidFill>
                  <a:srgbClr val="000000"/>
                </a:solidFill>
                <a:latin typeface="Times New Roman" panose="02020603050405020304" pitchFamily="18" charset="0"/>
              </a:rPr>
              <a:t>lidR</a:t>
            </a:r>
            <a:r>
              <a:rPr lang="en-US" sz="2600" b="1" dirty="0" smtClean="0">
                <a:solidFill>
                  <a:srgbClr val="000000"/>
                </a:solidFill>
                <a:latin typeface="Times New Roman" panose="02020603050405020304" pitchFamily="18" charset="0"/>
              </a:rPr>
              <a:t>:</a:t>
            </a:r>
          </a:p>
          <a:p>
            <a:pPr lvl="1"/>
            <a:r>
              <a:rPr lang="en-US" sz="2200" b="1" dirty="0" smtClean="0">
                <a:solidFill>
                  <a:srgbClr val="000000"/>
                </a:solidFill>
                <a:latin typeface="Times New Roman" panose="02020603050405020304" pitchFamily="18" charset="0"/>
              </a:rPr>
              <a:t>(</a:t>
            </a:r>
            <a:r>
              <a:rPr lang="en-US" sz="2200" b="1" dirty="0">
                <a:solidFill>
                  <a:srgbClr val="000000"/>
                </a:solidFill>
                <a:latin typeface="Times New Roman" panose="02020603050405020304" pitchFamily="18" charset="0"/>
              </a:rPr>
              <a:t>a) triangular irregular network with linear interpolation using a Delaunay triangulation, </a:t>
            </a:r>
            <a:endParaRPr lang="en-US" sz="2200" b="1" dirty="0" smtClean="0">
              <a:solidFill>
                <a:srgbClr val="000000"/>
              </a:solidFill>
              <a:latin typeface="Times New Roman" panose="02020603050405020304" pitchFamily="18" charset="0"/>
            </a:endParaRPr>
          </a:p>
          <a:p>
            <a:pPr lvl="1"/>
            <a:r>
              <a:rPr lang="en-US" sz="2200" b="1" dirty="0" smtClean="0">
                <a:solidFill>
                  <a:srgbClr val="000000"/>
                </a:solidFill>
                <a:latin typeface="Times New Roman" panose="02020603050405020304" pitchFamily="18" charset="0"/>
              </a:rPr>
              <a:t>(</a:t>
            </a:r>
            <a:r>
              <a:rPr lang="en-US" sz="2200" b="1" dirty="0">
                <a:solidFill>
                  <a:srgbClr val="000000"/>
                </a:solidFill>
                <a:latin typeface="Times New Roman" panose="02020603050405020304" pitchFamily="18" charset="0"/>
              </a:rPr>
              <a:t>b) inverse-distance weighting, and </a:t>
            </a:r>
            <a:endParaRPr lang="en-US" sz="2200" b="1" dirty="0" smtClean="0">
              <a:solidFill>
                <a:srgbClr val="000000"/>
              </a:solidFill>
              <a:latin typeface="Times New Roman" panose="02020603050405020304" pitchFamily="18" charset="0"/>
            </a:endParaRPr>
          </a:p>
          <a:p>
            <a:pPr lvl="1"/>
            <a:r>
              <a:rPr lang="en-US" sz="2200" b="1" dirty="0" smtClean="0">
                <a:solidFill>
                  <a:srgbClr val="000000"/>
                </a:solidFill>
                <a:latin typeface="Times New Roman" panose="02020603050405020304" pitchFamily="18" charset="0"/>
              </a:rPr>
              <a:t>(</a:t>
            </a:r>
            <a:r>
              <a:rPr lang="en-US" sz="2200" b="1" dirty="0">
                <a:solidFill>
                  <a:srgbClr val="000000"/>
                </a:solidFill>
                <a:latin typeface="Times New Roman" panose="02020603050405020304" pitchFamily="18" charset="0"/>
              </a:rPr>
              <a:t>c) kriging. </a:t>
            </a:r>
          </a:p>
        </p:txBody>
      </p:sp>
    </p:spTree>
    <p:extLst>
      <p:ext uri="{BB962C8B-B14F-4D97-AF65-F5344CB8AC3E}">
        <p14:creationId xmlns:p14="http://schemas.microsoft.com/office/powerpoint/2010/main" val="1195849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kern="1800" dirty="0">
                <a:latin typeface="Times New Roman" panose="02020603050405020304" pitchFamily="18" charset="0"/>
              </a:rPr>
              <a:t>Data </a:t>
            </a:r>
            <a:r>
              <a:rPr lang="en-US" b="1" kern="1800" dirty="0" err="1">
                <a:latin typeface="Times New Roman" panose="02020603050405020304" pitchFamily="18" charset="0"/>
              </a:rPr>
              <a:t>normalisation</a:t>
            </a:r>
            <a:endParaRPr lang="en-US" b="0" i="0" u="none" strike="noStrike" baseline="0" dirty="0" smtClean="0">
              <a:solidFill>
                <a:srgbClr val="2E2E2E"/>
              </a:solidFill>
              <a:latin typeface="Times New Roman" panose="02020603050405020304" pitchFamily="18" charset="0"/>
            </a:endParaRPr>
          </a:p>
        </p:txBody>
      </p:sp>
      <p:sp>
        <p:nvSpPr>
          <p:cNvPr id="3" name="Text Placeholder 2"/>
          <p:cNvSpPr>
            <a:spLocks noGrp="1"/>
          </p:cNvSpPr>
          <p:nvPr>
            <p:ph type="body" idx="1"/>
          </p:nvPr>
        </p:nvSpPr>
        <p:spPr/>
        <p:txBody>
          <a:bodyPr/>
          <a:lstStyle/>
          <a:p>
            <a:pPr marR="0" lvl="0" rtl="0"/>
            <a:r>
              <a:rPr lang="en-US" b="1" i="0" u="none" strike="noStrike" baseline="0" smtClean="0">
                <a:solidFill>
                  <a:srgbClr val="000000"/>
                </a:solidFill>
                <a:latin typeface="Times New Roman" panose="02020603050405020304" pitchFamily="18" charset="0"/>
              </a:rPr>
              <a:t>A common third step in ALS data processing is the subtraction of the terrain surface from the remaining ALS returns (the above below). </a:t>
            </a:r>
          </a:p>
          <a:p>
            <a:pPr marR="0" lvl="0" rtl="0"/>
            <a:r>
              <a:rPr lang="en-US" b="1" i="0" u="none" strike="noStrike" baseline="0" smtClean="0">
                <a:solidFill>
                  <a:srgbClr val="000000"/>
                </a:solidFill>
                <a:latin typeface="Times New Roman" panose="02020603050405020304" pitchFamily="18" charset="0"/>
              </a:rPr>
              <a:t>Point cloud normalisation removes the influence of terrain on above-ground measurements, thus simplifying and facilitating analyses over an area of interest.</a:t>
            </a:r>
          </a:p>
        </p:txBody>
      </p:sp>
    </p:spTree>
    <p:extLst>
      <p:ext uri="{BB962C8B-B14F-4D97-AF65-F5344CB8AC3E}">
        <p14:creationId xmlns:p14="http://schemas.microsoft.com/office/powerpoint/2010/main" val="1707379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00"/>
                </a:solidFill>
                <a:latin typeface="Times New Roman" panose="02020603050405020304" pitchFamily="18" charset="0"/>
              </a:rPr>
              <a:t>Graphical </a:t>
            </a:r>
            <a:r>
              <a:rPr lang="en-US" b="1" dirty="0">
                <a:solidFill>
                  <a:srgbClr val="000000"/>
                </a:solidFill>
                <a:latin typeface="Times New Roman" panose="02020603050405020304" pitchFamily="18" charset="0"/>
              </a:rPr>
              <a:t>representation of data </a:t>
            </a:r>
            <a:r>
              <a:rPr lang="en-US" b="1" dirty="0" err="1">
                <a:solidFill>
                  <a:srgbClr val="000000"/>
                </a:solidFill>
                <a:latin typeface="Times New Roman" panose="02020603050405020304" pitchFamily="18" charset="0"/>
              </a:rPr>
              <a:t>normalisation</a:t>
            </a:r>
            <a:r>
              <a:rPr lang="en-US" b="1" dirty="0">
                <a:solidFill>
                  <a:srgbClr val="000000"/>
                </a:solidFill>
                <a:latin typeface="Times New Roman" panose="02020603050405020304" pitchFamily="18" charset="0"/>
              </a:rPr>
              <a:t> </a:t>
            </a:r>
            <a:endParaRPr lang="en-US" b="1" i="0" u="none" strike="noStrike" kern="1800" baseline="0" dirty="0" smtClean="0">
              <a:latin typeface="Times New Roman" panose="02020603050405020304" pitchFamily="18" charset="0"/>
            </a:endParaRPr>
          </a:p>
        </p:txBody>
      </p:sp>
      <p:sp>
        <p:nvSpPr>
          <p:cNvPr id="3" name="Text Placeholder 2"/>
          <p:cNvSpPr>
            <a:spLocks noGrp="1"/>
          </p:cNvSpPr>
          <p:nvPr>
            <p:ph type="body" idx="1"/>
          </p:nvPr>
        </p:nvSpPr>
        <p:spPr>
          <a:xfrm>
            <a:off x="838200" y="1825625"/>
            <a:ext cx="3733800" cy="4351338"/>
          </a:xfrm>
        </p:spPr>
        <p:txBody>
          <a:bodyPr/>
          <a:lstStyle/>
          <a:p>
            <a:pPr marR="0" lvl="0" rtl="0"/>
            <a:r>
              <a:rPr lang="en-US" b="1" i="0" u="none" strike="noStrike" baseline="0" dirty="0" smtClean="0">
                <a:solidFill>
                  <a:srgbClr val="000000"/>
                </a:solidFill>
                <a:latin typeface="Times New Roman" panose="02020603050405020304" pitchFamily="18" charset="0"/>
              </a:rPr>
              <a:t> Graphical representation of data </a:t>
            </a:r>
            <a:r>
              <a:rPr lang="en-US" b="1" i="0" u="none" strike="noStrike" baseline="0" dirty="0" err="1" smtClean="0">
                <a:solidFill>
                  <a:srgbClr val="000000"/>
                </a:solidFill>
                <a:latin typeface="Times New Roman" panose="02020603050405020304" pitchFamily="18" charset="0"/>
              </a:rPr>
              <a:t>normalisation</a:t>
            </a:r>
            <a:r>
              <a:rPr lang="en-US" b="1" i="0" u="none" strike="noStrike" baseline="0" dirty="0" smtClean="0">
                <a:solidFill>
                  <a:srgbClr val="000000"/>
                </a:solidFill>
                <a:latin typeface="Times New Roman" panose="02020603050405020304" pitchFamily="18" charset="0"/>
              </a:rPr>
              <a:t> consisting of subtracting a ground surface to remove the influence of terrain on the height of above-ground points. </a:t>
            </a:r>
            <a:endParaRPr lang="en-US" b="1" i="0" u="none" strike="noStrike" baseline="0" dirty="0" smtClean="0">
              <a:solidFill>
                <a:srgbClr val="000000"/>
              </a:solidFill>
              <a:latin typeface="Times New Roman" panose="02020603050405020304" pitchFamily="18" charset="0"/>
              <a:hlinkClick r:id="rId2" tooltip="Learn more about Digital Terrain Model from ScienceDirect's AI-generated Topic Pages"/>
            </a:endParaRPr>
          </a:p>
        </p:txBody>
      </p:sp>
      <p:pic>
        <p:nvPicPr>
          <p:cNvPr id="4" name="Picture 3" descr="Fig.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60640" y="2860534"/>
            <a:ext cx="5761530" cy="3997466"/>
          </a:xfrm>
          <a:prstGeom prst="rect">
            <a:avLst/>
          </a:prstGeom>
          <a:noFill/>
          <a:ln>
            <a:noFill/>
          </a:ln>
        </p:spPr>
      </p:pic>
    </p:spTree>
    <p:extLst>
      <p:ext uri="{BB962C8B-B14F-4D97-AF65-F5344CB8AC3E}">
        <p14:creationId xmlns:p14="http://schemas.microsoft.com/office/powerpoint/2010/main" val="3876694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smtClean="0">
                <a:latin typeface="Times New Roman" panose="02020603050405020304" pitchFamily="18" charset="0"/>
              </a:rPr>
              <a:t>The most common approach to normalise non-ground returns </a:t>
            </a:r>
          </a:p>
        </p:txBody>
      </p:sp>
      <p:sp>
        <p:nvSpPr>
          <p:cNvPr id="3" name="Text Placeholder 2"/>
          <p:cNvSpPr>
            <a:spLocks noGrp="1"/>
          </p:cNvSpPr>
          <p:nvPr>
            <p:ph type="body" idx="1"/>
          </p:nvPr>
        </p:nvSpPr>
        <p:spPr/>
        <p:txBody>
          <a:bodyPr>
            <a:noAutofit/>
          </a:bodyPr>
          <a:lstStyle/>
          <a:p>
            <a:pPr marR="0" lvl="0" rtl="0"/>
            <a:r>
              <a:rPr lang="en-US" b="1" dirty="0">
                <a:solidFill>
                  <a:srgbClr val="000000"/>
                </a:solidFill>
                <a:latin typeface="Times New Roman" panose="02020603050405020304" pitchFamily="18" charset="0"/>
              </a:rPr>
              <a:t>is to subtract the derived raster </a:t>
            </a:r>
            <a:r>
              <a:rPr lang="en-US" b="1" dirty="0" err="1">
                <a:solidFill>
                  <a:srgbClr val="000000"/>
                </a:solidFill>
                <a:latin typeface="Times New Roman" panose="02020603050405020304" pitchFamily="18" charset="0"/>
              </a:rPr>
              <a:t>DTM</a:t>
            </a:r>
            <a:r>
              <a:rPr lang="en-US" b="1" dirty="0">
                <a:solidFill>
                  <a:srgbClr val="000000"/>
                </a:solidFill>
                <a:latin typeface="Times New Roman" panose="02020603050405020304" pitchFamily="18" charset="0"/>
              </a:rPr>
              <a:t> from all returns. </a:t>
            </a:r>
          </a:p>
          <a:p>
            <a:pPr marR="0" lvl="0" rtl="0"/>
            <a:r>
              <a:rPr lang="en-US" b="1" dirty="0" smtClean="0">
                <a:solidFill>
                  <a:srgbClr val="000000"/>
                </a:solidFill>
                <a:latin typeface="Times New Roman" panose="02020603050405020304" pitchFamily="18" charset="0"/>
              </a:rPr>
              <a:t>has </a:t>
            </a:r>
            <a:r>
              <a:rPr lang="en-US" b="1" dirty="0">
                <a:solidFill>
                  <a:srgbClr val="000000"/>
                </a:solidFill>
                <a:latin typeface="Times New Roman" panose="02020603050405020304" pitchFamily="18" charset="0"/>
              </a:rPr>
              <a:t>been widely used  and is simple and easy to implement. </a:t>
            </a:r>
          </a:p>
          <a:p>
            <a:pPr marR="0" lvl="0" rtl="0"/>
            <a:r>
              <a:rPr lang="en-US" b="1" dirty="0">
                <a:solidFill>
                  <a:srgbClr val="000000"/>
                </a:solidFill>
                <a:latin typeface="Times New Roman" panose="02020603050405020304" pitchFamily="18" charset="0"/>
              </a:rPr>
              <a:t>For each point in the dataset, the algorithm selects the value of the corresponding </a:t>
            </a:r>
            <a:r>
              <a:rPr lang="en-US" b="1" dirty="0" err="1">
                <a:solidFill>
                  <a:srgbClr val="000000"/>
                </a:solidFill>
                <a:latin typeface="Times New Roman" panose="02020603050405020304" pitchFamily="18" charset="0"/>
              </a:rPr>
              <a:t>DTM</a:t>
            </a:r>
            <a:r>
              <a:rPr lang="en-US" b="1" dirty="0">
                <a:solidFill>
                  <a:srgbClr val="000000"/>
                </a:solidFill>
                <a:latin typeface="Times New Roman" panose="02020603050405020304" pitchFamily="18" charset="0"/>
              </a:rPr>
              <a:t> pixel, then subtracts this value from the raw elevation value of each point. </a:t>
            </a:r>
          </a:p>
          <a:p>
            <a:pPr marR="0" lvl="0" rtl="0"/>
            <a:r>
              <a:rPr lang="en-US" b="1" dirty="0">
                <a:solidFill>
                  <a:srgbClr val="000000"/>
                </a:solidFill>
                <a:latin typeface="Times New Roman" panose="02020603050405020304" pitchFamily="18" charset="0"/>
              </a:rPr>
              <a:t>The approach, while simple, can lead to inaccuracies in </a:t>
            </a:r>
            <a:r>
              <a:rPr lang="en-US" b="1" dirty="0" err="1">
                <a:solidFill>
                  <a:srgbClr val="000000"/>
                </a:solidFill>
                <a:latin typeface="Times New Roman" panose="02020603050405020304" pitchFamily="18" charset="0"/>
              </a:rPr>
              <a:t>normalised</a:t>
            </a:r>
            <a:r>
              <a:rPr lang="en-US" b="1" dirty="0">
                <a:solidFill>
                  <a:srgbClr val="000000"/>
                </a:solidFill>
                <a:latin typeface="Times New Roman" panose="02020603050405020304" pitchFamily="18" charset="0"/>
              </a:rPr>
              <a:t> heights due to the discrete nature of the </a:t>
            </a:r>
            <a:r>
              <a:rPr lang="en-US" b="1" dirty="0" err="1">
                <a:solidFill>
                  <a:srgbClr val="000000"/>
                </a:solidFill>
                <a:latin typeface="Times New Roman" panose="02020603050405020304" pitchFamily="18" charset="0"/>
              </a:rPr>
              <a:t>DTM</a:t>
            </a:r>
            <a:r>
              <a:rPr lang="en-US" b="1" dirty="0">
                <a:solidFill>
                  <a:srgbClr val="000000"/>
                </a:solidFill>
                <a:latin typeface="Times New Roman" panose="02020603050405020304" pitchFamily="18" charset="0"/>
              </a:rPr>
              <a:t> and the fact that the </a:t>
            </a:r>
            <a:r>
              <a:rPr lang="en-US" b="1" dirty="0" err="1">
                <a:solidFill>
                  <a:srgbClr val="000000"/>
                </a:solidFill>
                <a:latin typeface="Times New Roman" panose="02020603050405020304" pitchFamily="18" charset="0"/>
              </a:rPr>
              <a:t>DTM</a:t>
            </a:r>
            <a:r>
              <a:rPr lang="en-US" b="1" dirty="0">
                <a:solidFill>
                  <a:srgbClr val="000000"/>
                </a:solidFill>
                <a:latin typeface="Times New Roman" panose="02020603050405020304" pitchFamily="18" charset="0"/>
              </a:rPr>
              <a:t> was created and interpolated using regularly spaced points, which do not match the actual location of the ground points in the dataset.</a:t>
            </a:r>
          </a:p>
        </p:txBody>
      </p:sp>
    </p:spTree>
    <p:extLst>
      <p:ext uri="{BB962C8B-B14F-4D97-AF65-F5344CB8AC3E}">
        <p14:creationId xmlns:p14="http://schemas.microsoft.com/office/powerpoint/2010/main" val="2629814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dirty="0" smtClean="0">
                <a:latin typeface="Times New Roman" panose="02020603050405020304" pitchFamily="18" charset="0"/>
              </a:rPr>
              <a:t>A </a:t>
            </a:r>
            <a:r>
              <a:rPr lang="en-US" b="1" kern="1800" dirty="0">
                <a:latin typeface="Times New Roman" panose="02020603050405020304" pitchFamily="18" charset="0"/>
              </a:rPr>
              <a:t>second </a:t>
            </a:r>
            <a:r>
              <a:rPr lang="en-US" b="1" kern="1800" dirty="0" err="1">
                <a:latin typeface="Times New Roman" panose="02020603050405020304" pitchFamily="18" charset="0"/>
              </a:rPr>
              <a:t>normalisation</a:t>
            </a:r>
            <a:r>
              <a:rPr lang="en-US" b="1" kern="1800" dirty="0">
                <a:latin typeface="Times New Roman" panose="02020603050405020304" pitchFamily="18" charset="0"/>
              </a:rPr>
              <a:t> method</a:t>
            </a:r>
          </a:p>
        </p:txBody>
      </p:sp>
      <p:sp>
        <p:nvSpPr>
          <p:cNvPr id="3" name="Text Placeholder 2"/>
          <p:cNvSpPr>
            <a:spLocks noGrp="1"/>
          </p:cNvSpPr>
          <p:nvPr>
            <p:ph type="body" idx="1"/>
          </p:nvPr>
        </p:nvSpPr>
        <p:spPr/>
        <p:txBody>
          <a:bodyPr>
            <a:normAutofit/>
          </a:bodyPr>
          <a:lstStyle/>
          <a:p>
            <a:pPr marR="0" lvl="0" rtl="0"/>
            <a:r>
              <a:rPr lang="en-US" b="1" dirty="0">
                <a:solidFill>
                  <a:srgbClr val="000000"/>
                </a:solidFill>
                <a:latin typeface="Times New Roman" panose="02020603050405020304" pitchFamily="18" charset="0"/>
              </a:rPr>
              <a:t>A second </a:t>
            </a:r>
            <a:r>
              <a:rPr lang="en-US" b="1" dirty="0" err="1">
                <a:solidFill>
                  <a:srgbClr val="000000"/>
                </a:solidFill>
                <a:latin typeface="Times New Roman" panose="02020603050405020304" pitchFamily="18" charset="0"/>
              </a:rPr>
              <a:t>normalisation</a:t>
            </a:r>
            <a:r>
              <a:rPr lang="en-US" b="1" dirty="0">
                <a:solidFill>
                  <a:srgbClr val="000000"/>
                </a:solidFill>
                <a:latin typeface="Times New Roman" panose="02020603050405020304" pitchFamily="18" charset="0"/>
              </a:rPr>
              <a:t> method </a:t>
            </a:r>
            <a:r>
              <a:rPr lang="en-US" b="1" dirty="0" err="1">
                <a:solidFill>
                  <a:srgbClr val="000000"/>
                </a:solidFill>
                <a:latin typeface="Times New Roman" panose="02020603050405020304" pitchFamily="18" charset="0"/>
              </a:rPr>
              <a:t>utilises</a:t>
            </a:r>
            <a:r>
              <a:rPr lang="en-US" b="1" dirty="0">
                <a:solidFill>
                  <a:srgbClr val="000000"/>
                </a:solidFill>
                <a:latin typeface="Times New Roman" panose="02020603050405020304" pitchFamily="18" charset="0"/>
              </a:rPr>
              <a:t> all returns, with each ground point interpolated to its exact position beneath the non-ground return. </a:t>
            </a:r>
          </a:p>
          <a:p>
            <a:pPr marR="0" lvl="0" rtl="0"/>
            <a:r>
              <a:rPr lang="en-US" b="1" dirty="0">
                <a:solidFill>
                  <a:srgbClr val="000000"/>
                </a:solidFill>
                <a:latin typeface="Times New Roman" panose="02020603050405020304" pitchFamily="18" charset="0"/>
              </a:rPr>
              <a:t>This approach therefore removes any inaccuracies attributed to the abstract representation of the terrain itself. </a:t>
            </a:r>
          </a:p>
          <a:p>
            <a:pPr marR="0" lvl="0" rtl="0"/>
            <a:r>
              <a:rPr lang="en-US" b="1" dirty="0" smtClean="0">
                <a:solidFill>
                  <a:srgbClr val="000000"/>
                </a:solidFill>
                <a:latin typeface="Times New Roman" panose="02020603050405020304" pitchFamily="18" charset="0"/>
              </a:rPr>
              <a:t>Using </a:t>
            </a:r>
            <a:r>
              <a:rPr lang="en-US" b="1" dirty="0">
                <a:solidFill>
                  <a:srgbClr val="000000"/>
                </a:solidFill>
                <a:latin typeface="Times New Roman" panose="02020603050405020304" pitchFamily="18" charset="0"/>
              </a:rPr>
              <a:t>this method, every ground point used as reference is exactly </a:t>
            </a:r>
            <a:r>
              <a:rPr lang="en-US" b="1" dirty="0" err="1">
                <a:solidFill>
                  <a:srgbClr val="000000"/>
                </a:solidFill>
                <a:latin typeface="Times New Roman" panose="02020603050405020304" pitchFamily="18" charset="0"/>
              </a:rPr>
              <a:t>normalised</a:t>
            </a:r>
            <a:r>
              <a:rPr lang="en-US" b="1" dirty="0">
                <a:solidFill>
                  <a:srgbClr val="000000"/>
                </a:solidFill>
                <a:latin typeface="Times New Roman" panose="02020603050405020304" pitchFamily="18" charset="0"/>
              </a:rPr>
              <a:t> at 0, which is the expected definition of a ground point that is independent of the quality of the ground segmentation.</a:t>
            </a:r>
          </a:p>
        </p:txBody>
      </p:sp>
    </p:spTree>
    <p:extLst>
      <p:ext uri="{BB962C8B-B14F-4D97-AF65-F5344CB8AC3E}">
        <p14:creationId xmlns:p14="http://schemas.microsoft.com/office/powerpoint/2010/main" val="217912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smtClean="0">
                <a:latin typeface="Times New Roman" panose="02020603050405020304" pitchFamily="18" charset="0"/>
              </a:rPr>
              <a:t>generate either a DTM, or to normalise the point-cloud</a:t>
            </a:r>
          </a:p>
        </p:txBody>
      </p:sp>
      <p:sp>
        <p:nvSpPr>
          <p:cNvPr id="3" name="Text Placeholder 2"/>
          <p:cNvSpPr>
            <a:spLocks noGrp="1"/>
          </p:cNvSpPr>
          <p:nvPr>
            <p:ph type="body" idx="1"/>
          </p:nvPr>
        </p:nvSpPr>
        <p:spPr/>
        <p:txBody>
          <a:bodyPr>
            <a:normAutofit fontScale="85000" lnSpcReduction="20000"/>
          </a:bodyPr>
          <a:lstStyle/>
          <a:p>
            <a:pPr marR="0" lvl="0" rtl="0"/>
            <a:r>
              <a:rPr lang="en-US" b="1" i="0" u="none" strike="noStrike" baseline="0" dirty="0" smtClean="0">
                <a:solidFill>
                  <a:srgbClr val="000000"/>
                </a:solidFill>
                <a:latin typeface="Times New Roman" panose="02020603050405020304" pitchFamily="18" charset="0"/>
              </a:rPr>
              <a:t>In </a:t>
            </a:r>
            <a:r>
              <a:rPr lang="en-US" b="1" i="0" u="none" strike="noStrike" baseline="0" dirty="0" err="1" smtClean="0">
                <a:solidFill>
                  <a:srgbClr val="2E2E2E"/>
                </a:solidFill>
                <a:latin typeface="Courier New" panose="02070309020205020404" pitchFamily="49" charset="0"/>
              </a:rPr>
              <a:t>lidR</a:t>
            </a:r>
            <a:r>
              <a:rPr lang="en-US" b="1" i="0" u="none" strike="noStrike" baseline="0" dirty="0" smtClean="0">
                <a:solidFill>
                  <a:srgbClr val="000000"/>
                </a:solidFill>
                <a:latin typeface="Times New Roman" panose="02020603050405020304" pitchFamily="18" charset="0"/>
              </a:rPr>
              <a:t>, spatial interpolation can be applied for any location of interest to generate either a </a:t>
            </a:r>
            <a:r>
              <a:rPr lang="en-US" b="1" i="0" u="none" strike="noStrike" baseline="0" dirty="0" err="1" smtClean="0">
                <a:solidFill>
                  <a:srgbClr val="000000"/>
                </a:solidFill>
                <a:latin typeface="Times New Roman" panose="02020603050405020304" pitchFamily="18" charset="0"/>
              </a:rPr>
              <a:t>DTM</a:t>
            </a:r>
            <a:r>
              <a:rPr lang="en-US" b="1" i="0" u="none" strike="noStrike" baseline="0" dirty="0" smtClean="0">
                <a:solidFill>
                  <a:srgbClr val="000000"/>
                </a:solidFill>
                <a:latin typeface="Times New Roman" panose="02020603050405020304" pitchFamily="18" charset="0"/>
              </a:rPr>
              <a:t>, or to </a:t>
            </a:r>
            <a:r>
              <a:rPr lang="en-US" b="1" i="0" u="none" strike="noStrike" baseline="0" dirty="0" err="1" smtClean="0">
                <a:solidFill>
                  <a:srgbClr val="000000"/>
                </a:solidFill>
                <a:latin typeface="Times New Roman" panose="02020603050405020304" pitchFamily="18" charset="0"/>
              </a:rPr>
              <a:t>normalise</a:t>
            </a:r>
            <a:r>
              <a:rPr lang="en-US" b="1" i="0" u="none" strike="noStrike" baseline="0" dirty="0" smtClean="0">
                <a:solidFill>
                  <a:srgbClr val="000000"/>
                </a:solidFill>
                <a:latin typeface="Times New Roman" panose="02020603050405020304" pitchFamily="18" charset="0"/>
              </a:rPr>
              <a:t> the point-cloud using an interpolation between each point.</a:t>
            </a:r>
          </a:p>
          <a:p>
            <a:pPr marR="0" lvl="0" rtl="0"/>
            <a:r>
              <a:rPr lang="en-US" b="1" dirty="0">
                <a:solidFill>
                  <a:srgbClr val="000000"/>
                </a:solidFill>
                <a:latin typeface="Times New Roman" panose="02020603050405020304" pitchFamily="18" charset="0"/>
              </a:rPr>
              <a:t>While </a:t>
            </a:r>
            <a:r>
              <a:rPr lang="en-US" b="1" dirty="0" err="1">
                <a:solidFill>
                  <a:srgbClr val="000000"/>
                </a:solidFill>
                <a:latin typeface="Times New Roman" panose="02020603050405020304" pitchFamily="18" charset="0"/>
              </a:rPr>
              <a:t>normalising</a:t>
            </a:r>
            <a:r>
              <a:rPr lang="en-US" b="1" dirty="0">
                <a:solidFill>
                  <a:srgbClr val="000000"/>
                </a:solidFill>
                <a:latin typeface="Times New Roman" panose="02020603050405020304" pitchFamily="18" charset="0"/>
              </a:rPr>
              <a:t> the point-cloud bears several advantages for subsequent analyses, there are also some drawbacks. </a:t>
            </a:r>
          </a:p>
          <a:p>
            <a:pPr marR="0" lvl="0" rtl="0"/>
            <a:r>
              <a:rPr lang="en-US" b="1" dirty="0">
                <a:solidFill>
                  <a:srgbClr val="000000"/>
                </a:solidFill>
                <a:latin typeface="Times New Roman" panose="02020603050405020304" pitchFamily="18" charset="0"/>
              </a:rPr>
              <a:t>The </a:t>
            </a:r>
            <a:r>
              <a:rPr lang="en-US" b="1" dirty="0" err="1">
                <a:solidFill>
                  <a:srgbClr val="000000"/>
                </a:solidFill>
                <a:latin typeface="Times New Roman" panose="02020603050405020304" pitchFamily="18" charset="0"/>
              </a:rPr>
              <a:t>normalisation</a:t>
            </a:r>
            <a:r>
              <a:rPr lang="en-US" b="1" dirty="0">
                <a:solidFill>
                  <a:srgbClr val="000000"/>
                </a:solidFill>
                <a:latin typeface="Times New Roman" panose="02020603050405020304" pitchFamily="18" charset="0"/>
              </a:rPr>
              <a:t> process implies a distortion of the point cloud and, therefore, of the sampled above-ground objects, such as trees and shrubs. </a:t>
            </a:r>
          </a:p>
          <a:p>
            <a:pPr marR="0" lvl="0" rtl="0"/>
            <a:r>
              <a:rPr lang="en-US" b="1" dirty="0">
                <a:solidFill>
                  <a:srgbClr val="000000"/>
                </a:solidFill>
                <a:latin typeface="Times New Roman" panose="02020603050405020304" pitchFamily="18" charset="0"/>
              </a:rPr>
              <a:t>Because this can be exacerbated in areas of high slope (see the next figure), some authors have chosen to work with raw point-cloud to preserve the geometry of tree tops. </a:t>
            </a:r>
          </a:p>
          <a:p>
            <a:pPr marR="0" lvl="0" rtl="0"/>
            <a:r>
              <a:rPr lang="en-US" b="1" i="0" u="none" strike="noStrike" baseline="0" dirty="0" smtClean="0">
                <a:solidFill>
                  <a:srgbClr val="000000"/>
                </a:solidFill>
                <a:latin typeface="Times New Roman" panose="02020603050405020304" pitchFamily="18" charset="0"/>
              </a:rPr>
              <a:t>In </a:t>
            </a:r>
            <a:r>
              <a:rPr lang="en-US" b="1" i="0" u="none" strike="noStrike" baseline="0" dirty="0" err="1" smtClean="0">
                <a:solidFill>
                  <a:srgbClr val="2E2E2E"/>
                </a:solidFill>
                <a:latin typeface="Courier New" panose="02070309020205020404" pitchFamily="49" charset="0"/>
              </a:rPr>
              <a:t>lidR</a:t>
            </a:r>
            <a:r>
              <a:rPr lang="en-US" b="1" i="0" u="none" strike="noStrike" baseline="0" dirty="0" smtClean="0">
                <a:solidFill>
                  <a:srgbClr val="000000"/>
                </a:solidFill>
                <a:latin typeface="Times New Roman" panose="02020603050405020304" pitchFamily="18" charset="0"/>
              </a:rPr>
              <a:t>, </a:t>
            </a:r>
            <a:r>
              <a:rPr lang="en-US" b="1" i="0" u="none" strike="noStrike" baseline="0" dirty="0" err="1" smtClean="0">
                <a:solidFill>
                  <a:srgbClr val="000000"/>
                </a:solidFill>
                <a:latin typeface="Times New Roman" panose="02020603050405020304" pitchFamily="18" charset="0"/>
              </a:rPr>
              <a:t>normalisation</a:t>
            </a:r>
            <a:r>
              <a:rPr lang="en-US" b="1" i="0" u="none" strike="noStrike" baseline="0" dirty="0" smtClean="0">
                <a:solidFill>
                  <a:srgbClr val="000000"/>
                </a:solidFill>
                <a:latin typeface="Times New Roman" panose="02020603050405020304" pitchFamily="18" charset="0"/>
              </a:rPr>
              <a:t> is easily reversible by switching absolute and relative height coordinates allowing versatile back and forth representations from raw to </a:t>
            </a:r>
            <a:r>
              <a:rPr lang="en-US" b="1" i="0" u="none" strike="noStrike" baseline="0" dirty="0" err="1" smtClean="0">
                <a:solidFill>
                  <a:srgbClr val="000000"/>
                </a:solidFill>
                <a:latin typeface="Times New Roman" panose="02020603050405020304" pitchFamily="18" charset="0"/>
              </a:rPr>
              <a:t>normalised</a:t>
            </a:r>
            <a:r>
              <a:rPr lang="en-US" b="1" i="0" u="none" strike="noStrike" baseline="0" dirty="0" smtClean="0">
                <a:solidFill>
                  <a:srgbClr val="000000"/>
                </a:solidFill>
                <a:latin typeface="Times New Roman" panose="02020603050405020304" pitchFamily="18" charset="0"/>
              </a:rPr>
              <a:t> point clouds if desired.</a:t>
            </a:r>
          </a:p>
        </p:txBody>
      </p:sp>
    </p:spTree>
    <p:extLst>
      <p:ext uri="{BB962C8B-B14F-4D97-AF65-F5344CB8AC3E}">
        <p14:creationId xmlns:p14="http://schemas.microsoft.com/office/powerpoint/2010/main" val="2124736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00"/>
                </a:solidFill>
                <a:latin typeface="Times New Roman" panose="02020603050405020304" pitchFamily="18" charset="0"/>
              </a:rPr>
              <a:t>Illustration of the effect of </a:t>
            </a:r>
            <a:r>
              <a:rPr lang="en-US" b="1" dirty="0" err="1">
                <a:solidFill>
                  <a:srgbClr val="000000"/>
                </a:solidFill>
                <a:latin typeface="Times New Roman" panose="02020603050405020304" pitchFamily="18" charset="0"/>
              </a:rPr>
              <a:t>normalisation</a:t>
            </a:r>
            <a:r>
              <a:rPr lang="en-US" b="1" dirty="0">
                <a:solidFill>
                  <a:srgbClr val="000000"/>
                </a:solidFill>
                <a:latin typeface="Times New Roman" panose="02020603050405020304" pitchFamily="18" charset="0"/>
              </a:rPr>
              <a:t> </a:t>
            </a:r>
            <a:r>
              <a:rPr lang="en-US" b="1" i="0" u="none" strike="noStrike" kern="1800" baseline="0" dirty="0" smtClean="0">
                <a:solidFill>
                  <a:srgbClr val="2E2E2E"/>
                </a:solidFill>
                <a:latin typeface="Times New Roman" panose="02020603050405020304" pitchFamily="18" charset="0"/>
              </a:rPr>
              <a:t> </a:t>
            </a:r>
          </a:p>
        </p:txBody>
      </p:sp>
      <p:sp>
        <p:nvSpPr>
          <p:cNvPr id="3" name="Text Placeholder 2"/>
          <p:cNvSpPr>
            <a:spLocks noGrp="1"/>
          </p:cNvSpPr>
          <p:nvPr>
            <p:ph type="body" idx="1"/>
          </p:nvPr>
        </p:nvSpPr>
        <p:spPr>
          <a:xfrm>
            <a:off x="838200" y="1825625"/>
            <a:ext cx="5621594" cy="4351338"/>
          </a:xfrm>
        </p:spPr>
        <p:txBody>
          <a:bodyPr/>
          <a:lstStyle/>
          <a:p>
            <a:pPr marR="0" lvl="0" rtl="0"/>
            <a:r>
              <a:rPr lang="en-US" b="1" i="0" u="none" strike="noStrike" baseline="0" dirty="0" smtClean="0">
                <a:solidFill>
                  <a:srgbClr val="000000"/>
                </a:solidFill>
                <a:latin typeface="Times New Roman" panose="02020603050405020304" pitchFamily="18" charset="0"/>
              </a:rPr>
              <a:t>Illustration of the effect of </a:t>
            </a:r>
            <a:r>
              <a:rPr lang="en-US" b="1" i="0" u="none" strike="noStrike" baseline="0" dirty="0" err="1" smtClean="0">
                <a:solidFill>
                  <a:srgbClr val="000000"/>
                </a:solidFill>
                <a:latin typeface="Times New Roman" panose="02020603050405020304" pitchFamily="18" charset="0"/>
              </a:rPr>
              <a:t>normalisation</a:t>
            </a:r>
            <a:r>
              <a:rPr lang="en-US" b="1" i="0" u="none" strike="noStrike" baseline="0" dirty="0" smtClean="0">
                <a:solidFill>
                  <a:srgbClr val="000000"/>
                </a:solidFill>
                <a:latin typeface="Times New Roman" panose="02020603050405020304" pitchFamily="18" charset="0"/>
              </a:rPr>
              <a:t> on the geometry of objects such as trees located on slopes. The effect is exacerbated by the slope of the terrain and the horizontal dimensions of the object.</a:t>
            </a:r>
          </a:p>
        </p:txBody>
      </p:sp>
      <p:pic>
        <p:nvPicPr>
          <p:cNvPr id="4" name="Picture 3" descr="Fig. 3"/>
          <p:cNvPicPr/>
          <p:nvPr/>
        </p:nvPicPr>
        <p:blipFill>
          <a:blip r:embed="rId2">
            <a:extLst>
              <a:ext uri="{28A0092B-C50C-407E-A947-70E740481C1C}">
                <a14:useLocalDpi xmlns:a14="http://schemas.microsoft.com/office/drawing/2010/main" val="0"/>
              </a:ext>
            </a:extLst>
          </a:blip>
          <a:srcRect/>
          <a:stretch>
            <a:fillRect/>
          </a:stretch>
        </p:blipFill>
        <p:spPr bwMode="auto">
          <a:xfrm>
            <a:off x="6577782" y="2816943"/>
            <a:ext cx="5188974" cy="2799608"/>
          </a:xfrm>
          <a:prstGeom prst="rect">
            <a:avLst/>
          </a:prstGeom>
          <a:noFill/>
          <a:ln>
            <a:noFill/>
          </a:ln>
        </p:spPr>
      </p:pic>
    </p:spTree>
    <p:extLst>
      <p:ext uri="{BB962C8B-B14F-4D97-AF65-F5344CB8AC3E}">
        <p14:creationId xmlns:p14="http://schemas.microsoft.com/office/powerpoint/2010/main" val="1352963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smtClean="0">
                <a:latin typeface="Times New Roman" panose="02020603050405020304" pitchFamily="18" charset="0"/>
              </a:rPr>
              <a:t>Derivation of Canopy Height and Surface Models</a:t>
            </a:r>
          </a:p>
        </p:txBody>
      </p:sp>
      <p:sp>
        <p:nvSpPr>
          <p:cNvPr id="3" name="Text Placeholder 2"/>
          <p:cNvSpPr>
            <a:spLocks noGrp="1"/>
          </p:cNvSpPr>
          <p:nvPr>
            <p:ph type="body" idx="1"/>
          </p:nvPr>
        </p:nvSpPr>
        <p:spPr/>
        <p:txBody>
          <a:bodyPr/>
          <a:lstStyle/>
          <a:p>
            <a:pPr marR="0" lvl="0" rtl="0"/>
            <a:r>
              <a:rPr lang="en-US" b="1" i="0" u="none" strike="noStrike" baseline="0" dirty="0" smtClean="0">
                <a:solidFill>
                  <a:srgbClr val="000000"/>
                </a:solidFill>
                <a:latin typeface="Times New Roman" panose="02020603050405020304" pitchFamily="18" charset="0"/>
              </a:rPr>
              <a:t>The </a:t>
            </a:r>
            <a:r>
              <a:rPr lang="en-US" b="1" dirty="0">
                <a:solidFill>
                  <a:srgbClr val="000000"/>
                </a:solidFill>
                <a:latin typeface="Times New Roman" panose="02020603050405020304" pitchFamily="18" charset="0"/>
              </a:rPr>
              <a:t>Canopy Height Model (CHM) is a digital surface fitted to the highest non-ground returns over vegetated areas. </a:t>
            </a:r>
          </a:p>
          <a:p>
            <a:pPr marR="0" lvl="0" rtl="0"/>
            <a:r>
              <a:rPr lang="en-US" b="1" dirty="0">
                <a:solidFill>
                  <a:srgbClr val="000000"/>
                </a:solidFill>
                <a:latin typeface="Times New Roman" panose="02020603050405020304" pitchFamily="18" charset="0"/>
              </a:rPr>
              <a:t>It can be interpreted as the aboveground equivalent </a:t>
            </a:r>
            <a:r>
              <a:rPr lang="en-US" b="1" i="0" u="none" strike="noStrike" baseline="0" dirty="0" smtClean="0">
                <a:solidFill>
                  <a:srgbClr val="000000"/>
                </a:solidFill>
                <a:latin typeface="Times New Roman" panose="02020603050405020304" pitchFamily="18" charset="0"/>
              </a:rPr>
              <a:t>of the Digital Terrain Model (</a:t>
            </a:r>
            <a:r>
              <a:rPr lang="en-US" b="1" i="0" u="none" strike="noStrike" baseline="0" dirty="0" err="1" smtClean="0">
                <a:solidFill>
                  <a:srgbClr val="000000"/>
                </a:solidFill>
                <a:latin typeface="Times New Roman" panose="02020603050405020304" pitchFamily="18" charset="0"/>
              </a:rPr>
              <a:t>DTM</a:t>
            </a:r>
            <a:r>
              <a:rPr lang="en-US" b="1" i="0" u="none" strike="noStrike" baseline="0" dirty="0" smtClean="0">
                <a:solidFill>
                  <a:srgbClr val="000000"/>
                </a:solidFill>
                <a:latin typeface="Times New Roman" panose="02020603050405020304" pitchFamily="18" charset="0"/>
              </a:rPr>
              <a:t>). </a:t>
            </a:r>
          </a:p>
          <a:p>
            <a:pPr marR="0" lvl="0" rtl="0"/>
            <a:r>
              <a:rPr lang="en-US" b="1" i="0" u="none" strike="noStrike" baseline="0" dirty="0" smtClean="0">
                <a:solidFill>
                  <a:srgbClr val="000000"/>
                </a:solidFill>
                <a:latin typeface="Times New Roman" panose="02020603050405020304" pitchFamily="18" charset="0"/>
              </a:rPr>
              <a:t>It differs from the Digital Surface Model (DSM), which is the non-</a:t>
            </a:r>
            <a:r>
              <a:rPr lang="en-US" b="1" i="0" u="none" strike="noStrike" baseline="0" dirty="0" err="1" smtClean="0">
                <a:solidFill>
                  <a:srgbClr val="000000"/>
                </a:solidFill>
                <a:latin typeface="Times New Roman" panose="02020603050405020304" pitchFamily="18" charset="0"/>
              </a:rPr>
              <a:t>normalised</a:t>
            </a:r>
            <a:r>
              <a:rPr lang="en-US" b="1" i="0" u="none" strike="noStrike" baseline="0" dirty="0" smtClean="0">
                <a:solidFill>
                  <a:srgbClr val="000000"/>
                </a:solidFill>
                <a:latin typeface="Times New Roman" panose="02020603050405020304" pitchFamily="18" charset="0"/>
              </a:rPr>
              <a:t> version of the same surface. In this material, the term Digital Canopy Model (</a:t>
            </a:r>
            <a:r>
              <a:rPr lang="en-US" b="1" i="0" u="none" strike="noStrike" baseline="0" dirty="0" err="1" smtClean="0">
                <a:solidFill>
                  <a:srgbClr val="000000"/>
                </a:solidFill>
                <a:latin typeface="Times New Roman" panose="02020603050405020304" pitchFamily="18" charset="0"/>
              </a:rPr>
              <a:t>DCM</a:t>
            </a:r>
            <a:r>
              <a:rPr lang="en-US" b="1" i="0" u="none" strike="noStrike" baseline="0" dirty="0" smtClean="0">
                <a:solidFill>
                  <a:srgbClr val="000000"/>
                </a:solidFill>
                <a:latin typeface="Times New Roman" panose="02020603050405020304" pitchFamily="18" charset="0"/>
              </a:rPr>
              <a:t>) is used to capture both surfaces. </a:t>
            </a:r>
          </a:p>
        </p:txBody>
      </p:sp>
    </p:spTree>
    <p:extLst>
      <p:ext uri="{BB962C8B-B14F-4D97-AF65-F5344CB8AC3E}">
        <p14:creationId xmlns:p14="http://schemas.microsoft.com/office/powerpoint/2010/main" val="1528373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kern="1800" dirty="0" smtClean="0">
                <a:latin typeface="Times New Roman" panose="02020603050405020304" pitchFamily="18" charset="0"/>
              </a:rPr>
              <a:t>Unit 6. </a:t>
            </a:r>
            <a:r>
              <a:rPr lang="en-US" b="1" kern="1800" dirty="0">
                <a:latin typeface="Times New Roman" panose="02020603050405020304" pitchFamily="18" charset="0"/>
              </a:rPr>
              <a:t>Forest biomass estimation</a:t>
            </a:r>
            <a:endParaRPr lang="en-US" dirty="0"/>
          </a:p>
        </p:txBody>
      </p:sp>
      <p:sp>
        <p:nvSpPr>
          <p:cNvPr id="3" name="Subtitle 2"/>
          <p:cNvSpPr>
            <a:spLocks noGrp="1"/>
          </p:cNvSpPr>
          <p:nvPr>
            <p:ph type="subTitle" idx="1"/>
          </p:nvPr>
        </p:nvSpPr>
        <p:spPr/>
        <p:txBody>
          <a:bodyPr/>
          <a:lstStyle/>
          <a:p>
            <a:r>
              <a:rPr lang="en-US" dirty="0" smtClean="0"/>
              <a:t>Practical on use of </a:t>
            </a:r>
            <a:r>
              <a:rPr lang="en-US" dirty="0" err="1" smtClean="0"/>
              <a:t>lidar</a:t>
            </a:r>
            <a:r>
              <a:rPr lang="en-US" dirty="0" smtClean="0"/>
              <a:t> data</a:t>
            </a:r>
            <a:endParaRPr lang="en-US" dirty="0"/>
          </a:p>
        </p:txBody>
      </p:sp>
      <p:sp>
        <p:nvSpPr>
          <p:cNvPr id="4" name="Date Placeholder 3"/>
          <p:cNvSpPr>
            <a:spLocks noGrp="1"/>
          </p:cNvSpPr>
          <p:nvPr>
            <p:ph type="dt" sz="half" idx="10"/>
          </p:nvPr>
        </p:nvSpPr>
        <p:spPr/>
        <p:txBody>
          <a:bodyPr/>
          <a:lstStyle/>
          <a:p>
            <a:r>
              <a:rPr lang="en-US" smtClean="0"/>
              <a:t>04-Apr-23</a:t>
            </a:r>
            <a:endParaRPr lang="en-US"/>
          </a:p>
        </p:txBody>
      </p:sp>
      <p:sp>
        <p:nvSpPr>
          <p:cNvPr id="5" name="Footer Placeholder 4"/>
          <p:cNvSpPr>
            <a:spLocks noGrp="1"/>
          </p:cNvSpPr>
          <p:nvPr>
            <p:ph type="ftr" sz="quarter" idx="11"/>
          </p:nvPr>
        </p:nvSpPr>
        <p:spPr/>
        <p:txBody>
          <a:bodyPr/>
          <a:lstStyle/>
          <a:p>
            <a:r>
              <a:rPr lang="en-US" smtClean="0"/>
              <a:t>Kefyalew Sahle (HU, WGCFNR)</a:t>
            </a:r>
            <a:endParaRPr lang="en-US"/>
          </a:p>
        </p:txBody>
      </p:sp>
      <p:sp>
        <p:nvSpPr>
          <p:cNvPr id="6" name="Slide Number Placeholder 5"/>
          <p:cNvSpPr>
            <a:spLocks noGrp="1"/>
          </p:cNvSpPr>
          <p:nvPr>
            <p:ph type="sldNum" sz="quarter" idx="12"/>
          </p:nvPr>
        </p:nvSpPr>
        <p:spPr/>
        <p:txBody>
          <a:bodyPr/>
          <a:lstStyle/>
          <a:p>
            <a:fld id="{A088C100-5670-4E20-940F-F4434F56A4F4}" type="slidenum">
              <a:rPr lang="en-US" smtClean="0"/>
              <a:t>2</a:t>
            </a:fld>
            <a:endParaRPr lang="en-US"/>
          </a:p>
        </p:txBody>
      </p:sp>
    </p:spTree>
    <p:extLst>
      <p:ext uri="{BB962C8B-B14F-4D97-AF65-F5344CB8AC3E}">
        <p14:creationId xmlns:p14="http://schemas.microsoft.com/office/powerpoint/2010/main" val="21255298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smtClean="0">
                <a:latin typeface="Times New Roman" panose="02020603050405020304" pitchFamily="18" charset="0"/>
              </a:rPr>
              <a:t>to create DCMs </a:t>
            </a:r>
          </a:p>
        </p:txBody>
      </p:sp>
      <p:sp>
        <p:nvSpPr>
          <p:cNvPr id="3" name="Text Placeholder 2"/>
          <p:cNvSpPr>
            <a:spLocks noGrp="1"/>
          </p:cNvSpPr>
          <p:nvPr>
            <p:ph type="body" idx="1"/>
          </p:nvPr>
        </p:nvSpPr>
        <p:spPr/>
        <p:txBody>
          <a:bodyPr/>
          <a:lstStyle/>
          <a:p>
            <a:pPr marR="0" lvl="0" rtl="0"/>
            <a:r>
              <a:rPr lang="en-US" b="1" i="0" u="none" strike="noStrike" baseline="0" dirty="0" smtClean="0">
                <a:solidFill>
                  <a:srgbClr val="000000"/>
                </a:solidFill>
                <a:latin typeface="Times New Roman" panose="02020603050405020304" pitchFamily="18" charset="0"/>
              </a:rPr>
              <a:t>The two </a:t>
            </a:r>
            <a:r>
              <a:rPr lang="en-US" b="1" dirty="0">
                <a:solidFill>
                  <a:srgbClr val="000000"/>
                </a:solidFill>
                <a:latin typeface="Times New Roman" panose="02020603050405020304" pitchFamily="18" charset="0"/>
              </a:rPr>
              <a:t>main algorithms used to create </a:t>
            </a:r>
            <a:r>
              <a:rPr lang="en-US" b="1" dirty="0" err="1">
                <a:solidFill>
                  <a:srgbClr val="000000"/>
                </a:solidFill>
                <a:latin typeface="Times New Roman" panose="02020603050405020304" pitchFamily="18" charset="0"/>
              </a:rPr>
              <a:t>DCMs</a:t>
            </a:r>
            <a:r>
              <a:rPr lang="en-US" b="1" dirty="0">
                <a:solidFill>
                  <a:srgbClr val="000000"/>
                </a:solidFill>
                <a:latin typeface="Times New Roman" panose="02020603050405020304" pitchFamily="18" charset="0"/>
              </a:rPr>
              <a:t> can be classified into two families: </a:t>
            </a:r>
          </a:p>
          <a:p>
            <a:pPr marR="0" lvl="1" rtl="0"/>
            <a:r>
              <a:rPr lang="en-US" sz="2800" b="1" dirty="0">
                <a:solidFill>
                  <a:srgbClr val="000000"/>
                </a:solidFill>
                <a:latin typeface="Times New Roman" panose="02020603050405020304" pitchFamily="18" charset="0"/>
              </a:rPr>
              <a:t>(a) the point-to-raster algorithms and</a:t>
            </a:r>
          </a:p>
          <a:p>
            <a:pPr marR="0" lvl="1" rtl="0"/>
            <a:r>
              <a:rPr lang="en-US" sz="2800" b="1" dirty="0">
                <a:solidFill>
                  <a:srgbClr val="000000"/>
                </a:solidFill>
                <a:latin typeface="Times New Roman" panose="02020603050405020304" pitchFamily="18" charset="0"/>
              </a:rPr>
              <a:t> (b) the triangulation-based algorithms. </a:t>
            </a:r>
            <a:r>
              <a:rPr lang="en-US" sz="2800" b="1" dirty="0" err="1">
                <a:solidFill>
                  <a:srgbClr val="000000"/>
                </a:solidFill>
                <a:latin typeface="Times New Roman" panose="02020603050405020304" pitchFamily="18" charset="0"/>
              </a:rPr>
              <a:t>lidR</a:t>
            </a:r>
            <a:r>
              <a:rPr lang="en-US" sz="2800" b="1" dirty="0">
                <a:solidFill>
                  <a:srgbClr val="000000"/>
                </a:solidFill>
                <a:latin typeface="Times New Roman" panose="02020603050405020304" pitchFamily="18" charset="0"/>
              </a:rPr>
              <a:t> provides both.</a:t>
            </a:r>
          </a:p>
        </p:txBody>
      </p:sp>
    </p:spTree>
    <p:extLst>
      <p:ext uri="{BB962C8B-B14F-4D97-AF65-F5344CB8AC3E}">
        <p14:creationId xmlns:p14="http://schemas.microsoft.com/office/powerpoint/2010/main" val="3921814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b="1" kern="1800">
                <a:latin typeface="Times New Roman" panose="02020603050405020304" pitchFamily="18" charset="0"/>
              </a:rPr>
              <a:t>Point-to-raster algorithms </a:t>
            </a:r>
          </a:p>
        </p:txBody>
      </p:sp>
      <p:sp>
        <p:nvSpPr>
          <p:cNvPr id="3" name="Text Placeholder 2"/>
          <p:cNvSpPr>
            <a:spLocks noGrp="1"/>
          </p:cNvSpPr>
          <p:nvPr>
            <p:ph type="body" idx="1"/>
          </p:nvPr>
        </p:nvSpPr>
        <p:spPr/>
        <p:txBody>
          <a:bodyPr>
            <a:noAutofit/>
          </a:bodyPr>
          <a:lstStyle/>
          <a:p>
            <a:pPr marR="0" lvl="0" rtl="0"/>
            <a:r>
              <a:rPr lang="en-US" b="1" dirty="0">
                <a:solidFill>
                  <a:srgbClr val="000000"/>
                </a:solidFill>
                <a:latin typeface="Times New Roman" panose="02020603050405020304" pitchFamily="18" charset="0"/>
              </a:rPr>
              <a:t>are conceptually the simplest and consist of establishing a grid at a user-defined resolution and attributing the elevation of the highest point to each pixel.</a:t>
            </a:r>
          </a:p>
          <a:p>
            <a:pPr marR="0" lvl="0" rtl="0"/>
            <a:r>
              <a:rPr lang="en-US" b="1" dirty="0">
                <a:solidFill>
                  <a:srgbClr val="000000"/>
                </a:solidFill>
                <a:latin typeface="Times New Roman" panose="02020603050405020304" pitchFamily="18" charset="0"/>
              </a:rPr>
              <a:t>Algorithmic implementations are computationally simple and fast, which could explain. This is the default algorithm implemented in FUSION/</a:t>
            </a:r>
            <a:r>
              <a:rPr lang="en-US" b="1" dirty="0" err="1">
                <a:solidFill>
                  <a:srgbClr val="000000"/>
                </a:solidFill>
                <a:latin typeface="Times New Roman" panose="02020603050405020304" pitchFamily="18" charset="0"/>
              </a:rPr>
              <a:t>LDV</a:t>
            </a:r>
            <a:r>
              <a:rPr lang="en-US" b="1" dirty="0">
                <a:solidFill>
                  <a:srgbClr val="000000"/>
                </a:solidFill>
                <a:latin typeface="Times New Roman" panose="02020603050405020304" pitchFamily="18" charset="0"/>
              </a:rPr>
              <a:t>, </a:t>
            </a:r>
            <a:r>
              <a:rPr lang="en-US" b="1" dirty="0" err="1">
                <a:solidFill>
                  <a:srgbClr val="000000"/>
                </a:solidFill>
                <a:latin typeface="Times New Roman" panose="02020603050405020304" pitchFamily="18" charset="0"/>
              </a:rPr>
              <a:t>LAStools</a:t>
            </a:r>
            <a:r>
              <a:rPr lang="en-US" b="1" dirty="0">
                <a:solidFill>
                  <a:srgbClr val="000000"/>
                </a:solidFill>
                <a:latin typeface="Times New Roman" panose="02020603050405020304" pitchFamily="18" charset="0"/>
              </a:rPr>
              <a:t> and ArcGIS. </a:t>
            </a:r>
          </a:p>
        </p:txBody>
      </p:sp>
    </p:spTree>
    <p:extLst>
      <p:ext uri="{BB962C8B-B14F-4D97-AF65-F5344CB8AC3E}">
        <p14:creationId xmlns:p14="http://schemas.microsoft.com/office/powerpoint/2010/main" val="4225551507"/>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b="1" kern="1800" dirty="0">
                <a:latin typeface="Times New Roman" panose="02020603050405020304" pitchFamily="18" charset="0"/>
              </a:rPr>
              <a:t>Point-to-raster algorithms </a:t>
            </a:r>
          </a:p>
        </p:txBody>
      </p:sp>
      <p:sp>
        <p:nvSpPr>
          <p:cNvPr id="3" name="Text Placeholder 2"/>
          <p:cNvSpPr>
            <a:spLocks noGrp="1"/>
          </p:cNvSpPr>
          <p:nvPr>
            <p:ph type="body" idx="1"/>
          </p:nvPr>
        </p:nvSpPr>
        <p:spPr/>
        <p:txBody>
          <a:bodyPr>
            <a:noAutofit/>
          </a:bodyPr>
          <a:lstStyle/>
          <a:p>
            <a:pPr marR="0" lvl="0" rtl="0"/>
            <a:r>
              <a:rPr lang="en-US" b="1" dirty="0" smtClean="0">
                <a:solidFill>
                  <a:srgbClr val="000000"/>
                </a:solidFill>
                <a:latin typeface="Times New Roman" panose="02020603050405020304" pitchFamily="18" charset="0"/>
              </a:rPr>
              <a:t>One </a:t>
            </a:r>
            <a:r>
              <a:rPr lang="en-US" b="1" dirty="0">
                <a:solidFill>
                  <a:srgbClr val="000000"/>
                </a:solidFill>
                <a:latin typeface="Times New Roman" panose="02020603050405020304" pitchFamily="18" charset="0"/>
              </a:rPr>
              <a:t>drawback of the point-to-raster method is that some pixels can be empty if the grid resolution is too fine for the available point density. </a:t>
            </a:r>
          </a:p>
          <a:p>
            <a:pPr marR="0" lvl="0" rtl="0"/>
            <a:r>
              <a:rPr lang="en-US" b="1" dirty="0">
                <a:solidFill>
                  <a:srgbClr val="000000"/>
                </a:solidFill>
                <a:latin typeface="Times New Roman" panose="02020603050405020304" pitchFamily="18" charset="0"/>
              </a:rPr>
              <a:t>Some pixels may then fall within a location that does not contain any points, and as a result the value is not defined. </a:t>
            </a:r>
          </a:p>
          <a:p>
            <a:pPr marR="0" lvl="0" rtl="0"/>
            <a:r>
              <a:rPr lang="en-US" b="1" dirty="0">
                <a:solidFill>
                  <a:srgbClr val="000000"/>
                </a:solidFill>
                <a:latin typeface="Times New Roman" panose="02020603050405020304" pitchFamily="18" charset="0"/>
              </a:rPr>
              <a:t>A simple solution to this issue is post-processing to fill any gaps using an interpolation method such as linear interpolation or inverse distance weighting. </a:t>
            </a:r>
          </a:p>
        </p:txBody>
      </p:sp>
    </p:spTree>
    <p:extLst>
      <p:ext uri="{BB962C8B-B14F-4D97-AF65-F5344CB8AC3E}">
        <p14:creationId xmlns:p14="http://schemas.microsoft.com/office/powerpoint/2010/main" val="10866569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04-Apr-23</a:t>
            </a:r>
            <a:endParaRPr lang="en-US"/>
          </a:p>
        </p:txBody>
      </p:sp>
      <p:sp>
        <p:nvSpPr>
          <p:cNvPr id="3" name="Footer Placeholder 2"/>
          <p:cNvSpPr>
            <a:spLocks noGrp="1"/>
          </p:cNvSpPr>
          <p:nvPr>
            <p:ph type="ftr" sz="quarter" idx="11"/>
          </p:nvPr>
        </p:nvSpPr>
        <p:spPr/>
        <p:txBody>
          <a:bodyPr/>
          <a:lstStyle/>
          <a:p>
            <a:r>
              <a:rPr lang="en-US" smtClean="0"/>
              <a:t>Kefyalew Sahle (HU, WGCFNR)</a:t>
            </a:r>
            <a:endParaRPr lang="en-US"/>
          </a:p>
        </p:txBody>
      </p:sp>
      <p:sp>
        <p:nvSpPr>
          <p:cNvPr id="4" name="Slide Number Placeholder 3"/>
          <p:cNvSpPr>
            <a:spLocks noGrp="1"/>
          </p:cNvSpPr>
          <p:nvPr>
            <p:ph type="sldNum" sz="quarter" idx="12"/>
          </p:nvPr>
        </p:nvSpPr>
        <p:spPr/>
        <p:txBody>
          <a:bodyPr/>
          <a:lstStyle/>
          <a:p>
            <a:fld id="{A088C100-5670-4E20-940F-F4434F56A4F4}" type="slidenum">
              <a:rPr lang="en-US" smtClean="0"/>
              <a:t>23</a:t>
            </a:fld>
            <a:endParaRPr lang="en-US"/>
          </a:p>
        </p:txBody>
      </p:sp>
      <p:pic>
        <p:nvPicPr>
          <p:cNvPr id="5" name="Picture 4" descr="Fig. 4"/>
          <p:cNvPicPr/>
          <p:nvPr/>
        </p:nvPicPr>
        <p:blipFill>
          <a:blip r:embed="rId2">
            <a:extLst>
              <a:ext uri="{28A0092B-C50C-407E-A947-70E740481C1C}">
                <a14:useLocalDpi xmlns:a14="http://schemas.microsoft.com/office/drawing/2010/main" val="0"/>
              </a:ext>
            </a:extLst>
          </a:blip>
          <a:srcRect/>
          <a:stretch>
            <a:fillRect/>
          </a:stretch>
        </p:blipFill>
        <p:spPr bwMode="auto">
          <a:xfrm>
            <a:off x="6381873" y="383458"/>
            <a:ext cx="5810127" cy="6838274"/>
          </a:xfrm>
          <a:prstGeom prst="rect">
            <a:avLst/>
          </a:prstGeom>
          <a:noFill/>
          <a:ln>
            <a:noFill/>
          </a:ln>
        </p:spPr>
      </p:pic>
      <p:sp>
        <p:nvSpPr>
          <p:cNvPr id="6" name="Rectangle 5"/>
          <p:cNvSpPr/>
          <p:nvPr/>
        </p:nvSpPr>
        <p:spPr>
          <a:xfrm>
            <a:off x="0" y="0"/>
            <a:ext cx="6096000" cy="6555641"/>
          </a:xfrm>
          <a:prstGeom prst="rect">
            <a:avLst/>
          </a:prstGeom>
        </p:spPr>
        <p:txBody>
          <a:bodyPr>
            <a:spAutoFit/>
          </a:bodyPr>
          <a:lstStyle/>
          <a:p>
            <a:pPr lvl="0"/>
            <a:r>
              <a:rPr lang="en-US" sz="2800" b="1" dirty="0">
                <a:solidFill>
                  <a:srgbClr val="000000"/>
                </a:solidFill>
                <a:latin typeface="Times New Roman" panose="02020603050405020304" pitchFamily="18" charset="0"/>
              </a:rPr>
              <a:t>Four 100 × 100 m </a:t>
            </a:r>
            <a:r>
              <a:rPr lang="en-US" sz="2800" b="1" dirty="0" err="1">
                <a:solidFill>
                  <a:srgbClr val="000000"/>
                </a:solidFill>
                <a:latin typeface="Times New Roman" panose="02020603050405020304" pitchFamily="18" charset="0"/>
              </a:rPr>
              <a:t>DCMs</a:t>
            </a:r>
            <a:r>
              <a:rPr lang="en-US" sz="2800" b="1" dirty="0">
                <a:solidFill>
                  <a:srgbClr val="000000"/>
                </a:solidFill>
                <a:latin typeface="Times New Roman" panose="02020603050405020304" pitchFamily="18" charset="0"/>
              </a:rPr>
              <a:t> computed from the same point cloud using different methods from each of the two main families of algorithms. (a) Contains empty pixels because of the absence of points in some pixels (the highest point cannot be defined everywhere); (b) Empty pixels are filled by interpolation, but some pits remain; (c) The resolution was increased without empty pixels, but with many pits due to pulses that deeply penetrated the canopy before generating a first return; (d) Pit-free with high resolution.</a:t>
            </a:r>
          </a:p>
        </p:txBody>
      </p:sp>
    </p:spTree>
    <p:extLst>
      <p:ext uri="{BB962C8B-B14F-4D97-AF65-F5344CB8AC3E}">
        <p14:creationId xmlns:p14="http://schemas.microsoft.com/office/powerpoint/2010/main" val="3836681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b="1" kern="1800">
                <a:latin typeface="Times New Roman" panose="02020603050405020304" pitchFamily="18" charset="0"/>
              </a:rPr>
              <a:t>Triangulation-based algorithms </a:t>
            </a:r>
          </a:p>
        </p:txBody>
      </p:sp>
      <p:sp>
        <p:nvSpPr>
          <p:cNvPr id="3" name="Text Placeholder 2"/>
          <p:cNvSpPr>
            <a:spLocks noGrp="1"/>
          </p:cNvSpPr>
          <p:nvPr>
            <p:ph type="body" idx="1"/>
          </p:nvPr>
        </p:nvSpPr>
        <p:spPr/>
        <p:txBody>
          <a:bodyPr>
            <a:normAutofit fontScale="85000" lnSpcReduction="20000"/>
          </a:bodyPr>
          <a:lstStyle/>
          <a:p>
            <a:pPr marR="0" lvl="0" rtl="0"/>
            <a:r>
              <a:rPr lang="en-US" b="1" dirty="0">
                <a:solidFill>
                  <a:srgbClr val="000000"/>
                </a:solidFill>
                <a:latin typeface="Times New Roman" panose="02020603050405020304" pitchFamily="18" charset="0"/>
              </a:rPr>
              <a:t>Triangulation-based algorithms most commonly use a </a:t>
            </a:r>
            <a:r>
              <a:rPr lang="en-US" b="1" dirty="0" err="1">
                <a:solidFill>
                  <a:srgbClr val="000000"/>
                </a:solidFill>
                <a:latin typeface="Times New Roman" panose="02020603050405020304" pitchFamily="18" charset="0"/>
              </a:rPr>
              <a:t>Delauney</a:t>
            </a:r>
            <a:r>
              <a:rPr lang="en-US" b="1" dirty="0">
                <a:solidFill>
                  <a:srgbClr val="000000"/>
                </a:solidFill>
                <a:latin typeface="Times New Roman" panose="02020603050405020304" pitchFamily="18" charset="0"/>
              </a:rPr>
              <a:t> triangulation to interpolate first returns (the above figure (c)). </a:t>
            </a:r>
          </a:p>
          <a:p>
            <a:pPr marR="0" lvl="0" rtl="0"/>
            <a:r>
              <a:rPr lang="en-US" b="1" dirty="0">
                <a:solidFill>
                  <a:srgbClr val="000000"/>
                </a:solidFill>
                <a:latin typeface="Times New Roman" panose="02020603050405020304" pitchFamily="18" charset="0"/>
              </a:rPr>
              <a:t>Despite being more complex than point-to-raster algorithms, an advantage of the triangulation approach is that it does not output empty pixels, regardless of the resolution of the output raster (i.e. the entire area is interpolated). </a:t>
            </a:r>
          </a:p>
          <a:p>
            <a:pPr marR="0" lvl="0" rtl="0"/>
            <a:r>
              <a:rPr lang="en-US" b="1" dirty="0">
                <a:solidFill>
                  <a:srgbClr val="000000"/>
                </a:solidFill>
                <a:latin typeface="Times New Roman" panose="02020603050405020304" pitchFamily="18" charset="0"/>
              </a:rPr>
              <a:t>However, like the point-to-raster method, it can lead to gaps and other noise from abnormally low pixels compared to </a:t>
            </a:r>
            <a:r>
              <a:rPr lang="en-US" b="1" dirty="0" err="1">
                <a:solidFill>
                  <a:srgbClr val="000000"/>
                </a:solidFill>
                <a:latin typeface="Times New Roman" panose="02020603050405020304" pitchFamily="18" charset="0"/>
              </a:rPr>
              <a:t>neighbouring</a:t>
            </a:r>
            <a:r>
              <a:rPr lang="en-US" b="1" dirty="0">
                <a:solidFill>
                  <a:srgbClr val="000000"/>
                </a:solidFill>
                <a:latin typeface="Times New Roman" panose="02020603050405020304" pitchFamily="18" charset="0"/>
              </a:rPr>
              <a:t> areas. </a:t>
            </a:r>
          </a:p>
          <a:p>
            <a:pPr marR="0" lvl="0" rtl="0"/>
            <a:r>
              <a:rPr lang="en-US" b="1" dirty="0">
                <a:solidFill>
                  <a:srgbClr val="000000"/>
                </a:solidFill>
                <a:latin typeface="Times New Roman" panose="02020603050405020304" pitchFamily="18" charset="0"/>
              </a:rPr>
              <a:t>The so-called ‘pits’ are formed by first returns that penetrated deep into the canopy. </a:t>
            </a:r>
          </a:p>
          <a:p>
            <a:pPr marR="0" lvl="0" rtl="0"/>
            <a:r>
              <a:rPr lang="en-US" b="1" dirty="0">
                <a:solidFill>
                  <a:srgbClr val="000000"/>
                </a:solidFill>
                <a:latin typeface="Times New Roman" panose="02020603050405020304" pitchFamily="18" charset="0"/>
              </a:rPr>
              <a:t>To solve such issues, it was proposed a natively ‘pit-free’ algorithm, as well as ‘a spike-free’ algorithm. </a:t>
            </a:r>
          </a:p>
          <a:p>
            <a:pPr marR="0" lvl="0" rtl="0"/>
            <a:r>
              <a:rPr lang="en-US" b="1" i="0" u="none" strike="noStrike" baseline="0" dirty="0" smtClean="0">
                <a:solidFill>
                  <a:srgbClr val="000000"/>
                </a:solidFill>
                <a:latin typeface="Times New Roman" panose="02020603050405020304" pitchFamily="18" charset="0"/>
              </a:rPr>
              <a:t>The ‘pit-free‘ method consists of a series of Delaunay triangulations made sequentially using points with values higher than a set of specified thresholds. </a:t>
            </a:r>
          </a:p>
        </p:txBody>
      </p:sp>
    </p:spTree>
    <p:extLst>
      <p:ext uri="{BB962C8B-B14F-4D97-AF65-F5344CB8AC3E}">
        <p14:creationId xmlns:p14="http://schemas.microsoft.com/office/powerpoint/2010/main" val="13672670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smtClean="0">
                <a:latin typeface="Times New Roman" panose="02020603050405020304" pitchFamily="18" charset="0"/>
              </a:rPr>
              <a:t>Area-based approach</a:t>
            </a:r>
          </a:p>
        </p:txBody>
      </p:sp>
      <p:sp>
        <p:nvSpPr>
          <p:cNvPr id="3" name="Text Placeholder 2"/>
          <p:cNvSpPr>
            <a:spLocks noGrp="1"/>
          </p:cNvSpPr>
          <p:nvPr>
            <p:ph type="body" idx="1"/>
          </p:nvPr>
        </p:nvSpPr>
        <p:spPr/>
        <p:txBody>
          <a:bodyPr>
            <a:normAutofit/>
          </a:bodyPr>
          <a:lstStyle/>
          <a:p>
            <a:pPr marR="0" lvl="0" rtl="0"/>
            <a:r>
              <a:rPr lang="en-US" sz="2400" b="1" dirty="0">
                <a:solidFill>
                  <a:srgbClr val="000000"/>
                </a:solidFill>
                <a:latin typeface="Times New Roman" panose="02020603050405020304" pitchFamily="18" charset="0"/>
              </a:rPr>
              <a:t>Once ground returns have been classified and a </a:t>
            </a:r>
            <a:r>
              <a:rPr lang="en-US" sz="2400" b="1" dirty="0" err="1">
                <a:solidFill>
                  <a:srgbClr val="000000"/>
                </a:solidFill>
                <a:latin typeface="Times New Roman" panose="02020603050405020304" pitchFamily="18" charset="0"/>
              </a:rPr>
              <a:t>DTM</a:t>
            </a:r>
            <a:r>
              <a:rPr lang="en-US" sz="2400" b="1" dirty="0">
                <a:solidFill>
                  <a:srgbClr val="000000"/>
                </a:solidFill>
                <a:latin typeface="Times New Roman" panose="02020603050405020304" pitchFamily="18" charset="0"/>
              </a:rPr>
              <a:t> developed, the so-called ‘area-based approach’ is commonly used to link the </a:t>
            </a:r>
            <a:r>
              <a:rPr lang="en-US" sz="2400" b="1" dirty="0" err="1">
                <a:solidFill>
                  <a:srgbClr val="000000"/>
                </a:solidFill>
                <a:latin typeface="Times New Roman" panose="02020603050405020304" pitchFamily="18" charset="0"/>
              </a:rPr>
              <a:t>3D</a:t>
            </a:r>
            <a:r>
              <a:rPr lang="en-US" sz="2400" b="1" dirty="0">
                <a:solidFill>
                  <a:srgbClr val="000000"/>
                </a:solidFill>
                <a:latin typeface="Times New Roman" panose="02020603050405020304" pitchFamily="18" charset="0"/>
              </a:rPr>
              <a:t> structure of the point-cloud to forest attributes. </a:t>
            </a:r>
          </a:p>
          <a:p>
            <a:pPr marR="0" lvl="0" rtl="0"/>
            <a:r>
              <a:rPr lang="en-US" sz="2400" b="1" dirty="0">
                <a:solidFill>
                  <a:srgbClr val="000000"/>
                </a:solidFill>
                <a:latin typeface="Times New Roman" panose="02020603050405020304" pitchFamily="18" charset="0"/>
              </a:rPr>
              <a:t>Conceptually simple, the ABA involves the computation of metrics that </a:t>
            </a:r>
            <a:r>
              <a:rPr lang="en-US" sz="2400" b="1" dirty="0" err="1">
                <a:solidFill>
                  <a:srgbClr val="000000"/>
                </a:solidFill>
                <a:latin typeface="Times New Roman" panose="02020603050405020304" pitchFamily="18" charset="0"/>
              </a:rPr>
              <a:t>summarise</a:t>
            </a:r>
            <a:r>
              <a:rPr lang="en-US" sz="2400" b="1" dirty="0">
                <a:solidFill>
                  <a:srgbClr val="000000"/>
                </a:solidFill>
                <a:latin typeface="Times New Roman" panose="02020603050405020304" pitchFamily="18" charset="0"/>
              </a:rPr>
              <a:t> the point cloud structure in a given area of interest, typically a 400 – 900 </a:t>
            </a:r>
            <a:r>
              <a:rPr lang="en-US" sz="2400" b="1" dirty="0" err="1">
                <a:solidFill>
                  <a:srgbClr val="000000"/>
                </a:solidFill>
                <a:latin typeface="Times New Roman" panose="02020603050405020304" pitchFamily="18" charset="0"/>
              </a:rPr>
              <a:t>m2</a:t>
            </a:r>
            <a:r>
              <a:rPr lang="en-US" sz="2400" b="1" dirty="0">
                <a:solidFill>
                  <a:srgbClr val="000000"/>
                </a:solidFill>
                <a:latin typeface="Times New Roman" panose="02020603050405020304" pitchFamily="18" charset="0"/>
              </a:rPr>
              <a:t> square or circle, congruent with that of a conventional forest plot. </a:t>
            </a:r>
          </a:p>
          <a:p>
            <a:pPr marR="0" lvl="0" rtl="0"/>
            <a:r>
              <a:rPr lang="en-US" sz="2400" b="1" dirty="0">
                <a:solidFill>
                  <a:srgbClr val="000000"/>
                </a:solidFill>
                <a:latin typeface="Times New Roman" panose="02020603050405020304" pitchFamily="18" charset="0"/>
              </a:rPr>
              <a:t>In the ABA, the grid cell represents the fundamental unit of measure. Metrics are then used in predictive statistical models to derive key ground-based inventory variables. </a:t>
            </a:r>
          </a:p>
          <a:p>
            <a:pPr marR="0" lvl="0" rtl="0"/>
            <a:r>
              <a:rPr lang="en-US" sz="2400" b="1" dirty="0">
                <a:solidFill>
                  <a:srgbClr val="000000"/>
                </a:solidFill>
                <a:latin typeface="Times New Roman" panose="02020603050405020304" pitchFamily="18" charset="0"/>
              </a:rPr>
              <a:t>Predictions from such models can then be mapped over an area of interest.</a:t>
            </a:r>
          </a:p>
        </p:txBody>
      </p:sp>
    </p:spTree>
    <p:extLst>
      <p:ext uri="{BB962C8B-B14F-4D97-AF65-F5344CB8AC3E}">
        <p14:creationId xmlns:p14="http://schemas.microsoft.com/office/powerpoint/2010/main" val="40107453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smtClean="0">
                <a:latin typeface="Times New Roman" panose="02020603050405020304" pitchFamily="18" charset="0"/>
              </a:rPr>
              <a:t>Individual tree segmentation</a:t>
            </a:r>
          </a:p>
        </p:txBody>
      </p:sp>
      <p:sp>
        <p:nvSpPr>
          <p:cNvPr id="3" name="Text Placeholder 2"/>
          <p:cNvSpPr>
            <a:spLocks noGrp="1"/>
          </p:cNvSpPr>
          <p:nvPr>
            <p:ph type="body" idx="1"/>
          </p:nvPr>
        </p:nvSpPr>
        <p:spPr/>
        <p:txBody>
          <a:bodyPr/>
          <a:lstStyle/>
          <a:p>
            <a:pPr marR="0" lvl="0" rtl="0"/>
            <a:r>
              <a:rPr lang="en-US" sz="2400" b="1" dirty="0">
                <a:solidFill>
                  <a:srgbClr val="000000"/>
                </a:solidFill>
                <a:latin typeface="Times New Roman" panose="02020603050405020304" pitchFamily="18" charset="0"/>
              </a:rPr>
              <a:t>An alternative method to the area based approach consists of calculating summaries of the point cloud at the scale of individual trees. </a:t>
            </a:r>
          </a:p>
          <a:p>
            <a:pPr marR="0" lvl="0" rtl="0"/>
            <a:r>
              <a:rPr lang="en-US" sz="2400" b="1" dirty="0">
                <a:solidFill>
                  <a:srgbClr val="000000"/>
                </a:solidFill>
                <a:latin typeface="Times New Roman" panose="02020603050405020304" pitchFamily="18" charset="0"/>
              </a:rPr>
              <a:t>An accurate segmentation of individual trees to extract a database of tree-level position and attributes such as height, diameter, volume and biomass is a much desired outcome of research on the use of ALS for forestry applications. </a:t>
            </a:r>
          </a:p>
          <a:p>
            <a:pPr marR="0" lvl="0" rtl="0"/>
            <a:r>
              <a:rPr lang="en-US" sz="2400" b="1" dirty="0">
                <a:solidFill>
                  <a:srgbClr val="000000"/>
                </a:solidFill>
                <a:latin typeface="Times New Roman" panose="02020603050405020304" pitchFamily="18" charset="0"/>
              </a:rPr>
              <a:t>Individual tree detection algorithms can be generally divided into two types i.e. those based on a digital canopy models and those </a:t>
            </a:r>
            <a:r>
              <a:rPr lang="en-US" sz="2400" b="1" dirty="0" err="1">
                <a:solidFill>
                  <a:srgbClr val="000000"/>
                </a:solidFill>
                <a:latin typeface="Times New Roman" panose="02020603050405020304" pitchFamily="18" charset="0"/>
              </a:rPr>
              <a:t>utilising</a:t>
            </a:r>
            <a:r>
              <a:rPr lang="en-US" sz="2400" b="1" dirty="0">
                <a:solidFill>
                  <a:srgbClr val="000000"/>
                </a:solidFill>
                <a:latin typeface="Times New Roman" panose="02020603050405020304" pitchFamily="18" charset="0"/>
              </a:rPr>
              <a:t> the point-cloud directly. </a:t>
            </a:r>
          </a:p>
        </p:txBody>
      </p:sp>
    </p:spTree>
    <p:extLst>
      <p:ext uri="{BB962C8B-B14F-4D97-AF65-F5344CB8AC3E}">
        <p14:creationId xmlns:p14="http://schemas.microsoft.com/office/powerpoint/2010/main" val="13491892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00"/>
                </a:solidFill>
                <a:latin typeface="Times New Roman" panose="02020603050405020304" pitchFamily="18" charset="0"/>
              </a:rPr>
              <a:t>Overview of the key components of </a:t>
            </a:r>
            <a:r>
              <a:rPr lang="en-US" b="1" dirty="0" err="1">
                <a:solidFill>
                  <a:srgbClr val="2E2E2E"/>
                </a:solidFill>
                <a:latin typeface="Courier New" panose="02070309020205020404" pitchFamily="49" charset="0"/>
              </a:rPr>
              <a:t>lidR</a:t>
            </a:r>
            <a:r>
              <a:rPr lang="en-US" b="1" dirty="0">
                <a:solidFill>
                  <a:srgbClr val="000000"/>
                </a:solidFill>
                <a:latin typeface="Times New Roman" panose="02020603050405020304" pitchFamily="18" charset="0"/>
              </a:rPr>
              <a:t> that are presented in </a:t>
            </a:r>
            <a:r>
              <a:rPr lang="en-US" b="1" dirty="0" smtClean="0">
                <a:solidFill>
                  <a:srgbClr val="000000"/>
                </a:solidFill>
                <a:latin typeface="Times New Roman" panose="02020603050405020304" pitchFamily="18" charset="0"/>
              </a:rPr>
              <a:t>next slide</a:t>
            </a:r>
            <a:endParaRPr lang="en-US" b="1" i="0" u="none" strike="noStrike" kern="1800" baseline="0" dirty="0" smtClean="0">
              <a:latin typeface="Times New Roman" panose="02020603050405020304" pitchFamily="18" charset="0"/>
            </a:endParaRPr>
          </a:p>
        </p:txBody>
      </p:sp>
      <p:sp>
        <p:nvSpPr>
          <p:cNvPr id="3" name="Text Placeholder 2"/>
          <p:cNvSpPr>
            <a:spLocks noGrp="1"/>
          </p:cNvSpPr>
          <p:nvPr>
            <p:ph type="body" idx="1"/>
          </p:nvPr>
        </p:nvSpPr>
        <p:spPr/>
        <p:txBody>
          <a:bodyPr/>
          <a:lstStyle/>
          <a:p>
            <a:pPr marR="0" lvl="0" rtl="0"/>
            <a:r>
              <a:rPr lang="en-US" b="1" i="0" u="none" strike="noStrike" baseline="0" dirty="0" smtClean="0">
                <a:solidFill>
                  <a:srgbClr val="000000"/>
                </a:solidFill>
                <a:latin typeface="Times New Roman" panose="02020603050405020304" pitchFamily="18" charset="0"/>
              </a:rPr>
              <a:t>Most functions and processing avenues within </a:t>
            </a:r>
            <a:r>
              <a:rPr lang="en-US" b="1" i="0" u="none" strike="noStrike" baseline="0" dirty="0" err="1" smtClean="0">
                <a:solidFill>
                  <a:srgbClr val="2E2E2E"/>
                </a:solidFill>
                <a:latin typeface="Courier New" panose="02070309020205020404" pitchFamily="49" charset="0"/>
              </a:rPr>
              <a:t>lidR</a:t>
            </a:r>
            <a:r>
              <a:rPr lang="en-US" b="1" i="0" u="none" strike="noStrike" baseline="0" dirty="0" smtClean="0">
                <a:solidFill>
                  <a:srgbClr val="000000"/>
                </a:solidFill>
                <a:latin typeface="Times New Roman" panose="02020603050405020304" pitchFamily="18" charset="0"/>
              </a:rPr>
              <a:t> are designed for user-defined integration within a self tailored workflow.</a:t>
            </a:r>
          </a:p>
        </p:txBody>
      </p:sp>
    </p:spTree>
    <p:extLst>
      <p:ext uri="{BB962C8B-B14F-4D97-AF65-F5344CB8AC3E}">
        <p14:creationId xmlns:p14="http://schemas.microsoft.com/office/powerpoint/2010/main" val="27565473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04-Apr-23</a:t>
            </a:r>
            <a:endParaRPr lang="en-US"/>
          </a:p>
        </p:txBody>
      </p:sp>
      <p:sp>
        <p:nvSpPr>
          <p:cNvPr id="3" name="Footer Placeholder 2"/>
          <p:cNvSpPr>
            <a:spLocks noGrp="1"/>
          </p:cNvSpPr>
          <p:nvPr>
            <p:ph type="ftr" sz="quarter" idx="11"/>
          </p:nvPr>
        </p:nvSpPr>
        <p:spPr/>
        <p:txBody>
          <a:bodyPr/>
          <a:lstStyle/>
          <a:p>
            <a:r>
              <a:rPr lang="en-US" smtClean="0"/>
              <a:t>Kefyalew Sahle (HU, WGCFNR)</a:t>
            </a:r>
            <a:endParaRPr lang="en-US"/>
          </a:p>
        </p:txBody>
      </p:sp>
      <p:sp>
        <p:nvSpPr>
          <p:cNvPr id="4" name="Slide Number Placeholder 3"/>
          <p:cNvSpPr>
            <a:spLocks noGrp="1"/>
          </p:cNvSpPr>
          <p:nvPr>
            <p:ph type="sldNum" sz="quarter" idx="12"/>
          </p:nvPr>
        </p:nvSpPr>
        <p:spPr/>
        <p:txBody>
          <a:bodyPr/>
          <a:lstStyle/>
          <a:p>
            <a:fld id="{A088C100-5670-4E20-940F-F4434F56A4F4}" type="slidenum">
              <a:rPr lang="en-US" smtClean="0"/>
              <a:t>28</a:t>
            </a:fld>
            <a:endParaRPr lang="en-US"/>
          </a:p>
        </p:txBody>
      </p:sp>
      <p:pic>
        <p:nvPicPr>
          <p:cNvPr id="5" name="Picture 4" descr="Fig. 5"/>
          <p:cNvPicPr/>
          <p:nvPr/>
        </p:nvPicPr>
        <p:blipFill>
          <a:blip r:embed="rId2">
            <a:extLst>
              <a:ext uri="{28A0092B-C50C-407E-A947-70E740481C1C}">
                <a14:useLocalDpi xmlns:a14="http://schemas.microsoft.com/office/drawing/2010/main" val="0"/>
              </a:ext>
            </a:extLst>
          </a:blip>
          <a:srcRect/>
          <a:stretch>
            <a:fillRect/>
          </a:stretch>
        </p:blipFill>
        <p:spPr bwMode="auto">
          <a:xfrm>
            <a:off x="1552726" y="-42888"/>
            <a:ext cx="9801074" cy="6900888"/>
          </a:xfrm>
          <a:prstGeom prst="rect">
            <a:avLst/>
          </a:prstGeom>
          <a:noFill/>
          <a:ln>
            <a:noFill/>
          </a:ln>
        </p:spPr>
      </p:pic>
    </p:spTree>
    <p:extLst>
      <p:ext uri="{BB962C8B-B14F-4D97-AF65-F5344CB8AC3E}">
        <p14:creationId xmlns:p14="http://schemas.microsoft.com/office/powerpoint/2010/main" val="19087927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smtClean="0">
                <a:latin typeface="Times New Roman" panose="02020603050405020304" pitchFamily="18" charset="0"/>
              </a:rPr>
              <a:t>Practical on Lidar (group)</a:t>
            </a:r>
          </a:p>
        </p:txBody>
      </p:sp>
      <p:sp>
        <p:nvSpPr>
          <p:cNvPr id="3" name="Text Placeholder 2"/>
          <p:cNvSpPr>
            <a:spLocks noGrp="1"/>
          </p:cNvSpPr>
          <p:nvPr>
            <p:ph type="body" idx="1"/>
          </p:nvPr>
        </p:nvSpPr>
        <p:spPr/>
        <p:txBody>
          <a:bodyPr/>
          <a:lstStyle/>
          <a:p>
            <a:pPr marR="0" lvl="0" rtl="0"/>
            <a:r>
              <a:rPr lang="en-US" b="1" i="0" u="none" strike="noStrike" baseline="0" smtClean="0">
                <a:solidFill>
                  <a:srgbClr val="000000"/>
                </a:solidFill>
                <a:latin typeface="Times New Roman" panose="02020603050405020304" pitchFamily="18" charset="0"/>
              </a:rPr>
              <a:t>The instruction and the data are available in the lidardata folder.</a:t>
            </a:r>
          </a:p>
        </p:txBody>
      </p:sp>
    </p:spTree>
    <p:extLst>
      <p:ext uri="{BB962C8B-B14F-4D97-AF65-F5344CB8AC3E}">
        <p14:creationId xmlns:p14="http://schemas.microsoft.com/office/powerpoint/2010/main" val="1919090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smtClean="0">
                <a:solidFill>
                  <a:srgbClr val="2E2E2E"/>
                </a:solidFill>
                <a:latin typeface="Times New Roman" panose="02020603050405020304" pitchFamily="18" charset="0"/>
              </a:rPr>
              <a:t>Analysis of LiDAR data</a:t>
            </a:r>
          </a:p>
        </p:txBody>
      </p:sp>
      <p:sp>
        <p:nvSpPr>
          <p:cNvPr id="3" name="Text Placeholder 2"/>
          <p:cNvSpPr>
            <a:spLocks noGrp="1"/>
          </p:cNvSpPr>
          <p:nvPr>
            <p:ph type="body" idx="1"/>
          </p:nvPr>
        </p:nvSpPr>
        <p:spPr/>
        <p:txBody>
          <a:bodyPr/>
          <a:lstStyle/>
          <a:p>
            <a:pPr marR="0" lvl="0" rtl="0"/>
            <a:r>
              <a:rPr lang="en-US" b="1" i="0" u="none" strike="noStrike" baseline="0" dirty="0" smtClean="0">
                <a:solidFill>
                  <a:srgbClr val="2E2E2E"/>
                </a:solidFill>
                <a:latin typeface="Times New Roman" panose="02020603050405020304" pitchFamily="18" charset="0"/>
              </a:rPr>
              <a:t>Remark: </a:t>
            </a:r>
          </a:p>
          <a:p>
            <a:pPr lvl="1"/>
            <a:r>
              <a:rPr lang="en-US" b="1" i="0" u="none" strike="noStrike" baseline="0" dirty="0" err="1" smtClean="0">
                <a:solidFill>
                  <a:srgbClr val="2E2E2E"/>
                </a:solidFill>
                <a:latin typeface="Times New Roman" panose="02020603050405020304" pitchFamily="18" charset="0"/>
              </a:rPr>
              <a:t>Lidar</a:t>
            </a:r>
            <a:r>
              <a:rPr lang="en-US" b="1" i="0" u="none" strike="noStrike" baseline="0" dirty="0" smtClean="0">
                <a:solidFill>
                  <a:srgbClr val="2E2E2E"/>
                </a:solidFill>
                <a:latin typeface="Times New Roman" panose="02020603050405020304" pitchFamily="18" charset="0"/>
              </a:rPr>
              <a:t> data can be analysis using various packages such as </a:t>
            </a:r>
            <a:r>
              <a:rPr lang="en-US" b="1" i="0" u="none" strike="noStrike" baseline="0" dirty="0" err="1" smtClean="0">
                <a:solidFill>
                  <a:srgbClr val="2E2E2E"/>
                </a:solidFill>
                <a:latin typeface="Times New Roman" panose="02020603050405020304" pitchFamily="18" charset="0"/>
              </a:rPr>
              <a:t>LAStool</a:t>
            </a:r>
            <a:r>
              <a:rPr lang="en-US" b="1" i="0" u="none" strike="noStrike" baseline="0" dirty="0" smtClean="0">
                <a:solidFill>
                  <a:srgbClr val="2E2E2E"/>
                </a:solidFill>
                <a:latin typeface="Times New Roman" panose="02020603050405020304" pitchFamily="18" charset="0"/>
              </a:rPr>
              <a:t> and </a:t>
            </a:r>
            <a:r>
              <a:rPr lang="en-US" b="1" i="0" u="none" strike="noStrike" baseline="0" dirty="0" err="1" smtClean="0">
                <a:solidFill>
                  <a:srgbClr val="2E2E2E"/>
                </a:solidFill>
                <a:latin typeface="Times New Roman" panose="02020603050405020304" pitchFamily="18" charset="0"/>
              </a:rPr>
              <a:t>lidR</a:t>
            </a:r>
            <a:r>
              <a:rPr lang="en-US" b="1" i="0" u="none" strike="noStrike" baseline="0" dirty="0" smtClean="0">
                <a:solidFill>
                  <a:srgbClr val="2E2E2E"/>
                </a:solidFill>
                <a:latin typeface="Times New Roman" panose="02020603050405020304" pitchFamily="18" charset="0"/>
              </a:rPr>
              <a:t>. </a:t>
            </a:r>
            <a:r>
              <a:rPr lang="en-US" b="1" i="0" u="none" strike="noStrike" baseline="0" dirty="0" err="1" smtClean="0">
                <a:solidFill>
                  <a:srgbClr val="2E2E2E"/>
                </a:solidFill>
                <a:latin typeface="Times New Roman" panose="02020603050405020304" pitchFamily="18" charset="0"/>
              </a:rPr>
              <a:t>lidR</a:t>
            </a:r>
            <a:r>
              <a:rPr lang="en-US" b="1" i="0" u="none" strike="noStrike" baseline="0" dirty="0" smtClean="0">
                <a:solidFill>
                  <a:srgbClr val="2E2E2E"/>
                </a:solidFill>
                <a:latin typeface="Times New Roman" panose="02020603050405020304" pitchFamily="18" charset="0"/>
              </a:rPr>
              <a:t> is an R package for analysis of Airborne Laser Scanning (ALS) data.</a:t>
            </a:r>
          </a:p>
          <a:p>
            <a:pPr lvl="1"/>
            <a:r>
              <a:rPr lang="en-US" b="1" i="0" u="none" strike="noStrike" baseline="0" dirty="0" smtClean="0">
                <a:solidFill>
                  <a:srgbClr val="2E2E2E"/>
                </a:solidFill>
                <a:latin typeface="Times New Roman" panose="02020603050405020304" pitchFamily="18" charset="0"/>
              </a:rPr>
              <a:t>In this practice we use </a:t>
            </a:r>
            <a:r>
              <a:rPr lang="en-US" b="1" i="0" u="none" strike="noStrike" baseline="0" dirty="0" err="1" smtClean="0">
                <a:solidFill>
                  <a:srgbClr val="2E2E2E"/>
                </a:solidFill>
                <a:latin typeface="Times New Roman" panose="02020603050405020304" pitchFamily="18" charset="0"/>
              </a:rPr>
              <a:t>lidR</a:t>
            </a:r>
            <a:r>
              <a:rPr lang="en-US" b="1" i="0" u="none" strike="noStrike" baseline="0" dirty="0" smtClean="0">
                <a:solidFill>
                  <a:srgbClr val="2E2E2E"/>
                </a:solidFill>
                <a:latin typeface="Times New Roman" panose="02020603050405020304" pitchFamily="18" charset="0"/>
              </a:rPr>
              <a:t>.</a:t>
            </a:r>
          </a:p>
        </p:txBody>
      </p:sp>
    </p:spTree>
    <p:extLst>
      <p:ext uri="{BB962C8B-B14F-4D97-AF65-F5344CB8AC3E}">
        <p14:creationId xmlns:p14="http://schemas.microsoft.com/office/powerpoint/2010/main" val="2112881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smtClean="0">
                <a:latin typeface="Times New Roman" panose="02020603050405020304" pitchFamily="18" charset="0"/>
              </a:rPr>
              <a:t>Introduction</a:t>
            </a:r>
          </a:p>
        </p:txBody>
      </p:sp>
      <p:sp>
        <p:nvSpPr>
          <p:cNvPr id="3" name="Text Placeholder 2"/>
          <p:cNvSpPr>
            <a:spLocks noGrp="1"/>
          </p:cNvSpPr>
          <p:nvPr>
            <p:ph type="body" idx="1"/>
          </p:nvPr>
        </p:nvSpPr>
        <p:spPr/>
        <p:txBody>
          <a:bodyPr>
            <a:noAutofit/>
          </a:bodyPr>
          <a:lstStyle/>
          <a:p>
            <a:r>
              <a:rPr lang="en-US" sz="2600" b="1" dirty="0" err="1">
                <a:solidFill>
                  <a:srgbClr val="000000"/>
                </a:solidFill>
                <a:latin typeface="Times New Roman" panose="02020603050405020304" pitchFamily="18" charset="0"/>
              </a:rPr>
              <a:t>Lidar</a:t>
            </a:r>
            <a:r>
              <a:rPr lang="en-US" sz="2600" b="1" dirty="0">
                <a:solidFill>
                  <a:srgbClr val="000000"/>
                </a:solidFill>
                <a:latin typeface="Times New Roman" panose="02020603050405020304" pitchFamily="18" charset="0"/>
              </a:rPr>
              <a:t> point clouds and their derived products have become an important source of detailed spatial information for </a:t>
            </a:r>
            <a:r>
              <a:rPr lang="en-US" sz="2600" b="1" dirty="0" err="1">
                <a:solidFill>
                  <a:srgbClr val="000000"/>
                </a:solidFill>
                <a:latin typeface="Times New Roman" panose="02020603050405020304" pitchFamily="18" charset="0"/>
              </a:rPr>
              <a:t>invironmental</a:t>
            </a:r>
            <a:r>
              <a:rPr lang="en-US" sz="2600" b="1" dirty="0">
                <a:solidFill>
                  <a:srgbClr val="000000"/>
                </a:solidFill>
                <a:latin typeface="Times New Roman" panose="02020603050405020304" pitchFamily="18" charset="0"/>
              </a:rPr>
              <a:t> research. </a:t>
            </a:r>
          </a:p>
          <a:p>
            <a:r>
              <a:rPr lang="en-US" sz="2600" b="1" dirty="0">
                <a:solidFill>
                  <a:srgbClr val="000000"/>
                </a:solidFill>
                <a:latin typeface="Times New Roman" panose="02020603050405020304" pitchFamily="18" charset="0"/>
              </a:rPr>
              <a:t>The data contained in a </a:t>
            </a:r>
            <a:r>
              <a:rPr lang="en-US" sz="2600" b="1" dirty="0" err="1">
                <a:solidFill>
                  <a:srgbClr val="000000"/>
                </a:solidFill>
                <a:latin typeface="Times New Roman" panose="02020603050405020304" pitchFamily="18" charset="0"/>
              </a:rPr>
              <a:t>lidar</a:t>
            </a:r>
            <a:r>
              <a:rPr lang="en-US" sz="2600" b="1" dirty="0">
                <a:solidFill>
                  <a:srgbClr val="000000"/>
                </a:solidFill>
                <a:latin typeface="Times New Roman" panose="02020603050405020304" pitchFamily="18" charset="0"/>
              </a:rPr>
              <a:t> point cloud can be </a:t>
            </a:r>
            <a:r>
              <a:rPr lang="en-US" sz="2600" b="1" dirty="0" err="1">
                <a:solidFill>
                  <a:srgbClr val="000000"/>
                </a:solidFill>
                <a:latin typeface="Times New Roman" panose="02020603050405020304" pitchFamily="18" charset="0"/>
              </a:rPr>
              <a:t>analysed</a:t>
            </a:r>
            <a:r>
              <a:rPr lang="en-US" sz="2600" b="1" dirty="0">
                <a:solidFill>
                  <a:srgbClr val="000000"/>
                </a:solidFill>
                <a:latin typeface="Times New Roman" panose="02020603050405020304" pitchFamily="18" charset="0"/>
              </a:rPr>
              <a:t> in multiple different ways and lends itself to detailed statistical modelling. </a:t>
            </a:r>
          </a:p>
          <a:p>
            <a:r>
              <a:rPr lang="en-US" sz="2600" b="1" dirty="0">
                <a:solidFill>
                  <a:srgbClr val="000000"/>
                </a:solidFill>
                <a:latin typeface="Times New Roman" panose="02020603050405020304" pitchFamily="18" charset="0"/>
              </a:rPr>
              <a:t>Processing point clouds directly can be challenging due to the size of the files. </a:t>
            </a:r>
          </a:p>
          <a:p>
            <a:r>
              <a:rPr lang="en-US" sz="2600" b="1" dirty="0">
                <a:solidFill>
                  <a:srgbClr val="000000"/>
                </a:solidFill>
                <a:latin typeface="Times New Roman" panose="02020603050405020304" pitchFamily="18" charset="0"/>
              </a:rPr>
              <a:t>Very large data sets covering regions, rather than sites, are thus best processed on more powerful platforms than a laptop computer. </a:t>
            </a:r>
          </a:p>
          <a:p>
            <a:r>
              <a:rPr lang="en-US" sz="2600" b="1" dirty="0">
                <a:solidFill>
                  <a:srgbClr val="000000"/>
                </a:solidFill>
                <a:latin typeface="Times New Roman" panose="02020603050405020304" pitchFamily="18" charset="0"/>
              </a:rPr>
              <a:t>However smaller areas can easily be </a:t>
            </a:r>
            <a:r>
              <a:rPr lang="en-US" sz="2600" b="1" dirty="0" err="1">
                <a:solidFill>
                  <a:srgbClr val="000000"/>
                </a:solidFill>
                <a:latin typeface="Times New Roman" panose="02020603050405020304" pitchFamily="18" charset="0"/>
              </a:rPr>
              <a:t>analysed</a:t>
            </a:r>
            <a:r>
              <a:rPr lang="en-US" sz="2600" b="1" dirty="0">
                <a:solidFill>
                  <a:srgbClr val="000000"/>
                </a:solidFill>
                <a:latin typeface="Times New Roman" panose="02020603050405020304" pitchFamily="18" charset="0"/>
              </a:rPr>
              <a:t> using open source or free tools.</a:t>
            </a:r>
          </a:p>
        </p:txBody>
      </p:sp>
    </p:spTree>
    <p:extLst>
      <p:ext uri="{BB962C8B-B14F-4D97-AF65-F5344CB8AC3E}">
        <p14:creationId xmlns:p14="http://schemas.microsoft.com/office/powerpoint/2010/main" val="3705733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smtClean="0">
                <a:latin typeface="Times New Roman" panose="02020603050405020304" pitchFamily="18" charset="0"/>
              </a:rPr>
              <a:t> What does Lidar data consist of?</a:t>
            </a:r>
          </a:p>
        </p:txBody>
      </p:sp>
      <p:sp>
        <p:nvSpPr>
          <p:cNvPr id="3" name="Text Placeholder 2"/>
          <p:cNvSpPr>
            <a:spLocks noGrp="1"/>
          </p:cNvSpPr>
          <p:nvPr>
            <p:ph type="body" idx="1"/>
          </p:nvPr>
        </p:nvSpPr>
        <p:spPr/>
        <p:txBody>
          <a:bodyPr>
            <a:noAutofit/>
          </a:bodyPr>
          <a:lstStyle/>
          <a:p>
            <a:pPr>
              <a:lnSpc>
                <a:spcPct val="100000"/>
              </a:lnSpc>
            </a:pPr>
            <a:r>
              <a:rPr lang="en-US" sz="2600" b="1" dirty="0">
                <a:solidFill>
                  <a:srgbClr val="000000"/>
                </a:solidFill>
                <a:latin typeface="Times New Roman" panose="02020603050405020304" pitchFamily="18" charset="0"/>
              </a:rPr>
              <a:t>Raw </a:t>
            </a:r>
            <a:r>
              <a:rPr lang="en-US" sz="2600" b="1" dirty="0" err="1">
                <a:solidFill>
                  <a:srgbClr val="000000"/>
                </a:solidFill>
                <a:latin typeface="Times New Roman" panose="02020603050405020304" pitchFamily="18" charset="0"/>
              </a:rPr>
              <a:t>lidar</a:t>
            </a:r>
            <a:r>
              <a:rPr lang="en-US" sz="2600" b="1" dirty="0">
                <a:solidFill>
                  <a:srgbClr val="000000"/>
                </a:solidFill>
                <a:latin typeface="Times New Roman" panose="02020603050405020304" pitchFamily="18" charset="0"/>
              </a:rPr>
              <a:t> data is fundamentally quite simple in structure. </a:t>
            </a:r>
          </a:p>
          <a:p>
            <a:pPr>
              <a:lnSpc>
                <a:spcPct val="100000"/>
              </a:lnSpc>
            </a:pPr>
            <a:r>
              <a:rPr lang="en-US" sz="2600" b="1" dirty="0">
                <a:solidFill>
                  <a:srgbClr val="000000"/>
                </a:solidFill>
                <a:latin typeface="Times New Roman" panose="02020603050405020304" pitchFamily="18" charset="0"/>
              </a:rPr>
              <a:t>It consists of a cloud of points with x, y and z coordinates. </a:t>
            </a:r>
          </a:p>
          <a:p>
            <a:pPr>
              <a:lnSpc>
                <a:spcPct val="100000"/>
              </a:lnSpc>
            </a:pPr>
            <a:r>
              <a:rPr lang="en-US" sz="2600" b="1" dirty="0">
                <a:solidFill>
                  <a:srgbClr val="000000"/>
                </a:solidFill>
                <a:latin typeface="Times New Roman" panose="02020603050405020304" pitchFamily="18" charset="0"/>
              </a:rPr>
              <a:t>There are some components in addition to </a:t>
            </a:r>
            <a:r>
              <a:rPr lang="en-US" sz="2600" b="1" dirty="0" err="1">
                <a:solidFill>
                  <a:srgbClr val="000000"/>
                </a:solidFill>
                <a:latin typeface="Times New Roman" panose="02020603050405020304" pitchFamily="18" charset="0"/>
              </a:rPr>
              <a:t>x,y,z</a:t>
            </a:r>
            <a:r>
              <a:rPr lang="en-US" sz="2600" b="1" dirty="0">
                <a:solidFill>
                  <a:srgbClr val="000000"/>
                </a:solidFill>
                <a:latin typeface="Times New Roman" panose="02020603050405020304" pitchFamily="18" charset="0"/>
              </a:rPr>
              <a:t> that can be used in processing. </a:t>
            </a:r>
          </a:p>
        </p:txBody>
      </p:sp>
    </p:spTree>
    <p:extLst>
      <p:ext uri="{BB962C8B-B14F-4D97-AF65-F5344CB8AC3E}">
        <p14:creationId xmlns:p14="http://schemas.microsoft.com/office/powerpoint/2010/main" val="1316219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smtClean="0">
                <a:latin typeface="Times New Roman" panose="02020603050405020304" pitchFamily="18" charset="0"/>
              </a:rPr>
              <a:t> What does Lidar data consist of?</a:t>
            </a:r>
          </a:p>
        </p:txBody>
      </p:sp>
      <p:sp>
        <p:nvSpPr>
          <p:cNvPr id="3" name="Text Placeholder 2"/>
          <p:cNvSpPr>
            <a:spLocks noGrp="1"/>
          </p:cNvSpPr>
          <p:nvPr>
            <p:ph type="body" idx="1"/>
          </p:nvPr>
        </p:nvSpPr>
        <p:spPr/>
        <p:txBody>
          <a:bodyPr>
            <a:noAutofit/>
          </a:bodyPr>
          <a:lstStyle/>
          <a:p>
            <a:pPr>
              <a:lnSpc>
                <a:spcPct val="100000"/>
              </a:lnSpc>
            </a:pPr>
            <a:r>
              <a:rPr lang="en-US" sz="2600" b="1" dirty="0" smtClean="0">
                <a:solidFill>
                  <a:srgbClr val="000000"/>
                </a:solidFill>
                <a:latin typeface="Times New Roman" panose="02020603050405020304" pitchFamily="18" charset="0"/>
              </a:rPr>
              <a:t>An </a:t>
            </a:r>
            <a:r>
              <a:rPr lang="en-US" sz="2600" b="1" dirty="0">
                <a:solidFill>
                  <a:srgbClr val="000000"/>
                </a:solidFill>
                <a:latin typeface="Times New Roman" panose="02020603050405020304" pitchFamily="18" charset="0"/>
              </a:rPr>
              <a:t>important element is the intensity of the return and the order in which the return arrives at the sensor. </a:t>
            </a:r>
          </a:p>
          <a:p>
            <a:pPr>
              <a:lnSpc>
                <a:spcPct val="100000"/>
              </a:lnSpc>
            </a:pPr>
            <a:r>
              <a:rPr lang="en-US" sz="2600" b="1" dirty="0">
                <a:solidFill>
                  <a:srgbClr val="000000"/>
                </a:solidFill>
                <a:latin typeface="Times New Roman" panose="02020603050405020304" pitchFamily="18" charset="0"/>
              </a:rPr>
              <a:t>First returns represent the top of a forest canopy </a:t>
            </a:r>
          </a:p>
          <a:p>
            <a:pPr>
              <a:lnSpc>
                <a:spcPct val="100000"/>
              </a:lnSpc>
            </a:pPr>
            <a:r>
              <a:rPr lang="en-US" sz="2600" b="1" dirty="0">
                <a:solidFill>
                  <a:srgbClr val="000000"/>
                </a:solidFill>
                <a:latin typeface="Times New Roman" panose="02020603050405020304" pitchFamily="18" charset="0"/>
              </a:rPr>
              <a:t>Last returns have penetrated vegetation and thus usually return from the ground. </a:t>
            </a:r>
          </a:p>
          <a:p>
            <a:pPr>
              <a:lnSpc>
                <a:spcPct val="100000"/>
              </a:lnSpc>
            </a:pPr>
            <a:r>
              <a:rPr lang="en-US" sz="2600" b="1" dirty="0">
                <a:solidFill>
                  <a:srgbClr val="000000"/>
                </a:solidFill>
                <a:latin typeface="Times New Roman" panose="02020603050405020304" pitchFamily="18" charset="0"/>
              </a:rPr>
              <a:t>High intensity returns come from harder surfaces than low intensity returns. </a:t>
            </a:r>
          </a:p>
          <a:p>
            <a:pPr>
              <a:lnSpc>
                <a:spcPct val="100000"/>
              </a:lnSpc>
            </a:pPr>
            <a:r>
              <a:rPr lang="en-US" sz="2600" b="1" dirty="0">
                <a:solidFill>
                  <a:srgbClr val="000000"/>
                </a:solidFill>
                <a:latin typeface="Times New Roman" panose="02020603050405020304" pitchFamily="18" charset="0"/>
              </a:rPr>
              <a:t>The combination of the number of the return and intensity allows the points to be classified by running an algorithm over the data.</a:t>
            </a:r>
          </a:p>
        </p:txBody>
      </p:sp>
    </p:spTree>
    <p:extLst>
      <p:ext uri="{BB962C8B-B14F-4D97-AF65-F5344CB8AC3E}">
        <p14:creationId xmlns:p14="http://schemas.microsoft.com/office/powerpoint/2010/main" val="1192435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smtClean="0">
                <a:latin typeface="Times New Roman" panose="02020603050405020304" pitchFamily="18" charset="0"/>
              </a:rPr>
              <a:t>E.g. of classes</a:t>
            </a:r>
          </a:p>
        </p:txBody>
      </p:sp>
      <p:sp>
        <p:nvSpPr>
          <p:cNvPr id="3" name="Text Placeholder 2"/>
          <p:cNvSpPr>
            <a:spLocks noGrp="1"/>
          </p:cNvSpPr>
          <p:nvPr>
            <p:ph type="body" idx="1"/>
          </p:nvPr>
        </p:nvSpPr>
        <p:spPr/>
        <p:txBody>
          <a:bodyPr>
            <a:normAutofit lnSpcReduction="10000"/>
          </a:bodyPr>
          <a:lstStyle/>
          <a:p>
            <a:pPr marL="0" indent="0">
              <a:buNone/>
            </a:pPr>
            <a:r>
              <a:rPr lang="en-US" dirty="0"/>
              <a:t>0 = Never classified</a:t>
            </a:r>
          </a:p>
          <a:p>
            <a:pPr marL="0" indent="0">
              <a:buNone/>
            </a:pPr>
            <a:r>
              <a:rPr lang="en-US" dirty="0"/>
              <a:t>1 = Unassigned</a:t>
            </a:r>
          </a:p>
          <a:p>
            <a:pPr marL="0" indent="0">
              <a:buNone/>
            </a:pPr>
            <a:r>
              <a:rPr lang="en-US" dirty="0"/>
              <a:t>2 = Ground</a:t>
            </a:r>
          </a:p>
          <a:p>
            <a:pPr marL="0" indent="0">
              <a:buNone/>
            </a:pPr>
            <a:r>
              <a:rPr lang="en-US" dirty="0"/>
              <a:t>3 = Low Vegetation</a:t>
            </a:r>
          </a:p>
          <a:p>
            <a:pPr marL="0" indent="0">
              <a:buNone/>
            </a:pPr>
            <a:r>
              <a:rPr lang="en-US" dirty="0"/>
              <a:t>4 = Medium Vegetation</a:t>
            </a:r>
          </a:p>
          <a:p>
            <a:pPr marL="0" indent="0">
              <a:buNone/>
            </a:pPr>
            <a:r>
              <a:rPr lang="en-US" dirty="0"/>
              <a:t>5 = High Vegetation</a:t>
            </a:r>
          </a:p>
          <a:p>
            <a:pPr marL="0" indent="0">
              <a:buNone/>
            </a:pPr>
            <a:r>
              <a:rPr lang="en-US" dirty="0"/>
              <a:t>6 = Building</a:t>
            </a:r>
          </a:p>
          <a:p>
            <a:pPr marL="0" indent="0">
              <a:buNone/>
            </a:pPr>
            <a:r>
              <a:rPr lang="en-US" dirty="0"/>
              <a:t>7 = Low Point</a:t>
            </a:r>
          </a:p>
          <a:p>
            <a:pPr marL="0" indent="0">
              <a:buNone/>
            </a:pPr>
            <a:r>
              <a:rPr lang="en-US" dirty="0"/>
              <a:t>8 = Reserved</a:t>
            </a:r>
          </a:p>
        </p:txBody>
      </p:sp>
    </p:spTree>
    <p:extLst>
      <p:ext uri="{BB962C8B-B14F-4D97-AF65-F5344CB8AC3E}">
        <p14:creationId xmlns:p14="http://schemas.microsoft.com/office/powerpoint/2010/main" val="920905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t>
            </a:r>
            <a:r>
              <a:rPr lang="en-US" dirty="0"/>
              <a:t>g. of </a:t>
            </a:r>
            <a:r>
              <a:rPr lang="en-US" dirty="0" err="1"/>
              <a:t>lidar</a:t>
            </a:r>
            <a:r>
              <a:rPr lang="en-US" dirty="0"/>
              <a:t> data extracted only for demonstration</a:t>
            </a:r>
            <a:br>
              <a:rPr lang="en-US" dirty="0"/>
            </a:br>
            <a:endParaRPr lang="en-US" dirty="0"/>
          </a:p>
        </p:txBody>
      </p:sp>
      <p:sp>
        <p:nvSpPr>
          <p:cNvPr id="3" name="Date Placeholder 2"/>
          <p:cNvSpPr>
            <a:spLocks noGrp="1"/>
          </p:cNvSpPr>
          <p:nvPr>
            <p:ph type="dt" sz="half" idx="10"/>
          </p:nvPr>
        </p:nvSpPr>
        <p:spPr/>
        <p:txBody>
          <a:bodyPr/>
          <a:lstStyle/>
          <a:p>
            <a:r>
              <a:rPr lang="en-US" smtClean="0"/>
              <a:t>04-Apr-23</a:t>
            </a:r>
            <a:endParaRPr lang="en-US"/>
          </a:p>
        </p:txBody>
      </p:sp>
      <p:sp>
        <p:nvSpPr>
          <p:cNvPr id="4" name="Footer Placeholder 3"/>
          <p:cNvSpPr>
            <a:spLocks noGrp="1"/>
          </p:cNvSpPr>
          <p:nvPr>
            <p:ph type="ftr" sz="quarter" idx="11"/>
          </p:nvPr>
        </p:nvSpPr>
        <p:spPr/>
        <p:txBody>
          <a:bodyPr/>
          <a:lstStyle/>
          <a:p>
            <a:r>
              <a:rPr lang="en-US" smtClean="0"/>
              <a:t>Kefyalew Sahle (HU, WGCFNR)</a:t>
            </a:r>
            <a:endParaRPr lang="en-US"/>
          </a:p>
        </p:txBody>
      </p:sp>
      <p:sp>
        <p:nvSpPr>
          <p:cNvPr id="5" name="Slide Number Placeholder 4"/>
          <p:cNvSpPr>
            <a:spLocks noGrp="1"/>
          </p:cNvSpPr>
          <p:nvPr>
            <p:ph type="sldNum" sz="quarter" idx="12"/>
          </p:nvPr>
        </p:nvSpPr>
        <p:spPr/>
        <p:txBody>
          <a:bodyPr/>
          <a:lstStyle/>
          <a:p>
            <a:fld id="{A088C100-5670-4E20-940F-F4434F56A4F4}" type="slidenum">
              <a:rPr lang="en-US" smtClean="0"/>
              <a:t>8</a:t>
            </a:fld>
            <a:endParaRPr lang="en-US"/>
          </a:p>
        </p:txBody>
      </p:sp>
      <p:pic>
        <p:nvPicPr>
          <p:cNvPr id="6" name="Picture 5"/>
          <p:cNvPicPr>
            <a:picLocks noChangeAspect="1"/>
          </p:cNvPicPr>
          <p:nvPr/>
        </p:nvPicPr>
        <p:blipFill>
          <a:blip r:embed="rId2"/>
          <a:stretch>
            <a:fillRect/>
          </a:stretch>
        </p:blipFill>
        <p:spPr>
          <a:xfrm>
            <a:off x="1" y="3032919"/>
            <a:ext cx="12258675" cy="1931670"/>
          </a:xfrm>
          <a:prstGeom prst="rect">
            <a:avLst/>
          </a:prstGeom>
        </p:spPr>
      </p:pic>
    </p:spTree>
    <p:extLst>
      <p:ext uri="{BB962C8B-B14F-4D97-AF65-F5344CB8AC3E}">
        <p14:creationId xmlns:p14="http://schemas.microsoft.com/office/powerpoint/2010/main" val="2808164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smtClean="0">
                <a:latin typeface="Times New Roman" panose="02020603050405020304" pitchFamily="18" charset="0"/>
              </a:rPr>
              <a:t>Common processing workflow in lidR</a:t>
            </a:r>
          </a:p>
        </p:txBody>
      </p:sp>
      <p:sp>
        <p:nvSpPr>
          <p:cNvPr id="3" name="Text Placeholder 2"/>
          <p:cNvSpPr>
            <a:spLocks noGrp="1"/>
          </p:cNvSpPr>
          <p:nvPr>
            <p:ph type="body" idx="1"/>
          </p:nvPr>
        </p:nvSpPr>
        <p:spPr/>
        <p:txBody>
          <a:bodyPr>
            <a:noAutofit/>
          </a:bodyPr>
          <a:lstStyle/>
          <a:p>
            <a:pPr marR="0" lvl="0" rtl="0"/>
            <a:r>
              <a:rPr lang="en-US" sz="2600" b="1" dirty="0" smtClean="0">
                <a:solidFill>
                  <a:srgbClr val="000000"/>
                </a:solidFill>
                <a:latin typeface="Times New Roman" panose="02020603050405020304" pitchFamily="18" charset="0"/>
              </a:rPr>
              <a:t>Airborne </a:t>
            </a:r>
            <a:r>
              <a:rPr lang="en-US" sz="2600" b="1" dirty="0">
                <a:solidFill>
                  <a:srgbClr val="000000"/>
                </a:solidFill>
                <a:latin typeface="Times New Roman" panose="02020603050405020304" pitchFamily="18" charset="0"/>
              </a:rPr>
              <a:t>Laser Scanning (ALS) data processing relies on recurring steps that are systematically applied to a dataset. </a:t>
            </a:r>
          </a:p>
          <a:p>
            <a:pPr marR="0" lvl="0" rtl="0"/>
            <a:r>
              <a:rPr lang="en-US" sz="2600" b="1" dirty="0" smtClean="0">
                <a:solidFill>
                  <a:srgbClr val="000000"/>
                </a:solidFill>
                <a:latin typeface="Times New Roman" panose="02020603050405020304" pitchFamily="18" charset="0"/>
              </a:rPr>
              <a:t>An example of steps </a:t>
            </a:r>
            <a:r>
              <a:rPr lang="en-US" sz="2600" b="1" dirty="0">
                <a:solidFill>
                  <a:srgbClr val="000000"/>
                </a:solidFill>
                <a:latin typeface="Times New Roman" panose="02020603050405020304" pitchFamily="18" charset="0"/>
              </a:rPr>
              <a:t>include </a:t>
            </a:r>
          </a:p>
          <a:p>
            <a:pPr marR="0" lvl="1" rtl="0"/>
            <a:r>
              <a:rPr lang="en-US" sz="2600" b="1" dirty="0">
                <a:solidFill>
                  <a:srgbClr val="000000"/>
                </a:solidFill>
                <a:latin typeface="Times New Roman" panose="02020603050405020304" pitchFamily="18" charset="0"/>
              </a:rPr>
              <a:t>ground classification, </a:t>
            </a:r>
          </a:p>
          <a:p>
            <a:pPr marR="0" lvl="1" rtl="0"/>
            <a:r>
              <a:rPr lang="en-US" sz="2600" b="1" dirty="0">
                <a:solidFill>
                  <a:srgbClr val="000000"/>
                </a:solidFill>
                <a:latin typeface="Times New Roman" panose="02020603050405020304" pitchFamily="18" charset="0"/>
              </a:rPr>
              <a:t>digital terrain generation, </a:t>
            </a:r>
          </a:p>
          <a:p>
            <a:pPr marR="0" lvl="1" rtl="0"/>
            <a:r>
              <a:rPr lang="en-US" sz="2600" b="1" dirty="0">
                <a:solidFill>
                  <a:srgbClr val="000000"/>
                </a:solidFill>
                <a:latin typeface="Times New Roman" panose="02020603050405020304" pitchFamily="18" charset="0"/>
              </a:rPr>
              <a:t>digital surface model generation, </a:t>
            </a:r>
          </a:p>
          <a:p>
            <a:pPr marR="0" lvl="1" rtl="0"/>
            <a:r>
              <a:rPr lang="en-US" sz="2600" b="1" dirty="0">
                <a:solidFill>
                  <a:srgbClr val="000000"/>
                </a:solidFill>
                <a:latin typeface="Times New Roman" panose="02020603050405020304" pitchFamily="18" charset="0"/>
              </a:rPr>
              <a:t>height </a:t>
            </a:r>
            <a:r>
              <a:rPr lang="en-US" sz="2600" b="1" dirty="0" err="1">
                <a:solidFill>
                  <a:srgbClr val="000000"/>
                </a:solidFill>
                <a:latin typeface="Times New Roman" panose="02020603050405020304" pitchFamily="18" charset="0"/>
              </a:rPr>
              <a:t>normalistion</a:t>
            </a:r>
            <a:r>
              <a:rPr lang="en-US" sz="2600" b="1" dirty="0">
                <a:solidFill>
                  <a:srgbClr val="000000"/>
                </a:solidFill>
                <a:latin typeface="Times New Roman" panose="02020603050405020304" pitchFamily="18" charset="0"/>
              </a:rPr>
              <a:t> of the point cloud and,</a:t>
            </a:r>
          </a:p>
          <a:p>
            <a:pPr marR="0" lvl="1" rtl="0"/>
            <a:r>
              <a:rPr lang="en-US" sz="2600" b="1" dirty="0">
                <a:solidFill>
                  <a:srgbClr val="000000"/>
                </a:solidFill>
                <a:latin typeface="Times New Roman" panose="02020603050405020304" pitchFamily="18" charset="0"/>
              </a:rPr>
              <a:t>in the case of forestry applications, </a:t>
            </a:r>
          </a:p>
          <a:p>
            <a:pPr marR="0" lvl="2" rtl="0"/>
            <a:r>
              <a:rPr lang="en-US" sz="2600" b="1" dirty="0">
                <a:solidFill>
                  <a:srgbClr val="000000"/>
                </a:solidFill>
                <a:latin typeface="Times New Roman" panose="02020603050405020304" pitchFamily="18" charset="0"/>
              </a:rPr>
              <a:t>individual tree segmentation (ITS) and / or </a:t>
            </a:r>
          </a:p>
          <a:p>
            <a:pPr marR="0" lvl="2" rtl="0"/>
            <a:r>
              <a:rPr lang="en-US" sz="2600" b="1" dirty="0">
                <a:solidFill>
                  <a:srgbClr val="000000"/>
                </a:solidFill>
                <a:latin typeface="Times New Roman" panose="02020603050405020304" pitchFamily="18" charset="0"/>
              </a:rPr>
              <a:t>the area-based approach (ABA) analysis. </a:t>
            </a:r>
          </a:p>
        </p:txBody>
      </p:sp>
      <p:sp>
        <p:nvSpPr>
          <p:cNvPr id="4" name="Rectangle 3"/>
          <p:cNvSpPr/>
          <p:nvPr/>
        </p:nvSpPr>
        <p:spPr>
          <a:xfrm>
            <a:off x="4033837" y="6127234"/>
            <a:ext cx="7319963" cy="369332"/>
          </a:xfrm>
          <a:prstGeom prst="rect">
            <a:avLst/>
          </a:prstGeom>
        </p:spPr>
        <p:txBody>
          <a:bodyPr wrap="square">
            <a:spAutoFit/>
          </a:bodyPr>
          <a:lstStyle/>
          <a:p>
            <a:pPr lvl="0"/>
            <a:r>
              <a:rPr lang="en-US" b="1" dirty="0">
                <a:solidFill>
                  <a:srgbClr val="000000"/>
                </a:solidFill>
                <a:latin typeface="Times New Roman" panose="02020603050405020304" pitchFamily="18" charset="0"/>
              </a:rPr>
              <a:t>https://</a:t>
            </a:r>
            <a:r>
              <a:rPr lang="en-US" b="1" dirty="0" err="1">
                <a:solidFill>
                  <a:srgbClr val="000000"/>
                </a:solidFill>
                <a:latin typeface="Times New Roman" panose="02020603050405020304" pitchFamily="18" charset="0"/>
              </a:rPr>
              <a:t>www.sciencedirect.com</a:t>
            </a:r>
            <a:r>
              <a:rPr lang="en-US" b="1" dirty="0">
                <a:solidFill>
                  <a:srgbClr val="000000"/>
                </a:solidFill>
                <a:latin typeface="Times New Roman" panose="02020603050405020304" pitchFamily="18" charset="0"/>
              </a:rPr>
              <a:t>/science/article/</a:t>
            </a:r>
            <a:r>
              <a:rPr lang="en-US" b="1" dirty="0" err="1">
                <a:solidFill>
                  <a:srgbClr val="000000"/>
                </a:solidFill>
                <a:latin typeface="Times New Roman" panose="02020603050405020304" pitchFamily="18" charset="0"/>
              </a:rPr>
              <a:t>pii</a:t>
            </a:r>
            <a:r>
              <a:rPr lang="en-US" b="1" dirty="0">
                <a:solidFill>
                  <a:srgbClr val="000000"/>
                </a:solidFill>
                <a:latin typeface="Times New Roman" panose="02020603050405020304" pitchFamily="18" charset="0"/>
              </a:rPr>
              <a:t>/</a:t>
            </a:r>
            <a:r>
              <a:rPr lang="en-US" b="1" dirty="0" err="1">
                <a:solidFill>
                  <a:srgbClr val="000000"/>
                </a:solidFill>
                <a:latin typeface="Times New Roman" panose="02020603050405020304" pitchFamily="18" charset="0"/>
              </a:rPr>
              <a:t>S0034425720304314</a:t>
            </a:r>
            <a:endParaRPr lang="en-US" b="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3470968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1260</TotalTime>
  <Words>1572</Words>
  <Application>Microsoft Office PowerPoint</Application>
  <PresentationFormat>Widescreen</PresentationFormat>
  <Paragraphs>133</Paragraphs>
  <Slides>29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Courier New</vt:lpstr>
      <vt:lpstr>Times New Roman</vt:lpstr>
      <vt:lpstr>Office Theme</vt:lpstr>
      <vt:lpstr>GIS and RS for Forest Resource Assessment</vt:lpstr>
      <vt:lpstr>Unit 6. Forest biomass estimation</vt:lpstr>
      <vt:lpstr>Analysis of LiDAR data</vt:lpstr>
      <vt:lpstr>Introduction</vt:lpstr>
      <vt:lpstr> What does Lidar data consist of?</vt:lpstr>
      <vt:lpstr> What does Lidar data consist of?</vt:lpstr>
      <vt:lpstr>E.g. of classes</vt:lpstr>
      <vt:lpstr>.g. of lidar data extracted only for demonstration </vt:lpstr>
      <vt:lpstr>Common processing workflow in lidR</vt:lpstr>
      <vt:lpstr>Classification of ground points</vt:lpstr>
      <vt:lpstr>Derivation of a Digital Terrain Model (DTM)</vt:lpstr>
      <vt:lpstr>Derivation of a Digital Terrain Model (DTM)</vt:lpstr>
      <vt:lpstr>Data normalisation</vt:lpstr>
      <vt:lpstr>Graphical representation of data normalisation </vt:lpstr>
      <vt:lpstr>The most common approach to normalise non-ground returns </vt:lpstr>
      <vt:lpstr>A second normalisation method</vt:lpstr>
      <vt:lpstr>generate either a DTM, or to normalise the point-cloud</vt:lpstr>
      <vt:lpstr>Illustration of the effect of normalisation  </vt:lpstr>
      <vt:lpstr>Derivation of Canopy Height and Surface Models</vt:lpstr>
      <vt:lpstr>to create DCMs </vt:lpstr>
      <vt:lpstr>Point-to-raster algorithms </vt:lpstr>
      <vt:lpstr>Point-to-raster algorithms </vt:lpstr>
      <vt:lpstr>PowerPoint Presentation</vt:lpstr>
      <vt:lpstr>Triangulation-based algorithms </vt:lpstr>
      <vt:lpstr>Area-based approach</vt:lpstr>
      <vt:lpstr>Individual tree segmentation</vt:lpstr>
      <vt:lpstr>Overview of the key components of lidR that are presented in next slide</vt:lpstr>
      <vt:lpstr>PowerPoint Presentation</vt:lpstr>
      <vt:lpstr>Practical on Lidar (group)</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GIS and RS for ForestResource Assessment</dc:title>
  <dc:creator>Kefyalew Sahle Kibret</dc:creator>
  <cp:lastModifiedBy>KS</cp:lastModifiedBy>
  <cp:revision>79</cp:revision>
  <dcterms:created xsi:type="dcterms:W3CDTF">2023-04-04T09:35:02Z</dcterms:created>
  <dcterms:modified xsi:type="dcterms:W3CDTF">2023-05-03T12:57:56Z</dcterms:modified>
</cp:coreProperties>
</file>