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97" r:id="rId3"/>
    <p:sldId id="435" r:id="rId4"/>
    <p:sldId id="436" r:id="rId5"/>
    <p:sldId id="437" r:id="rId6"/>
    <p:sldId id="438" r:id="rId7"/>
    <p:sldId id="439" r:id="rId8"/>
    <p:sldId id="440" r:id="rId9"/>
    <p:sldId id="441" r:id="rId10"/>
    <p:sldId id="442"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511" r:id="rId24"/>
    <p:sldId id="456" r:id="rId25"/>
    <p:sldId id="457" r:id="rId26"/>
    <p:sldId id="460" r:id="rId27"/>
    <p:sldId id="461" r:id="rId28"/>
    <p:sldId id="462" r:id="rId29"/>
    <p:sldId id="463" r:id="rId30"/>
    <p:sldId id="464" r:id="rId31"/>
    <p:sldId id="465" r:id="rId32"/>
    <p:sldId id="512" r:id="rId33"/>
    <p:sldId id="468" r:id="rId34"/>
    <p:sldId id="513" r:id="rId35"/>
    <p:sldId id="470" r:id="rId36"/>
    <p:sldId id="471" r:id="rId37"/>
    <p:sldId id="472" r:id="rId38"/>
    <p:sldId id="473" r:id="rId39"/>
    <p:sldId id="474" r:id="rId40"/>
    <p:sldId id="476" r:id="rId41"/>
    <p:sldId id="477" r:id="rId42"/>
    <p:sldId id="478" r:id="rId43"/>
    <p:sldId id="479" r:id="rId44"/>
    <p:sldId id="514" r:id="rId45"/>
    <p:sldId id="483" r:id="rId46"/>
    <p:sldId id="515" r:id="rId47"/>
    <p:sldId id="486" r:id="rId48"/>
    <p:sldId id="487" r:id="rId49"/>
    <p:sldId id="488" r:id="rId50"/>
    <p:sldId id="489" r:id="rId51"/>
    <p:sldId id="490" r:id="rId52"/>
    <p:sldId id="492" r:id="rId53"/>
    <p:sldId id="523" r:id="rId54"/>
    <p:sldId id="524" r:id="rId55"/>
    <p:sldId id="493" r:id="rId56"/>
    <p:sldId id="516" r:id="rId57"/>
    <p:sldId id="494" r:id="rId58"/>
    <p:sldId id="517" r:id="rId59"/>
    <p:sldId id="518" r:id="rId60"/>
    <p:sldId id="519" r:id="rId61"/>
    <p:sldId id="500" r:id="rId62"/>
    <p:sldId id="520" r:id="rId63"/>
    <p:sldId id="501" r:id="rId64"/>
    <p:sldId id="521" r:id="rId65"/>
    <p:sldId id="506" r:id="rId66"/>
    <p:sldId id="507" r:id="rId67"/>
    <p:sldId id="508" r:id="rId68"/>
    <p:sldId id="509" r:id="rId69"/>
    <p:sldId id="522" r:id="rId70"/>
    <p:sldId id="510"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5FF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A7AB5-780F-4656-A839-B8D4FD471AD7}" type="datetimeFigureOut">
              <a:rPr lang="en-US" smtClean="0"/>
              <a:t>04-May-23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D7D98-F644-4DA4-9749-7C4895CDD38F}" type="slidenum">
              <a:rPr lang="en-US" smtClean="0"/>
              <a:t>‹#›</a:t>
            </a:fld>
            <a:endParaRPr lang="en-US"/>
          </a:p>
        </p:txBody>
      </p:sp>
    </p:spTree>
    <p:extLst>
      <p:ext uri="{BB962C8B-B14F-4D97-AF65-F5344CB8AC3E}">
        <p14:creationId xmlns:p14="http://schemas.microsoft.com/office/powerpoint/2010/main" val="22272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CD7D98-F644-4DA4-9749-7C4895CDD38F}" type="slidenum">
              <a:rPr lang="en-US" smtClean="0"/>
              <a:t>1</a:t>
            </a:fld>
            <a:endParaRPr lang="en-US"/>
          </a:p>
        </p:txBody>
      </p:sp>
    </p:spTree>
    <p:extLst>
      <p:ext uri="{BB962C8B-B14F-4D97-AF65-F5344CB8AC3E}">
        <p14:creationId xmlns:p14="http://schemas.microsoft.com/office/powerpoint/2010/main" val="397037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7513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117879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1164021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7A5BC-A881-491C-9F41-08342BD2C3D8}" type="datetimeFigureOut">
              <a:rPr lang="en-US" smtClean="0"/>
              <a:t>04-May-23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C726-06C6-4D1E-9BA7-1DBCB1C902BB}" type="slidenum">
              <a:rPr lang="en-US" smtClean="0"/>
              <a:t>‹#›</a:t>
            </a:fld>
            <a:endParaRPr lang="en-US"/>
          </a:p>
        </p:txBody>
      </p:sp>
    </p:spTree>
    <p:extLst>
      <p:ext uri="{BB962C8B-B14F-4D97-AF65-F5344CB8AC3E}">
        <p14:creationId xmlns:p14="http://schemas.microsoft.com/office/powerpoint/2010/main" val="243832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lvl1pPr>
              <a:defRPr sz="3200" b="1"/>
            </a:lvl1p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defRPr sz="4000"/>
            </a:lvl1pPr>
            <a:lvl2pPr>
              <a:defRPr sz="3600">
                <a:solidFill>
                  <a:srgbClr val="0000CC"/>
                </a:solidFill>
              </a:defRPr>
            </a:lvl2pPr>
            <a:lvl3pPr>
              <a:defRPr sz="32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cxnSp>
        <p:nvCxnSpPr>
          <p:cNvPr id="8" name="Straight Connector 7"/>
          <p:cNvCxnSpPr/>
          <p:nvPr userDrawn="1"/>
        </p:nvCxnSpPr>
        <p:spPr>
          <a:xfrm flipV="1">
            <a:off x="838200" y="1656522"/>
            <a:ext cx="10515600" cy="66261"/>
          </a:xfrm>
          <a:prstGeom prst="line">
            <a:avLst/>
          </a:prstGeom>
          <a:ln w="57150">
            <a:solidFill>
              <a:srgbClr val="5FFC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25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437070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04-Apr-23</a:t>
            </a:r>
            <a:endParaRPr lang="en-US"/>
          </a:p>
        </p:txBody>
      </p:sp>
      <p:sp>
        <p:nvSpPr>
          <p:cNvPr id="6" name="Footer Placeholder 5"/>
          <p:cNvSpPr>
            <a:spLocks noGrp="1"/>
          </p:cNvSpPr>
          <p:nvPr>
            <p:ph type="ftr" sz="quarter" idx="11"/>
          </p:nvPr>
        </p:nvSpPr>
        <p:spPr/>
        <p:txBody>
          <a:bodyPr/>
          <a:lstStyle/>
          <a:p>
            <a:r>
              <a:rPr lang="en-US" smtClean="0"/>
              <a:t>Kefyalew Sahle (HU, WGCFNR)</a:t>
            </a:r>
            <a:endParaRPr lang="en-US"/>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409635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04-Apr-23</a:t>
            </a:r>
            <a:endParaRPr lang="en-US"/>
          </a:p>
        </p:txBody>
      </p:sp>
      <p:sp>
        <p:nvSpPr>
          <p:cNvPr id="8" name="Footer Placeholder 7"/>
          <p:cNvSpPr>
            <a:spLocks noGrp="1"/>
          </p:cNvSpPr>
          <p:nvPr>
            <p:ph type="ftr" sz="quarter" idx="11"/>
          </p:nvPr>
        </p:nvSpPr>
        <p:spPr/>
        <p:txBody>
          <a:bodyPr/>
          <a:lstStyle/>
          <a:p>
            <a:r>
              <a:rPr lang="en-US" smtClean="0"/>
              <a:t>Kefyalew Sahle (HU, WGCFNR)</a:t>
            </a:r>
            <a:endParaRPr lang="en-US"/>
          </a:p>
        </p:txBody>
      </p:sp>
      <p:sp>
        <p:nvSpPr>
          <p:cNvPr id="9" name="Slide Number Placeholder 8"/>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84000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04-Apr-23</a:t>
            </a:r>
            <a:endParaRPr lang="en-US"/>
          </a:p>
        </p:txBody>
      </p:sp>
      <p:sp>
        <p:nvSpPr>
          <p:cNvPr id="4" name="Footer Placeholder 3"/>
          <p:cNvSpPr>
            <a:spLocks noGrp="1"/>
          </p:cNvSpPr>
          <p:nvPr>
            <p:ph type="ftr" sz="quarter" idx="11"/>
          </p:nvPr>
        </p:nvSpPr>
        <p:spPr/>
        <p:txBody>
          <a:bodyPr/>
          <a:lstStyle/>
          <a:p>
            <a:r>
              <a:rPr lang="en-US" smtClean="0"/>
              <a:t>Kefyalew Sahle (HU, WGCFNR)</a:t>
            </a:r>
            <a:endParaRPr lang="en-US"/>
          </a:p>
        </p:txBody>
      </p:sp>
      <p:sp>
        <p:nvSpPr>
          <p:cNvPr id="5" name="Slide Number Placeholder 4"/>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340794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04-Apr-23</a:t>
            </a:r>
            <a:endParaRPr lang="en-US"/>
          </a:p>
        </p:txBody>
      </p:sp>
      <p:sp>
        <p:nvSpPr>
          <p:cNvPr id="3" name="Footer Placeholder 2"/>
          <p:cNvSpPr>
            <a:spLocks noGrp="1"/>
          </p:cNvSpPr>
          <p:nvPr>
            <p:ph type="ftr" sz="quarter" idx="11"/>
          </p:nvPr>
        </p:nvSpPr>
        <p:spPr/>
        <p:txBody>
          <a:bodyPr/>
          <a:lstStyle/>
          <a:p>
            <a:r>
              <a:rPr lang="en-US" smtClean="0"/>
              <a:t>Kefyalew Sahle (HU, WGCFNR)</a:t>
            </a:r>
            <a:endParaRPr lang="en-US"/>
          </a:p>
        </p:txBody>
      </p:sp>
      <p:sp>
        <p:nvSpPr>
          <p:cNvPr id="4" name="Slide Number Placeholder 3"/>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685740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04-Apr-23</a:t>
            </a:r>
            <a:endParaRPr lang="en-US"/>
          </a:p>
        </p:txBody>
      </p:sp>
      <p:sp>
        <p:nvSpPr>
          <p:cNvPr id="6" name="Footer Placeholder 5"/>
          <p:cNvSpPr>
            <a:spLocks noGrp="1"/>
          </p:cNvSpPr>
          <p:nvPr>
            <p:ph type="ftr" sz="quarter" idx="11"/>
          </p:nvPr>
        </p:nvSpPr>
        <p:spPr/>
        <p:txBody>
          <a:bodyPr/>
          <a:lstStyle/>
          <a:p>
            <a:r>
              <a:rPr lang="en-US" smtClean="0"/>
              <a:t>Kefyalew Sahle (HU, WGCFNR)</a:t>
            </a:r>
            <a:endParaRPr lang="en-US"/>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320956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04-Apr-23</a:t>
            </a:r>
            <a:endParaRPr lang="en-US"/>
          </a:p>
        </p:txBody>
      </p:sp>
      <p:sp>
        <p:nvSpPr>
          <p:cNvPr id="6" name="Footer Placeholder 5"/>
          <p:cNvSpPr>
            <a:spLocks noGrp="1"/>
          </p:cNvSpPr>
          <p:nvPr>
            <p:ph type="ftr" sz="quarter" idx="11"/>
          </p:nvPr>
        </p:nvSpPr>
        <p:spPr/>
        <p:txBody>
          <a:bodyPr/>
          <a:lstStyle/>
          <a:p>
            <a:r>
              <a:rPr lang="en-US" smtClean="0"/>
              <a:t>Kefyalew Sahle (HU, WGCFNR)</a:t>
            </a:r>
            <a:endParaRPr lang="en-US"/>
          </a:p>
        </p:txBody>
      </p:sp>
      <p:sp>
        <p:nvSpPr>
          <p:cNvPr id="7" name="Slide Number Placeholder 6"/>
          <p:cNvSpPr>
            <a:spLocks noGrp="1"/>
          </p:cNvSpPr>
          <p:nvPr>
            <p:ph type="sldNum" sz="quarter" idx="12"/>
          </p:nvPr>
        </p:nvSpPr>
        <p:spPr/>
        <p:txBody>
          <a:bodyPr/>
          <a:lstStyle/>
          <a:p>
            <a:fld id="{A088C100-5670-4E20-940F-F4434F56A4F4}" type="slidenum">
              <a:rPr lang="en-US" smtClean="0"/>
              <a:t>‹#›</a:t>
            </a:fld>
            <a:endParaRPr lang="en-US"/>
          </a:p>
        </p:txBody>
      </p:sp>
    </p:spTree>
    <p:extLst>
      <p:ext uri="{BB962C8B-B14F-4D97-AF65-F5344CB8AC3E}">
        <p14:creationId xmlns:p14="http://schemas.microsoft.com/office/powerpoint/2010/main" val="222571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04-Apr-23</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Kefyalew Sahle (HU, WGCFNR)</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8C100-5670-4E20-940F-F4434F56A4F4}" type="slidenum">
              <a:rPr lang="en-US" smtClean="0"/>
              <a:t>‹#›</a:t>
            </a:fld>
            <a:endParaRPr lang="en-US"/>
          </a:p>
        </p:txBody>
      </p:sp>
    </p:spTree>
    <p:extLst>
      <p:ext uri="{BB962C8B-B14F-4D97-AF65-F5344CB8AC3E}">
        <p14:creationId xmlns:p14="http://schemas.microsoft.com/office/powerpoint/2010/main" val="143197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8" Type="http://schemas.openxmlformats.org/officeDocument/2006/relationships/hyperlink" Target="https://sentinels.copernicus.eu/web/sentinel/technical-guides/sentinel-2-msi/level-2a/algorithm" TargetMode="External"/><Relationship Id="rId13" Type="http://schemas.openxmlformats.org/officeDocument/2006/relationships/hyperlink" Target="https://ecostress.jpl.nasa.gov/data" TargetMode="External"/><Relationship Id="rId18" Type="http://schemas.openxmlformats.org/officeDocument/2006/relationships/hyperlink" Target="https://www.usgs.gov/centers/eros/science/usgs-eros-archive-digital-elevation-shuttle-radar-topography-mission-srtm-1-arc?qt-science_center_objects=0&amp;qt-science_center_objects" TargetMode="External"/><Relationship Id="rId3" Type="http://schemas.openxmlformats.org/officeDocument/2006/relationships/hyperlink" Target="https://www.usgs.gov/core-science-systems/nli/landsat/landsat-normalized-difference-vegetation-index?qt-science_support_page_related_con=0&amp;qt-science_support_page_related_con" TargetMode="External"/><Relationship Id="rId7" Type="http://schemas.openxmlformats.org/officeDocument/2006/relationships/hyperlink" Target="https://www.usgs.gov/centers/eros/science/usgs-eros-archive-sentinel-2?qt-science_center_objects=0&amp;qt-science_center_objects" TargetMode="External"/><Relationship Id="rId12" Type="http://schemas.openxmlformats.org/officeDocument/2006/relationships/hyperlink" Target="https://nsidc.org/data/smap/smap-data.html" TargetMode="External"/><Relationship Id="rId17" Type="http://schemas.openxmlformats.org/officeDocument/2006/relationships/hyperlink" Target="https://gedi.umd.edu/data/download/" TargetMode="External"/><Relationship Id="rId2" Type="http://schemas.openxmlformats.org/officeDocument/2006/relationships/hyperlink" Target="https://www.usgs.gov/core-science-systems/nli/landsat/landsat-data-access?qt-science_support_page_related_con=0&amp;qt-science_support_page_related_con" TargetMode="External"/><Relationship Id="rId16" Type="http://schemas.openxmlformats.org/officeDocument/2006/relationships/hyperlink" Target="https://aviris.jpl.nasa.gov/data/get_aviris_data.html" TargetMode="External"/><Relationship Id="rId20" Type="http://schemas.openxmlformats.org/officeDocument/2006/relationships/hyperlink" Target="https://asf.alaska.edu/how-to/get-started/#daac_data" TargetMode="External"/><Relationship Id="rId1" Type="http://schemas.openxmlformats.org/officeDocument/2006/relationships/slideLayout" Target="../slideLayouts/slideLayout6.xml"/><Relationship Id="rId6" Type="http://schemas.openxmlformats.org/officeDocument/2006/relationships/hyperlink" Target="https://www.usgs.gov/core-science-systems/nli/landsat/normalized-difference-moisture-index" TargetMode="External"/><Relationship Id="rId11" Type="http://schemas.openxmlformats.org/officeDocument/2006/relationships/hyperlink" Target="https://www.star.nesdis.noaa.gov/smcd/emb/vci/VH/vh_1km.php" TargetMode="External"/><Relationship Id="rId5" Type="http://schemas.openxmlformats.org/officeDocument/2006/relationships/hyperlink" Target="https://www.usgs.gov/core-science-systems/nli/landsat/landsat-soil-adjusted-vegetation-index" TargetMode="External"/><Relationship Id="rId15" Type="http://schemas.openxmlformats.org/officeDocument/2006/relationships/hyperlink" Target="https://www.usgs.gov/centers/eros/science/usgs-eros-archive-earth-observing-one-eo-1-hyperion?qt-science_center_objects=0&amp;qt-science_center_objects" TargetMode="External"/><Relationship Id="rId10" Type="http://schemas.openxmlformats.org/officeDocument/2006/relationships/hyperlink" Target="https://modis.gsfc.nasa.gov/data/dataprod/mod13.php" TargetMode="External"/><Relationship Id="rId19" Type="http://schemas.openxmlformats.org/officeDocument/2006/relationships/hyperlink" Target="https://sentinels.copernicus.eu/web/sentinel/missions/sentinel-1/data-products" TargetMode="External"/><Relationship Id="rId4" Type="http://schemas.openxmlformats.org/officeDocument/2006/relationships/hyperlink" Target="https://www.usgs.gov/core-science-systems/nli/landsat/landsat-enhanced-vegetation-index?qt-science_support_page_related_con=0&amp;qt-science_support_page_related_con" TargetMode="External"/><Relationship Id="rId9" Type="http://schemas.openxmlformats.org/officeDocument/2006/relationships/hyperlink" Target="https://earthdata.nasa.gov/earth-observation-data/near-real-time/hazards-and-disasters/vegetation" TargetMode="External"/><Relationship Id="rId14" Type="http://schemas.openxmlformats.org/officeDocument/2006/relationships/hyperlink" Target="https://lpdaac.usgs.gov/documents/340/ECO4ESIALEXIU_ATBD_V1.pd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GIS and RS for Forest Resource Assessment</a:t>
            </a:r>
            <a:endParaRPr lang="en-US" dirty="0"/>
          </a:p>
        </p:txBody>
      </p:sp>
      <p:sp>
        <p:nvSpPr>
          <p:cNvPr id="5" name="Title 1"/>
          <p:cNvSpPr>
            <a:spLocks noGrp="1"/>
          </p:cNvSpPr>
          <p:nvPr>
            <p:ph type="subTitle" idx="1"/>
          </p:nvPr>
        </p:nvSpPr>
        <p:spPr/>
        <p:txBody>
          <a:bodyPr>
            <a:normAutofit fontScale="90000" lnSpcReduction="20000"/>
          </a:bodyPr>
          <a:lstStyle/>
          <a:p>
            <a:r>
              <a:rPr lang="en-US" dirty="0" err="1" smtClean="0"/>
              <a:t>Kefyalew</a:t>
            </a:r>
            <a:r>
              <a:rPr lang="en-US" dirty="0" smtClean="0"/>
              <a:t> </a:t>
            </a:r>
            <a:r>
              <a:rPr lang="en-US" dirty="0" err="1"/>
              <a:t>Sahle</a:t>
            </a:r>
            <a:r>
              <a:rPr lang="en-US" dirty="0"/>
              <a:t/>
            </a:r>
            <a:br>
              <a:rPr lang="en-US" dirty="0"/>
            </a:br>
            <a:r>
              <a:rPr lang="en-US" dirty="0"/>
              <a:t/>
            </a:r>
            <a:br>
              <a:rPr lang="en-US" dirty="0"/>
            </a:br>
            <a:r>
              <a:rPr lang="en-US" dirty="0" err="1" smtClean="0"/>
              <a:t>Hawassa</a:t>
            </a:r>
            <a:r>
              <a:rPr lang="en-US" dirty="0" smtClean="0"/>
              <a:t> University</a:t>
            </a:r>
          </a:p>
          <a:p>
            <a:r>
              <a:rPr lang="en-US" dirty="0" err="1" smtClean="0"/>
              <a:t>Wondo</a:t>
            </a:r>
            <a:r>
              <a:rPr lang="en-US" dirty="0" smtClean="0"/>
              <a:t> </a:t>
            </a:r>
            <a:r>
              <a:rPr lang="en-US" dirty="0"/>
              <a:t>Genet College of Forestry and Natural </a:t>
            </a:r>
            <a:r>
              <a:rPr lang="en-US" dirty="0" smtClean="0"/>
              <a:t>Resources</a:t>
            </a:r>
          </a:p>
          <a:p>
            <a:r>
              <a:rPr lang="en-US" dirty="0" smtClean="0"/>
              <a:t>GIS Department</a:t>
            </a:r>
          </a:p>
          <a:p>
            <a:endParaRPr lang="en-US" dirty="0" smtClean="0"/>
          </a:p>
        </p:txBody>
      </p:sp>
      <p:sp>
        <p:nvSpPr>
          <p:cNvPr id="6" name="Date Placeholder 5"/>
          <p:cNvSpPr>
            <a:spLocks noGrp="1"/>
          </p:cNvSpPr>
          <p:nvPr>
            <p:ph type="dt" sz="half" idx="10"/>
          </p:nvPr>
        </p:nvSpPr>
        <p:spPr/>
        <p:txBody>
          <a:bodyPr/>
          <a:lstStyle/>
          <a:p>
            <a:r>
              <a:rPr lang="en-US" smtClean="0"/>
              <a:t>04-Apr-23</a:t>
            </a:r>
            <a:endParaRPr lang="en-US"/>
          </a:p>
        </p:txBody>
      </p:sp>
      <p:sp>
        <p:nvSpPr>
          <p:cNvPr id="7" name="Footer Placeholder 6"/>
          <p:cNvSpPr>
            <a:spLocks noGrp="1"/>
          </p:cNvSpPr>
          <p:nvPr>
            <p:ph type="ftr" sz="quarter" idx="11"/>
          </p:nvPr>
        </p:nvSpPr>
        <p:spPr/>
        <p:txBody>
          <a:bodyPr/>
          <a:lstStyle/>
          <a:p>
            <a:r>
              <a:rPr lang="en-US" smtClean="0"/>
              <a:t>Kefyalew Sahle (HU, WGCFNR)</a:t>
            </a:r>
            <a:endParaRPr lang="en-US"/>
          </a:p>
        </p:txBody>
      </p:sp>
      <p:sp>
        <p:nvSpPr>
          <p:cNvPr id="8" name="Slide Number Placeholder 7"/>
          <p:cNvSpPr>
            <a:spLocks noGrp="1"/>
          </p:cNvSpPr>
          <p:nvPr>
            <p:ph type="sldNum" sz="quarter" idx="12"/>
          </p:nvPr>
        </p:nvSpPr>
        <p:spPr/>
        <p:txBody>
          <a:bodyPr/>
          <a:lstStyle/>
          <a:p>
            <a:fld id="{A088C100-5670-4E20-940F-F4434F56A4F4}" type="slidenum">
              <a:rPr lang="en-US" smtClean="0"/>
              <a:t>1</a:t>
            </a:fld>
            <a:endParaRPr lang="en-US"/>
          </a:p>
        </p:txBody>
      </p:sp>
    </p:spTree>
    <p:extLst>
      <p:ext uri="{BB962C8B-B14F-4D97-AF65-F5344CB8AC3E}">
        <p14:creationId xmlns:p14="http://schemas.microsoft.com/office/powerpoint/2010/main" val="40901620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Fire Danger</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smtClean="0">
                <a:latin typeface="Times New Roman" panose="02020603050405020304" pitchFamily="18" charset="0"/>
              </a:rPr>
              <a:t>Fire Danger: “A general term used to express an assessment of both fixed and variable factors of the fire environment that determine the ease of ignition, rate of spread, difficulty of control, and fire impact.”</a:t>
            </a:r>
          </a:p>
          <a:p>
            <a:pPr marR="0" lvl="0" rtl="0"/>
            <a:r>
              <a:rPr lang="en-US" b="1" i="0" u="none" strike="noStrike" baseline="0" dirty="0" smtClean="0">
                <a:latin typeface="Times New Roman" panose="02020603050405020304" pitchFamily="18" charset="0"/>
              </a:rPr>
              <a:t>Fire Danger Rating: “A component of a fire management system that integrates the effects of selected fire danger factors into one or more qualitative indices of current protection needs.”</a:t>
            </a:r>
          </a:p>
          <a:p>
            <a:pPr lvl="0"/>
            <a:r>
              <a:rPr lang="en-US" b="1" dirty="0">
                <a:latin typeface="Times New Roman" panose="02020603050405020304" pitchFamily="18" charset="0"/>
              </a:rPr>
              <a:t>Topography: Fires spread faster uphill. Fuels are drier on sun-facing slopes.</a:t>
            </a:r>
          </a:p>
          <a:p>
            <a:pPr lvl="0"/>
            <a:r>
              <a:rPr lang="en-US" b="1" dirty="0">
                <a:latin typeface="Times New Roman" panose="02020603050405020304" pitchFamily="18" charset="0"/>
              </a:rPr>
              <a:t>Fuels: Fire ignitions and behavior depend on the amount, structure, and   condition of vegetation.</a:t>
            </a:r>
          </a:p>
          <a:p>
            <a:pPr lvl="0"/>
            <a:r>
              <a:rPr lang="en-US" b="1" dirty="0">
                <a:latin typeface="Times New Roman" panose="02020603050405020304" pitchFamily="18" charset="0"/>
              </a:rPr>
              <a:t>Weather: Weather controls fuel moisture and fire spread.</a:t>
            </a:r>
          </a:p>
          <a:p>
            <a:pPr marR="0" lvl="0" rtl="0"/>
            <a:endParaRPr lang="en-US" b="1" i="0" u="none"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3492516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Remote sensing and fire</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Remote sensing data products provide an opportunity to analyze metrics like vegetation health, extent, moisture, and density, all of which impact fire ignition and behavior.</a:t>
            </a:r>
          </a:p>
          <a:p>
            <a:pPr marR="0" lvl="0" rtl="0"/>
            <a:r>
              <a:rPr lang="en-US" b="1" i="0" u="none" strike="noStrike" baseline="0" smtClean="0">
                <a:latin typeface="Times New Roman" panose="02020603050405020304" pitchFamily="18" charset="0"/>
              </a:rPr>
              <a:t>Land cover and vegetation indices are a means to identify and evaluate fire fuels at a landscape scale.</a:t>
            </a:r>
          </a:p>
          <a:p>
            <a:pPr marR="0" lvl="0" rtl="0"/>
            <a:r>
              <a:rPr lang="en-US" b="1" i="0" u="none" strike="noStrike" baseline="0" smtClean="0">
                <a:latin typeface="Times New Roman" panose="02020603050405020304" pitchFamily="18" charset="0"/>
              </a:rPr>
              <a:t>This information provides a fuel- based input into fire risk assessment.</a:t>
            </a:r>
          </a:p>
        </p:txBody>
      </p:sp>
    </p:spTree>
    <p:extLst>
      <p:ext uri="{BB962C8B-B14F-4D97-AF65-F5344CB8AC3E}">
        <p14:creationId xmlns:p14="http://schemas.microsoft.com/office/powerpoint/2010/main" val="1399748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Fire Risk Mapping</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Comprehensive fire risk maps are challenging to produce due to the many factors that impact the probability of fire.</a:t>
            </a:r>
          </a:p>
          <a:p>
            <a:pPr marR="0" lvl="0" rtl="0"/>
            <a:r>
              <a:rPr lang="en-US" b="1" i="0" u="none" strike="noStrike" baseline="0" smtClean="0">
                <a:latin typeface="Times New Roman" panose="02020603050405020304" pitchFamily="18" charset="0"/>
              </a:rPr>
              <a:t>Remotely sensed observations can assist with the estimation of biophysical influences on fire.</a:t>
            </a:r>
          </a:p>
          <a:p>
            <a:pPr marR="0" lvl="0" rtl="0"/>
            <a:r>
              <a:rPr lang="en-US" b="1" i="0" u="none" strike="noStrike" baseline="0" smtClean="0">
                <a:latin typeface="Times New Roman" panose="02020603050405020304" pitchFamily="18" charset="0"/>
              </a:rPr>
              <a:t>The parameters covered can be used as inputs into fire models and risk assessments to incorporate the influence of fuels and topography on likelihood and behavior.</a:t>
            </a:r>
          </a:p>
        </p:txBody>
      </p:sp>
    </p:spTree>
    <p:extLst>
      <p:ext uri="{BB962C8B-B14F-4D97-AF65-F5344CB8AC3E}">
        <p14:creationId xmlns:p14="http://schemas.microsoft.com/office/powerpoint/2010/main" val="3619762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smtClean="0">
                <a:latin typeface="Times New Roman" panose="02020603050405020304" pitchFamily="18" charset="0"/>
              </a:rPr>
              <a:t>Elements of Vegetation-Based Landscape monitoring</a:t>
            </a:r>
          </a:p>
        </p:txBody>
      </p:sp>
      <p:sp>
        <p:nvSpPr>
          <p:cNvPr id="3" name="Text Placeholder 2"/>
          <p:cNvSpPr>
            <a:spLocks noGrp="1"/>
          </p:cNvSpPr>
          <p:nvPr>
            <p:ph type="body" idx="1"/>
          </p:nvPr>
        </p:nvSpPr>
        <p:spPr/>
        <p:txBody>
          <a:bodyPr>
            <a:normAutofit/>
          </a:bodyPr>
          <a:lstStyle/>
          <a:p>
            <a:r>
              <a:rPr lang="en-US" b="1" dirty="0">
                <a:latin typeface="Arial" panose="020B0604020202020204" pitchFamily="34" charset="0"/>
                <a:ea typeface="Times New Roman" panose="02020603050405020304" pitchFamily="18" charset="0"/>
              </a:rPr>
              <a:t>Vegetation Type and </a:t>
            </a:r>
            <a:r>
              <a:rPr lang="en-US" b="1" dirty="0" smtClean="0">
                <a:latin typeface="Arial" panose="020B0604020202020204" pitchFamily="34" charset="0"/>
                <a:ea typeface="Times New Roman" panose="02020603050405020304" pitchFamily="18" charset="0"/>
              </a:rPr>
              <a:t>Extent: </a:t>
            </a:r>
            <a:r>
              <a:rPr lang="en-US" b="1" i="0" u="none" strike="noStrike" baseline="0" dirty="0" smtClean="0">
                <a:solidFill>
                  <a:srgbClr val="000000"/>
                </a:solidFill>
                <a:latin typeface="Times New Roman" panose="02020603050405020304" pitchFamily="18" charset="0"/>
              </a:rPr>
              <a:t>Land Cover Classification, Fractional Cover (FC)</a:t>
            </a:r>
          </a:p>
          <a:p>
            <a:pPr marR="0" lvl="0" rtl="0"/>
            <a:r>
              <a:rPr lang="en-US" b="1" i="0" u="none" strike="noStrike" baseline="0" dirty="0" smtClean="0">
                <a:latin typeface="Times New Roman" panose="02020603050405020304" pitchFamily="18" charset="0"/>
              </a:rPr>
              <a:t>Vegetation Stage and Health: </a:t>
            </a:r>
            <a:r>
              <a:rPr lang="en-US" b="1" i="0" u="none" strike="noStrike" baseline="0" dirty="0" smtClean="0">
                <a:solidFill>
                  <a:srgbClr val="000000"/>
                </a:solidFill>
                <a:latin typeface="Times New Roman" panose="02020603050405020304" pitchFamily="18" charset="0"/>
              </a:rPr>
              <a:t>Phenology, Vegetation Health Indices</a:t>
            </a:r>
          </a:p>
          <a:p>
            <a:pPr marR="0" lvl="0" rtl="0"/>
            <a:r>
              <a:rPr lang="en-US" b="1" i="0" u="none" strike="noStrike" baseline="0" dirty="0" smtClean="0">
                <a:latin typeface="Times New Roman" panose="02020603050405020304" pitchFamily="18" charset="0"/>
              </a:rPr>
              <a:t>Vegetation Moisture Content: </a:t>
            </a:r>
            <a:r>
              <a:rPr lang="en-US" b="1" i="0" u="none" strike="noStrike" baseline="0" dirty="0" smtClean="0">
                <a:solidFill>
                  <a:srgbClr val="000000"/>
                </a:solidFill>
                <a:latin typeface="Times New Roman" panose="02020603050405020304" pitchFamily="18" charset="0"/>
              </a:rPr>
              <a:t>Moisture Indices, Radar Measurements</a:t>
            </a:r>
          </a:p>
          <a:p>
            <a:pPr marR="0" lvl="0" rtl="0"/>
            <a:r>
              <a:rPr lang="en-US" b="1" i="0" u="none" strike="noStrike" baseline="0" dirty="0" smtClean="0">
                <a:latin typeface="Times New Roman" panose="02020603050405020304" pitchFamily="18" charset="0"/>
              </a:rPr>
              <a:t>Vegetation Structure: </a:t>
            </a:r>
            <a:r>
              <a:rPr lang="en-US" b="1" i="0" u="none" strike="noStrike" baseline="0" dirty="0" smtClean="0">
                <a:solidFill>
                  <a:srgbClr val="000000"/>
                </a:solidFill>
                <a:latin typeface="Times New Roman" panose="02020603050405020304" pitchFamily="18" charset="0"/>
              </a:rPr>
              <a:t>Density, Height</a:t>
            </a:r>
          </a:p>
          <a:p>
            <a:pPr marR="0" lvl="0" rtl="0"/>
            <a:r>
              <a:rPr lang="en-US" b="1" i="0" u="none" strike="noStrike" baseline="0" dirty="0" smtClean="0">
                <a:latin typeface="Times New Roman" panose="02020603050405020304" pitchFamily="18" charset="0"/>
              </a:rPr>
              <a:t>Topography: </a:t>
            </a:r>
            <a:r>
              <a:rPr lang="en-US" b="1" i="0" u="none" strike="noStrike" baseline="0" dirty="0" smtClean="0">
                <a:solidFill>
                  <a:srgbClr val="000000"/>
                </a:solidFill>
                <a:latin typeface="Times New Roman" panose="02020603050405020304" pitchFamily="18" charset="0"/>
              </a:rPr>
              <a:t>Elevation, Slope, Aspect, Features</a:t>
            </a:r>
          </a:p>
        </p:txBody>
      </p:sp>
    </p:spTree>
    <p:extLst>
      <p:ext uri="{BB962C8B-B14F-4D97-AF65-F5344CB8AC3E}">
        <p14:creationId xmlns:p14="http://schemas.microsoft.com/office/powerpoint/2010/main" val="104394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Land Cover Classification</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Fuel behavior varies with vegetation type. - Example: Forests contain more biomass to sustain burning, but shrubland vegetations often ignites easier.</a:t>
            </a:r>
          </a:p>
          <a:p>
            <a:pPr marR="0" lvl="0" rtl="0"/>
            <a:r>
              <a:rPr lang="en-US" b="1" i="0" u="none" strike="noStrike" baseline="0" smtClean="0">
                <a:latin typeface="Times New Roman" panose="02020603050405020304" pitchFamily="18" charset="0"/>
              </a:rPr>
              <a:t>Classification of a landscape differentiates available fuel types and maps their spatial extent.</a:t>
            </a:r>
          </a:p>
        </p:txBody>
      </p:sp>
    </p:spTree>
    <p:extLst>
      <p:ext uri="{BB962C8B-B14F-4D97-AF65-F5344CB8AC3E}">
        <p14:creationId xmlns:p14="http://schemas.microsoft.com/office/powerpoint/2010/main" val="36208662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Fractional Cover (FC)</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Calculated from a land cover classification</a:t>
            </a:r>
          </a:p>
          <a:p>
            <a:pPr marR="0" lvl="0" rtl="0"/>
            <a:r>
              <a:rPr lang="en-US" b="1" i="0" u="none" strike="noStrike" baseline="0" smtClean="0">
                <a:latin typeface="Times New Roman" panose="02020603050405020304" pitchFamily="18" charset="0"/>
              </a:rPr>
              <a:t>Provides regional or countrywide estimates of vegetation fuel types</a:t>
            </a:r>
          </a:p>
          <a:p>
            <a:pPr marR="0" lvl="0" rtl="0"/>
            <a:r>
              <a:rPr lang="en-US" b="1" i="0" u="none" strike="noStrike" baseline="0" smtClean="0">
                <a:latin typeface="Times New Roman" panose="02020603050405020304" pitchFamily="18" charset="0"/>
              </a:rPr>
              <a:t>Useful for aggregation of fuel types with similar burn potential</a:t>
            </a:r>
          </a:p>
        </p:txBody>
      </p:sp>
    </p:spTree>
    <p:extLst>
      <p:ext uri="{BB962C8B-B14F-4D97-AF65-F5344CB8AC3E}">
        <p14:creationId xmlns:p14="http://schemas.microsoft.com/office/powerpoint/2010/main" val="2375379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Vegetation Stage and Health</a:t>
            </a:r>
          </a:p>
        </p:txBody>
      </p:sp>
      <p:sp>
        <p:nvSpPr>
          <p:cNvPr id="3" name="Text Placeholder 2"/>
          <p:cNvSpPr>
            <a:spLocks noGrp="1"/>
          </p:cNvSpPr>
          <p:nvPr>
            <p:ph type="body" idx="1"/>
          </p:nvPr>
        </p:nvSpPr>
        <p:spPr>
          <a:xfrm>
            <a:off x="838200" y="1825625"/>
            <a:ext cx="6034088" cy="4351338"/>
          </a:xfrm>
        </p:spPr>
        <p:txBody>
          <a:bodyPr>
            <a:normAutofit lnSpcReduction="10000"/>
          </a:bodyPr>
          <a:lstStyle/>
          <a:p>
            <a:pPr marR="0" lvl="0" rtl="0"/>
            <a:r>
              <a:rPr lang="en-US" b="1" i="0" u="none" strike="noStrike" baseline="0" dirty="0" smtClean="0">
                <a:latin typeface="Times New Roman" panose="02020603050405020304" pitchFamily="18" charset="0"/>
              </a:rPr>
              <a:t>Unhealthy vegetation has a higher percentage of dead branches and leaves, providing easier to burn fuel for fires. The stage of vegetation also dictates the amount and type of fuel available for fires.</a:t>
            </a:r>
          </a:p>
          <a:p>
            <a:pPr marR="0" lvl="0" rtl="0"/>
            <a:r>
              <a:rPr lang="en-US" b="1" i="0" u="none" strike="noStrike" baseline="0" dirty="0" smtClean="0">
                <a:latin typeface="Times New Roman" panose="02020603050405020304" pitchFamily="18" charset="0"/>
              </a:rPr>
              <a:t>Vegetation Stage – Land Surface Phenology (</a:t>
            </a:r>
            <a:r>
              <a:rPr lang="en-US" b="1" i="0" u="none" strike="noStrike" baseline="0" dirty="0" err="1" smtClean="0">
                <a:latin typeface="Times New Roman" panose="02020603050405020304" pitchFamily="18" charset="0"/>
              </a:rPr>
              <a:t>LSP</a:t>
            </a:r>
            <a:r>
              <a:rPr lang="en-US" b="1" i="0" u="none" strike="noStrike" baseline="0" dirty="0" smtClean="0">
                <a:latin typeface="Times New Roman" panose="02020603050405020304" pitchFamily="18" charset="0"/>
              </a:rPr>
              <a:t>):” Use of satellites and sensors to track seasonal patterns of variation in vegetated land surfaces</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6872288" y="1825625"/>
            <a:ext cx="5005387" cy="2674938"/>
          </a:xfrm>
          <a:prstGeom prst="rect">
            <a:avLst/>
          </a:prstGeom>
          <a:noFill/>
          <a:ln>
            <a:noFill/>
          </a:ln>
        </p:spPr>
      </p:pic>
    </p:spTree>
    <p:extLst>
      <p:ext uri="{BB962C8B-B14F-4D97-AF65-F5344CB8AC3E}">
        <p14:creationId xmlns:p14="http://schemas.microsoft.com/office/powerpoint/2010/main" val="4896995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Monitoring Stage and Health – Indices:</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NDVI - Normalized Difference Vegetation Index</a:t>
            </a:r>
          </a:p>
          <a:p>
            <a:pPr marR="0" lvl="0" rtl="0"/>
            <a:r>
              <a:rPr lang="en-US" b="1" i="0" u="none" strike="noStrike" baseline="0" smtClean="0">
                <a:latin typeface="Times New Roman" panose="02020603050405020304" pitchFamily="18" charset="0"/>
              </a:rPr>
              <a:t>EVI - Enhanced Vegetation Index</a:t>
            </a:r>
          </a:p>
          <a:p>
            <a:pPr marR="0" lvl="0" rtl="0"/>
            <a:r>
              <a:rPr lang="en-US" b="1" i="0" u="none" strike="noStrike" baseline="0" smtClean="0">
                <a:latin typeface="Times New Roman" panose="02020603050405020304" pitchFamily="18" charset="0"/>
              </a:rPr>
              <a:t>SAVI - Soil-Adjusted Vegetation Index</a:t>
            </a:r>
          </a:p>
          <a:p>
            <a:pPr marR="0" lvl="0" rtl="0"/>
            <a:r>
              <a:rPr lang="en-US" b="1" i="0" u="none" strike="noStrike" baseline="0" smtClean="0">
                <a:latin typeface="Times New Roman" panose="02020603050405020304" pitchFamily="18" charset="0"/>
              </a:rPr>
              <a:t>Vegetation index anomalies</a:t>
            </a:r>
          </a:p>
        </p:txBody>
      </p:sp>
    </p:spTree>
    <p:extLst>
      <p:ext uri="{BB962C8B-B14F-4D97-AF65-F5344CB8AC3E}">
        <p14:creationId xmlns:p14="http://schemas.microsoft.com/office/powerpoint/2010/main" val="16435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Normalized Difference Vegetation Index (NDVI)</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NDVI is widely used as a metric for vegetation health and phenology.</a:t>
            </a:r>
          </a:p>
          <a:p>
            <a:pPr marR="0" lvl="0" rtl="0"/>
            <a:r>
              <a:rPr lang="en-US" b="1" i="0" u="none" strike="noStrike" baseline="0" smtClean="0">
                <a:latin typeface="Times New Roman" panose="02020603050405020304" pitchFamily="18" charset="0"/>
              </a:rPr>
              <a:t>A measure of vegetation greenness</a:t>
            </a:r>
          </a:p>
          <a:p>
            <a:pPr marR="0" lvl="0" rtl="0"/>
            <a:r>
              <a:rPr lang="en-US" b="1" i="0" u="none" strike="noStrike" baseline="0" smtClean="0">
                <a:latin typeface="Times New Roman" panose="02020603050405020304" pitchFamily="18" charset="0"/>
              </a:rPr>
              <a:t>Values range from -1.0 to 1.0</a:t>
            </a:r>
          </a:p>
          <a:p>
            <a:pPr marR="0" lvl="0" rtl="0"/>
            <a:r>
              <a:rPr lang="en-US" b="1" i="0" u="none" strike="noStrike" baseline="0" smtClean="0">
                <a:latin typeface="Times New Roman" panose="02020603050405020304" pitchFamily="18" charset="0"/>
              </a:rPr>
              <a:t>Negative values to 0 mean no green leaves.</a:t>
            </a:r>
          </a:p>
          <a:p>
            <a:pPr marR="0" lvl="0" rtl="0"/>
            <a:r>
              <a:rPr lang="en-US" b="1" i="0" u="none" strike="noStrike" baseline="0" smtClean="0">
                <a:latin typeface="Times New Roman" panose="02020603050405020304" pitchFamily="18" charset="0"/>
              </a:rPr>
              <a:t>Values close to 1 indicate the highest possible density of green leaves.</a:t>
            </a:r>
          </a:p>
        </p:txBody>
      </p:sp>
    </p:spTree>
    <p:extLst>
      <p:ext uri="{BB962C8B-B14F-4D97-AF65-F5344CB8AC3E}">
        <p14:creationId xmlns:p14="http://schemas.microsoft.com/office/powerpoint/2010/main" val="12180441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NDVI Formula:</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(Near-Infrared – Red)//( Near-Infrared + Red)</a:t>
            </a:r>
          </a:p>
        </p:txBody>
      </p:sp>
    </p:spTree>
    <p:extLst>
      <p:ext uri="{BB962C8B-B14F-4D97-AF65-F5344CB8AC3E}">
        <p14:creationId xmlns:p14="http://schemas.microsoft.com/office/powerpoint/2010/main" val="1951438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kern="1800" dirty="0">
                <a:latin typeface="Times New Roman" panose="02020603050405020304" pitchFamily="18" charset="0"/>
              </a:rPr>
              <a:t>Unit 7. Forest Fires monitoring</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2</a:t>
            </a:fld>
            <a:endParaRPr lang="en-US"/>
          </a:p>
        </p:txBody>
      </p:sp>
    </p:spTree>
    <p:extLst>
      <p:ext uri="{BB962C8B-B14F-4D97-AF65-F5344CB8AC3E}">
        <p14:creationId xmlns:p14="http://schemas.microsoft.com/office/powerpoint/2010/main" val="21255298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Enhanced Vegetation Index (EVI)	</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Can be used in place of NDVI to examine vegetation greenness</a:t>
            </a:r>
          </a:p>
          <a:p>
            <a:pPr marR="0" lvl="0" rtl="0"/>
            <a:r>
              <a:rPr lang="en-US" b="1" i="0" u="none" strike="noStrike" baseline="0" smtClean="0">
                <a:latin typeface="Times New Roman" panose="02020603050405020304" pitchFamily="18" charset="0"/>
              </a:rPr>
              <a:t>More sensitive in areas with dense vegetation, making it better for fuels assessment in dense forests</a:t>
            </a:r>
          </a:p>
          <a:p>
            <a:pPr marR="0" lvl="0" rtl="0"/>
            <a:r>
              <a:rPr lang="en-US" b="1" i="0" u="none" strike="noStrike" baseline="0" smtClean="0">
                <a:latin typeface="Times New Roman" panose="02020603050405020304" pitchFamily="18" charset="0"/>
              </a:rPr>
              <a:t>Adjusts for canopy background and some atmospheric conditions</a:t>
            </a:r>
          </a:p>
        </p:txBody>
      </p:sp>
      <p:pic>
        <p:nvPicPr>
          <p:cNvPr id="4" name="image64.png"/>
          <p:cNvPicPr/>
          <p:nvPr/>
        </p:nvPicPr>
        <p:blipFill rotWithShape="1">
          <a:blip r:embed="rId2" cstate="print">
            <a:extLst>
              <a:ext uri="{28A0092B-C50C-407E-A947-70E740481C1C}">
                <a14:useLocalDpi xmlns:a14="http://schemas.microsoft.com/office/drawing/2010/main" val="0"/>
              </a:ext>
            </a:extLst>
          </a:blip>
          <a:srcRect t="24828" b="7413"/>
          <a:stretch/>
        </p:blipFill>
        <p:spPr>
          <a:xfrm>
            <a:off x="1428751" y="4100512"/>
            <a:ext cx="6657974" cy="1871663"/>
          </a:xfrm>
          <a:prstGeom prst="rect">
            <a:avLst/>
          </a:prstGeom>
        </p:spPr>
      </p:pic>
    </p:spTree>
    <p:extLst>
      <p:ext uri="{BB962C8B-B14F-4D97-AF65-F5344CB8AC3E}">
        <p14:creationId xmlns:p14="http://schemas.microsoft.com/office/powerpoint/2010/main" val="3854265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Soil Adjusted Vegetation Index (SAVI)</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Used to correct NDVI for the influence of soil brightness in areas where vegetative cover is low</a:t>
            </a:r>
          </a:p>
          <a:p>
            <a:pPr marR="0" lvl="0" rtl="0"/>
            <a:r>
              <a:rPr lang="en-US" b="1" i="0" u="none" strike="noStrike" baseline="0" smtClean="0">
                <a:latin typeface="Times New Roman" panose="02020603050405020304" pitchFamily="18" charset="0"/>
              </a:rPr>
              <a:t>Better index for areas with sparse vegetation and high bare soil coverage</a:t>
            </a:r>
          </a:p>
          <a:p>
            <a:pPr marR="0" lvl="0" rtl="0"/>
            <a:r>
              <a:rPr lang="en-US" b="1" i="0" u="none" strike="noStrike" baseline="0" smtClean="0">
                <a:latin typeface="Times New Roman" panose="02020603050405020304" pitchFamily="18" charset="0"/>
              </a:rPr>
              <a:t>Contains a soil brightness correction factor (L)</a:t>
            </a:r>
          </a:p>
        </p:txBody>
      </p:sp>
      <p:pic>
        <p:nvPicPr>
          <p:cNvPr id="4" name="image65.png"/>
          <p:cNvPicPr/>
          <p:nvPr/>
        </p:nvPicPr>
        <p:blipFill>
          <a:blip r:embed="rId2" cstate="print">
            <a:extLst>
              <a:ext uri="{28A0092B-C50C-407E-A947-70E740481C1C}">
                <a14:useLocalDpi xmlns:a14="http://schemas.microsoft.com/office/drawing/2010/main" val="0"/>
              </a:ext>
            </a:extLst>
          </a:blip>
          <a:stretch>
            <a:fillRect/>
          </a:stretch>
        </p:blipFill>
        <p:spPr>
          <a:xfrm>
            <a:off x="3304221" y="4743450"/>
            <a:ext cx="5011103" cy="1568450"/>
          </a:xfrm>
          <a:prstGeom prst="rect">
            <a:avLst/>
          </a:prstGeom>
        </p:spPr>
      </p:pic>
    </p:spTree>
    <p:extLst>
      <p:ext uri="{BB962C8B-B14F-4D97-AF65-F5344CB8AC3E}">
        <p14:creationId xmlns:p14="http://schemas.microsoft.com/office/powerpoint/2010/main" val="219199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Vegetation Index Anomalies</a:t>
            </a:r>
          </a:p>
        </p:txBody>
      </p:sp>
      <p:sp>
        <p:nvSpPr>
          <p:cNvPr id="3" name="Text Placeholder 2"/>
          <p:cNvSpPr>
            <a:spLocks noGrp="1"/>
          </p:cNvSpPr>
          <p:nvPr>
            <p:ph type="body" idx="1"/>
          </p:nvPr>
        </p:nvSpPr>
        <p:spPr/>
        <p:txBody>
          <a:bodyPr>
            <a:normAutofit/>
          </a:bodyPr>
          <a:lstStyle/>
          <a:p>
            <a:pPr marR="0" lvl="0" rtl="0"/>
            <a:r>
              <a:rPr lang="en-US" b="1" i="0" u="none" strike="noStrike" baseline="0" dirty="0" smtClean="0">
                <a:latin typeface="Times New Roman" panose="02020603050405020304" pitchFamily="18" charset="0"/>
              </a:rPr>
              <a:t>Anomalies are a departure of a vegetation index from the long-term average and are generated by subtracting the long-term mean from the current value for that month of the year for each grid cell.</a:t>
            </a:r>
          </a:p>
          <a:p>
            <a:pPr marR="0" lvl="0" rtl="0"/>
            <a:r>
              <a:rPr lang="en-US" b="1" i="0" u="none" strike="noStrike" baseline="0" dirty="0" smtClean="0">
                <a:latin typeface="Times New Roman" panose="02020603050405020304" pitchFamily="18" charset="0"/>
              </a:rPr>
              <a:t>These departures can indicate changes in vegetation health (due to drought high temperatures)</a:t>
            </a:r>
            <a:endParaRPr lang="en-US" b="0" i="0" u="none" strike="noStrike" baseline="0" dirty="0" smtClean="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270307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Vegetation Index Anomalies</a:t>
            </a:r>
          </a:p>
        </p:txBody>
      </p:sp>
      <p:sp>
        <p:nvSpPr>
          <p:cNvPr id="3" name="Text Placeholder 2"/>
          <p:cNvSpPr>
            <a:spLocks noGrp="1"/>
          </p:cNvSpPr>
          <p:nvPr>
            <p:ph type="body" idx="1"/>
          </p:nvPr>
        </p:nvSpPr>
        <p:spPr/>
        <p:txBody>
          <a:bodyPr>
            <a:normAutofit/>
          </a:bodyPr>
          <a:lstStyle/>
          <a:p>
            <a:r>
              <a:rPr lang="en-US" b="0" i="0" u="none" strike="noStrike" baseline="0" dirty="0" smtClean="0">
                <a:solidFill>
                  <a:srgbClr val="000000"/>
                </a:solidFill>
                <a:latin typeface="Times New Roman" panose="02020603050405020304" pitchFamily="18" charset="0"/>
              </a:rPr>
              <a:t>Low moisture vegetation (drier fuel) is more likely to ignite and contribute to the spread of fire. Dry vegetation can also influence the moisture content of the surrounding environment.</a:t>
            </a:r>
          </a:p>
          <a:p>
            <a:r>
              <a:rPr lang="en-US" b="0" i="0" u="none" strike="noStrike" baseline="0" dirty="0" smtClean="0">
                <a:solidFill>
                  <a:srgbClr val="000000"/>
                </a:solidFill>
                <a:latin typeface="Times New Roman" panose="02020603050405020304" pitchFamily="18" charset="0"/>
              </a:rPr>
              <a:t>Live Fuel Moisture Estimation: Absolute measurement of plant water content, through the Fuel Moisture Content (FMC)</a:t>
            </a:r>
          </a:p>
          <a:p>
            <a:pPr lvl="1"/>
            <a:r>
              <a:rPr lang="en-US" b="0" i="0" u="none" strike="noStrike" baseline="0" dirty="0" smtClean="0">
                <a:solidFill>
                  <a:srgbClr val="000000"/>
                </a:solidFill>
                <a:latin typeface="Times New Roman" panose="02020603050405020304" pitchFamily="18" charset="0"/>
              </a:rPr>
              <a:t>FMC: The ratio of leaf water content to leaf dry-matter content</a:t>
            </a:r>
          </a:p>
          <a:p>
            <a:pPr lvl="1"/>
            <a:r>
              <a:rPr lang="en-US" b="0" i="0" u="none" strike="noStrike" baseline="0" dirty="0" smtClean="0">
                <a:solidFill>
                  <a:srgbClr val="000000"/>
                </a:solidFill>
                <a:latin typeface="Times New Roman" panose="02020603050405020304" pitchFamily="18" charset="0"/>
              </a:rPr>
              <a:t>Also quantified indirectly via Evapotranspiration (ET)</a:t>
            </a:r>
          </a:p>
          <a:p>
            <a:r>
              <a:rPr lang="en-US" b="0" i="0" u="none" strike="noStrike" baseline="0" dirty="0" smtClean="0">
                <a:solidFill>
                  <a:srgbClr val="000000"/>
                </a:solidFill>
                <a:latin typeface="Times New Roman" panose="02020603050405020304" pitchFamily="18" charset="0"/>
              </a:rPr>
              <a:t>Vegetation Indices:</a:t>
            </a:r>
            <a:r>
              <a:rPr lang="en-US" b="0" i="0" u="none" strike="noStrike" dirty="0" smtClean="0">
                <a:solidFill>
                  <a:srgbClr val="000000"/>
                </a:solidFill>
                <a:latin typeface="Times New Roman" panose="02020603050405020304" pitchFamily="18" charset="0"/>
              </a:rPr>
              <a:t> </a:t>
            </a:r>
            <a:r>
              <a:rPr lang="en-US" b="0" i="0" u="none" strike="noStrike" baseline="0" dirty="0" smtClean="0">
                <a:solidFill>
                  <a:srgbClr val="000000"/>
                </a:solidFill>
                <a:latin typeface="Times New Roman" panose="02020603050405020304" pitchFamily="18" charset="0"/>
              </a:rPr>
              <a:t>Normalized Difference Water Index (</a:t>
            </a:r>
            <a:r>
              <a:rPr lang="en-US" b="0" i="0" u="none" strike="noStrike" baseline="0" dirty="0" err="1" smtClean="0">
                <a:solidFill>
                  <a:srgbClr val="000000"/>
                </a:solidFill>
                <a:latin typeface="Times New Roman" panose="02020603050405020304" pitchFamily="18" charset="0"/>
              </a:rPr>
              <a:t>NDWI</a:t>
            </a:r>
            <a:r>
              <a:rPr lang="en-US" b="0" i="0" u="none" strike="noStrike" baseline="0" dirty="0" smtClean="0">
                <a:solidFill>
                  <a:srgbClr val="000000"/>
                </a:solidFill>
                <a:latin typeface="Times New Roman" panose="02020603050405020304" pitchFamily="18" charset="0"/>
              </a:rPr>
              <a:t>), Normalized Dry Matter Index (</a:t>
            </a:r>
            <a:r>
              <a:rPr lang="en-US" b="0" i="0" u="none" strike="noStrike" baseline="0" dirty="0" err="1" smtClean="0">
                <a:solidFill>
                  <a:srgbClr val="000000"/>
                </a:solidFill>
                <a:latin typeface="Times New Roman" panose="02020603050405020304" pitchFamily="18" charset="0"/>
              </a:rPr>
              <a:t>NDMI</a:t>
            </a:r>
            <a:r>
              <a:rPr lang="en-US" b="0" i="0" u="none" strike="noStrike" baseline="0" dirty="0" smtClean="0">
                <a:solidFill>
                  <a:srgbClr val="000000"/>
                </a:solidFill>
                <a:latin typeface="Times New Roman" panose="02020603050405020304" pitchFamily="18" charset="0"/>
              </a:rPr>
              <a:t>), Evaporative Stress Index (</a:t>
            </a:r>
            <a:r>
              <a:rPr lang="en-US" b="0" i="0" u="none" strike="noStrike" baseline="0" dirty="0" err="1" smtClean="0">
                <a:solidFill>
                  <a:srgbClr val="000000"/>
                </a:solidFill>
                <a:latin typeface="Times New Roman" panose="02020603050405020304" pitchFamily="18" charset="0"/>
              </a:rPr>
              <a:t>ESI</a:t>
            </a:r>
            <a:r>
              <a:rPr lang="en-US" b="0" i="0" u="none" strike="noStrike" baseline="0" dirty="0" smtClean="0">
                <a:solidFill>
                  <a:srgbClr val="000000"/>
                </a:solidFill>
                <a:latin typeface="Times New Roman" panose="02020603050405020304" pitchFamily="18" charset="0"/>
              </a:rPr>
              <a:t>)</a:t>
            </a:r>
          </a:p>
        </p:txBody>
      </p:sp>
    </p:spTree>
    <p:extLst>
      <p:ext uri="{BB962C8B-B14F-4D97-AF65-F5344CB8AC3E}">
        <p14:creationId xmlns:p14="http://schemas.microsoft.com/office/powerpoint/2010/main" val="1458626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Vegetation Structure</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Radar and LiDAR remote sensing of structure: canopy height and vegetation density (canopy gaps and clumping), 3D structure of vegetation</a:t>
            </a:r>
          </a:p>
        </p:txBody>
      </p:sp>
    </p:spTree>
    <p:extLst>
      <p:ext uri="{BB962C8B-B14F-4D97-AF65-F5344CB8AC3E}">
        <p14:creationId xmlns:p14="http://schemas.microsoft.com/office/powerpoint/2010/main" val="2656018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Canopy Height and Density</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The vertical and horizontal distribution of plant material in a forested ecosystem is a driver of fire spread.</a:t>
            </a:r>
          </a:p>
          <a:p>
            <a:pPr marR="0" lvl="0" rtl="0"/>
            <a:r>
              <a:rPr lang="en-US" b="1" i="0" u="none" strike="noStrike" baseline="0" smtClean="0">
                <a:latin typeface="Times New Roman" panose="02020603050405020304" pitchFamily="18" charset="0"/>
              </a:rPr>
              <a:t>Canopy structure influences fire dynamics directly as fuel and indirectly through its influence on other variables in the fire environment, like fuel moisture below the canopy.</a:t>
            </a:r>
          </a:p>
          <a:p>
            <a:pPr marR="0" lvl="0" rtl="0"/>
            <a:r>
              <a:rPr lang="en-US" b="1" i="0" u="none" strike="noStrike" baseline="0" smtClean="0">
                <a:latin typeface="Times New Roman" panose="02020603050405020304" pitchFamily="18" charset="0"/>
              </a:rPr>
              <a:t>Synthetic Aperture Radar (SAR) and Airborne Light Detection and Ranging (LiDAR) data can assess canopy structure over large areas.</a:t>
            </a:r>
          </a:p>
        </p:txBody>
      </p:sp>
    </p:spTree>
    <p:extLst>
      <p:ext uri="{BB962C8B-B14F-4D97-AF65-F5344CB8AC3E}">
        <p14:creationId xmlns:p14="http://schemas.microsoft.com/office/powerpoint/2010/main" val="41654456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Canopy Height</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Forest Stand Height (FSH): Average height of trees in a forest stand</a:t>
            </a:r>
          </a:p>
          <a:p>
            <a:pPr marR="0" lvl="0" rtl="0"/>
            <a:r>
              <a:rPr lang="en-US" b="1" i="0" u="none" strike="noStrike" baseline="0" smtClean="0">
                <a:latin typeface="Times New Roman" panose="02020603050405020304" pitchFamily="18" charset="0"/>
              </a:rPr>
              <a:t>Indicator of age of forest and structure, especially the amount of Above Ground Biomass (ABG)</a:t>
            </a:r>
          </a:p>
          <a:p>
            <a:pPr marR="0" lvl="0" rtl="0"/>
            <a:r>
              <a:rPr lang="en-US" b="1" i="0" u="none" strike="noStrike" baseline="0" smtClean="0">
                <a:latin typeface="Times New Roman" panose="02020603050405020304" pitchFamily="18" charset="0"/>
              </a:rPr>
              <a:t>Can be used pre-fire to assess initial fuel availability</a:t>
            </a:r>
          </a:p>
        </p:txBody>
      </p:sp>
    </p:spTree>
    <p:extLst>
      <p:ext uri="{BB962C8B-B14F-4D97-AF65-F5344CB8AC3E}">
        <p14:creationId xmlns:p14="http://schemas.microsoft.com/office/powerpoint/2010/main" val="3158905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Canopy Density</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Characteristic structure elements that can influence fire behavior:</a:t>
            </a:r>
          </a:p>
          <a:p>
            <a:pPr lvl="1"/>
            <a:r>
              <a:rPr lang="en-US" b="1" i="0" u="none" strike="noStrike" baseline="0" dirty="0" smtClean="0">
                <a:latin typeface="Times New Roman" panose="02020603050405020304" pitchFamily="18" charset="0"/>
              </a:rPr>
              <a:t>Openings</a:t>
            </a:r>
          </a:p>
          <a:p>
            <a:pPr lvl="1"/>
            <a:r>
              <a:rPr lang="en-US" b="1" i="0" u="none" strike="noStrike" baseline="0" dirty="0" smtClean="0">
                <a:latin typeface="Times New Roman" panose="02020603050405020304" pitchFamily="18" charset="0"/>
              </a:rPr>
              <a:t>Single trees</a:t>
            </a:r>
          </a:p>
          <a:p>
            <a:pPr lvl="1"/>
            <a:r>
              <a:rPr lang="en-US" b="1" i="0" u="none" strike="noStrike" baseline="0" dirty="0" smtClean="0">
                <a:latin typeface="Times New Roman" panose="02020603050405020304" pitchFamily="18" charset="0"/>
              </a:rPr>
              <a:t>Clumps of trees with adjacent or interlocking crowns</a:t>
            </a:r>
          </a:p>
          <a:p>
            <a:pPr marR="0" lvl="0" rtl="0"/>
            <a:r>
              <a:rPr lang="en-US" b="1" i="0" u="none" strike="noStrike" baseline="0" dirty="0" smtClean="0">
                <a:latin typeface="Times New Roman" panose="02020603050405020304" pitchFamily="18" charset="0"/>
              </a:rPr>
              <a:t>Once areas with dense vegetation catch fire, the fire is more likely to spread given access to high fuel load.</a:t>
            </a:r>
          </a:p>
          <a:p>
            <a:pPr marR="0" lvl="0" rtl="0"/>
            <a:r>
              <a:rPr lang="en-US" b="1" i="0" u="none" strike="noStrike" baseline="0" dirty="0" smtClean="0">
                <a:latin typeface="Times New Roman" panose="02020603050405020304" pitchFamily="18" charset="0"/>
              </a:rPr>
              <a:t>Airborne Light Detection and Ranging (</a:t>
            </a:r>
            <a:r>
              <a:rPr lang="en-US" b="1" i="0" u="none" strike="noStrike" baseline="0" dirty="0" err="1" smtClean="0">
                <a:latin typeface="Times New Roman" panose="02020603050405020304" pitchFamily="18" charset="0"/>
              </a:rPr>
              <a:t>LiDAR</a:t>
            </a:r>
            <a:r>
              <a:rPr lang="en-US" b="1" i="0" u="none" strike="noStrike" baseline="0" dirty="0" smtClean="0">
                <a:latin typeface="Times New Roman" panose="02020603050405020304" pitchFamily="18" charset="0"/>
              </a:rPr>
              <a:t>) data can assess canopy structure over a large area.</a:t>
            </a:r>
          </a:p>
        </p:txBody>
      </p:sp>
    </p:spTree>
    <p:extLst>
      <p:ext uri="{BB962C8B-B14F-4D97-AF65-F5344CB8AC3E}">
        <p14:creationId xmlns:p14="http://schemas.microsoft.com/office/powerpoint/2010/main" val="2155290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Topography</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Topography: Relief and landforms of the Earth’s surface</a:t>
            </a:r>
          </a:p>
          <a:p>
            <a:pPr marR="0" lvl="0" rtl="0"/>
            <a:r>
              <a:rPr lang="en-US" b="1" i="0" u="none" strike="noStrike" baseline="0" dirty="0" smtClean="0">
                <a:latin typeface="Times New Roman" panose="02020603050405020304" pitchFamily="18" charset="0"/>
              </a:rPr>
              <a:t>Factors that affect fire:</a:t>
            </a:r>
          </a:p>
          <a:p>
            <a:pPr lvl="1"/>
            <a:r>
              <a:rPr lang="en-US" b="1" i="0" u="none" strike="noStrike" baseline="0" dirty="0" smtClean="0">
                <a:latin typeface="Times New Roman" panose="02020603050405020304" pitchFamily="18" charset="0"/>
              </a:rPr>
              <a:t>Elevation</a:t>
            </a:r>
          </a:p>
          <a:p>
            <a:pPr lvl="1"/>
            <a:r>
              <a:rPr lang="en-US" b="1" i="0" u="none" strike="noStrike" baseline="0" dirty="0" smtClean="0">
                <a:latin typeface="Times New Roman" panose="02020603050405020304" pitchFamily="18" charset="0"/>
              </a:rPr>
              <a:t>Slope</a:t>
            </a:r>
          </a:p>
          <a:p>
            <a:pPr lvl="1"/>
            <a:r>
              <a:rPr lang="en-US" b="1" i="0" u="none" strike="noStrike" baseline="0" dirty="0" smtClean="0">
                <a:latin typeface="Times New Roman" panose="02020603050405020304" pitchFamily="18" charset="0"/>
              </a:rPr>
              <a:t>Aspect (direction of the slope)</a:t>
            </a:r>
          </a:p>
          <a:p>
            <a:pPr lvl="1"/>
            <a:r>
              <a:rPr lang="en-US" b="1" i="0" u="none" strike="noStrike" baseline="0" dirty="0" smtClean="0">
                <a:latin typeface="Times New Roman" panose="02020603050405020304" pitchFamily="18" charset="0"/>
              </a:rPr>
              <a:t>Topographic Features (canyons, </a:t>
            </a:r>
            <a:r>
              <a:rPr lang="en-US" b="1" i="0" u="none" strike="noStrike" baseline="0" dirty="0" err="1" smtClean="0">
                <a:latin typeface="Times New Roman" panose="02020603050405020304" pitchFamily="18" charset="0"/>
              </a:rPr>
              <a:t>ridges,bowls</a:t>
            </a:r>
            <a:r>
              <a:rPr lang="en-US" b="1" i="0" u="none" strike="noStrike" baseline="0" dirty="0" smtClean="0">
                <a:latin typeface="Times New Roman" panose="02020603050405020304" pitchFamily="18" charset="0"/>
              </a:rPr>
              <a:t>, etc.)</a:t>
            </a:r>
          </a:p>
        </p:txBody>
      </p:sp>
    </p:spTree>
    <p:extLst>
      <p:ext uri="{BB962C8B-B14F-4D97-AF65-F5344CB8AC3E}">
        <p14:creationId xmlns:p14="http://schemas.microsoft.com/office/powerpoint/2010/main" val="24928642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Elevation</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Elevation Impacts:</a:t>
            </a:r>
          </a:p>
          <a:p>
            <a:pPr marR="0" lvl="1" rtl="0"/>
            <a:r>
              <a:rPr lang="en-US" b="1" i="0" u="none" strike="noStrike" baseline="0" smtClean="0">
                <a:solidFill>
                  <a:srgbClr val="000000"/>
                </a:solidFill>
                <a:latin typeface="Times New Roman" panose="02020603050405020304" pitchFamily="18" charset="0"/>
              </a:rPr>
              <a:t>Amount and timing of precipitation</a:t>
            </a:r>
          </a:p>
          <a:p>
            <a:pPr marR="0" lvl="1" rtl="0"/>
            <a:r>
              <a:rPr lang="en-US" b="1" i="0" u="none" strike="noStrike" baseline="0" smtClean="0">
                <a:solidFill>
                  <a:srgbClr val="000000"/>
                </a:solidFill>
                <a:latin typeface="Times New Roman" panose="02020603050405020304" pitchFamily="18" charset="0"/>
              </a:rPr>
              <a:t>Wind exposure</a:t>
            </a:r>
          </a:p>
          <a:p>
            <a:pPr marR="0" lvl="1" rtl="0"/>
            <a:r>
              <a:rPr lang="en-US" b="1" i="0" u="none" strike="noStrike" baseline="0" smtClean="0">
                <a:solidFill>
                  <a:srgbClr val="000000"/>
                </a:solidFill>
                <a:latin typeface="Times New Roman" panose="02020603050405020304" pitchFamily="18" charset="0"/>
              </a:rPr>
              <a:t>Seasonal drying of fuels</a:t>
            </a:r>
          </a:p>
          <a:p>
            <a:pPr marR="0" lvl="1" rtl="0"/>
            <a:r>
              <a:rPr lang="en-US" b="1" i="0" u="none" strike="noStrike" baseline="0" smtClean="0">
                <a:solidFill>
                  <a:srgbClr val="000000"/>
                </a:solidFill>
                <a:latin typeface="Times New Roman" panose="02020603050405020304" pitchFamily="18" charset="0"/>
              </a:rPr>
              <a:t>Lightning strikes</a:t>
            </a:r>
          </a:p>
          <a:p>
            <a:pPr marR="0" lvl="0" rtl="0"/>
            <a:r>
              <a:rPr lang="en-US" b="1" i="0" u="none" strike="noStrike" baseline="0" smtClean="0">
                <a:latin typeface="Times New Roman" panose="02020603050405020304" pitchFamily="18" charset="0"/>
              </a:rPr>
              <a:t>Examples: Lower elevations tend to dry out faster, thus they experience increased fire spread</a:t>
            </a:r>
          </a:p>
        </p:txBody>
      </p:sp>
    </p:spTree>
    <p:extLst>
      <p:ext uri="{BB962C8B-B14F-4D97-AF65-F5344CB8AC3E}">
        <p14:creationId xmlns:p14="http://schemas.microsoft.com/office/powerpoint/2010/main" val="6272910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Content</a:t>
            </a:r>
            <a:endParaRPr lang="en-US" b="1" i="0" u="none" strike="noStrike" kern="1800" baseline="0" dirty="0" smtClean="0">
              <a:latin typeface="Times New Roman" panose="02020603050405020304" pitchFamily="18" charset="0"/>
            </a:endParaRPr>
          </a:p>
        </p:txBody>
      </p:sp>
      <p:sp>
        <p:nvSpPr>
          <p:cNvPr id="3" name="Text Placeholder 2"/>
          <p:cNvSpPr>
            <a:spLocks noGrp="1"/>
          </p:cNvSpPr>
          <p:nvPr>
            <p:ph type="body" idx="1"/>
          </p:nvPr>
        </p:nvSpPr>
        <p:spPr>
          <a:xfrm>
            <a:off x="838200" y="1690688"/>
            <a:ext cx="10515600" cy="4351338"/>
          </a:xfrm>
        </p:spPr>
        <p:txBody>
          <a:bodyPr/>
          <a:lstStyle/>
          <a:p>
            <a:pPr marR="0" lvl="0" rtl="0"/>
            <a:r>
              <a:rPr lang="en-US" b="1" i="0" u="none" strike="noStrike" baseline="0" dirty="0" smtClean="0">
                <a:latin typeface="Times New Roman" panose="02020603050405020304" pitchFamily="18" charset="0"/>
              </a:rPr>
              <a:t>Remote sensing types for active forest fire monitoring</a:t>
            </a:r>
          </a:p>
          <a:p>
            <a:pPr marR="0" lvl="0" rtl="0"/>
            <a:r>
              <a:rPr lang="en-US" b="1" i="0" u="none" strike="noStrike" baseline="0" dirty="0" smtClean="0">
                <a:latin typeface="Times New Roman" panose="02020603050405020304" pitchFamily="18" charset="0"/>
              </a:rPr>
              <a:t>Remote sensing types for monitoring areas damaged by forest fire</a:t>
            </a:r>
          </a:p>
          <a:p>
            <a:pPr marR="0" lvl="0" rtl="0"/>
            <a:r>
              <a:rPr lang="en-US" b="1" i="0" u="none" strike="noStrike" baseline="0" dirty="0" smtClean="0">
                <a:latin typeface="Times New Roman" panose="02020603050405020304" pitchFamily="18" charset="0"/>
              </a:rPr>
              <a:t>Detecting Fires</a:t>
            </a:r>
          </a:p>
          <a:p>
            <a:pPr marR="0" lvl="0" rtl="0"/>
            <a:r>
              <a:rPr lang="en-US" b="1" i="0" u="none" strike="noStrike" baseline="0" dirty="0" smtClean="0">
                <a:latin typeface="Times New Roman" panose="02020603050405020304" pitchFamily="18" charset="0"/>
              </a:rPr>
              <a:t>Mapping Burned Areas</a:t>
            </a:r>
          </a:p>
          <a:p>
            <a:pPr marR="0" lvl="0" rtl="0"/>
            <a:r>
              <a:rPr lang="en-US" b="1" i="0" u="none" strike="noStrike" baseline="0" dirty="0" smtClean="0">
                <a:latin typeface="Times New Roman" panose="02020603050405020304" pitchFamily="18" charset="0"/>
              </a:rPr>
              <a:t>Monitoring burnt areas</a:t>
            </a:r>
          </a:p>
          <a:p>
            <a:pPr marR="0" lvl="0" rtl="0"/>
            <a:r>
              <a:rPr lang="en-US" b="1" i="0" u="none" strike="noStrike" baseline="0" dirty="0" smtClean="0">
                <a:latin typeface="Times New Roman" panose="02020603050405020304" pitchFamily="18" charset="0"/>
              </a:rPr>
              <a:t>Indices for Danger Assessment. .</a:t>
            </a:r>
          </a:p>
        </p:txBody>
      </p:sp>
    </p:spTree>
    <p:extLst>
      <p:ext uri="{BB962C8B-B14F-4D97-AF65-F5344CB8AC3E}">
        <p14:creationId xmlns:p14="http://schemas.microsoft.com/office/powerpoint/2010/main" val="3158804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Slope</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Increased Slope = Faster Fire Spread</a:t>
            </a:r>
          </a:p>
          <a:p>
            <a:pPr marR="0" lvl="0" rtl="0"/>
            <a:r>
              <a:rPr lang="en-US" b="1" i="0" u="none" strike="noStrike" baseline="0" smtClean="0">
                <a:latin typeface="Times New Roman" panose="02020603050405020304" pitchFamily="18" charset="0"/>
              </a:rPr>
              <a:t>Slope Position: Where does the fire have room to move?</a:t>
            </a:r>
          </a:p>
          <a:p>
            <a:pPr marR="0" lvl="1" rtl="0"/>
            <a:r>
              <a:rPr lang="en-US" b="1" i="0" u="none" strike="noStrike" baseline="0" smtClean="0">
                <a:solidFill>
                  <a:srgbClr val="000000"/>
                </a:solidFill>
                <a:latin typeface="Times New Roman" panose="02020603050405020304" pitchFamily="18" charset="0"/>
              </a:rPr>
              <a:t>Fires that start at the bottom of the slope have greater area to spread.</a:t>
            </a:r>
          </a:p>
          <a:p>
            <a:pPr marR="0" lvl="1" rtl="0"/>
            <a:r>
              <a:rPr lang="en-US" b="1" i="0" u="none" strike="noStrike" baseline="0" smtClean="0">
                <a:solidFill>
                  <a:srgbClr val="000000"/>
                </a:solidFill>
                <a:latin typeface="Times New Roman" panose="02020603050405020304" pitchFamily="18" charset="0"/>
              </a:rPr>
              <a:t>As heat rises in front of the fire, it more effectively preheats and dries upslope fuels, making for more rapid combustion.	</a:t>
            </a:r>
          </a:p>
        </p:txBody>
      </p:sp>
    </p:spTree>
    <p:extLst>
      <p:ext uri="{BB962C8B-B14F-4D97-AF65-F5344CB8AC3E}">
        <p14:creationId xmlns:p14="http://schemas.microsoft.com/office/powerpoint/2010/main" val="3200436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Aspect</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Solar Radiation</a:t>
            </a:r>
          </a:p>
          <a:p>
            <a:pPr marR="0" lvl="1" rtl="0"/>
            <a:r>
              <a:rPr lang="en-US" b="1" i="0" u="none" strike="noStrike" baseline="0" smtClean="0">
                <a:solidFill>
                  <a:srgbClr val="000000"/>
                </a:solidFill>
                <a:latin typeface="Times New Roman" panose="02020603050405020304" pitchFamily="18" charset="0"/>
              </a:rPr>
              <a:t>Example: South- facing slopes have higher solar radiation and drier fuels.</a:t>
            </a:r>
          </a:p>
          <a:p>
            <a:pPr marR="0" lvl="0" rtl="0"/>
            <a:r>
              <a:rPr lang="en-US" b="1" i="0" u="none" strike="noStrike" baseline="0" smtClean="0">
                <a:latin typeface="Times New Roman" panose="02020603050405020304" pitchFamily="18" charset="0"/>
              </a:rPr>
              <a:t>Vegetation Type</a:t>
            </a:r>
          </a:p>
          <a:p>
            <a:pPr marR="0" lvl="1" rtl="0"/>
            <a:r>
              <a:rPr lang="en-US" b="1" i="0" u="none" strike="noStrike" baseline="0" smtClean="0">
                <a:solidFill>
                  <a:srgbClr val="000000"/>
                </a:solidFill>
                <a:latin typeface="Times New Roman" panose="02020603050405020304" pitchFamily="18" charset="0"/>
              </a:rPr>
              <a:t>Example: South and West facing slopes have less vegetation.</a:t>
            </a:r>
          </a:p>
        </p:txBody>
      </p:sp>
    </p:spTree>
    <p:extLst>
      <p:ext uri="{BB962C8B-B14F-4D97-AF65-F5344CB8AC3E}">
        <p14:creationId xmlns:p14="http://schemas.microsoft.com/office/powerpoint/2010/main" val="13580977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04-Apr-23</a:t>
            </a:r>
            <a:endParaRPr lang="en-US"/>
          </a:p>
        </p:txBody>
      </p:sp>
      <p:sp>
        <p:nvSpPr>
          <p:cNvPr id="3" name="Footer Placeholder 2"/>
          <p:cNvSpPr>
            <a:spLocks noGrp="1"/>
          </p:cNvSpPr>
          <p:nvPr>
            <p:ph type="ftr" sz="quarter" idx="11"/>
          </p:nvPr>
        </p:nvSpPr>
        <p:spPr/>
        <p:txBody>
          <a:bodyPr/>
          <a:lstStyle/>
          <a:p>
            <a:r>
              <a:rPr lang="en-US" smtClean="0"/>
              <a:t>Kefyalew Sahle (HU, WGCFNR)</a:t>
            </a:r>
            <a:endParaRPr lang="en-US"/>
          </a:p>
        </p:txBody>
      </p:sp>
      <p:sp>
        <p:nvSpPr>
          <p:cNvPr id="4" name="Slide Number Placeholder 3"/>
          <p:cNvSpPr>
            <a:spLocks noGrp="1"/>
          </p:cNvSpPr>
          <p:nvPr>
            <p:ph type="sldNum" sz="quarter" idx="12"/>
          </p:nvPr>
        </p:nvSpPr>
        <p:spPr/>
        <p:txBody>
          <a:bodyPr/>
          <a:lstStyle/>
          <a:p>
            <a:fld id="{A088C100-5670-4E20-940F-F4434F56A4F4}" type="slidenum">
              <a:rPr lang="en-US" smtClean="0"/>
              <a:t>32</a:t>
            </a:fld>
            <a:endParaRPr lang="en-US"/>
          </a:p>
        </p:txBody>
      </p:sp>
    </p:spTree>
    <p:extLst>
      <p:ext uri="{BB962C8B-B14F-4D97-AF65-F5344CB8AC3E}">
        <p14:creationId xmlns:p14="http://schemas.microsoft.com/office/powerpoint/2010/main" val="3983996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Topographic Features</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Alter Fire Behavior</a:t>
            </a:r>
          </a:p>
          <a:p>
            <a:pPr marR="0" lvl="1" rtl="0"/>
            <a:r>
              <a:rPr lang="en-US" b="1" i="0" u="none" strike="noStrike" baseline="0" smtClean="0">
                <a:solidFill>
                  <a:srgbClr val="000000"/>
                </a:solidFill>
                <a:latin typeface="Times New Roman" panose="02020603050405020304" pitchFamily="18" charset="0"/>
              </a:rPr>
              <a:t>Increase Spread</a:t>
            </a:r>
          </a:p>
          <a:p>
            <a:pPr marR="0" lvl="2" rtl="0"/>
            <a:r>
              <a:rPr lang="en-US" b="1" i="0" u="none" strike="noStrike" baseline="0" smtClean="0">
                <a:solidFill>
                  <a:srgbClr val="000000"/>
                </a:solidFill>
                <a:latin typeface="Times New Roman" panose="02020603050405020304" pitchFamily="18" charset="0"/>
              </a:rPr>
              <a:t>Narrow and wide canyons increase wind and fire spread.</a:t>
            </a:r>
          </a:p>
          <a:p>
            <a:pPr marR="0" lvl="1" rtl="0"/>
            <a:r>
              <a:rPr lang="en-US" b="1" i="0" u="none" strike="noStrike" baseline="0" smtClean="0">
                <a:solidFill>
                  <a:srgbClr val="000000"/>
                </a:solidFill>
                <a:latin typeface="Times New Roman" panose="02020603050405020304" pitchFamily="18" charset="0"/>
              </a:rPr>
              <a:t>Decrease Spread</a:t>
            </a:r>
          </a:p>
          <a:p>
            <a:pPr marR="0" lvl="2" rtl="0"/>
            <a:r>
              <a:rPr lang="en-US" b="1" i="0" u="none" strike="noStrike" baseline="0" smtClean="0">
                <a:solidFill>
                  <a:srgbClr val="000000"/>
                </a:solidFill>
                <a:latin typeface="Times New Roman" panose="02020603050405020304" pitchFamily="18" charset="0"/>
              </a:rPr>
              <a:t>Rock outcroppings, rivers, lakes, etc. can act as barriers to spread.</a:t>
            </a:r>
          </a:p>
        </p:txBody>
      </p:sp>
    </p:spTree>
    <p:extLst>
      <p:ext uri="{BB962C8B-B14F-4D97-AF65-F5344CB8AC3E}">
        <p14:creationId xmlns:p14="http://schemas.microsoft.com/office/powerpoint/2010/main" val="4522279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Satellites and Sensors for Vegetation-Based Fire Applications</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34</a:t>
            </a:fld>
            <a:endParaRPr lang="en-US"/>
          </a:p>
        </p:txBody>
      </p:sp>
    </p:spTree>
    <p:extLst>
      <p:ext uri="{BB962C8B-B14F-4D97-AF65-F5344CB8AC3E}">
        <p14:creationId xmlns:p14="http://schemas.microsoft.com/office/powerpoint/2010/main" val="3303712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latin typeface="Times New Roman" panose="02020603050405020304" pitchFamily="18" charset="0"/>
              </a:rPr>
              <a:t>Vegetation-Based </a:t>
            </a:r>
            <a:r>
              <a:rPr lang="en-US" b="1">
                <a:latin typeface="Times New Roman" panose="02020603050405020304" pitchFamily="18" charset="0"/>
              </a:rPr>
              <a:t>Fire </a:t>
            </a:r>
            <a:r>
              <a:rPr lang="en-US" b="1" smtClean="0">
                <a:latin typeface="Times New Roman" panose="02020603050405020304" pitchFamily="18" charset="0"/>
              </a:rPr>
              <a:t>Applications</a:t>
            </a:r>
            <a:r>
              <a:rPr lang="en-US" b="1" dirty="0">
                <a:latin typeface="Times New Roman" panose="02020603050405020304" pitchFamily="18" charset="0"/>
              </a:rPr>
              <a:t/>
            </a:r>
            <a:br>
              <a:rPr lang="en-US" b="1" dirty="0">
                <a:latin typeface="Times New Roman" panose="02020603050405020304" pitchFamily="18" charset="0"/>
              </a:rPr>
            </a:br>
            <a:r>
              <a:rPr lang="en-US" b="1" dirty="0" smtClean="0">
                <a:latin typeface="Times New Roman" panose="02020603050405020304" pitchFamily="18" charset="0"/>
              </a:rPr>
              <a:t> of </a:t>
            </a:r>
            <a:r>
              <a:rPr lang="en-US" b="1" i="0" u="none" strike="noStrike" kern="1800" baseline="0" dirty="0" smtClean="0">
                <a:latin typeface="Times New Roman" panose="02020603050405020304" pitchFamily="18" charset="0"/>
              </a:rPr>
              <a:t>Landsat and sentinel 2</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Vegetation-Based Fire Applications:</a:t>
            </a:r>
          </a:p>
          <a:p>
            <a:pPr marR="0" lvl="1" rtl="0"/>
            <a:r>
              <a:rPr lang="en-US" b="1" i="0" u="none" strike="noStrike" baseline="0" dirty="0" smtClean="0">
                <a:solidFill>
                  <a:srgbClr val="000000"/>
                </a:solidFill>
                <a:latin typeface="Times New Roman" panose="02020603050405020304" pitchFamily="18" charset="0"/>
              </a:rPr>
              <a:t>Vegetation Extent and Type: Land cover classification</a:t>
            </a:r>
          </a:p>
          <a:p>
            <a:pPr marR="0" lvl="1" rtl="0"/>
            <a:r>
              <a:rPr lang="en-US" b="1" i="0" u="none" strike="noStrike" baseline="0" dirty="0" smtClean="0">
                <a:solidFill>
                  <a:srgbClr val="000000"/>
                </a:solidFill>
                <a:latin typeface="Times New Roman" panose="02020603050405020304" pitchFamily="18" charset="0"/>
              </a:rPr>
              <a:t>Vegetation Stage and Health: Variety of vegetation indices, including </a:t>
            </a:r>
            <a:r>
              <a:rPr lang="en-US" b="1" i="0" u="none" strike="noStrike" baseline="0" dirty="0" err="1" smtClean="0">
                <a:solidFill>
                  <a:srgbClr val="000000"/>
                </a:solidFill>
                <a:latin typeface="Times New Roman" panose="02020603050405020304" pitchFamily="18" charset="0"/>
              </a:rPr>
              <a:t>NDVI</a:t>
            </a:r>
            <a:r>
              <a:rPr lang="en-US" b="1" i="0" u="none" strike="noStrike" baseline="0" dirty="0" smtClean="0">
                <a:solidFill>
                  <a:srgbClr val="000000"/>
                </a:solidFill>
                <a:latin typeface="Times New Roman" panose="02020603050405020304" pitchFamily="18" charset="0"/>
              </a:rPr>
              <a:t>, </a:t>
            </a:r>
            <a:r>
              <a:rPr lang="en-US" b="1" i="0" u="none" strike="noStrike" baseline="0" dirty="0" err="1" smtClean="0">
                <a:solidFill>
                  <a:srgbClr val="000000"/>
                </a:solidFill>
                <a:latin typeface="Times New Roman" panose="02020603050405020304" pitchFamily="18" charset="0"/>
              </a:rPr>
              <a:t>EVI</a:t>
            </a:r>
            <a:r>
              <a:rPr lang="en-US" b="1" i="0" u="none" strike="noStrike" baseline="0" dirty="0" smtClean="0">
                <a:solidFill>
                  <a:srgbClr val="000000"/>
                </a:solidFill>
                <a:latin typeface="Times New Roman" panose="02020603050405020304" pitchFamily="18" charset="0"/>
              </a:rPr>
              <a:t>, </a:t>
            </a:r>
            <a:r>
              <a:rPr lang="en-US" b="1" i="0" u="none" strike="noStrike" baseline="0" dirty="0" err="1" smtClean="0">
                <a:solidFill>
                  <a:srgbClr val="000000"/>
                </a:solidFill>
                <a:latin typeface="Times New Roman" panose="02020603050405020304" pitchFamily="18" charset="0"/>
              </a:rPr>
              <a:t>SAVI</a:t>
            </a:r>
            <a:endParaRPr lang="en-US" b="1" i="0" u="none" strike="noStrike" baseline="0" dirty="0" smtClean="0">
              <a:solidFill>
                <a:srgbClr val="000000"/>
              </a:solidFill>
              <a:latin typeface="Times New Roman" panose="02020603050405020304" pitchFamily="18" charset="0"/>
            </a:endParaRPr>
          </a:p>
          <a:p>
            <a:pPr marR="0" lvl="0" rtl="0"/>
            <a:r>
              <a:rPr lang="en-US" b="1" i="0" u="none" strike="noStrike" baseline="0" dirty="0" smtClean="0">
                <a:latin typeface="Times New Roman" panose="02020603050405020304" pitchFamily="18" charset="0"/>
              </a:rPr>
              <a:t>Vegetation Moisture: </a:t>
            </a:r>
            <a:r>
              <a:rPr lang="en-US" b="1" i="0" u="none" strike="noStrike" baseline="0" dirty="0" err="1" smtClean="0">
                <a:latin typeface="Times New Roman" panose="02020603050405020304" pitchFamily="18" charset="0"/>
              </a:rPr>
              <a:t>NDWI</a:t>
            </a:r>
            <a:endParaRPr lang="en-US" b="1" i="0" u="none"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4035731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smtClean="0">
                <a:latin typeface="Times New Roman" panose="02020603050405020304" pitchFamily="18" charset="0"/>
              </a:rPr>
              <a:t>Landsat</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First Landsat launched in 1972</a:t>
            </a:r>
          </a:p>
          <a:p>
            <a:pPr marR="0" lvl="0" rtl="0"/>
            <a:r>
              <a:rPr lang="en-US" b="1" i="0" u="none" strike="noStrike" baseline="0" dirty="0" smtClean="0">
                <a:latin typeface="Times New Roman" panose="02020603050405020304" pitchFamily="18" charset="0"/>
              </a:rPr>
              <a:t>Landsat 8 launched in 2013</a:t>
            </a:r>
          </a:p>
          <a:p>
            <a:pPr lvl="0"/>
            <a:r>
              <a:rPr lang="en-US" b="1" dirty="0" smtClean="0">
                <a:latin typeface="Times New Roman" panose="02020603050405020304" pitchFamily="18" charset="0"/>
              </a:rPr>
              <a:t>Landsat 9: </a:t>
            </a:r>
            <a:r>
              <a:rPr lang="en-US" dirty="0"/>
              <a:t>was successfully launched on Monday, Sept. 27, 2021 from Vandenberg Space Force Base in California.</a:t>
            </a:r>
            <a:endParaRPr lang="en-US" b="1" i="0" u="none" strike="noStrike" baseline="0" dirty="0" smtClean="0">
              <a:latin typeface="Times New Roman" panose="02020603050405020304" pitchFamily="18" charset="0"/>
            </a:endParaRPr>
          </a:p>
          <a:p>
            <a:pPr marR="0" lvl="0" rtl="0"/>
            <a:r>
              <a:rPr lang="en-US" b="1" i="0" u="none" strike="noStrike" baseline="0" dirty="0" smtClean="0">
                <a:latin typeface="Times New Roman" panose="02020603050405020304" pitchFamily="18" charset="0"/>
              </a:rPr>
              <a:t>Multispectral, 30-meter pixels, 15-meter panchromatic band, 16-day revisit</a:t>
            </a:r>
          </a:p>
        </p:txBody>
      </p:sp>
    </p:spTree>
    <p:extLst>
      <p:ext uri="{BB962C8B-B14F-4D97-AF65-F5344CB8AC3E}">
        <p14:creationId xmlns:p14="http://schemas.microsoft.com/office/powerpoint/2010/main" val="4125837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Sentinel-2</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Launched in June 2015</a:t>
            </a:r>
          </a:p>
          <a:p>
            <a:pPr marR="0" lvl="0" rtl="0"/>
            <a:r>
              <a:rPr lang="en-US" b="1" i="0" u="none" strike="noStrike" baseline="0" smtClean="0">
                <a:latin typeface="Times New Roman" panose="02020603050405020304" pitchFamily="18" charset="0"/>
              </a:rPr>
              <a:t>Multispectral, 10, 20, and 60- meter pixel bands, 2-5-day revisit</a:t>
            </a:r>
          </a:p>
        </p:txBody>
      </p:sp>
    </p:spTree>
    <p:extLst>
      <p:ext uri="{BB962C8B-B14F-4D97-AF65-F5344CB8AC3E}">
        <p14:creationId xmlns:p14="http://schemas.microsoft.com/office/powerpoint/2010/main" val="34555831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MODIS</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smtClean="0">
                <a:latin typeface="Times New Roman" panose="02020603050405020304" pitchFamily="18" charset="0"/>
              </a:rPr>
              <a:t>Vegetation-Based Fire Applications:</a:t>
            </a:r>
          </a:p>
          <a:p>
            <a:pPr marR="0" lvl="1" rtl="0"/>
            <a:r>
              <a:rPr lang="en-US" b="1" i="0" u="none" strike="noStrike" baseline="0" dirty="0" smtClean="0">
                <a:solidFill>
                  <a:srgbClr val="000000"/>
                </a:solidFill>
                <a:latin typeface="Times New Roman" panose="02020603050405020304" pitchFamily="18" charset="0"/>
              </a:rPr>
              <a:t>Vegetation Extent and Type: Land cover classification</a:t>
            </a:r>
          </a:p>
          <a:p>
            <a:pPr marR="0" lvl="1" rtl="0"/>
            <a:r>
              <a:rPr lang="en-US" b="1" i="0" u="none" strike="noStrike" baseline="0" dirty="0" smtClean="0">
                <a:solidFill>
                  <a:srgbClr val="000000"/>
                </a:solidFill>
                <a:latin typeface="Times New Roman" panose="02020603050405020304" pitchFamily="18" charset="0"/>
              </a:rPr>
              <a:t>Vegetation Stage and Health: </a:t>
            </a:r>
            <a:r>
              <a:rPr lang="en-US" b="1" i="0" u="none" strike="noStrike" baseline="0" dirty="0" err="1" smtClean="0">
                <a:solidFill>
                  <a:srgbClr val="000000"/>
                </a:solidFill>
                <a:latin typeface="Times New Roman" panose="02020603050405020304" pitchFamily="18" charset="0"/>
              </a:rPr>
              <a:t>NDVI</a:t>
            </a:r>
            <a:r>
              <a:rPr lang="en-US" b="1" i="0" u="none" strike="noStrike" baseline="0" dirty="0" smtClean="0">
                <a:solidFill>
                  <a:srgbClr val="000000"/>
                </a:solidFill>
                <a:latin typeface="Times New Roman" panose="02020603050405020304" pitchFamily="18" charset="0"/>
              </a:rPr>
              <a:t>, </a:t>
            </a:r>
            <a:r>
              <a:rPr lang="en-US" b="1" i="0" u="none" strike="noStrike" baseline="0" dirty="0" err="1" smtClean="0">
                <a:solidFill>
                  <a:srgbClr val="000000"/>
                </a:solidFill>
                <a:latin typeface="Times New Roman" panose="02020603050405020304" pitchFamily="18" charset="0"/>
              </a:rPr>
              <a:t>EVI</a:t>
            </a:r>
            <a:r>
              <a:rPr lang="en-US" b="1" i="0" u="none" strike="noStrike" baseline="0" dirty="0" smtClean="0">
                <a:solidFill>
                  <a:srgbClr val="000000"/>
                </a:solidFill>
                <a:latin typeface="Times New Roman" panose="02020603050405020304" pitchFamily="18" charset="0"/>
              </a:rPr>
              <a:t>, High Temporal Resolution Phenology</a:t>
            </a:r>
          </a:p>
          <a:p>
            <a:pPr marR="0" lvl="0" rtl="0"/>
            <a:r>
              <a:rPr lang="en-US" b="1" i="0" u="none" strike="noStrike" baseline="0" dirty="0" smtClean="0">
                <a:latin typeface="Times New Roman" panose="02020603050405020304" pitchFamily="18" charset="0"/>
              </a:rPr>
              <a:t>Spatial Resolution:</a:t>
            </a:r>
          </a:p>
          <a:p>
            <a:pPr marR="0" lvl="1" rtl="0"/>
            <a:r>
              <a:rPr lang="nn-NO" b="1" i="0" u="none" strike="noStrike" baseline="0" dirty="0" smtClean="0">
                <a:solidFill>
                  <a:srgbClr val="000000"/>
                </a:solidFill>
                <a:latin typeface="Times New Roman" panose="02020603050405020304" pitchFamily="18" charset="0"/>
              </a:rPr>
              <a:t>250 m, 500 m, 1 km</a:t>
            </a:r>
          </a:p>
          <a:p>
            <a:pPr marR="0" lvl="0" rtl="0"/>
            <a:r>
              <a:rPr lang="en-US" b="1" i="0" u="none" strike="noStrike" baseline="0" dirty="0" smtClean="0">
                <a:latin typeface="Times New Roman" panose="02020603050405020304" pitchFamily="18" charset="0"/>
              </a:rPr>
              <a:t>Temporal Resolution:</a:t>
            </a:r>
          </a:p>
          <a:p>
            <a:pPr marR="0" lvl="1" rtl="0"/>
            <a:r>
              <a:rPr lang="en-US" b="1" i="0" u="none" strike="noStrike" baseline="0" dirty="0" smtClean="0">
                <a:solidFill>
                  <a:srgbClr val="000000"/>
                </a:solidFill>
                <a:latin typeface="Times New Roman" panose="02020603050405020304" pitchFamily="18" charset="0"/>
              </a:rPr>
              <a:t>Daily, 8-day, 16-day, monthly, quarterly, yearly</a:t>
            </a:r>
          </a:p>
          <a:p>
            <a:pPr marR="0" lvl="1" rtl="0"/>
            <a:r>
              <a:rPr lang="en-US" b="1" i="0" u="none" strike="noStrike" baseline="0" dirty="0" smtClean="0">
                <a:solidFill>
                  <a:srgbClr val="000000"/>
                </a:solidFill>
                <a:latin typeface="Times New Roman" panose="02020603050405020304" pitchFamily="18" charset="0"/>
              </a:rPr>
              <a:t>2000–Present</a:t>
            </a:r>
          </a:p>
          <a:p>
            <a:pPr marR="0" lvl="0" rtl="0"/>
            <a:r>
              <a:rPr lang="en-US" b="1" i="0" u="none" strike="noStrike" baseline="0" dirty="0" smtClean="0">
                <a:latin typeface="Times New Roman" panose="02020603050405020304" pitchFamily="18" charset="0"/>
              </a:rPr>
              <a:t>Spectral Coverage:</a:t>
            </a:r>
          </a:p>
          <a:p>
            <a:pPr marR="0" lvl="1" rtl="0"/>
            <a:r>
              <a:rPr lang="en-US" b="1" i="0" u="none" strike="noStrike" baseline="0" dirty="0" smtClean="0">
                <a:solidFill>
                  <a:srgbClr val="000000"/>
                </a:solidFill>
                <a:latin typeface="Times New Roman" panose="02020603050405020304" pitchFamily="18" charset="0"/>
              </a:rPr>
              <a:t>36 bands</a:t>
            </a:r>
          </a:p>
        </p:txBody>
      </p:sp>
    </p:spTree>
    <p:extLst>
      <p:ext uri="{BB962C8B-B14F-4D97-AF65-F5344CB8AC3E}">
        <p14:creationId xmlns:p14="http://schemas.microsoft.com/office/powerpoint/2010/main" val="19030606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Visible Infrared Imaging Radiometer Suite (VIIRS)	</a:t>
            </a:r>
          </a:p>
        </p:txBody>
      </p:sp>
      <p:sp>
        <p:nvSpPr>
          <p:cNvPr id="3" name="Text Placeholder 2"/>
          <p:cNvSpPr>
            <a:spLocks noGrp="1"/>
          </p:cNvSpPr>
          <p:nvPr>
            <p:ph type="body" idx="1"/>
          </p:nvPr>
        </p:nvSpPr>
        <p:spPr/>
        <p:txBody>
          <a:bodyPr>
            <a:normAutofit/>
          </a:bodyPr>
          <a:lstStyle/>
          <a:p>
            <a:r>
              <a:rPr lang="en-US" b="1" dirty="0">
                <a:latin typeface="Times New Roman" panose="02020603050405020304" pitchFamily="18" charset="0"/>
              </a:rPr>
              <a:t>Vegetation-Based Fire Applications:</a:t>
            </a:r>
          </a:p>
          <a:p>
            <a:pPr marR="0" lvl="1" rtl="0"/>
            <a:r>
              <a:rPr lang="en-US" b="1" i="0" u="none" strike="noStrike" baseline="0" dirty="0" smtClean="0">
                <a:solidFill>
                  <a:srgbClr val="000000"/>
                </a:solidFill>
                <a:latin typeface="Times New Roman" panose="02020603050405020304" pitchFamily="18" charset="0"/>
              </a:rPr>
              <a:t>Vegetation Stage: </a:t>
            </a:r>
            <a:r>
              <a:rPr lang="en-US" b="1" i="0" u="none" strike="noStrike" baseline="0" dirty="0" err="1" smtClean="0">
                <a:solidFill>
                  <a:srgbClr val="000000"/>
                </a:solidFill>
                <a:latin typeface="Times New Roman" panose="02020603050405020304" pitchFamily="18" charset="0"/>
              </a:rPr>
              <a:t>VIIRS</a:t>
            </a:r>
            <a:r>
              <a:rPr lang="en-US" b="1" i="0" u="none" strike="noStrike" baseline="0" dirty="0" smtClean="0">
                <a:solidFill>
                  <a:srgbClr val="000000"/>
                </a:solidFill>
                <a:latin typeface="Times New Roman" panose="02020603050405020304" pitchFamily="18" charset="0"/>
              </a:rPr>
              <a:t> Vegetation Index include </a:t>
            </a:r>
            <a:r>
              <a:rPr lang="en-US" b="1" i="0" u="none" strike="noStrike" baseline="0" dirty="0" err="1" smtClean="0">
                <a:solidFill>
                  <a:srgbClr val="000000"/>
                </a:solidFill>
                <a:latin typeface="Times New Roman" panose="02020603050405020304" pitchFamily="18" charset="0"/>
              </a:rPr>
              <a:t>NDVI</a:t>
            </a:r>
            <a:r>
              <a:rPr lang="en-US" b="1" i="0" u="none" strike="noStrike" baseline="0" dirty="0" smtClean="0">
                <a:solidFill>
                  <a:srgbClr val="000000"/>
                </a:solidFill>
                <a:latin typeface="Times New Roman" panose="02020603050405020304" pitchFamily="18" charset="0"/>
              </a:rPr>
              <a:t> and </a:t>
            </a:r>
            <a:r>
              <a:rPr lang="en-US" b="1" i="0" u="none" strike="noStrike" baseline="0" dirty="0" err="1" smtClean="0">
                <a:solidFill>
                  <a:srgbClr val="000000"/>
                </a:solidFill>
                <a:latin typeface="Times New Roman" panose="02020603050405020304" pitchFamily="18" charset="0"/>
              </a:rPr>
              <a:t>EVI</a:t>
            </a:r>
            <a:endParaRPr lang="en-US" b="1" i="0" u="none" strike="noStrike" baseline="0" dirty="0" smtClean="0">
              <a:solidFill>
                <a:srgbClr val="000000"/>
              </a:solidFill>
              <a:latin typeface="Times New Roman" panose="02020603050405020304" pitchFamily="18" charset="0"/>
            </a:endParaRPr>
          </a:p>
          <a:p>
            <a:pPr marR="0" lvl="1" rtl="0"/>
            <a:r>
              <a:rPr lang="en-US" b="1" i="0" u="none" strike="noStrike" baseline="0" dirty="0" smtClean="0">
                <a:solidFill>
                  <a:srgbClr val="000000"/>
                </a:solidFill>
                <a:latin typeface="Times New Roman" panose="02020603050405020304" pitchFamily="18" charset="0"/>
              </a:rPr>
              <a:t>Vegetation Health: </a:t>
            </a:r>
            <a:r>
              <a:rPr lang="en-US" b="1" i="0" u="none" strike="noStrike" baseline="0" dirty="0" err="1" smtClean="0">
                <a:solidFill>
                  <a:srgbClr val="000000"/>
                </a:solidFill>
                <a:latin typeface="Times New Roman" panose="02020603050405020304" pitchFamily="18" charset="0"/>
              </a:rPr>
              <a:t>VIIRS</a:t>
            </a:r>
            <a:r>
              <a:rPr lang="en-US" b="1" i="0" u="none" strike="noStrike" baseline="0" dirty="0" smtClean="0">
                <a:solidFill>
                  <a:srgbClr val="000000"/>
                </a:solidFill>
                <a:latin typeface="Times New Roman" panose="02020603050405020304" pitchFamily="18" charset="0"/>
              </a:rPr>
              <a:t> Vegetation Health product includes Vegetation Condition Index, Temperature Condition Index, and Vegetation Health Index</a:t>
            </a:r>
          </a:p>
          <a:p>
            <a:pPr marR="0" lvl="0" rtl="0"/>
            <a:r>
              <a:rPr lang="en-US" b="1" i="0" u="none" strike="noStrike" baseline="0" dirty="0" smtClean="0">
                <a:latin typeface="Times New Roman" panose="02020603050405020304" pitchFamily="18" charset="0"/>
              </a:rPr>
              <a:t>Launched in 2012; collects visible and infrared imagery</a:t>
            </a:r>
          </a:p>
          <a:p>
            <a:pPr marR="0" lvl="0" rtl="0"/>
            <a:r>
              <a:rPr lang="en-US" b="1" i="0" u="none" strike="noStrike" baseline="0" dirty="0" smtClean="0">
                <a:latin typeface="Times New Roman" panose="02020603050405020304" pitchFamily="18" charset="0"/>
              </a:rPr>
              <a:t>Daily temporal resolution and global coverage</a:t>
            </a:r>
          </a:p>
          <a:p>
            <a:pPr marR="0" lvl="0" rtl="0"/>
            <a:r>
              <a:rPr lang="en-US" b="1" i="0" u="none" strike="noStrike" baseline="0" dirty="0" smtClean="0">
                <a:latin typeface="Times New Roman" panose="02020603050405020304" pitchFamily="18" charset="0"/>
              </a:rPr>
              <a:t>Spatial Resolution: high resolution bands: 375 m 16 moderate resolution bands: 750 m</a:t>
            </a:r>
          </a:p>
        </p:txBody>
      </p:sp>
    </p:spTree>
    <p:extLst>
      <p:ext uri="{BB962C8B-B14F-4D97-AF65-F5344CB8AC3E}">
        <p14:creationId xmlns:p14="http://schemas.microsoft.com/office/powerpoint/2010/main" val="15135756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Climate and Wildfires</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Fires reflect a complex connection between weather and climate conditions and ecosystem processes.</a:t>
            </a:r>
          </a:p>
          <a:p>
            <a:pPr marR="0" lvl="0" rtl="0"/>
            <a:r>
              <a:rPr lang="en-US" b="1" i="0" u="none" strike="noStrike" baseline="0" smtClean="0">
                <a:latin typeface="Times New Roman" panose="02020603050405020304" pitchFamily="18" charset="0"/>
              </a:rPr>
              <a:t>Numerous studies have indicated that fire frequency, spatial extent, and duration show a close association with climate variability on seasonal to interannual and decadal time scales .</a:t>
            </a:r>
          </a:p>
          <a:p>
            <a:pPr marR="0" lvl="0" rtl="0"/>
            <a:r>
              <a:rPr lang="en-US" b="1" i="0" u="none" strike="noStrike" baseline="0" smtClean="0">
                <a:latin typeface="Times New Roman" panose="02020603050405020304" pitchFamily="18" charset="0"/>
              </a:rPr>
              <a:t>Climate change, along with the variability, is also considered responsible for increasing fire activities worldwide.</a:t>
            </a:r>
          </a:p>
          <a:p>
            <a:pPr marR="0" lvl="0" rtl="0"/>
            <a:r>
              <a:rPr lang="en-US" b="1" i="0" u="none" strike="noStrike" baseline="0" smtClean="0">
                <a:latin typeface="Times New Roman" panose="02020603050405020304" pitchFamily="18" charset="0"/>
              </a:rPr>
              <a:t>Increasing temperature due to climate change and resulting dry and warm conditions influence fire activities.</a:t>
            </a:r>
          </a:p>
        </p:txBody>
      </p:sp>
    </p:spTree>
    <p:extLst>
      <p:ext uri="{BB962C8B-B14F-4D97-AF65-F5344CB8AC3E}">
        <p14:creationId xmlns:p14="http://schemas.microsoft.com/office/powerpoint/2010/main" val="3834823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fr-FR" b="1" i="0" u="none" strike="noStrike" kern="1800" baseline="0" smtClean="0">
                <a:latin typeface="Times New Roman" panose="02020603050405020304" pitchFamily="18" charset="0"/>
              </a:rPr>
              <a:t>Soil Moisture Active Passive (SMAP)</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Vegetation-Based Fire Applications:</a:t>
            </a:r>
          </a:p>
          <a:p>
            <a:pPr marR="0" lvl="1" rtl="0"/>
            <a:r>
              <a:rPr lang="en-US" b="1" i="0" u="none" strike="noStrike" baseline="0" smtClean="0">
                <a:solidFill>
                  <a:srgbClr val="000000"/>
                </a:solidFill>
                <a:latin typeface="Times New Roman" panose="02020603050405020304" pitchFamily="18" charset="0"/>
              </a:rPr>
              <a:t>Vegetation Moisture: Soil moisture acts as a proxy for vegetation moisture and evaporative stress.</a:t>
            </a:r>
          </a:p>
          <a:p>
            <a:pPr marR="0" lvl="1" rtl="0"/>
            <a:r>
              <a:rPr lang="en-US" b="1" i="0" u="none" strike="noStrike" baseline="0" smtClean="0">
                <a:solidFill>
                  <a:srgbClr val="000000"/>
                </a:solidFill>
                <a:latin typeface="Times New Roman" panose="02020603050405020304" pitchFamily="18" charset="0"/>
              </a:rPr>
              <a:t>Drought information can also identify areas with dry fuel.</a:t>
            </a:r>
          </a:p>
          <a:p>
            <a:pPr marR="0" lvl="1" rtl="0"/>
            <a:r>
              <a:rPr lang="en-US" b="1" i="0" u="none" strike="noStrike" baseline="0" smtClean="0">
                <a:solidFill>
                  <a:srgbClr val="000000"/>
                </a:solidFill>
                <a:latin typeface="Times New Roman" panose="02020603050405020304" pitchFamily="18" charset="0"/>
              </a:rPr>
              <a:t>Measures the moisture in the top 5 cm of the soil globally every 3 days</a:t>
            </a:r>
          </a:p>
          <a:p>
            <a:pPr marR="0" lvl="1" rtl="0"/>
            <a:r>
              <a:rPr lang="en-US" b="1" i="0" u="none" strike="noStrike" baseline="0" smtClean="0">
                <a:solidFill>
                  <a:srgbClr val="000000"/>
                </a:solidFill>
                <a:latin typeface="Times New Roman" panose="02020603050405020304" pitchFamily="18" charset="0"/>
              </a:rPr>
              <a:t>Launched in January 2015	</a:t>
            </a:r>
          </a:p>
        </p:txBody>
      </p:sp>
    </p:spTree>
    <p:extLst>
      <p:ext uri="{BB962C8B-B14F-4D97-AF65-F5344CB8AC3E}">
        <p14:creationId xmlns:p14="http://schemas.microsoft.com/office/powerpoint/2010/main" val="37572810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Shuttle Radar Topography Mission (SRTM)</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Vegetation-Based Fire Applications:</a:t>
            </a:r>
          </a:p>
          <a:p>
            <a:pPr marR="0" lvl="1" rtl="0"/>
            <a:r>
              <a:rPr lang="en-US" b="1" i="0" u="none" strike="noStrike" baseline="0" smtClean="0">
                <a:solidFill>
                  <a:srgbClr val="000000"/>
                </a:solidFill>
                <a:latin typeface="Times New Roman" panose="02020603050405020304" pitchFamily="18" charset="0"/>
              </a:rPr>
              <a:t>Topography: DEM data includes slope, aspect, elevation, and topographic feature data useful in the assessment of physical geography that influences fire risk</a:t>
            </a:r>
          </a:p>
          <a:p>
            <a:pPr marR="0" lvl="0" rtl="0"/>
            <a:r>
              <a:rPr lang="en-US" b="1" i="0" u="none" strike="noStrike" baseline="0" smtClean="0">
                <a:latin typeface="Times New Roman" panose="02020603050405020304" pitchFamily="18" charset="0"/>
              </a:rPr>
              <a:t>Topographic (elevation) data of Earth's surface, SRTM used the technique of interferometry flown onboard the Space Shuttle Endeavour</a:t>
            </a:r>
          </a:p>
          <a:p>
            <a:pPr marR="0" lvl="0" rtl="0"/>
            <a:r>
              <a:rPr lang="en-US" b="1" i="0" u="none" strike="noStrike" baseline="0" smtClean="0">
                <a:latin typeface="Times New Roman" panose="02020603050405020304" pitchFamily="18" charset="0"/>
              </a:rPr>
              <a:t>C-band and X-band, 30 m and 90 m spatial resolution</a:t>
            </a:r>
          </a:p>
        </p:txBody>
      </p:sp>
    </p:spTree>
    <p:extLst>
      <p:ext uri="{BB962C8B-B14F-4D97-AF65-F5344CB8AC3E}">
        <p14:creationId xmlns:p14="http://schemas.microsoft.com/office/powerpoint/2010/main" val="1077760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Sentinel-1</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Vegetation-Based Fire Applications:</a:t>
            </a:r>
          </a:p>
          <a:p>
            <a:pPr marR="0" lvl="1" rtl="0"/>
            <a:r>
              <a:rPr lang="en-US" b="1" i="0" u="none" strike="noStrike" baseline="0" smtClean="0">
                <a:solidFill>
                  <a:srgbClr val="000000"/>
                </a:solidFill>
                <a:latin typeface="Times New Roman" panose="02020603050405020304" pitchFamily="18" charset="0"/>
              </a:rPr>
              <a:t>Vegetation Type and Extent: Land classification, fuels mapping</a:t>
            </a:r>
          </a:p>
          <a:p>
            <a:pPr marR="0" lvl="1" rtl="0"/>
            <a:r>
              <a:rPr lang="en-US" b="1" i="0" u="none" strike="noStrike" baseline="0" smtClean="0">
                <a:solidFill>
                  <a:srgbClr val="000000"/>
                </a:solidFill>
                <a:latin typeface="Times New Roman" panose="02020603050405020304" pitchFamily="18" charset="0"/>
              </a:rPr>
              <a:t>Vegetation Structure: Density and height</a:t>
            </a:r>
          </a:p>
          <a:p>
            <a:pPr marR="0" lvl="1" rtl="0"/>
            <a:r>
              <a:rPr lang="en-US" b="1" i="0" u="none" strike="noStrike" baseline="0" smtClean="0">
                <a:solidFill>
                  <a:srgbClr val="000000"/>
                </a:solidFill>
                <a:latin typeface="Times New Roman" panose="02020603050405020304" pitchFamily="18" charset="0"/>
              </a:rPr>
              <a:t>Vegetation Moisture: Fuel moisture content and dryness</a:t>
            </a:r>
          </a:p>
          <a:p>
            <a:pPr marR="0" lvl="0" rtl="0"/>
            <a:r>
              <a:rPr lang="en-US" b="1" i="0" u="none" strike="noStrike" baseline="0" smtClean="0">
                <a:latin typeface="Times New Roman" panose="02020603050405020304" pitchFamily="18" charset="0"/>
              </a:rPr>
              <a:t>European Radar Observatory for the Copernicus joint initiative of the European Commission and the European Space Agency, launched in April 2014</a:t>
            </a:r>
          </a:p>
          <a:p>
            <a:pPr marR="0" lvl="0" rtl="0"/>
            <a:r>
              <a:rPr lang="en-US" b="1" i="0" u="none" strike="noStrike" baseline="0" smtClean="0">
                <a:latin typeface="Times New Roman" panose="02020603050405020304" pitchFamily="18" charset="0"/>
              </a:rPr>
              <a:t>C-band SAR data, 12-day revisit, Resolution: 5 x 20 meters</a:t>
            </a:r>
          </a:p>
        </p:txBody>
      </p:sp>
    </p:spTree>
    <p:extLst>
      <p:ext uri="{BB962C8B-B14F-4D97-AF65-F5344CB8AC3E}">
        <p14:creationId xmlns:p14="http://schemas.microsoft.com/office/powerpoint/2010/main" val="1172628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Advanced Land Observing Satellite (ALOS)</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Vegetation-Based Fire Applications:</a:t>
            </a:r>
          </a:p>
          <a:p>
            <a:pPr marR="0" lvl="1" rtl="0"/>
            <a:r>
              <a:rPr lang="en-US" b="1" i="0" u="none" strike="noStrike" baseline="0" smtClean="0">
                <a:solidFill>
                  <a:srgbClr val="000000"/>
                </a:solidFill>
                <a:latin typeface="Times New Roman" panose="02020603050405020304" pitchFamily="18" charset="0"/>
              </a:rPr>
              <a:t>Vegetation Structure: Radar measurements of canopy height and density</a:t>
            </a:r>
          </a:p>
          <a:p>
            <a:pPr marR="0" lvl="1" rtl="0"/>
            <a:r>
              <a:rPr lang="en-US" b="1" i="0" u="none" strike="noStrike" baseline="0" smtClean="0">
                <a:solidFill>
                  <a:srgbClr val="000000"/>
                </a:solidFill>
                <a:latin typeface="Times New Roman" panose="02020603050405020304" pitchFamily="18" charset="0"/>
              </a:rPr>
              <a:t>Topography: DEM including elevation, aspect, slope, and features</a:t>
            </a:r>
          </a:p>
          <a:p>
            <a:pPr marR="0" lvl="1" rtl="0"/>
            <a:r>
              <a:rPr lang="en-US" b="1" i="0" u="none" strike="noStrike" baseline="0" smtClean="0">
                <a:solidFill>
                  <a:srgbClr val="000000"/>
                </a:solidFill>
                <a:latin typeface="Times New Roman" panose="02020603050405020304" pitchFamily="18" charset="0"/>
              </a:rPr>
              <a:t>Japanese Space Agency, Phased Array L-band Synthetic Aperture Radar (PALSAR)</a:t>
            </a:r>
          </a:p>
          <a:p>
            <a:pPr marR="0" lvl="1" rtl="0"/>
            <a:r>
              <a:rPr lang="en-US" b="1" i="0" u="none" strike="noStrike" baseline="0" smtClean="0">
                <a:solidFill>
                  <a:srgbClr val="000000"/>
                </a:solidFill>
                <a:latin typeface="Times New Roman" panose="02020603050405020304" pitchFamily="18" charset="0"/>
              </a:rPr>
              <a:t>Dates: 2006 to 2011</a:t>
            </a:r>
          </a:p>
        </p:txBody>
      </p:sp>
    </p:spTree>
    <p:extLst>
      <p:ext uri="{BB962C8B-B14F-4D97-AF65-F5344CB8AC3E}">
        <p14:creationId xmlns:p14="http://schemas.microsoft.com/office/powerpoint/2010/main" val="420504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Satellite/Sensor Overview</a:t>
            </a:r>
            <a:endParaRPr lang="en-US" dirty="0"/>
          </a:p>
        </p:txBody>
      </p:sp>
      <p:sp>
        <p:nvSpPr>
          <p:cNvPr id="3" name="Date Placeholder 2"/>
          <p:cNvSpPr>
            <a:spLocks noGrp="1"/>
          </p:cNvSpPr>
          <p:nvPr>
            <p:ph type="dt" sz="half" idx="10"/>
          </p:nvPr>
        </p:nvSpPr>
        <p:spPr/>
        <p:txBody>
          <a:bodyPr/>
          <a:lstStyle/>
          <a:p>
            <a:r>
              <a:rPr lang="en-US" smtClean="0"/>
              <a:t>04-Apr-23</a:t>
            </a:r>
            <a:endParaRPr lang="en-US"/>
          </a:p>
        </p:txBody>
      </p:sp>
      <p:sp>
        <p:nvSpPr>
          <p:cNvPr id="4" name="Footer Placeholder 3"/>
          <p:cNvSpPr>
            <a:spLocks noGrp="1"/>
          </p:cNvSpPr>
          <p:nvPr>
            <p:ph type="ftr" sz="quarter" idx="11"/>
          </p:nvPr>
        </p:nvSpPr>
        <p:spPr/>
        <p:txBody>
          <a:bodyPr/>
          <a:lstStyle/>
          <a:p>
            <a:r>
              <a:rPr lang="en-US" smtClean="0"/>
              <a:t>Kefyalew Sahle (HU, WGCFNR)</a:t>
            </a:r>
            <a:endParaRPr lang="en-US"/>
          </a:p>
        </p:txBody>
      </p:sp>
      <p:sp>
        <p:nvSpPr>
          <p:cNvPr id="5" name="Slide Number Placeholder 4"/>
          <p:cNvSpPr>
            <a:spLocks noGrp="1"/>
          </p:cNvSpPr>
          <p:nvPr>
            <p:ph type="sldNum" sz="quarter" idx="12"/>
          </p:nvPr>
        </p:nvSpPr>
        <p:spPr/>
        <p:txBody>
          <a:bodyPr/>
          <a:lstStyle/>
          <a:p>
            <a:fld id="{A088C100-5670-4E20-940F-F4434F56A4F4}" type="slidenum">
              <a:rPr lang="en-US" smtClean="0"/>
              <a:t>44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86876561"/>
              </p:ext>
            </p:extLst>
          </p:nvPr>
        </p:nvGraphicFramePr>
        <p:xfrm>
          <a:off x="1148989" y="1825625"/>
          <a:ext cx="9894021" cy="4670662"/>
        </p:xfrm>
        <a:graphic>
          <a:graphicData uri="http://schemas.openxmlformats.org/drawingml/2006/table">
            <a:tbl>
              <a:tblPr firstRow="1" firstCol="1" lastRow="1" lastCol="1" bandRow="1" bandCol="1">
                <a:tableStyleId>{5940675A-B579-460E-94D1-54222C63F5DA}</a:tableStyleId>
              </a:tblPr>
              <a:tblGrid>
                <a:gridCol w="2108561"/>
                <a:gridCol w="4371975"/>
                <a:gridCol w="3413485"/>
              </a:tblGrid>
              <a:tr h="324424">
                <a:tc>
                  <a:txBody>
                    <a:bodyPr/>
                    <a:lstStyle/>
                    <a:p>
                      <a:pPr algn="just">
                        <a:lnSpc>
                          <a:spcPct val="107000"/>
                        </a:lnSpc>
                        <a:spcAft>
                          <a:spcPts val="0"/>
                        </a:spcAft>
                      </a:pPr>
                      <a:r>
                        <a:rPr lang="en-US" sz="2000">
                          <a:effectLst/>
                        </a:rPr>
                        <a:t>Satellite/Sensor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Vegetation-Based</a:t>
                      </a:r>
                      <a:r>
                        <a:rPr lang="en-US" sz="2000" spc="160">
                          <a:effectLst/>
                        </a:rPr>
                        <a:t> </a:t>
                      </a:r>
                      <a:r>
                        <a:rPr lang="en-US" sz="2000">
                          <a:effectLst/>
                        </a:rPr>
                        <a:t>Fire</a:t>
                      </a:r>
                      <a:r>
                        <a:rPr lang="en-US" sz="2000" spc="180">
                          <a:effectLst/>
                        </a:rPr>
                        <a:t> </a:t>
                      </a:r>
                      <a:r>
                        <a:rPr lang="en-US" sz="2000">
                          <a:effectLst/>
                        </a:rPr>
                        <a:t>Applications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Data</a:t>
                      </a:r>
                      <a:r>
                        <a:rPr lang="en-US" sz="2000" spc="-20">
                          <a:effectLst/>
                        </a:rPr>
                        <a:t> </a:t>
                      </a:r>
                      <a:r>
                        <a:rPr lang="en-US" sz="2000">
                          <a:effectLst/>
                        </a:rPr>
                        <a:t>Products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24424">
                <a:tc>
                  <a:txBody>
                    <a:bodyPr/>
                    <a:lstStyle/>
                    <a:p>
                      <a:pPr algn="just">
                        <a:lnSpc>
                          <a:spcPct val="107000"/>
                        </a:lnSpc>
                        <a:spcAft>
                          <a:spcPts val="0"/>
                        </a:spcAft>
                      </a:pPr>
                      <a:r>
                        <a:rPr lang="en-US" sz="2000">
                          <a:effectLst/>
                        </a:rPr>
                        <a:t>Landsat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spc="-5">
                          <a:effectLst/>
                        </a:rPr>
                        <a:t>La</a:t>
                      </a:r>
                      <a:r>
                        <a:rPr lang="en-US" sz="2000">
                          <a:effectLst/>
                        </a:rPr>
                        <a:t>nd</a:t>
                      </a:r>
                      <a:r>
                        <a:rPr lang="en-US" sz="2000" spc="-130">
                          <a:effectLst/>
                        </a:rPr>
                        <a:t> </a:t>
                      </a:r>
                      <a:r>
                        <a:rPr lang="en-US" sz="2000" spc="-5">
                          <a:effectLst/>
                        </a:rPr>
                        <a:t>Cla</a:t>
                      </a:r>
                      <a:r>
                        <a:rPr lang="en-US" sz="2000">
                          <a:effectLst/>
                        </a:rPr>
                        <a:t>ss,</a:t>
                      </a:r>
                      <a:r>
                        <a:rPr lang="en-US" sz="2000" spc="-130">
                          <a:effectLst/>
                        </a:rPr>
                        <a:t> </a:t>
                      </a:r>
                      <a:r>
                        <a:rPr lang="en-US" sz="2000" spc="-5">
                          <a:effectLst/>
                        </a:rPr>
                        <a:t>V</a:t>
                      </a:r>
                      <a:r>
                        <a:rPr lang="en-US" sz="2000">
                          <a:effectLst/>
                        </a:rPr>
                        <a:t>ege</a:t>
                      </a:r>
                      <a:r>
                        <a:rPr lang="en-US" sz="2000" spc="-5">
                          <a:effectLst/>
                        </a:rPr>
                        <a:t>ta</a:t>
                      </a:r>
                      <a:r>
                        <a:rPr lang="en-US" sz="2000" spc="-10">
                          <a:effectLst/>
                        </a:rPr>
                        <a:t>t</a:t>
                      </a:r>
                      <a:r>
                        <a:rPr lang="en-US" sz="2000" spc="-5">
                          <a:effectLst/>
                        </a:rPr>
                        <a:t>i</a:t>
                      </a:r>
                      <a:r>
                        <a:rPr lang="en-US" sz="2000">
                          <a:effectLst/>
                        </a:rPr>
                        <a:t>on</a:t>
                      </a:r>
                      <a:r>
                        <a:rPr lang="en-US" sz="2000" spc="-140">
                          <a:effectLst/>
                        </a:rPr>
                        <a:t> </a:t>
                      </a:r>
                      <a:r>
                        <a:rPr lang="en-US" sz="2000" spc="-5">
                          <a:effectLst/>
                        </a:rPr>
                        <a:t>I</a:t>
                      </a:r>
                      <a:r>
                        <a:rPr lang="en-US" sz="2000">
                          <a:effectLst/>
                        </a:rPr>
                        <a:t>nd</a:t>
                      </a:r>
                      <a:r>
                        <a:rPr lang="en-US" sz="2000" spc="-5">
                          <a:effectLst/>
                        </a:rPr>
                        <a:t>i</a:t>
                      </a:r>
                      <a:r>
                        <a:rPr lang="en-US" sz="2000">
                          <a:effectLst/>
                        </a:rPr>
                        <a:t>ces,</a:t>
                      </a:r>
                      <a:r>
                        <a:rPr lang="en-US" sz="2000" spc="-130">
                          <a:effectLst/>
                        </a:rPr>
                        <a:t> </a:t>
                      </a:r>
                      <a:r>
                        <a:rPr lang="en-US" sz="2000" spc="-5">
                          <a:effectLst/>
                        </a:rPr>
                        <a:t>M</a:t>
                      </a:r>
                      <a:r>
                        <a:rPr lang="en-US" sz="2000">
                          <a:effectLst/>
                        </a:rPr>
                        <a:t>o</a:t>
                      </a:r>
                      <a:r>
                        <a:rPr lang="en-US" sz="2000" spc="-5">
                          <a:effectLst/>
                        </a:rPr>
                        <a:t>i</a:t>
                      </a:r>
                      <a:r>
                        <a:rPr lang="en-US" sz="2000">
                          <a:effectLst/>
                        </a:rPr>
                        <a:t>s</a:t>
                      </a:r>
                      <a:r>
                        <a:rPr lang="en-US" sz="2000" spc="-5">
                          <a:effectLst/>
                        </a:rPr>
                        <a:t>tur</a:t>
                      </a:r>
                      <a:r>
                        <a:rPr lang="en-US" sz="2000">
                          <a:effectLst/>
                        </a:rPr>
                        <a: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2"/>
                        </a:rPr>
                        <a:t>Imagery</a:t>
                      </a:r>
                      <a:r>
                        <a:rPr lang="en-US" sz="2000">
                          <a:effectLst/>
                        </a:rPr>
                        <a:t>,</a:t>
                      </a:r>
                      <a:r>
                        <a:rPr lang="en-US" sz="2000" spc="155">
                          <a:effectLst/>
                        </a:rPr>
                        <a:t> </a:t>
                      </a:r>
                      <a:r>
                        <a:rPr lang="en-US" sz="2000" u="sng">
                          <a:effectLst/>
                          <a:hlinkClick r:id="rId3"/>
                        </a:rPr>
                        <a:t>NDVI</a:t>
                      </a:r>
                      <a:r>
                        <a:rPr lang="en-US" sz="2000">
                          <a:effectLst/>
                        </a:rPr>
                        <a:t>,</a:t>
                      </a:r>
                      <a:r>
                        <a:rPr lang="en-US" sz="2000" spc="145">
                          <a:effectLst/>
                        </a:rPr>
                        <a:t> </a:t>
                      </a:r>
                      <a:r>
                        <a:rPr lang="en-US" sz="2000" u="sng">
                          <a:effectLst/>
                          <a:hlinkClick r:id="rId4"/>
                        </a:rPr>
                        <a:t>EVI</a:t>
                      </a:r>
                      <a:r>
                        <a:rPr lang="en-US" sz="2000">
                          <a:effectLst/>
                        </a:rPr>
                        <a:t>,</a:t>
                      </a:r>
                      <a:r>
                        <a:rPr lang="en-US" sz="2000" spc="175">
                          <a:effectLst/>
                        </a:rPr>
                        <a:t> </a:t>
                      </a:r>
                      <a:r>
                        <a:rPr lang="en-US" sz="2000" u="sng">
                          <a:effectLst/>
                          <a:hlinkClick r:id="rId5"/>
                        </a:rPr>
                        <a:t>SAVI</a:t>
                      </a:r>
                      <a:r>
                        <a:rPr lang="en-US" sz="2000">
                          <a:effectLst/>
                        </a:rPr>
                        <a:t>,</a:t>
                      </a:r>
                      <a:r>
                        <a:rPr lang="en-US" sz="2000" spc="165">
                          <a:effectLst/>
                        </a:rPr>
                        <a:t> </a:t>
                      </a:r>
                      <a:r>
                        <a:rPr lang="en-US" sz="2000" u="sng">
                          <a:effectLst/>
                          <a:hlinkClick r:id="rId6"/>
                        </a:rPr>
                        <a:t>NDWI</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373">
                <a:tc>
                  <a:txBody>
                    <a:bodyPr/>
                    <a:lstStyle/>
                    <a:p>
                      <a:pPr algn="just">
                        <a:lnSpc>
                          <a:spcPct val="107000"/>
                        </a:lnSpc>
                        <a:spcAft>
                          <a:spcPts val="0"/>
                        </a:spcAft>
                      </a:pPr>
                      <a:r>
                        <a:rPr lang="en-US" sz="2000">
                          <a:effectLst/>
                        </a:rPr>
                        <a:t>Sentinel-2</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spc="-5">
                          <a:effectLst/>
                        </a:rPr>
                        <a:t>La</a:t>
                      </a:r>
                      <a:r>
                        <a:rPr lang="en-US" sz="2000">
                          <a:effectLst/>
                        </a:rPr>
                        <a:t>nd</a:t>
                      </a:r>
                      <a:r>
                        <a:rPr lang="en-US" sz="2000" spc="-130">
                          <a:effectLst/>
                        </a:rPr>
                        <a:t> </a:t>
                      </a:r>
                      <a:r>
                        <a:rPr lang="en-US" sz="2000" spc="-5">
                          <a:effectLst/>
                        </a:rPr>
                        <a:t>Cla</a:t>
                      </a:r>
                      <a:r>
                        <a:rPr lang="en-US" sz="2000">
                          <a:effectLst/>
                        </a:rPr>
                        <a:t>ss,</a:t>
                      </a:r>
                      <a:r>
                        <a:rPr lang="en-US" sz="2000" spc="-130">
                          <a:effectLst/>
                        </a:rPr>
                        <a:t> </a:t>
                      </a:r>
                      <a:r>
                        <a:rPr lang="en-US" sz="2000" spc="-5">
                          <a:effectLst/>
                        </a:rPr>
                        <a:t>V</a:t>
                      </a:r>
                      <a:r>
                        <a:rPr lang="en-US" sz="2000">
                          <a:effectLst/>
                        </a:rPr>
                        <a:t>ege</a:t>
                      </a:r>
                      <a:r>
                        <a:rPr lang="en-US" sz="2000" spc="-5">
                          <a:effectLst/>
                        </a:rPr>
                        <a:t>ta</a:t>
                      </a:r>
                      <a:r>
                        <a:rPr lang="en-US" sz="2000" spc="-10">
                          <a:effectLst/>
                        </a:rPr>
                        <a:t>t</a:t>
                      </a:r>
                      <a:r>
                        <a:rPr lang="en-US" sz="2000" spc="-5">
                          <a:effectLst/>
                        </a:rPr>
                        <a:t>i</a:t>
                      </a:r>
                      <a:r>
                        <a:rPr lang="en-US" sz="2000">
                          <a:effectLst/>
                        </a:rPr>
                        <a:t>on</a:t>
                      </a:r>
                      <a:r>
                        <a:rPr lang="en-US" sz="2000" spc="-140">
                          <a:effectLst/>
                        </a:rPr>
                        <a:t> </a:t>
                      </a:r>
                      <a:r>
                        <a:rPr lang="en-US" sz="2000" spc="-5">
                          <a:effectLst/>
                        </a:rPr>
                        <a:t>I</a:t>
                      </a:r>
                      <a:r>
                        <a:rPr lang="en-US" sz="2000">
                          <a:effectLst/>
                        </a:rPr>
                        <a:t>nd</a:t>
                      </a:r>
                      <a:r>
                        <a:rPr lang="en-US" sz="2000" spc="-5">
                          <a:effectLst/>
                        </a:rPr>
                        <a:t>i</a:t>
                      </a:r>
                      <a:r>
                        <a:rPr lang="en-US" sz="2000">
                          <a:effectLst/>
                        </a:rPr>
                        <a:t>ces,</a:t>
                      </a:r>
                      <a:r>
                        <a:rPr lang="en-US" sz="2000" spc="-130">
                          <a:effectLst/>
                        </a:rPr>
                        <a:t> </a:t>
                      </a:r>
                      <a:r>
                        <a:rPr lang="en-US" sz="2000" spc="-5">
                          <a:effectLst/>
                        </a:rPr>
                        <a:t>M</a:t>
                      </a:r>
                      <a:r>
                        <a:rPr lang="en-US" sz="2000">
                          <a:effectLst/>
                        </a:rPr>
                        <a:t>o</a:t>
                      </a:r>
                      <a:r>
                        <a:rPr lang="en-US" sz="2000" spc="-5">
                          <a:effectLst/>
                        </a:rPr>
                        <a:t>i</a:t>
                      </a:r>
                      <a:r>
                        <a:rPr lang="en-US" sz="2000">
                          <a:effectLst/>
                        </a:rPr>
                        <a:t>s</a:t>
                      </a:r>
                      <a:r>
                        <a:rPr lang="en-US" sz="2000" spc="-5">
                          <a:effectLst/>
                        </a:rPr>
                        <a:t>tur</a:t>
                      </a:r>
                      <a:r>
                        <a:rPr lang="en-US" sz="2000">
                          <a:effectLst/>
                        </a:rPr>
                        <a:t>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7"/>
                        </a:rPr>
                        <a:t>Imagery</a:t>
                      </a:r>
                      <a:r>
                        <a:rPr lang="en-US" sz="2000">
                          <a:effectLst/>
                        </a:rPr>
                        <a:t>,</a:t>
                      </a:r>
                      <a:r>
                        <a:rPr lang="en-US" sz="2000" spc="55">
                          <a:effectLst/>
                        </a:rPr>
                        <a:t> </a:t>
                      </a:r>
                      <a:r>
                        <a:rPr lang="en-US" sz="2000" u="sng">
                          <a:effectLst/>
                          <a:hlinkClick r:id="rId8"/>
                        </a:rPr>
                        <a:t>NDVI</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373">
                <a:tc>
                  <a:txBody>
                    <a:bodyPr/>
                    <a:lstStyle/>
                    <a:p>
                      <a:pPr algn="just">
                        <a:lnSpc>
                          <a:spcPct val="107000"/>
                        </a:lnSpc>
                        <a:spcAft>
                          <a:spcPts val="0"/>
                        </a:spcAft>
                      </a:pPr>
                      <a:r>
                        <a:rPr lang="en-US" sz="2000">
                          <a:effectLst/>
                        </a:rPr>
                        <a:t>MODIS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spc="-5">
                          <a:effectLst/>
                        </a:rPr>
                        <a:t>La</a:t>
                      </a:r>
                      <a:r>
                        <a:rPr lang="en-US" sz="2000">
                          <a:effectLst/>
                        </a:rPr>
                        <a:t>nd</a:t>
                      </a:r>
                      <a:r>
                        <a:rPr lang="en-US" sz="2000" spc="-130">
                          <a:effectLst/>
                        </a:rPr>
                        <a:t> </a:t>
                      </a:r>
                      <a:r>
                        <a:rPr lang="en-US" sz="2000" spc="-5">
                          <a:effectLst/>
                        </a:rPr>
                        <a:t>Cla</a:t>
                      </a:r>
                      <a:r>
                        <a:rPr lang="en-US" sz="2000">
                          <a:effectLst/>
                        </a:rPr>
                        <a:t>ss,</a:t>
                      </a:r>
                      <a:r>
                        <a:rPr lang="en-US" sz="2000" spc="-130">
                          <a:effectLst/>
                        </a:rPr>
                        <a:t> </a:t>
                      </a:r>
                      <a:r>
                        <a:rPr lang="en-US" sz="2000" spc="-5">
                          <a:effectLst/>
                        </a:rPr>
                        <a:t>V</a:t>
                      </a:r>
                      <a:r>
                        <a:rPr lang="en-US" sz="2000">
                          <a:effectLst/>
                        </a:rPr>
                        <a:t>ege</a:t>
                      </a:r>
                      <a:r>
                        <a:rPr lang="en-US" sz="2000" spc="-5">
                          <a:effectLst/>
                        </a:rPr>
                        <a:t>ta</a:t>
                      </a:r>
                      <a:r>
                        <a:rPr lang="en-US" sz="2000" spc="-10">
                          <a:effectLst/>
                        </a:rPr>
                        <a:t>t</a:t>
                      </a:r>
                      <a:r>
                        <a:rPr lang="en-US" sz="2000" spc="-5">
                          <a:effectLst/>
                        </a:rPr>
                        <a:t>i</a:t>
                      </a:r>
                      <a:r>
                        <a:rPr lang="en-US" sz="2000">
                          <a:effectLst/>
                        </a:rPr>
                        <a:t>on</a:t>
                      </a:r>
                      <a:r>
                        <a:rPr lang="en-US" sz="2000" spc="-140">
                          <a:effectLst/>
                        </a:rPr>
                        <a:t> </a:t>
                      </a:r>
                      <a:r>
                        <a:rPr lang="en-US" sz="2000" spc="-5">
                          <a:effectLst/>
                        </a:rPr>
                        <a:t>I</a:t>
                      </a:r>
                      <a:r>
                        <a:rPr lang="en-US" sz="2000">
                          <a:effectLst/>
                        </a:rPr>
                        <a:t>nd</a:t>
                      </a:r>
                      <a:r>
                        <a:rPr lang="en-US" sz="2000" spc="-5">
                          <a:effectLst/>
                        </a:rPr>
                        <a:t>i</a:t>
                      </a:r>
                      <a:r>
                        <a:rPr lang="en-US" sz="2000">
                          <a:effectLst/>
                        </a:rPr>
                        <a:t>ces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9"/>
                        </a:rPr>
                        <a:t>Imagery</a:t>
                      </a:r>
                      <a:r>
                        <a:rPr lang="en-US" sz="2000">
                          <a:effectLst/>
                        </a:rPr>
                        <a:t>,</a:t>
                      </a:r>
                      <a:r>
                        <a:rPr lang="en-US" sz="2000" spc="-5">
                          <a:effectLst/>
                        </a:rPr>
                        <a:t> </a:t>
                      </a:r>
                      <a:r>
                        <a:rPr lang="en-US" sz="2000" u="sng">
                          <a:effectLst/>
                          <a:hlinkClick r:id="rId10"/>
                        </a:rPr>
                        <a:t>NDVI</a:t>
                      </a:r>
                      <a:r>
                        <a:rPr lang="en-US" sz="2000" u="sng" spc="-10">
                          <a:effectLst/>
                          <a:hlinkClick r:id="rId10"/>
                        </a:rPr>
                        <a:t> </a:t>
                      </a:r>
                      <a:r>
                        <a:rPr lang="en-US" sz="2000" u="sng">
                          <a:effectLst/>
                          <a:hlinkClick r:id="rId10"/>
                        </a:rPr>
                        <a:t>&amp;</a:t>
                      </a:r>
                      <a:r>
                        <a:rPr lang="en-US" sz="2000" u="sng" spc="5">
                          <a:effectLst/>
                          <a:hlinkClick r:id="rId10"/>
                        </a:rPr>
                        <a:t> </a:t>
                      </a:r>
                      <a:r>
                        <a:rPr lang="en-US" sz="2000" u="sng">
                          <a:effectLst/>
                          <a:hlinkClick r:id="rId10"/>
                        </a:rPr>
                        <a:t>EVI</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970">
                <a:tc>
                  <a:txBody>
                    <a:bodyPr/>
                    <a:lstStyle/>
                    <a:p>
                      <a:pPr algn="just">
                        <a:lnSpc>
                          <a:spcPct val="107000"/>
                        </a:lnSpc>
                        <a:spcAft>
                          <a:spcPts val="0"/>
                        </a:spcAft>
                      </a:pPr>
                      <a:r>
                        <a:rPr lang="en-US" sz="2000">
                          <a:effectLst/>
                        </a:rPr>
                        <a:t>VIIRS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spc="-5">
                          <a:effectLst/>
                        </a:rPr>
                        <a:t>V</a:t>
                      </a:r>
                      <a:r>
                        <a:rPr lang="en-US" sz="2000">
                          <a:effectLst/>
                        </a:rPr>
                        <a:t>ege</a:t>
                      </a:r>
                      <a:r>
                        <a:rPr lang="en-US" sz="2000" spc="-5">
                          <a:effectLst/>
                        </a:rPr>
                        <a:t>t</a:t>
                      </a:r>
                      <a:r>
                        <a:rPr lang="en-US" sz="2000" spc="-10">
                          <a:effectLst/>
                        </a:rPr>
                        <a:t>a</a:t>
                      </a:r>
                      <a:r>
                        <a:rPr lang="en-US" sz="2000" spc="-5">
                          <a:effectLst/>
                        </a:rPr>
                        <a:t>ti</a:t>
                      </a:r>
                      <a:r>
                        <a:rPr lang="en-US" sz="2000">
                          <a:effectLst/>
                        </a:rPr>
                        <a:t>on</a:t>
                      </a:r>
                      <a:r>
                        <a:rPr lang="en-US" sz="2000" spc="-140">
                          <a:effectLst/>
                        </a:rPr>
                        <a:t> </a:t>
                      </a:r>
                      <a:r>
                        <a:rPr lang="en-US" sz="2000" spc="-5">
                          <a:effectLst/>
                        </a:rPr>
                        <a:t>I</a:t>
                      </a:r>
                      <a:r>
                        <a:rPr lang="en-US" sz="2000">
                          <a:effectLst/>
                        </a:rPr>
                        <a:t>nd</a:t>
                      </a:r>
                      <a:r>
                        <a:rPr lang="en-US" sz="2000" spc="-5">
                          <a:effectLst/>
                        </a:rPr>
                        <a:t>i</a:t>
                      </a:r>
                      <a:r>
                        <a:rPr lang="en-US" sz="2000">
                          <a:effectLst/>
                        </a:rPr>
                        <a:t>ces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9"/>
                        </a:rPr>
                        <a:t>Imagery</a:t>
                      </a:r>
                      <a:r>
                        <a:rPr lang="en-US" sz="2000">
                          <a:effectLst/>
                        </a:rPr>
                        <a:t>,</a:t>
                      </a:r>
                      <a:r>
                        <a:rPr lang="en-US" sz="2000" spc="60">
                          <a:effectLst/>
                        </a:rPr>
                        <a:t> </a:t>
                      </a:r>
                      <a:r>
                        <a:rPr lang="en-US" sz="2000" u="sng">
                          <a:effectLst/>
                          <a:hlinkClick r:id="rId11"/>
                        </a:rPr>
                        <a:t>Vegetation</a:t>
                      </a:r>
                      <a:r>
                        <a:rPr lang="en-US" sz="2000" u="sng" spc="45">
                          <a:effectLst/>
                          <a:hlinkClick r:id="rId11"/>
                        </a:rPr>
                        <a:t> </a:t>
                      </a:r>
                      <a:r>
                        <a:rPr lang="en-US" sz="2000" u="sng">
                          <a:effectLst/>
                          <a:hlinkClick r:id="rId11"/>
                        </a:rPr>
                        <a:t>Health</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373">
                <a:tc>
                  <a:txBody>
                    <a:bodyPr/>
                    <a:lstStyle/>
                    <a:p>
                      <a:pPr algn="just">
                        <a:lnSpc>
                          <a:spcPct val="107000"/>
                        </a:lnSpc>
                        <a:spcAft>
                          <a:spcPts val="0"/>
                        </a:spcAft>
                      </a:pPr>
                      <a:r>
                        <a:rPr lang="en-US" sz="2000">
                          <a:effectLst/>
                        </a:rPr>
                        <a:t>SMAP</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Soil</a:t>
                      </a:r>
                      <a:r>
                        <a:rPr lang="en-US" sz="2000" spc="5">
                          <a:effectLst/>
                        </a:rPr>
                        <a:t> </a:t>
                      </a:r>
                      <a:r>
                        <a:rPr lang="en-US" sz="2000">
                          <a:effectLst/>
                        </a:rPr>
                        <a:t>Moisture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12"/>
                        </a:rPr>
                        <a:t>Soil</a:t>
                      </a:r>
                      <a:r>
                        <a:rPr lang="en-US" sz="2000" u="sng" spc="5">
                          <a:effectLst/>
                          <a:hlinkClick r:id="rId12"/>
                        </a:rPr>
                        <a:t> </a:t>
                      </a:r>
                      <a:r>
                        <a:rPr lang="en-US" sz="2000" u="sng">
                          <a:effectLst/>
                          <a:hlinkClick r:id="rId12"/>
                        </a:rPr>
                        <a:t>Moisture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373">
                <a:tc>
                  <a:txBody>
                    <a:bodyPr/>
                    <a:lstStyle/>
                    <a:p>
                      <a:pPr algn="just">
                        <a:lnSpc>
                          <a:spcPct val="107000"/>
                        </a:lnSpc>
                        <a:spcAft>
                          <a:spcPts val="0"/>
                        </a:spcAft>
                      </a:pPr>
                      <a:r>
                        <a:rPr lang="en-US" sz="2000">
                          <a:effectLst/>
                        </a:rPr>
                        <a:t>ECOSTRESS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Moisture,</a:t>
                      </a:r>
                      <a:r>
                        <a:rPr lang="en-US" sz="2000" spc="105">
                          <a:effectLst/>
                        </a:rPr>
                        <a:t> </a:t>
                      </a:r>
                      <a:r>
                        <a:rPr lang="en-US" sz="2000">
                          <a:effectLst/>
                        </a:rPr>
                        <a:t>Evaporative</a:t>
                      </a:r>
                      <a:r>
                        <a:rPr lang="en-US" sz="2000" spc="100">
                          <a:effectLst/>
                        </a:rPr>
                        <a:t> </a:t>
                      </a:r>
                      <a:r>
                        <a:rPr lang="en-US" sz="2000">
                          <a:effectLst/>
                        </a:rPr>
                        <a:t>Stress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13"/>
                        </a:rPr>
                        <a:t>Thermal</a:t>
                      </a:r>
                      <a:r>
                        <a:rPr lang="en-US" sz="2000" u="sng" spc="-85">
                          <a:effectLst/>
                          <a:hlinkClick r:id="rId13"/>
                        </a:rPr>
                        <a:t> </a:t>
                      </a:r>
                      <a:r>
                        <a:rPr lang="en-US" sz="2000" u="sng">
                          <a:effectLst/>
                          <a:hlinkClick r:id="rId13"/>
                        </a:rPr>
                        <a:t>Data</a:t>
                      </a:r>
                      <a:r>
                        <a:rPr lang="en-US" sz="2000">
                          <a:effectLst/>
                        </a:rPr>
                        <a:t>,</a:t>
                      </a:r>
                      <a:r>
                        <a:rPr lang="en-US" sz="2000" spc="-115">
                          <a:effectLst/>
                        </a:rPr>
                        <a:t> </a:t>
                      </a:r>
                      <a:r>
                        <a:rPr lang="en-US" sz="2000" u="sng">
                          <a:effectLst/>
                          <a:hlinkClick r:id="rId14"/>
                        </a:rPr>
                        <a:t>ESI</a:t>
                      </a:r>
                      <a:r>
                        <a:rPr lang="en-US" sz="2000" u="sng" spc="-70">
                          <a:effectLst/>
                          <a:hlinkClick r:id="rId14"/>
                        </a:rPr>
                        <a:t> </a:t>
                      </a:r>
                      <a:r>
                        <a:rPr lang="en-US" sz="2000" u="sng">
                          <a:effectLst/>
                          <a:hlinkClick r:id="rId14"/>
                        </a:rPr>
                        <a:t>Documentation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373">
                <a:tc>
                  <a:txBody>
                    <a:bodyPr/>
                    <a:lstStyle/>
                    <a:p>
                      <a:pPr algn="just">
                        <a:lnSpc>
                          <a:spcPct val="107000"/>
                        </a:lnSpc>
                        <a:spcAft>
                          <a:spcPts val="0"/>
                        </a:spcAft>
                      </a:pPr>
                      <a:r>
                        <a:rPr lang="en-US" sz="2000">
                          <a:effectLst/>
                        </a:rPr>
                        <a:t>EO-1</a:t>
                      </a:r>
                      <a:r>
                        <a:rPr lang="en-US" sz="2000" spc="135">
                          <a:effectLst/>
                        </a:rPr>
                        <a:t> </a:t>
                      </a:r>
                      <a:r>
                        <a:rPr lang="en-US" sz="2000">
                          <a:effectLst/>
                        </a:rPr>
                        <a:t>Hyperion</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Land</a:t>
                      </a:r>
                      <a:r>
                        <a:rPr lang="en-US" sz="2000" spc="-5">
                          <a:effectLst/>
                        </a:rPr>
                        <a:t> </a:t>
                      </a:r>
                      <a:r>
                        <a:rPr lang="en-US" sz="2000">
                          <a:effectLst/>
                        </a:rPr>
                        <a:t>Class, Dry</a:t>
                      </a:r>
                      <a:r>
                        <a:rPr lang="en-US" sz="2000" spc="10">
                          <a:effectLst/>
                        </a:rPr>
                        <a:t> </a:t>
                      </a:r>
                      <a:r>
                        <a:rPr lang="en-US" sz="2000">
                          <a:effectLst/>
                        </a:rPr>
                        <a:t>Matter</a:t>
                      </a:r>
                      <a:r>
                        <a:rPr lang="en-US" sz="2000" spc="-10">
                          <a:effectLst/>
                        </a:rPr>
                        <a:t> </a:t>
                      </a:r>
                      <a:r>
                        <a:rPr lang="en-US" sz="2000">
                          <a:effectLst/>
                        </a:rPr>
                        <a:t>Content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15"/>
                        </a:rPr>
                        <a:t>Hyperspectral</a:t>
                      </a:r>
                      <a:r>
                        <a:rPr lang="en-US" sz="2000" u="sng" spc="-35">
                          <a:effectLst/>
                          <a:hlinkClick r:id="rId15"/>
                        </a:rPr>
                        <a:t> </a:t>
                      </a:r>
                      <a:r>
                        <a:rPr lang="en-US" sz="2000" u="sng">
                          <a:effectLst/>
                          <a:hlinkClick r:id="rId15"/>
                        </a:rPr>
                        <a:t>Imagery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970">
                <a:tc>
                  <a:txBody>
                    <a:bodyPr/>
                    <a:lstStyle/>
                    <a:p>
                      <a:pPr algn="just">
                        <a:lnSpc>
                          <a:spcPct val="107000"/>
                        </a:lnSpc>
                        <a:spcAft>
                          <a:spcPts val="0"/>
                        </a:spcAft>
                      </a:pPr>
                      <a:r>
                        <a:rPr lang="en-US" sz="2000">
                          <a:effectLst/>
                        </a:rPr>
                        <a:t>AVIRIS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Land</a:t>
                      </a:r>
                      <a:r>
                        <a:rPr lang="en-US" sz="2000" spc="-5">
                          <a:effectLst/>
                        </a:rPr>
                        <a:t> </a:t>
                      </a:r>
                      <a:r>
                        <a:rPr lang="en-US" sz="2000">
                          <a:effectLst/>
                        </a:rPr>
                        <a:t>Class, Dry</a:t>
                      </a:r>
                      <a:r>
                        <a:rPr lang="en-US" sz="2000" spc="10">
                          <a:effectLst/>
                        </a:rPr>
                        <a:t> </a:t>
                      </a:r>
                      <a:r>
                        <a:rPr lang="en-US" sz="2000">
                          <a:effectLst/>
                        </a:rPr>
                        <a:t>Matter</a:t>
                      </a:r>
                      <a:r>
                        <a:rPr lang="en-US" sz="2000" spc="-10">
                          <a:effectLst/>
                        </a:rPr>
                        <a:t> </a:t>
                      </a:r>
                      <a:r>
                        <a:rPr lang="en-US" sz="2000">
                          <a:effectLst/>
                        </a:rPr>
                        <a:t>Content</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16"/>
                        </a:rPr>
                        <a:t>Hyperspectral</a:t>
                      </a:r>
                      <a:r>
                        <a:rPr lang="en-US" sz="2000" u="sng" spc="-35">
                          <a:effectLst/>
                          <a:hlinkClick r:id="rId16"/>
                        </a:rPr>
                        <a:t> </a:t>
                      </a:r>
                      <a:r>
                        <a:rPr lang="en-US" sz="2000" u="sng">
                          <a:effectLst/>
                          <a:hlinkClick r:id="rId16"/>
                        </a:rPr>
                        <a:t>Imagery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373">
                <a:tc>
                  <a:txBody>
                    <a:bodyPr/>
                    <a:lstStyle/>
                    <a:p>
                      <a:pPr algn="just">
                        <a:lnSpc>
                          <a:spcPct val="107000"/>
                        </a:lnSpc>
                        <a:spcAft>
                          <a:spcPts val="0"/>
                        </a:spcAft>
                      </a:pPr>
                      <a:r>
                        <a:rPr lang="en-US" sz="2000">
                          <a:effectLst/>
                        </a:rPr>
                        <a:t>GEDI</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Vegetation Structure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17"/>
                        </a:rPr>
                        <a:t>LiDAR</a:t>
                      </a:r>
                      <a:r>
                        <a:rPr lang="en-US" sz="2000" u="sng" spc="-15">
                          <a:effectLst/>
                          <a:hlinkClick r:id="rId17"/>
                        </a:rPr>
                        <a:t> </a:t>
                      </a:r>
                      <a:r>
                        <a:rPr lang="en-US" sz="2000" u="sng">
                          <a:effectLst/>
                          <a:hlinkClick r:id="rId17"/>
                        </a:rPr>
                        <a:t>Data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970">
                <a:tc>
                  <a:txBody>
                    <a:bodyPr/>
                    <a:lstStyle/>
                    <a:p>
                      <a:pPr algn="just">
                        <a:lnSpc>
                          <a:spcPct val="107000"/>
                        </a:lnSpc>
                        <a:spcAft>
                          <a:spcPts val="0"/>
                        </a:spcAft>
                      </a:pPr>
                      <a:r>
                        <a:rPr lang="en-US" sz="2000">
                          <a:effectLst/>
                        </a:rPr>
                        <a:t>SRTM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Topography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18"/>
                        </a:rPr>
                        <a:t>Topography</a:t>
                      </a:r>
                      <a:r>
                        <a:rPr lang="en-US" sz="2000" u="sng" spc="20">
                          <a:effectLst/>
                          <a:hlinkClick r:id="rId18"/>
                        </a:rPr>
                        <a:t> </a:t>
                      </a:r>
                      <a:r>
                        <a:rPr lang="en-US" sz="2000" u="sng">
                          <a:effectLst/>
                          <a:hlinkClick r:id="rId18"/>
                        </a:rPr>
                        <a:t>(DEM)</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373">
                <a:tc>
                  <a:txBody>
                    <a:bodyPr/>
                    <a:lstStyle/>
                    <a:p>
                      <a:pPr algn="just">
                        <a:lnSpc>
                          <a:spcPct val="107000"/>
                        </a:lnSpc>
                        <a:spcAft>
                          <a:spcPts val="0"/>
                        </a:spcAft>
                      </a:pPr>
                      <a:r>
                        <a:rPr lang="en-US" sz="2000">
                          <a:effectLst/>
                        </a:rPr>
                        <a:t>Sentinel-1</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Land</a:t>
                      </a:r>
                      <a:r>
                        <a:rPr lang="en-US" sz="2000" spc="110">
                          <a:effectLst/>
                        </a:rPr>
                        <a:t> </a:t>
                      </a:r>
                      <a:r>
                        <a:rPr lang="en-US" sz="2000">
                          <a:effectLst/>
                        </a:rPr>
                        <a:t>Class,</a:t>
                      </a:r>
                      <a:r>
                        <a:rPr lang="en-US" sz="2000" spc="115">
                          <a:effectLst/>
                        </a:rPr>
                        <a:t> </a:t>
                      </a:r>
                      <a:r>
                        <a:rPr lang="en-US" sz="2000">
                          <a:effectLst/>
                        </a:rPr>
                        <a:t>Structure,</a:t>
                      </a:r>
                      <a:r>
                        <a:rPr lang="en-US" sz="2000" spc="125">
                          <a:effectLst/>
                        </a:rPr>
                        <a:t> </a:t>
                      </a:r>
                      <a:r>
                        <a:rPr lang="en-US" sz="2000">
                          <a:effectLst/>
                        </a:rPr>
                        <a:t>Moisture</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a:effectLst/>
                          <a:hlinkClick r:id="rId19"/>
                        </a:rPr>
                        <a:t>Synthetic</a:t>
                      </a:r>
                      <a:r>
                        <a:rPr lang="en-US" sz="2000" u="sng" spc="45">
                          <a:effectLst/>
                          <a:hlinkClick r:id="rId19"/>
                        </a:rPr>
                        <a:t> </a:t>
                      </a:r>
                      <a:r>
                        <a:rPr lang="en-US" sz="2000" u="sng">
                          <a:effectLst/>
                          <a:hlinkClick r:id="rId19"/>
                        </a:rPr>
                        <a:t>Aperture</a:t>
                      </a:r>
                      <a:r>
                        <a:rPr lang="en-US" sz="2000" u="sng" spc="50">
                          <a:effectLst/>
                          <a:hlinkClick r:id="rId19"/>
                        </a:rPr>
                        <a:t> </a:t>
                      </a:r>
                      <a:r>
                        <a:rPr lang="en-US" sz="2000" u="sng">
                          <a:effectLst/>
                          <a:hlinkClick r:id="rId19"/>
                        </a:rPr>
                        <a:t>Radar</a:t>
                      </a:r>
                      <a:r>
                        <a:rPr lang="en-US" sz="2000" u="sng" spc="45">
                          <a:effectLst/>
                          <a:hlinkClick r:id="rId19"/>
                        </a:rPr>
                        <a:t> </a:t>
                      </a:r>
                      <a:r>
                        <a:rPr lang="en-US" sz="2000" u="sng">
                          <a:effectLst/>
                          <a:hlinkClick r:id="rId19"/>
                        </a:rPr>
                        <a:t>Data</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r h="336970">
                <a:tc>
                  <a:txBody>
                    <a:bodyPr/>
                    <a:lstStyle/>
                    <a:p>
                      <a:pPr algn="just">
                        <a:lnSpc>
                          <a:spcPct val="107000"/>
                        </a:lnSpc>
                        <a:spcAft>
                          <a:spcPts val="0"/>
                        </a:spcAft>
                      </a:pPr>
                      <a:r>
                        <a:rPr lang="en-US" sz="2000">
                          <a:effectLst/>
                        </a:rPr>
                        <a:t>ALOS</a:t>
                      </a:r>
                      <a:r>
                        <a:rPr lang="en-US" sz="2000" spc="95">
                          <a:effectLst/>
                        </a:rPr>
                        <a:t> </a:t>
                      </a:r>
                      <a:r>
                        <a:rPr lang="en-US" sz="2000">
                          <a:effectLst/>
                        </a:rPr>
                        <a:t>PALSAR</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a:effectLst/>
                        </a:rPr>
                        <a:t>Structure,</a:t>
                      </a:r>
                      <a:r>
                        <a:rPr lang="en-US" sz="2000" spc="-110">
                          <a:effectLst/>
                        </a:rPr>
                        <a:t> </a:t>
                      </a:r>
                      <a:r>
                        <a:rPr lang="en-US" sz="2000">
                          <a:effectLst/>
                        </a:rPr>
                        <a:t>Topography</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c>
                  <a:txBody>
                    <a:bodyPr/>
                    <a:lstStyle/>
                    <a:p>
                      <a:pPr algn="just">
                        <a:lnSpc>
                          <a:spcPct val="107000"/>
                        </a:lnSpc>
                        <a:spcAft>
                          <a:spcPts val="0"/>
                        </a:spcAft>
                      </a:pPr>
                      <a:r>
                        <a:rPr lang="en-US" sz="2000" u="sng" dirty="0">
                          <a:effectLst/>
                          <a:hlinkClick r:id="rId20"/>
                        </a:rPr>
                        <a:t>Synthetic</a:t>
                      </a:r>
                      <a:r>
                        <a:rPr lang="en-US" sz="2000" u="sng" spc="45" dirty="0">
                          <a:effectLst/>
                          <a:hlinkClick r:id="rId20"/>
                        </a:rPr>
                        <a:t> </a:t>
                      </a:r>
                      <a:r>
                        <a:rPr lang="en-US" sz="2000" u="sng" dirty="0">
                          <a:effectLst/>
                          <a:hlinkClick r:id="rId20"/>
                        </a:rPr>
                        <a:t>Aperture</a:t>
                      </a:r>
                      <a:r>
                        <a:rPr lang="en-US" sz="2000" u="sng" spc="50" dirty="0">
                          <a:effectLst/>
                          <a:hlinkClick r:id="rId20"/>
                        </a:rPr>
                        <a:t> </a:t>
                      </a:r>
                      <a:r>
                        <a:rPr lang="en-US" sz="2000" u="sng" dirty="0">
                          <a:effectLst/>
                          <a:hlinkClick r:id="rId20"/>
                        </a:rPr>
                        <a:t>Radar</a:t>
                      </a:r>
                      <a:r>
                        <a:rPr lang="en-US" sz="2000" u="sng" spc="45" dirty="0">
                          <a:effectLst/>
                          <a:hlinkClick r:id="rId20"/>
                        </a:rPr>
                        <a:t> </a:t>
                      </a:r>
                      <a:r>
                        <a:rPr lang="en-US" sz="2000" u="sng" dirty="0">
                          <a:effectLst/>
                          <a:hlinkClick r:id="rId20"/>
                        </a:rPr>
                        <a:t>Data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tc>
              </a:tr>
            </a:tbl>
          </a:graphicData>
        </a:graphic>
      </p:graphicFrame>
    </p:spTree>
    <p:extLst>
      <p:ext uri="{BB962C8B-B14F-4D97-AF65-F5344CB8AC3E}">
        <p14:creationId xmlns:p14="http://schemas.microsoft.com/office/powerpoint/2010/main" val="916510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Global Wildfire Information System (GWIS)</a:t>
            </a:r>
          </a:p>
        </p:txBody>
      </p:sp>
      <p:sp>
        <p:nvSpPr>
          <p:cNvPr id="3" name="Text Placeholder 2"/>
          <p:cNvSpPr>
            <a:spLocks noGrp="1"/>
          </p:cNvSpPr>
          <p:nvPr>
            <p:ph type="body" idx="1"/>
          </p:nvPr>
        </p:nvSpPr>
        <p:spPr/>
        <p:txBody>
          <a:bodyPr>
            <a:normAutofit fontScale="92500" lnSpcReduction="20000"/>
          </a:bodyPr>
          <a:lstStyle/>
          <a:p>
            <a:pPr marR="0" lvl="0" rtl="0"/>
            <a:r>
              <a:rPr lang="en-US" b="1" i="0" u="none" strike="noStrike" baseline="0" smtClean="0">
                <a:latin typeface="Times New Roman" panose="02020603050405020304" pitchFamily="18" charset="0"/>
              </a:rPr>
              <a:t>Joint initiative of the GEO 2017-2019 Work Programmeand Copernicus, the European service that delivers near real-time data on a global level to meet user needs.</a:t>
            </a:r>
          </a:p>
          <a:p>
            <a:pPr marR="0" lvl="0" rtl="0"/>
            <a:r>
              <a:rPr lang="en-US" b="1" i="0" u="none" strike="noStrike" baseline="0" smtClean="0">
                <a:latin typeface="Times New Roman" panose="02020603050405020304" pitchFamily="18" charset="0"/>
              </a:rPr>
              <a:t>Goal: Provide a comprehensive view and evaluation of fire regimes and fire effects at the global level</a:t>
            </a:r>
          </a:p>
          <a:p>
            <a:pPr marR="0" lvl="0" rtl="0"/>
            <a:r>
              <a:rPr lang="en-US" b="1" i="0" u="none" strike="noStrike" baseline="0" smtClean="0">
                <a:latin typeface="Times New Roman" panose="02020603050405020304" pitchFamily="18" charset="0"/>
              </a:rPr>
              <a:t>Builds on the ongoing activities of the European Forest Fire Information System, The Global Terrestrial Observing System, the Global Observation of Forest Cover –Global Observation of Land Dynamics (GOFC-GOLD) Fire Implementation team, and the associated Regional Networks</a:t>
            </a:r>
          </a:p>
          <a:p>
            <a:pPr marR="0" lvl="0" rtl="0"/>
            <a:r>
              <a:rPr lang="en-US" b="1" i="0" u="none" strike="noStrike" baseline="0" smtClean="0">
                <a:latin typeface="Times New Roman" panose="02020603050405020304" pitchFamily="18" charset="0"/>
              </a:rPr>
              <a:t>NASA recently funded several projects to enhance the current GWIS.</a:t>
            </a:r>
          </a:p>
          <a:p>
            <a:pPr marR="0" lvl="0" rtl="0"/>
            <a:r>
              <a:rPr lang="en-US" b="1" i="0" u="none" strike="noStrike" baseline="0" smtClean="0">
                <a:latin typeface="Times New Roman" panose="02020603050405020304" pitchFamily="18" charset="0"/>
              </a:rPr>
              <a:t>GWIS Viewer: https://gwis.jrc.ec.europa.eu/</a:t>
            </a:r>
          </a:p>
        </p:txBody>
      </p:sp>
    </p:spTree>
    <p:extLst>
      <p:ext uri="{BB962C8B-B14F-4D97-AF65-F5344CB8AC3E}">
        <p14:creationId xmlns:p14="http://schemas.microsoft.com/office/powerpoint/2010/main" val="27665958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Remote sensing types for active forest fire monitoring</a:t>
            </a:r>
            <a:endParaRPr lang="en-US" dirty="0"/>
          </a:p>
        </p:txBody>
      </p:sp>
      <p:sp>
        <p:nvSpPr>
          <p:cNvPr id="3" name="Text Placeholder 2"/>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smtClean="0"/>
              <a:t>04-Apr-23</a:t>
            </a:r>
            <a:endParaRPr lang="en-US"/>
          </a:p>
        </p:txBody>
      </p:sp>
      <p:sp>
        <p:nvSpPr>
          <p:cNvPr id="5" name="Footer Placeholder 4"/>
          <p:cNvSpPr>
            <a:spLocks noGrp="1"/>
          </p:cNvSpPr>
          <p:nvPr>
            <p:ph type="ftr" sz="quarter" idx="11"/>
          </p:nvPr>
        </p:nvSpPr>
        <p:spPr/>
        <p:txBody>
          <a:bodyPr/>
          <a:lstStyle/>
          <a:p>
            <a:r>
              <a:rPr lang="en-US" smtClean="0"/>
              <a:t>Kefyalew Sahle (HU, WGCFNR)</a:t>
            </a:r>
            <a:endParaRPr lang="en-US"/>
          </a:p>
        </p:txBody>
      </p:sp>
      <p:sp>
        <p:nvSpPr>
          <p:cNvPr id="6" name="Slide Number Placeholder 5"/>
          <p:cNvSpPr>
            <a:spLocks noGrp="1"/>
          </p:cNvSpPr>
          <p:nvPr>
            <p:ph type="sldNum" sz="quarter" idx="12"/>
          </p:nvPr>
        </p:nvSpPr>
        <p:spPr/>
        <p:txBody>
          <a:bodyPr/>
          <a:lstStyle/>
          <a:p>
            <a:fld id="{A088C100-5670-4E20-940F-F4434F56A4F4}" type="slidenum">
              <a:rPr lang="en-US" smtClean="0"/>
              <a:t>46</a:t>
            </a:fld>
            <a:endParaRPr lang="en-US"/>
          </a:p>
        </p:txBody>
      </p:sp>
    </p:spTree>
    <p:extLst>
      <p:ext uri="{BB962C8B-B14F-4D97-AF65-F5344CB8AC3E}">
        <p14:creationId xmlns:p14="http://schemas.microsoft.com/office/powerpoint/2010/main" val="847499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Remote sensing types for monitoring areas damaged by forest fire</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Common satellites that can provide images to map/monitor areas damaged by forest fire are,</a:t>
            </a:r>
          </a:p>
          <a:p>
            <a:pPr lvl="1"/>
            <a:r>
              <a:rPr lang="en-US" b="1" i="0" u="none" strike="noStrike" baseline="0" dirty="0" smtClean="0">
                <a:latin typeface="Times New Roman" panose="02020603050405020304" pitchFamily="18" charset="0"/>
              </a:rPr>
              <a:t>Landsat and Sentinel-2 satellite</a:t>
            </a:r>
          </a:p>
          <a:p>
            <a:pPr lvl="1"/>
            <a:r>
              <a:rPr lang="en-US" b="1" i="0" u="none" strike="noStrike" baseline="0" dirty="0" smtClean="0">
                <a:latin typeface="Times New Roman" panose="02020603050405020304" pitchFamily="18" charset="0"/>
              </a:rPr>
              <a:t>SPOT</a:t>
            </a:r>
          </a:p>
          <a:p>
            <a:pPr lvl="1"/>
            <a:r>
              <a:rPr lang="en-US" b="1" i="0" u="none" strike="noStrike" baseline="0" dirty="0" smtClean="0">
                <a:latin typeface="Times New Roman" panose="02020603050405020304" pitchFamily="18" charset="0"/>
              </a:rPr>
              <a:t>Moderate Resolution Imaging Spectrometer (</a:t>
            </a:r>
            <a:r>
              <a:rPr lang="en-US" b="1" i="0" u="none" strike="noStrike" baseline="0" dirty="0" err="1" smtClean="0">
                <a:latin typeface="Times New Roman" panose="02020603050405020304" pitchFamily="18" charset="0"/>
              </a:rPr>
              <a:t>MODIS</a:t>
            </a:r>
            <a:r>
              <a:rPr lang="en-US" b="1" i="0" u="none" strike="noStrike" baseline="0" dirty="0" smtClean="0">
                <a:latin typeface="Times New Roman" panose="02020603050405020304" pitchFamily="18" charset="0"/>
              </a:rPr>
              <a:t>) </a:t>
            </a:r>
          </a:p>
          <a:p>
            <a:pPr lvl="1"/>
            <a:r>
              <a:rPr lang="en-US" b="1" i="0" u="none" strike="noStrike" baseline="0" dirty="0" smtClean="0">
                <a:latin typeface="Times New Roman" panose="02020603050405020304" pitchFamily="18" charset="0"/>
              </a:rPr>
              <a:t>Visible Infrared Imaging Radiometer Suite (</a:t>
            </a:r>
            <a:r>
              <a:rPr lang="en-US" b="1" i="0" u="none" strike="noStrike" baseline="0" dirty="0" err="1" smtClean="0">
                <a:latin typeface="Times New Roman" panose="02020603050405020304" pitchFamily="18" charset="0"/>
              </a:rPr>
              <a:t>VIIRS</a:t>
            </a:r>
            <a:r>
              <a:rPr lang="en-US" b="1" i="0" u="none" strike="noStrike" baseline="0" dirty="0" smtClean="0">
                <a:latin typeface="Times New Roman" panose="02020603050405020304" pitchFamily="18" charset="0"/>
              </a:rPr>
              <a:t>) </a:t>
            </a:r>
          </a:p>
          <a:p>
            <a:pPr lvl="1"/>
            <a:r>
              <a:rPr lang="en-US" b="1" i="0" u="none" strike="noStrike" baseline="0" dirty="0" smtClean="0">
                <a:latin typeface="Times New Roman" panose="02020603050405020304" pitchFamily="18" charset="0"/>
              </a:rPr>
              <a:t>ASTER Instrument</a:t>
            </a:r>
          </a:p>
        </p:txBody>
      </p:sp>
    </p:spTree>
    <p:extLst>
      <p:ext uri="{BB962C8B-B14F-4D97-AF65-F5344CB8AC3E}">
        <p14:creationId xmlns:p14="http://schemas.microsoft.com/office/powerpoint/2010/main" val="134363689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smtClean="0">
                <a:latin typeface="Times New Roman" panose="02020603050405020304" pitchFamily="18" charset="0"/>
              </a:rPr>
              <a:t>Active Fire Detection </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Active fires are located on the basis of the so-called thermal anomalies produced by them. </a:t>
            </a:r>
          </a:p>
          <a:p>
            <a:pPr marR="0" lvl="0" rtl="0"/>
            <a:r>
              <a:rPr lang="en-US" b="1" i="0" u="none" strike="noStrike" baseline="0" dirty="0" smtClean="0">
                <a:latin typeface="Times New Roman" panose="02020603050405020304" pitchFamily="18" charset="0"/>
              </a:rPr>
              <a:t>The algorithms compare the temperature of a potential fire with the temperature of the land cover around it; if the difference in temperature is above a given threshold, the potential fire is confirmed as an active fire or "hot spot." </a:t>
            </a:r>
          </a:p>
        </p:txBody>
      </p:sp>
    </p:spTree>
    <p:extLst>
      <p:ext uri="{BB962C8B-B14F-4D97-AF65-F5344CB8AC3E}">
        <p14:creationId xmlns:p14="http://schemas.microsoft.com/office/powerpoint/2010/main" val="38332361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err="1" smtClean="0">
                <a:latin typeface="Times New Roman" panose="02020603050405020304" pitchFamily="18" charset="0"/>
              </a:rPr>
              <a:t>MODIS</a:t>
            </a:r>
            <a:r>
              <a:rPr lang="en-US" b="1" i="0" u="none" strike="noStrike" kern="1800" baseline="0" dirty="0" smtClean="0">
                <a:latin typeface="Times New Roman" panose="02020603050405020304" pitchFamily="18" charset="0"/>
              </a:rPr>
              <a:t> Active fires </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The </a:t>
            </a:r>
            <a:r>
              <a:rPr lang="en-US" b="1" i="0" u="none" strike="noStrike" baseline="0" dirty="0" err="1" smtClean="0">
                <a:latin typeface="Times New Roman" panose="02020603050405020304" pitchFamily="18" charset="0"/>
              </a:rPr>
              <a:t>MODIS</a:t>
            </a:r>
            <a:r>
              <a:rPr lang="en-US" b="1" i="0" u="none" strike="noStrike" baseline="0" dirty="0" smtClean="0">
                <a:latin typeface="Times New Roman" panose="02020603050405020304" pitchFamily="18" charset="0"/>
              </a:rPr>
              <a:t> sensor, on board of the TERRA and </a:t>
            </a:r>
            <a:r>
              <a:rPr lang="en-US" b="1" i="0" u="none" strike="noStrike" baseline="0" dirty="0" err="1" smtClean="0">
                <a:latin typeface="Times New Roman" panose="02020603050405020304" pitchFamily="18" charset="0"/>
              </a:rPr>
              <a:t>ACQUA</a:t>
            </a:r>
            <a:r>
              <a:rPr lang="en-US" b="1" i="0" u="none" strike="noStrike" baseline="0" dirty="0" smtClean="0">
                <a:latin typeface="Times New Roman" panose="02020603050405020304" pitchFamily="18" charset="0"/>
              </a:rPr>
              <a:t> satellites, identifies areas on the ground that distinctly hotter than their surroundings and flags them as active fires. </a:t>
            </a:r>
          </a:p>
          <a:p>
            <a:pPr marR="0" lvl="0" rtl="0"/>
            <a:r>
              <a:rPr lang="en-US" b="1" i="0" u="none" strike="noStrike" baseline="0" dirty="0" smtClean="0">
                <a:latin typeface="Times New Roman" panose="02020603050405020304" pitchFamily="18" charset="0"/>
              </a:rPr>
              <a:t>The difference in temperature between the areas that are actively burning with respect to neighbor areas allows the identification and mapping of active fires. </a:t>
            </a:r>
          </a:p>
          <a:p>
            <a:pPr marR="0" lvl="0" rtl="0"/>
            <a:r>
              <a:rPr lang="en-US" b="1" i="0" u="none" strike="noStrike" baseline="0" dirty="0" smtClean="0">
                <a:latin typeface="Times New Roman" panose="02020603050405020304" pitchFamily="18" charset="0"/>
              </a:rPr>
              <a:t>The spatial resolution of the active fire detection pixel from </a:t>
            </a:r>
            <a:r>
              <a:rPr lang="en-US" b="1" i="0" u="none" strike="noStrike" baseline="0" dirty="0" err="1" smtClean="0">
                <a:latin typeface="Times New Roman" panose="02020603050405020304" pitchFamily="18" charset="0"/>
              </a:rPr>
              <a:t>MODIS</a:t>
            </a:r>
            <a:r>
              <a:rPr lang="en-US" b="1" i="0" u="none" strike="noStrike" baseline="0" dirty="0" smtClean="0">
                <a:latin typeface="Times New Roman" panose="02020603050405020304" pitchFamily="18" charset="0"/>
              </a:rPr>
              <a:t> is 1 km.</a:t>
            </a:r>
          </a:p>
        </p:txBody>
      </p:sp>
    </p:spTree>
    <p:extLst>
      <p:ext uri="{BB962C8B-B14F-4D97-AF65-F5344CB8AC3E}">
        <p14:creationId xmlns:p14="http://schemas.microsoft.com/office/powerpoint/2010/main" val="3795219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Climate Variability &amp; Change and Fire Weather</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Fire weather is a combination of temperature, precipitation, winds, and humidity conducive to high potential of fire activities.</a:t>
            </a:r>
          </a:p>
          <a:p>
            <a:pPr marR="0" lvl="0" rtl="0"/>
            <a:r>
              <a:rPr lang="en-US" b="1" i="0" u="none" strike="noStrike" baseline="0" smtClean="0">
                <a:latin typeface="Times New Roman" panose="02020603050405020304" pitchFamily="18" charset="0"/>
              </a:rPr>
              <a:t>Climate conditions influence fire weather, soil moisture, and vegetation productivity, affecting fire activities.</a:t>
            </a:r>
          </a:p>
        </p:txBody>
      </p:sp>
    </p:spTree>
    <p:extLst>
      <p:ext uri="{BB962C8B-B14F-4D97-AF65-F5344CB8AC3E}">
        <p14:creationId xmlns:p14="http://schemas.microsoft.com/office/powerpoint/2010/main" val="292647132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err="1" smtClean="0">
                <a:latin typeface="Times New Roman" panose="02020603050405020304" pitchFamily="18" charset="0"/>
              </a:rPr>
              <a:t>VIIRS</a:t>
            </a:r>
            <a:r>
              <a:rPr lang="en-US" b="1" i="0" u="none" strike="noStrike" kern="1800" baseline="0" dirty="0" smtClean="0">
                <a:latin typeface="Times New Roman" panose="02020603050405020304" pitchFamily="18" charset="0"/>
              </a:rPr>
              <a:t> Active fires</a:t>
            </a:r>
          </a:p>
        </p:txBody>
      </p:sp>
      <p:sp>
        <p:nvSpPr>
          <p:cNvPr id="3" name="Text Placeholder 2"/>
          <p:cNvSpPr>
            <a:spLocks noGrp="1"/>
          </p:cNvSpPr>
          <p:nvPr>
            <p:ph type="body" idx="1"/>
          </p:nvPr>
        </p:nvSpPr>
        <p:spPr/>
        <p:txBody>
          <a:bodyPr>
            <a:normAutofit lnSpcReduction="10000"/>
          </a:bodyPr>
          <a:lstStyle/>
          <a:p>
            <a:pPr marR="0" lvl="0" rtl="0"/>
            <a:r>
              <a:rPr lang="en-US" b="1" i="0" u="none" strike="noStrike" baseline="0" dirty="0" smtClean="0">
                <a:latin typeface="Times New Roman" panose="02020603050405020304" pitchFamily="18" charset="0"/>
              </a:rPr>
              <a:t>The </a:t>
            </a:r>
            <a:r>
              <a:rPr lang="en-US" b="1" i="0" u="none" strike="noStrike" baseline="0" dirty="0" err="1" smtClean="0">
                <a:latin typeface="Times New Roman" panose="02020603050405020304" pitchFamily="18" charset="0"/>
              </a:rPr>
              <a:t>VIIRS</a:t>
            </a:r>
            <a:r>
              <a:rPr lang="en-US" b="1" i="0" u="none" strike="noStrike" baseline="0" dirty="0" smtClean="0">
                <a:latin typeface="Times New Roman" panose="02020603050405020304" pitchFamily="18" charset="0"/>
              </a:rPr>
              <a:t> (Visible Infrared Imaging Radiometer Suite) on board of the NASA/NOAA </a:t>
            </a:r>
            <a:r>
              <a:rPr lang="en-US" b="1" i="0" u="none" strike="noStrike" baseline="0" dirty="0" err="1" smtClean="0">
                <a:latin typeface="Times New Roman" panose="02020603050405020304" pitchFamily="18" charset="0"/>
              </a:rPr>
              <a:t>Suomi</a:t>
            </a:r>
            <a:r>
              <a:rPr lang="en-US" b="1" i="0" u="none" strike="noStrike" baseline="0" dirty="0" smtClean="0">
                <a:latin typeface="Times New Roman" panose="02020603050405020304" pitchFamily="18" charset="0"/>
              </a:rPr>
              <a:t> National Polar-orbiting Partnership (</a:t>
            </a:r>
            <a:r>
              <a:rPr lang="en-US" b="1" i="0" u="none" strike="noStrike" baseline="0" dirty="0" err="1" smtClean="0">
                <a:latin typeface="Times New Roman" panose="02020603050405020304" pitchFamily="18" charset="0"/>
              </a:rPr>
              <a:t>SNPP</a:t>
            </a:r>
            <a:r>
              <a:rPr lang="en-US" b="1" i="0" u="none" strike="noStrike" baseline="0" dirty="0" smtClean="0">
                <a:latin typeface="Times New Roman" panose="02020603050405020304" pitchFamily="18" charset="0"/>
              </a:rPr>
              <a:t>) uses similar algorithms to those used by </a:t>
            </a:r>
            <a:r>
              <a:rPr lang="en-US" b="1" i="0" u="none" strike="noStrike" baseline="0" dirty="0" err="1" smtClean="0">
                <a:latin typeface="Times New Roman" panose="02020603050405020304" pitchFamily="18" charset="0"/>
              </a:rPr>
              <a:t>MODIS</a:t>
            </a:r>
            <a:r>
              <a:rPr lang="en-US" b="1" i="0" u="none" strike="noStrike" baseline="0" dirty="0" smtClean="0">
                <a:latin typeface="Times New Roman" panose="02020603050405020304" pitchFamily="18" charset="0"/>
              </a:rPr>
              <a:t> to detect active fires. </a:t>
            </a:r>
          </a:p>
          <a:p>
            <a:pPr marR="0" lvl="0" rtl="0"/>
            <a:r>
              <a:rPr lang="en-US" b="1" i="0" u="none" strike="noStrike" baseline="0" dirty="0" smtClean="0">
                <a:latin typeface="Times New Roman" panose="02020603050405020304" pitchFamily="18" charset="0"/>
              </a:rPr>
              <a:t>The </a:t>
            </a:r>
            <a:r>
              <a:rPr lang="en-US" b="1" i="0" u="none" strike="noStrike" baseline="0" dirty="0" err="1" smtClean="0">
                <a:latin typeface="Times New Roman" panose="02020603050405020304" pitchFamily="18" charset="0"/>
              </a:rPr>
              <a:t>VIIRS</a:t>
            </a:r>
            <a:r>
              <a:rPr lang="en-US" b="1" i="0" u="none" strike="noStrike" baseline="0" dirty="0" smtClean="0">
                <a:latin typeface="Times New Roman" panose="02020603050405020304" pitchFamily="18" charset="0"/>
              </a:rPr>
              <a:t> active fire products complements the </a:t>
            </a:r>
            <a:r>
              <a:rPr lang="en-US" b="1" i="0" u="none" strike="noStrike" baseline="0" dirty="0" err="1" smtClean="0">
                <a:latin typeface="Times New Roman" panose="02020603050405020304" pitchFamily="18" charset="0"/>
              </a:rPr>
              <a:t>MODIS</a:t>
            </a:r>
            <a:r>
              <a:rPr lang="en-US" b="1" i="0" u="none" strike="noStrike" baseline="0" dirty="0" smtClean="0">
                <a:latin typeface="Times New Roman" panose="02020603050405020304" pitchFamily="18" charset="0"/>
              </a:rPr>
              <a:t> active fire detection and provides an improved spatial resolution, as compared to </a:t>
            </a:r>
            <a:r>
              <a:rPr lang="en-US" b="1" i="0" u="none" strike="noStrike" baseline="0" dirty="0" err="1" smtClean="0">
                <a:latin typeface="Times New Roman" panose="02020603050405020304" pitchFamily="18" charset="0"/>
              </a:rPr>
              <a:t>MODIS</a:t>
            </a:r>
            <a:r>
              <a:rPr lang="en-US" b="1" i="0" u="none" strike="noStrike" baseline="0" dirty="0" smtClean="0">
                <a:latin typeface="Times New Roman" panose="02020603050405020304" pitchFamily="18" charset="0"/>
              </a:rPr>
              <a:t>. </a:t>
            </a:r>
          </a:p>
          <a:p>
            <a:pPr marR="0" lvl="0" rtl="0"/>
            <a:r>
              <a:rPr lang="en-US" b="1" i="0" u="none" strike="noStrike" baseline="0" dirty="0" smtClean="0">
                <a:latin typeface="Times New Roman" panose="02020603050405020304" pitchFamily="18" charset="0"/>
              </a:rPr>
              <a:t>The spatial resolution of the active fire detection pixel for </a:t>
            </a:r>
            <a:r>
              <a:rPr lang="en-US" b="1" i="0" u="none" strike="noStrike" baseline="0" dirty="0" err="1" smtClean="0">
                <a:latin typeface="Times New Roman" panose="02020603050405020304" pitchFamily="18" charset="0"/>
              </a:rPr>
              <a:t>VIIRS</a:t>
            </a:r>
            <a:r>
              <a:rPr lang="en-US" b="1" i="0" u="none" strike="noStrike" baseline="0" dirty="0" smtClean="0">
                <a:latin typeface="Times New Roman" panose="02020603050405020304" pitchFamily="18" charset="0"/>
              </a:rPr>
              <a:t> is 375 m. </a:t>
            </a:r>
          </a:p>
          <a:p>
            <a:pPr marR="0" lvl="0" rtl="0"/>
            <a:r>
              <a:rPr lang="en-US" b="1" i="0" u="none" strike="noStrike" baseline="0" dirty="0" smtClean="0">
                <a:latin typeface="Times New Roman" panose="02020603050405020304" pitchFamily="18" charset="0"/>
              </a:rPr>
              <a:t>Additionally, </a:t>
            </a:r>
            <a:r>
              <a:rPr lang="en-US" b="1" i="0" u="none" strike="noStrike" baseline="0" dirty="0" err="1" smtClean="0">
                <a:latin typeface="Times New Roman" panose="02020603050405020304" pitchFamily="18" charset="0"/>
              </a:rPr>
              <a:t>VIIRS</a:t>
            </a:r>
            <a:r>
              <a:rPr lang="en-US" b="1" i="0" u="none" strike="noStrike" baseline="0" dirty="0" smtClean="0">
                <a:latin typeface="Times New Roman" panose="02020603050405020304" pitchFamily="18" charset="0"/>
              </a:rPr>
              <a:t> is able to detect smaller fires and can help delineate perimeters of ongoing large fires.</a:t>
            </a:r>
          </a:p>
        </p:txBody>
      </p:sp>
    </p:spTree>
    <p:extLst>
      <p:ext uri="{BB962C8B-B14F-4D97-AF65-F5344CB8AC3E}">
        <p14:creationId xmlns:p14="http://schemas.microsoft.com/office/powerpoint/2010/main" val="17414528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smtClean="0">
                <a:latin typeface="Times New Roman" panose="02020603050405020304" pitchFamily="18" charset="0"/>
              </a:rPr>
              <a:t>When interpreting the hotspots displayed in the map, the following must be considered:</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Hotspot location on the map is only accurate within the spatial accuracy of the sensor</a:t>
            </a:r>
          </a:p>
          <a:p>
            <a:pPr marR="0" lvl="0" rtl="0"/>
            <a:r>
              <a:rPr lang="en-US" b="1" i="0" u="none" strike="noStrike" baseline="0" dirty="0" smtClean="0">
                <a:latin typeface="Times New Roman" panose="02020603050405020304" pitchFamily="18" charset="0"/>
              </a:rPr>
              <a:t>Some fires may be small or obscured by smoke or cloud and remain undetected</a:t>
            </a:r>
          </a:p>
          <a:p>
            <a:pPr marR="0" lvl="0" rtl="0"/>
            <a:r>
              <a:rPr lang="en-US" b="1" i="0" u="none" strike="noStrike" baseline="0" dirty="0" smtClean="0">
                <a:latin typeface="Times New Roman" panose="02020603050405020304" pitchFamily="18" charset="0"/>
              </a:rPr>
              <a:t>The satellites also detect other heat sources (not all hotspots are fires)</a:t>
            </a:r>
          </a:p>
        </p:txBody>
      </p:sp>
    </p:spTree>
    <p:extLst>
      <p:ext uri="{BB962C8B-B14F-4D97-AF65-F5344CB8AC3E}">
        <p14:creationId xmlns:p14="http://schemas.microsoft.com/office/powerpoint/2010/main" val="3678337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smtClean="0">
                <a:latin typeface="Times New Roman" panose="02020603050405020304" pitchFamily="18" charset="0"/>
              </a:rPr>
              <a:t>Mapping Burned Areas</a:t>
            </a:r>
          </a:p>
        </p:txBody>
      </p:sp>
      <p:pic>
        <p:nvPicPr>
          <p:cNvPr id="4" name="Picture 3"/>
          <p:cNvPicPr/>
          <p:nvPr/>
        </p:nvPicPr>
        <p:blipFill>
          <a:blip r:embed="rId2"/>
          <a:stretch>
            <a:fillRect/>
          </a:stretch>
        </p:blipFill>
        <p:spPr>
          <a:xfrm>
            <a:off x="838200" y="1800226"/>
            <a:ext cx="10801350" cy="3837940"/>
          </a:xfrm>
          <a:prstGeom prst="rect">
            <a:avLst/>
          </a:prstGeom>
        </p:spPr>
      </p:pic>
    </p:spTree>
    <p:extLst>
      <p:ext uri="{BB962C8B-B14F-4D97-AF65-F5344CB8AC3E}">
        <p14:creationId xmlns:p14="http://schemas.microsoft.com/office/powerpoint/2010/main" val="16459679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Mapping Burned Areas</a:t>
            </a:r>
            <a:endParaRPr lang="en-US" dirty="0"/>
          </a:p>
        </p:txBody>
      </p:sp>
      <p:sp>
        <p:nvSpPr>
          <p:cNvPr id="3" name="Text Placeholder 2"/>
          <p:cNvSpPr>
            <a:spLocks noGrp="1"/>
          </p:cNvSpPr>
          <p:nvPr>
            <p:ph type="body" idx="1"/>
          </p:nvPr>
        </p:nvSpPr>
        <p:spPr/>
        <p:txBody>
          <a:bodyPr>
            <a:noAutofit/>
          </a:bodyPr>
          <a:lstStyle/>
          <a:p>
            <a:r>
              <a:rPr lang="en-US" sz="3200" b="1" dirty="0">
                <a:latin typeface="Times New Roman" panose="02020603050405020304" pitchFamily="18" charset="0"/>
              </a:rPr>
              <a:t>Fire affected areas can be discriminated in a remote seining image due to the strong contrast with the unburned areas. </a:t>
            </a:r>
            <a:endParaRPr lang="en-US" sz="3200" b="1" dirty="0" smtClean="0">
              <a:latin typeface="Times New Roman" panose="02020603050405020304" pitchFamily="18" charset="0"/>
            </a:endParaRPr>
          </a:p>
          <a:p>
            <a:r>
              <a:rPr lang="en-US" sz="3200" b="1" dirty="0" smtClean="0">
                <a:latin typeface="Times New Roman" panose="02020603050405020304" pitchFamily="18" charset="0"/>
              </a:rPr>
              <a:t>Burn </a:t>
            </a:r>
            <a:r>
              <a:rPr lang="en-US" sz="3200" b="1" dirty="0">
                <a:latin typeface="Times New Roman" panose="02020603050405020304" pitchFamily="18" charset="0"/>
              </a:rPr>
              <a:t>scare maps derived from remote seining images provide information on the spatial extent and distribution of the fire affected areas, and the total area burned. </a:t>
            </a:r>
            <a:endParaRPr lang="en-US" sz="3200" b="1" dirty="0" smtClean="0">
              <a:latin typeface="Times New Roman" panose="02020603050405020304" pitchFamily="18" charset="0"/>
            </a:endParaRPr>
          </a:p>
        </p:txBody>
      </p:sp>
      <p:sp>
        <p:nvSpPr>
          <p:cNvPr id="4" name="Date Placeholder 3"/>
          <p:cNvSpPr>
            <a:spLocks noGrp="1"/>
          </p:cNvSpPr>
          <p:nvPr>
            <p:ph type="dt" sz="half" idx="10"/>
          </p:nvPr>
        </p:nvSpPr>
        <p:spPr/>
        <p:txBody>
          <a:bodyPr/>
          <a:lstStyle/>
          <a:p>
            <a:fld id="{6359584B-9A31-4A38-B97D-61B99FA1BF15}" type="datetime1">
              <a:rPr lang="en-US" smtClean="0"/>
              <a:t>04-May-23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C726-06C6-4D1E-9BA7-1DBCB1C902BB}" type="slidenum">
              <a:rPr lang="en-US" smtClean="0"/>
              <a:t>53</a:t>
            </a:fld>
            <a:endParaRPr lang="en-US"/>
          </a:p>
        </p:txBody>
      </p:sp>
    </p:spTree>
    <p:extLst>
      <p:ext uri="{BB962C8B-B14F-4D97-AF65-F5344CB8AC3E}">
        <p14:creationId xmlns:p14="http://schemas.microsoft.com/office/powerpoint/2010/main" val="11318860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Mapping Burned Areas</a:t>
            </a:r>
            <a:endParaRPr lang="en-US" dirty="0"/>
          </a:p>
        </p:txBody>
      </p:sp>
      <p:sp>
        <p:nvSpPr>
          <p:cNvPr id="3" name="Text Placeholder 2"/>
          <p:cNvSpPr>
            <a:spLocks noGrp="1"/>
          </p:cNvSpPr>
          <p:nvPr>
            <p:ph type="body" idx="1"/>
          </p:nvPr>
        </p:nvSpPr>
        <p:spPr/>
        <p:txBody>
          <a:bodyPr>
            <a:noAutofit/>
          </a:bodyPr>
          <a:lstStyle/>
          <a:p>
            <a:r>
              <a:rPr lang="en-US" sz="3200" b="1" dirty="0" smtClean="0">
                <a:latin typeface="Times New Roman" panose="02020603050405020304" pitchFamily="18" charset="0"/>
              </a:rPr>
              <a:t>The </a:t>
            </a:r>
            <a:r>
              <a:rPr lang="en-US" sz="3200" b="1" dirty="0">
                <a:latin typeface="Times New Roman" panose="02020603050405020304" pitchFamily="18" charset="0"/>
              </a:rPr>
              <a:t>burned area, together with the land cover information, provides the bases for estimating emission of carbon and other gases implicated for global climate change, and for assessment of fire damage to the economy and environment. </a:t>
            </a:r>
          </a:p>
          <a:p>
            <a:r>
              <a:rPr lang="en-US" b="1" dirty="0">
                <a:latin typeface="Times New Roman" panose="02020603050405020304" pitchFamily="18" charset="0"/>
              </a:rPr>
              <a:t>The land cover maps can be derived from remote sensing images using reflectance signature of the various land cover types. The land cover maps are useful in ascertaining the types of land affected by fires during a fire event for effective fire fighting and fire management, and for damage assessment.</a:t>
            </a:r>
          </a:p>
        </p:txBody>
      </p:sp>
      <p:sp>
        <p:nvSpPr>
          <p:cNvPr id="4" name="Date Placeholder 3"/>
          <p:cNvSpPr>
            <a:spLocks noGrp="1"/>
          </p:cNvSpPr>
          <p:nvPr>
            <p:ph type="dt" sz="half" idx="10"/>
          </p:nvPr>
        </p:nvSpPr>
        <p:spPr/>
        <p:txBody>
          <a:bodyPr/>
          <a:lstStyle/>
          <a:p>
            <a:fld id="{6359584B-9A31-4A38-B97D-61B99FA1BF15}" type="datetime1">
              <a:rPr lang="en-US" smtClean="0"/>
              <a:t>04-May-23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C726-06C6-4D1E-9BA7-1DBCB1C902BB}" type="slidenum">
              <a:rPr lang="en-US" smtClean="0"/>
              <a:t>54</a:t>
            </a:fld>
            <a:endParaRPr lang="en-US"/>
          </a:p>
        </p:txBody>
      </p:sp>
    </p:spTree>
    <p:extLst>
      <p:ext uri="{BB962C8B-B14F-4D97-AF65-F5344CB8AC3E}">
        <p14:creationId xmlns:p14="http://schemas.microsoft.com/office/powerpoint/2010/main" val="2097901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Option 1: using classification images before and after forest fire</a:t>
            </a:r>
          </a:p>
        </p:txBody>
      </p:sp>
      <p:sp>
        <p:nvSpPr>
          <p:cNvPr id="3" name="Text Placeholder 2"/>
          <p:cNvSpPr>
            <a:spLocks noGrp="1"/>
          </p:cNvSpPr>
          <p:nvPr>
            <p:ph type="body" idx="1"/>
          </p:nvPr>
        </p:nvSpPr>
        <p:spPr/>
        <p:txBody>
          <a:bodyPr>
            <a:normAutofit fontScale="92500"/>
          </a:bodyPr>
          <a:lstStyle/>
          <a:p>
            <a:pPr marR="0" lvl="0" rtl="0"/>
            <a:r>
              <a:rPr lang="en-US" b="1" i="0" u="none" strike="noStrike" baseline="0" smtClean="0">
                <a:latin typeface="Times New Roman" panose="02020603050405020304" pitchFamily="18" charset="0"/>
              </a:rPr>
              <a:t>For burn mapping the satellite imagery should be moderate spatial coverage, high to moderate resolution, and a low turnaround time (temporal resolution)</a:t>
            </a:r>
          </a:p>
          <a:p>
            <a:pPr marR="0" lvl="0" rtl="0"/>
            <a:r>
              <a:rPr lang="en-US" b="1" i="0" u="none" strike="noStrike" baseline="0" smtClean="0">
                <a:latin typeface="Times New Roman" panose="02020603050405020304" pitchFamily="18" charset="0"/>
              </a:rPr>
              <a:t>For fire detection and monitoring, the remote sensing data required to have a large spatial coverage, moderate resolution and a very quick turnaround (temporal resolution) to facilitate response.</a:t>
            </a:r>
          </a:p>
          <a:p>
            <a:pPr marR="0" lvl="0" rtl="0"/>
            <a:r>
              <a:rPr lang="en-US" b="1" i="0" u="none" strike="noStrike" baseline="0" smtClean="0">
                <a:latin typeface="Times New Roman" panose="02020603050405020304" pitchFamily="18" charset="0"/>
              </a:rPr>
              <a:t>Comparing burned areas to active fire areas provides information as to the rate and direction of movement of the fire. Remote sensing data can also facilitate route planning for both access to, and escape from, a fire, and supports logistics planning for firefighting and identifying areas not successfully recovering following a burn.</a:t>
            </a:r>
          </a:p>
        </p:txBody>
      </p:sp>
    </p:spTree>
    <p:extLst>
      <p:ext uri="{BB962C8B-B14F-4D97-AF65-F5344CB8AC3E}">
        <p14:creationId xmlns:p14="http://schemas.microsoft.com/office/powerpoint/2010/main" val="2548136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04-Apr-23</a:t>
            </a:r>
            <a:endParaRPr lang="en-US"/>
          </a:p>
        </p:txBody>
      </p:sp>
      <p:sp>
        <p:nvSpPr>
          <p:cNvPr id="3" name="Footer Placeholder 2"/>
          <p:cNvSpPr>
            <a:spLocks noGrp="1"/>
          </p:cNvSpPr>
          <p:nvPr>
            <p:ph type="ftr" sz="quarter" idx="11"/>
          </p:nvPr>
        </p:nvSpPr>
        <p:spPr/>
        <p:txBody>
          <a:bodyPr/>
          <a:lstStyle/>
          <a:p>
            <a:r>
              <a:rPr lang="en-US" smtClean="0"/>
              <a:t>Kefyalew Sahle (HU, WGCFNR)</a:t>
            </a:r>
            <a:endParaRPr lang="en-US"/>
          </a:p>
        </p:txBody>
      </p:sp>
      <p:sp>
        <p:nvSpPr>
          <p:cNvPr id="4" name="Slide Number Placeholder 3"/>
          <p:cNvSpPr>
            <a:spLocks noGrp="1"/>
          </p:cNvSpPr>
          <p:nvPr>
            <p:ph type="sldNum" sz="quarter" idx="12"/>
          </p:nvPr>
        </p:nvSpPr>
        <p:spPr/>
        <p:txBody>
          <a:bodyPr/>
          <a:lstStyle/>
          <a:p>
            <a:fld id="{A088C100-5670-4E20-940F-F4434F56A4F4}" type="slidenum">
              <a:rPr lang="en-US" smtClean="0"/>
              <a:t>56</a:t>
            </a:fld>
            <a:endParaRPr lang="en-US"/>
          </a:p>
        </p:txBody>
      </p:sp>
      <p:pic>
        <p:nvPicPr>
          <p:cNvPr id="5" name="Picture 4"/>
          <p:cNvPicPr/>
          <p:nvPr/>
        </p:nvPicPr>
        <p:blipFill>
          <a:blip r:embed="rId2"/>
          <a:stretch>
            <a:fillRect/>
          </a:stretch>
        </p:blipFill>
        <p:spPr>
          <a:xfrm>
            <a:off x="199073" y="142875"/>
            <a:ext cx="10773727" cy="6092825"/>
          </a:xfrm>
          <a:prstGeom prst="rect">
            <a:avLst/>
          </a:prstGeom>
        </p:spPr>
      </p:pic>
    </p:spTree>
    <p:extLst>
      <p:ext uri="{BB962C8B-B14F-4D97-AF65-F5344CB8AC3E}">
        <p14:creationId xmlns:p14="http://schemas.microsoft.com/office/powerpoint/2010/main" val="3967153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smtClean="0">
                <a:latin typeface="Times New Roman" panose="02020603050405020304" pitchFamily="18" charset="0"/>
              </a:rPr>
              <a:t>Option 2: using Normalized Burn Ratio (</a:t>
            </a:r>
            <a:r>
              <a:rPr lang="en-US" b="1" i="0" u="none" strike="noStrike" kern="1800" baseline="0" dirty="0" err="1" smtClean="0">
                <a:latin typeface="Times New Roman" panose="02020603050405020304" pitchFamily="18" charset="0"/>
              </a:rPr>
              <a:t>NBR</a:t>
            </a:r>
            <a:r>
              <a:rPr lang="en-US" b="1" i="0" u="none" strike="noStrike" kern="1800" baseline="0" dirty="0" smtClean="0">
                <a:latin typeface="Times New Roman" panose="02020603050405020304" pitchFamily="18" charset="0"/>
              </a:rPr>
              <a:t>)</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The Normalized Burn Ratio (</a:t>
            </a:r>
            <a:r>
              <a:rPr lang="en-US" b="1" i="0" u="none" strike="noStrike" baseline="0" dirty="0" err="1" smtClean="0">
                <a:latin typeface="Times New Roman" panose="02020603050405020304" pitchFamily="18" charset="0"/>
              </a:rPr>
              <a:t>NBR</a:t>
            </a:r>
            <a:r>
              <a:rPr lang="en-US" b="1" i="0" u="none" strike="noStrike" baseline="0" dirty="0" smtClean="0">
                <a:latin typeface="Times New Roman" panose="02020603050405020304" pitchFamily="18" charset="0"/>
              </a:rPr>
              <a:t>) is used during the process as it highlights burned areas in large fire zones. After creating the pre-fire and post-fire </a:t>
            </a:r>
            <a:r>
              <a:rPr lang="en-US" b="1" i="0" u="none" strike="noStrike" baseline="0" dirty="0" err="1" smtClean="0">
                <a:latin typeface="Times New Roman" panose="02020603050405020304" pitchFamily="18" charset="0"/>
              </a:rPr>
              <a:t>NBR</a:t>
            </a:r>
            <a:r>
              <a:rPr lang="en-US" b="1" i="0" u="none" strike="noStrike" baseline="0" dirty="0" smtClean="0">
                <a:latin typeface="Times New Roman" panose="02020603050405020304" pitchFamily="18" charset="0"/>
              </a:rPr>
              <a:t> images, the post-fire image is subtracted from the pre-fire image to create a differenced (or delta) </a:t>
            </a:r>
            <a:r>
              <a:rPr lang="en-US" b="1" i="0" u="none" strike="noStrike" baseline="0" dirty="0" err="1" smtClean="0">
                <a:latin typeface="Times New Roman" panose="02020603050405020304" pitchFamily="18" charset="0"/>
              </a:rPr>
              <a:t>NBR</a:t>
            </a:r>
            <a:r>
              <a:rPr lang="en-US" b="1" i="0" u="none" strike="noStrike" baseline="0" dirty="0" smtClean="0">
                <a:latin typeface="Times New Roman" panose="02020603050405020304" pitchFamily="18" charset="0"/>
              </a:rPr>
              <a:t> (</a:t>
            </a:r>
            <a:r>
              <a:rPr lang="en-US" b="1" i="0" u="none" strike="noStrike" baseline="0" dirty="0" err="1" smtClean="0">
                <a:latin typeface="Times New Roman" panose="02020603050405020304" pitchFamily="18" charset="0"/>
              </a:rPr>
              <a:t>dNBR</a:t>
            </a:r>
            <a:r>
              <a:rPr lang="en-US" b="1" i="0" u="none" strike="noStrike" baseline="0" dirty="0" smtClean="0">
                <a:latin typeface="Times New Roman" panose="02020603050405020304" pitchFamily="18" charset="0"/>
              </a:rPr>
              <a:t>) image. </a:t>
            </a:r>
          </a:p>
          <a:p>
            <a:pPr marR="0" lvl="0" rtl="0"/>
            <a:r>
              <a:rPr lang="en-US" b="1" i="0" u="none" strike="noStrike" baseline="0" dirty="0" err="1" smtClean="0">
                <a:latin typeface="Times New Roman" panose="02020603050405020304" pitchFamily="18" charset="0"/>
              </a:rPr>
              <a:t>dNBR</a:t>
            </a:r>
            <a:r>
              <a:rPr lang="en-US" b="1" i="0" u="none" strike="noStrike" baseline="0" dirty="0" smtClean="0">
                <a:latin typeface="Times New Roman" panose="02020603050405020304" pitchFamily="18" charset="0"/>
              </a:rPr>
              <a:t> can then be used for burn severity assessment after being classified according to the burn severity ranges proposed by United States Geological Survey (</a:t>
            </a:r>
            <a:r>
              <a:rPr lang="en-US" b="1" i="0" u="none" strike="noStrike" baseline="0" dirty="0" err="1" smtClean="0">
                <a:latin typeface="Times New Roman" panose="02020603050405020304" pitchFamily="18" charset="0"/>
              </a:rPr>
              <a:t>USGS</a:t>
            </a:r>
            <a:r>
              <a:rPr lang="en-US" b="1" i="0" u="none" strike="noStrike" baseline="0" dirty="0" smtClean="0">
                <a:latin typeface="Times New Roman" panose="02020603050405020304" pitchFamily="18" charset="0"/>
              </a:rPr>
              <a:t>)</a:t>
            </a:r>
          </a:p>
        </p:txBody>
      </p:sp>
    </p:spTree>
    <p:extLst>
      <p:ext uri="{BB962C8B-B14F-4D97-AF65-F5344CB8AC3E}">
        <p14:creationId xmlns:p14="http://schemas.microsoft.com/office/powerpoint/2010/main" val="22849101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04-Apr-23</a:t>
            </a:r>
            <a:endParaRPr lang="en-US"/>
          </a:p>
        </p:txBody>
      </p:sp>
      <p:sp>
        <p:nvSpPr>
          <p:cNvPr id="3" name="Footer Placeholder 2"/>
          <p:cNvSpPr>
            <a:spLocks noGrp="1"/>
          </p:cNvSpPr>
          <p:nvPr>
            <p:ph type="ftr" sz="quarter" idx="11"/>
          </p:nvPr>
        </p:nvSpPr>
        <p:spPr/>
        <p:txBody>
          <a:bodyPr/>
          <a:lstStyle/>
          <a:p>
            <a:r>
              <a:rPr lang="en-US" smtClean="0"/>
              <a:t>Kefyalew Sahle (HU, WGCFNR)</a:t>
            </a:r>
            <a:endParaRPr lang="en-US"/>
          </a:p>
        </p:txBody>
      </p:sp>
      <p:sp>
        <p:nvSpPr>
          <p:cNvPr id="4" name="Slide Number Placeholder 3"/>
          <p:cNvSpPr>
            <a:spLocks noGrp="1"/>
          </p:cNvSpPr>
          <p:nvPr>
            <p:ph type="sldNum" sz="quarter" idx="12"/>
          </p:nvPr>
        </p:nvSpPr>
        <p:spPr/>
        <p:txBody>
          <a:bodyPr/>
          <a:lstStyle/>
          <a:p>
            <a:fld id="{A088C100-5670-4E20-940F-F4434F56A4F4}" type="slidenum">
              <a:rPr lang="en-US" smtClean="0"/>
              <a:t>58</a:t>
            </a:fld>
            <a:endParaRPr lang="en-US"/>
          </a:p>
        </p:txBody>
      </p:sp>
      <p:pic>
        <p:nvPicPr>
          <p:cNvPr id="6" name="Picture 5"/>
          <p:cNvPicPr/>
          <p:nvPr/>
        </p:nvPicPr>
        <p:blipFill>
          <a:blip r:embed="rId2"/>
          <a:stretch>
            <a:fillRect/>
          </a:stretch>
        </p:blipFill>
        <p:spPr>
          <a:xfrm>
            <a:off x="1" y="0"/>
            <a:ext cx="10258425" cy="6272213"/>
          </a:xfrm>
          <a:prstGeom prst="rect">
            <a:avLst/>
          </a:prstGeom>
        </p:spPr>
      </p:pic>
    </p:spTree>
    <p:extLst>
      <p:ext uri="{BB962C8B-B14F-4D97-AF65-F5344CB8AC3E}">
        <p14:creationId xmlns:p14="http://schemas.microsoft.com/office/powerpoint/2010/main" val="618200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kern="1800" dirty="0">
                <a:latin typeface="Times New Roman" panose="02020603050405020304" pitchFamily="18" charset="0"/>
              </a:rPr>
              <a:t>Option 2: using Normalized Burn Ratio (</a:t>
            </a:r>
            <a:r>
              <a:rPr lang="en-US" b="1" kern="1800" dirty="0" err="1">
                <a:latin typeface="Times New Roman" panose="02020603050405020304" pitchFamily="18" charset="0"/>
              </a:rPr>
              <a:t>NBR</a:t>
            </a:r>
            <a:r>
              <a:rPr lang="en-US" b="1" kern="1800" dirty="0">
                <a:latin typeface="Times New Roman" panose="02020603050405020304" pitchFamily="18" charset="0"/>
              </a:rPr>
              <a:t>)</a:t>
            </a:r>
            <a:endParaRPr lang="en-US" dirty="0"/>
          </a:p>
        </p:txBody>
      </p:sp>
      <p:sp>
        <p:nvSpPr>
          <p:cNvPr id="3" name="Text Placeholder 2"/>
          <p:cNvSpPr>
            <a:spLocks noGrp="1"/>
          </p:cNvSpPr>
          <p:nvPr>
            <p:ph type="body" idx="1"/>
          </p:nvPr>
        </p:nvSpPr>
        <p:spPr>
          <a:xfrm>
            <a:off x="838200" y="1825625"/>
            <a:ext cx="7111181" cy="4351338"/>
          </a:xfrm>
        </p:spPr>
        <p:txBody>
          <a:bodyPr>
            <a:normAutofit fontScale="92500" lnSpcReduction="10000"/>
          </a:bodyPr>
          <a:lstStyle/>
          <a:p>
            <a:pPr lvl="0"/>
            <a:r>
              <a:rPr lang="en-US" b="1" dirty="0">
                <a:latin typeface="Arial" panose="020B0604020202020204" pitchFamily="34" charset="0"/>
                <a:ea typeface="Times New Roman" panose="02020603050405020304" pitchFamily="18" charset="0"/>
              </a:rPr>
              <a:t>Healthy vegetation shows a very high reflectance in the </a:t>
            </a:r>
            <a:r>
              <a:rPr lang="en-US" b="1" dirty="0" err="1">
                <a:latin typeface="Arial" panose="020B0604020202020204" pitchFamily="34" charset="0"/>
                <a:ea typeface="Times New Roman" panose="02020603050405020304" pitchFamily="18" charset="0"/>
              </a:rPr>
              <a:t>NIR</a:t>
            </a:r>
            <a:r>
              <a:rPr lang="en-US" b="1" dirty="0">
                <a:latin typeface="Arial" panose="020B0604020202020204" pitchFamily="34" charset="0"/>
                <a:ea typeface="Times New Roman" panose="02020603050405020304" pitchFamily="18" charset="0"/>
              </a:rPr>
              <a:t>, and low reflectance in the </a:t>
            </a:r>
            <a:r>
              <a:rPr lang="en-US" b="1" dirty="0" err="1">
                <a:latin typeface="Arial" panose="020B0604020202020204" pitchFamily="34" charset="0"/>
                <a:ea typeface="Times New Roman" panose="02020603050405020304" pitchFamily="18" charset="0"/>
              </a:rPr>
              <a:t>SWIR</a:t>
            </a:r>
            <a:r>
              <a:rPr lang="en-US" b="1" dirty="0">
                <a:latin typeface="Arial" panose="020B0604020202020204" pitchFamily="34" charset="0"/>
                <a:ea typeface="Times New Roman" panose="02020603050405020304" pitchFamily="18" charset="0"/>
              </a:rPr>
              <a:t> portion of the spectrum </a:t>
            </a:r>
            <a:r>
              <a:rPr lang="en-US" b="1" dirty="0" smtClean="0">
                <a:latin typeface="Arial" panose="020B0604020202020204" pitchFamily="34" charset="0"/>
                <a:ea typeface="Times New Roman" panose="02020603050405020304" pitchFamily="18" charset="0"/>
              </a:rPr>
              <a:t> </a:t>
            </a:r>
            <a:r>
              <a:rPr lang="en-US" b="1" dirty="0">
                <a:latin typeface="Arial" panose="020B0604020202020204" pitchFamily="34" charset="0"/>
                <a:ea typeface="Times New Roman" panose="02020603050405020304" pitchFamily="18" charset="0"/>
              </a:rPr>
              <a:t>- the opposite of what is seen in areas devastated by fire. </a:t>
            </a:r>
            <a:endParaRPr lang="en-US" b="1" dirty="0" smtClean="0">
              <a:latin typeface="Arial" panose="020B0604020202020204" pitchFamily="34" charset="0"/>
              <a:ea typeface="Times New Roman" panose="02020603050405020304" pitchFamily="18" charset="0"/>
            </a:endParaRPr>
          </a:p>
          <a:p>
            <a:pPr lvl="0"/>
            <a:r>
              <a:rPr lang="en-US" b="1" dirty="0" smtClean="0">
                <a:latin typeface="Arial" panose="020B0604020202020204" pitchFamily="34" charset="0"/>
                <a:ea typeface="Times New Roman" panose="02020603050405020304" pitchFamily="18" charset="0"/>
              </a:rPr>
              <a:t>Recently </a:t>
            </a:r>
            <a:r>
              <a:rPr lang="en-US" b="1" dirty="0">
                <a:latin typeface="Arial" panose="020B0604020202020204" pitchFamily="34" charset="0"/>
                <a:ea typeface="Times New Roman" panose="02020603050405020304" pitchFamily="18" charset="0"/>
              </a:rPr>
              <a:t>burnt areas demonstrate low reflectance in the </a:t>
            </a:r>
            <a:r>
              <a:rPr lang="en-US" b="1" dirty="0" err="1">
                <a:latin typeface="Arial" panose="020B0604020202020204" pitchFamily="34" charset="0"/>
                <a:ea typeface="Times New Roman" panose="02020603050405020304" pitchFamily="18" charset="0"/>
              </a:rPr>
              <a:t>NIR</a:t>
            </a:r>
            <a:r>
              <a:rPr lang="en-US" b="1" dirty="0">
                <a:latin typeface="Arial" panose="020B0604020202020204" pitchFamily="34" charset="0"/>
                <a:ea typeface="Times New Roman" panose="02020603050405020304" pitchFamily="18" charset="0"/>
              </a:rPr>
              <a:t> and high reflectance in the </a:t>
            </a:r>
            <a:r>
              <a:rPr lang="en-US" b="1" dirty="0" err="1">
                <a:latin typeface="Arial" panose="020B0604020202020204" pitchFamily="34" charset="0"/>
                <a:ea typeface="Times New Roman" panose="02020603050405020304" pitchFamily="18" charset="0"/>
              </a:rPr>
              <a:t>SWIR</a:t>
            </a:r>
            <a:r>
              <a:rPr lang="en-US" b="1" dirty="0">
                <a:latin typeface="Arial" panose="020B0604020202020204" pitchFamily="34" charset="0"/>
                <a:ea typeface="Times New Roman" panose="02020603050405020304" pitchFamily="18" charset="0"/>
              </a:rPr>
              <a:t>, i.e. the difference between the spectral responses of healthy vegetation and burnt areas reach their peak in the </a:t>
            </a:r>
            <a:r>
              <a:rPr lang="en-US" b="1" dirty="0" err="1">
                <a:latin typeface="Arial" panose="020B0604020202020204" pitchFamily="34" charset="0"/>
                <a:ea typeface="Times New Roman" panose="02020603050405020304" pitchFamily="18" charset="0"/>
              </a:rPr>
              <a:t>NIR</a:t>
            </a:r>
            <a:r>
              <a:rPr lang="en-US" b="1" dirty="0">
                <a:latin typeface="Arial" panose="020B0604020202020204" pitchFamily="34" charset="0"/>
                <a:ea typeface="Times New Roman" panose="02020603050405020304" pitchFamily="18" charset="0"/>
              </a:rPr>
              <a:t> and the </a:t>
            </a:r>
            <a:r>
              <a:rPr lang="en-US" b="1" dirty="0" err="1">
                <a:latin typeface="Arial" panose="020B0604020202020204" pitchFamily="34" charset="0"/>
                <a:ea typeface="Times New Roman" panose="02020603050405020304" pitchFamily="18" charset="0"/>
              </a:rPr>
              <a:t>SWIR</a:t>
            </a:r>
            <a:r>
              <a:rPr lang="en-US" b="1" dirty="0">
                <a:latin typeface="Arial" panose="020B0604020202020204" pitchFamily="34" charset="0"/>
                <a:ea typeface="Times New Roman" panose="02020603050405020304" pitchFamily="18" charset="0"/>
              </a:rPr>
              <a:t> regions of the spectrum.</a:t>
            </a:r>
          </a:p>
          <a:p>
            <a:endParaRPr lang="en-US" dirty="0"/>
          </a:p>
        </p:txBody>
      </p:sp>
      <p:sp>
        <p:nvSpPr>
          <p:cNvPr id="4" name="Date Placeholder 3"/>
          <p:cNvSpPr>
            <a:spLocks noGrp="1"/>
          </p:cNvSpPr>
          <p:nvPr>
            <p:ph type="dt" sz="half" idx="10"/>
          </p:nvPr>
        </p:nvSpPr>
        <p:spPr/>
        <p:txBody>
          <a:bodyPr/>
          <a:lstStyle/>
          <a:p>
            <a:fld id="{D3405D6B-853A-403F-90D8-0B59D171D236}" type="datetime1">
              <a:rPr lang="en-US" smtClean="0"/>
              <a:t>04-May-23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8BC726-06C6-4D1E-9BA7-1DBCB1C902BB}" type="slidenum">
              <a:rPr lang="en-US" smtClean="0"/>
              <a:t>59</a:t>
            </a:fld>
            <a:endParaRPr lang="en-US"/>
          </a:p>
        </p:txBody>
      </p:sp>
      <p:pic>
        <p:nvPicPr>
          <p:cNvPr id="4097" name="Picture 102" descr="https://un-spider.org/sites/default/files/Spectral_respons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3400" y="1690688"/>
            <a:ext cx="4038599" cy="201125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p:cNvSpPr>
            <a:spLocks noChangeArrowheads="1"/>
          </p:cNvSpPr>
          <p:nvPr/>
        </p:nvSpPr>
        <p:spPr bwMode="auto">
          <a:xfrm>
            <a:off x="0" y="283845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3233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Precipitation and Wildfires</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Excessive precipitation during the growing season increases vegetation growth that becomes fuel for fire in the subsequent dry season.</a:t>
            </a:r>
          </a:p>
          <a:p>
            <a:pPr marR="0" lvl="0" rtl="0"/>
            <a:r>
              <a:rPr lang="en-US" b="1" i="0" u="none" strike="noStrike" baseline="0" smtClean="0">
                <a:latin typeface="Times New Roman" panose="02020603050405020304" pitchFamily="18" charset="0"/>
              </a:rPr>
              <a:t>Pre-fire season rainfall and number of rainy days in fire seasons affect wildfire extent and severity</a:t>
            </a:r>
          </a:p>
          <a:p>
            <a:pPr marR="0" lvl="0" rtl="0"/>
            <a:r>
              <a:rPr lang="en-US" b="1" i="0" u="none" strike="noStrike" baseline="0" smtClean="0">
                <a:latin typeface="Times New Roman" panose="02020603050405020304" pitchFamily="18" charset="0"/>
              </a:rPr>
              <a:t>Precipitation patterns and amount affect surface temperature and soil moisture which also impact pre-fire risk.</a:t>
            </a:r>
          </a:p>
        </p:txBody>
      </p:sp>
    </p:spTree>
    <p:extLst>
      <p:ext uri="{BB962C8B-B14F-4D97-AF65-F5344CB8AC3E}">
        <p14:creationId xmlns:p14="http://schemas.microsoft.com/office/powerpoint/2010/main" val="63842045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04-Apr-23</a:t>
            </a:r>
            <a:endParaRPr lang="en-US"/>
          </a:p>
        </p:txBody>
      </p:sp>
      <p:sp>
        <p:nvSpPr>
          <p:cNvPr id="3" name="Footer Placeholder 2"/>
          <p:cNvSpPr>
            <a:spLocks noGrp="1"/>
          </p:cNvSpPr>
          <p:nvPr>
            <p:ph type="ftr" sz="quarter" idx="11"/>
          </p:nvPr>
        </p:nvSpPr>
        <p:spPr/>
        <p:txBody>
          <a:bodyPr/>
          <a:lstStyle/>
          <a:p>
            <a:r>
              <a:rPr lang="en-US" smtClean="0"/>
              <a:t>Kefyalew Sahle (HU, WGCFNR)</a:t>
            </a:r>
            <a:endParaRPr lang="en-US"/>
          </a:p>
        </p:txBody>
      </p:sp>
      <p:sp>
        <p:nvSpPr>
          <p:cNvPr id="4" name="Slide Number Placeholder 3"/>
          <p:cNvSpPr>
            <a:spLocks noGrp="1"/>
          </p:cNvSpPr>
          <p:nvPr>
            <p:ph type="sldNum" sz="quarter" idx="12"/>
          </p:nvPr>
        </p:nvSpPr>
        <p:spPr/>
        <p:txBody>
          <a:bodyPr/>
          <a:lstStyle/>
          <a:p>
            <a:fld id="{A088C100-5670-4E20-940F-F4434F56A4F4}" type="slidenum">
              <a:rPr lang="en-US" smtClean="0"/>
              <a:t>60</a:t>
            </a:fld>
            <a:endParaRPr lang="en-US"/>
          </a:p>
        </p:txBody>
      </p:sp>
      <p:pic>
        <p:nvPicPr>
          <p:cNvPr id="5" name="Picture 102" descr="https://un-spider.org/sites/default/files/Spectral_respons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756221"/>
            <a:ext cx="10625668" cy="5291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1828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kern="1800" baseline="0" dirty="0" smtClean="0">
                <a:latin typeface="Times New Roman" panose="02020603050405020304" pitchFamily="18" charset="0"/>
              </a:rPr>
              <a:t>Comparison of the spectral response of healthy vegetation and burned areas</a:t>
            </a:r>
          </a:p>
        </p:txBody>
      </p:sp>
      <p:sp>
        <p:nvSpPr>
          <p:cNvPr id="3" name="Text Placeholder 2"/>
          <p:cNvSpPr>
            <a:spLocks noGrp="1"/>
          </p:cNvSpPr>
          <p:nvPr>
            <p:ph type="body" idx="1"/>
          </p:nvPr>
        </p:nvSpPr>
        <p:spPr/>
        <p:txBody>
          <a:bodyPr>
            <a:normAutofit/>
          </a:bodyPr>
          <a:lstStyle/>
          <a:p>
            <a:pPr marR="0" lvl="0" rtl="0"/>
            <a:r>
              <a:rPr lang="en-US" b="1" i="0" u="none" strike="noStrike" baseline="0" dirty="0" smtClean="0">
                <a:latin typeface="Times New Roman" panose="02020603050405020304" pitchFamily="18" charset="0"/>
              </a:rPr>
              <a:t>To benefit from the magnitude of spectral difference, </a:t>
            </a:r>
            <a:r>
              <a:rPr lang="en-US" b="1" i="0" u="none" strike="noStrike" baseline="0" dirty="0" err="1" smtClean="0">
                <a:latin typeface="Times New Roman" panose="02020603050405020304" pitchFamily="18" charset="0"/>
              </a:rPr>
              <a:t>NBR</a:t>
            </a:r>
            <a:r>
              <a:rPr lang="en-US" b="1" i="0" u="none" strike="noStrike" baseline="0" dirty="0" smtClean="0">
                <a:latin typeface="Times New Roman" panose="02020603050405020304" pitchFamily="18" charset="0"/>
              </a:rPr>
              <a:t> uses the ratio between </a:t>
            </a:r>
            <a:r>
              <a:rPr lang="en-US" b="1" i="0" u="none" strike="noStrike" baseline="0" dirty="0" err="1" smtClean="0">
                <a:latin typeface="Times New Roman" panose="02020603050405020304" pitchFamily="18" charset="0"/>
              </a:rPr>
              <a:t>NIR</a:t>
            </a:r>
            <a:r>
              <a:rPr lang="en-US" b="1" i="0" u="none" strike="noStrike" baseline="0" dirty="0" smtClean="0">
                <a:latin typeface="Times New Roman" panose="02020603050405020304" pitchFamily="18" charset="0"/>
              </a:rPr>
              <a:t> and </a:t>
            </a:r>
            <a:r>
              <a:rPr lang="en-US" b="1" i="0" u="none" strike="noStrike" baseline="0" dirty="0" err="1" smtClean="0">
                <a:latin typeface="Times New Roman" panose="02020603050405020304" pitchFamily="18" charset="0"/>
              </a:rPr>
              <a:t>SWIR</a:t>
            </a:r>
            <a:r>
              <a:rPr lang="en-US" b="1" i="0" u="none" strike="noStrike" baseline="0" dirty="0" smtClean="0">
                <a:latin typeface="Times New Roman" panose="02020603050405020304" pitchFamily="18" charset="0"/>
              </a:rPr>
              <a:t> bands, according to the formula shown below. </a:t>
            </a:r>
          </a:p>
          <a:p>
            <a:pPr marR="0" lvl="0" rtl="0"/>
            <a:r>
              <a:rPr lang="en-US" b="1" i="0" u="none" strike="noStrike" baseline="0" dirty="0" smtClean="0">
                <a:latin typeface="Times New Roman" panose="02020603050405020304" pitchFamily="18" charset="0"/>
              </a:rPr>
              <a:t>A high </a:t>
            </a:r>
            <a:r>
              <a:rPr lang="en-US" b="1" i="0" u="none" strike="noStrike" baseline="0" dirty="0" err="1" smtClean="0">
                <a:latin typeface="Times New Roman" panose="02020603050405020304" pitchFamily="18" charset="0"/>
              </a:rPr>
              <a:t>NBR</a:t>
            </a:r>
            <a:r>
              <a:rPr lang="en-US" b="1" i="0" u="none" strike="noStrike" baseline="0" dirty="0" smtClean="0">
                <a:latin typeface="Times New Roman" panose="02020603050405020304" pitchFamily="18" charset="0"/>
              </a:rPr>
              <a:t> value indicates healthy vegetation while a low value indicates bare ground and recently burnt areas.</a:t>
            </a:r>
          </a:p>
          <a:p>
            <a:pPr marR="0" lvl="0" rtl="0"/>
            <a:r>
              <a:rPr lang="en-US" b="1" i="0" u="none" strike="noStrike" baseline="0" dirty="0" smtClean="0">
                <a:latin typeface="Times New Roman" panose="02020603050405020304" pitchFamily="18" charset="0"/>
              </a:rPr>
              <a:t>Non-burnt areas are normally attributed to values close to zero.</a:t>
            </a:r>
          </a:p>
        </p:txBody>
      </p:sp>
    </p:spTree>
    <p:extLst>
      <p:ext uri="{BB962C8B-B14F-4D97-AF65-F5344CB8AC3E}">
        <p14:creationId xmlns:p14="http://schemas.microsoft.com/office/powerpoint/2010/main" val="34405301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R="0" rtl="0"/>
            <a:r>
              <a:rPr lang="en-US" b="1" i="0" u="none" strike="noStrike" kern="1800" baseline="0" dirty="0" smtClean="0">
                <a:latin typeface="Times New Roman" panose="02020603050405020304" pitchFamily="18" charset="0"/>
              </a:rPr>
              <a:t>Comparison of the spectral response of healthy vegetation and burned areas</a:t>
            </a:r>
          </a:p>
        </p:txBody>
      </p:sp>
      <p:sp>
        <p:nvSpPr>
          <p:cNvPr id="3" name="Text Placeholder 2"/>
          <p:cNvSpPr>
            <a:spLocks noGrp="1"/>
          </p:cNvSpPr>
          <p:nvPr>
            <p:ph type="body" idx="1"/>
          </p:nvPr>
        </p:nvSpPr>
        <p:spPr/>
        <p:txBody>
          <a:bodyPr/>
          <a:lstStyle/>
          <a:p>
            <a:pPr lvl="0"/>
            <a:r>
              <a:rPr lang="en-US" dirty="0" smtClean="0"/>
              <a:t>The </a:t>
            </a:r>
            <a:r>
              <a:rPr lang="en-US" dirty="0"/>
              <a:t>difference between the pre-fire and post-fire </a:t>
            </a:r>
            <a:r>
              <a:rPr lang="en-US" dirty="0" err="1"/>
              <a:t>NBR</a:t>
            </a:r>
            <a:r>
              <a:rPr lang="en-US" dirty="0"/>
              <a:t> obtained from the images is used to calculate the </a:t>
            </a:r>
            <a:r>
              <a:rPr lang="en-US" i="1" dirty="0"/>
              <a:t>delta</a:t>
            </a:r>
            <a:r>
              <a:rPr lang="en-US" dirty="0"/>
              <a:t> </a:t>
            </a:r>
            <a:r>
              <a:rPr lang="en-US" dirty="0" err="1"/>
              <a:t>NBR</a:t>
            </a:r>
            <a:r>
              <a:rPr lang="en-US" dirty="0"/>
              <a:t> (</a:t>
            </a:r>
            <a:r>
              <a:rPr lang="en-US" dirty="0" err="1"/>
              <a:t>dNBR</a:t>
            </a:r>
            <a:r>
              <a:rPr lang="en-US" dirty="0"/>
              <a:t> or ∆</a:t>
            </a:r>
            <a:r>
              <a:rPr lang="en-US" dirty="0" err="1"/>
              <a:t>NBR</a:t>
            </a:r>
            <a:r>
              <a:rPr lang="en-US" dirty="0"/>
              <a:t>), which then can be used to estimate the burn severity. </a:t>
            </a:r>
            <a:endParaRPr lang="en-US" dirty="0" smtClean="0"/>
          </a:p>
          <a:p>
            <a:pPr lvl="0"/>
            <a:r>
              <a:rPr lang="en-US" dirty="0" smtClean="0"/>
              <a:t>A </a:t>
            </a:r>
            <a:r>
              <a:rPr lang="en-US" dirty="0"/>
              <a:t>higher value of </a:t>
            </a:r>
            <a:r>
              <a:rPr lang="en-US" dirty="0" err="1"/>
              <a:t>dNBR</a:t>
            </a:r>
            <a:r>
              <a:rPr lang="en-US" dirty="0"/>
              <a:t> indicates more severe damage, while areas with negative </a:t>
            </a:r>
            <a:r>
              <a:rPr lang="en-US" dirty="0" err="1"/>
              <a:t>dNBR</a:t>
            </a:r>
            <a:r>
              <a:rPr lang="en-US" dirty="0"/>
              <a:t> values may indicate regrowth following a fire. </a:t>
            </a:r>
            <a:endParaRPr lang="en-US" b="1" i="0" u="none" strike="noStrike" baseline="0" dirty="0" smtClean="0">
              <a:latin typeface="Times New Roman" panose="02020603050405020304" pitchFamily="18" charset="0"/>
            </a:endParaRPr>
          </a:p>
        </p:txBody>
      </p:sp>
      <p:pic>
        <p:nvPicPr>
          <p:cNvPr id="4" name="Picture 3" descr="https://un-spider.org/sites/default/files/dNBR_formul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9843" y="4507805"/>
            <a:ext cx="11052313" cy="954158"/>
          </a:xfrm>
          <a:prstGeom prst="rect">
            <a:avLst/>
          </a:prstGeom>
          <a:noFill/>
          <a:ln>
            <a:noFill/>
          </a:ln>
        </p:spPr>
      </p:pic>
    </p:spTree>
    <p:extLst>
      <p:ext uri="{BB962C8B-B14F-4D97-AF65-F5344CB8AC3E}">
        <p14:creationId xmlns:p14="http://schemas.microsoft.com/office/powerpoint/2010/main" val="9410402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dNBR</a:t>
            </a:r>
            <a:endParaRPr lang="en-US" b="0" i="0" u="none" strike="noStrike" baseline="0" dirty="0" smtClean="0">
              <a:solidFill>
                <a:srgbClr val="333333"/>
              </a:solidFill>
              <a:latin typeface="Arial" panose="020B0604020202020204" pitchFamily="34" charset="0"/>
            </a:endParaRPr>
          </a:p>
        </p:txBody>
      </p:sp>
      <p:sp>
        <p:nvSpPr>
          <p:cNvPr id="3" name="Text Placeholder 2"/>
          <p:cNvSpPr>
            <a:spLocks noGrp="1"/>
          </p:cNvSpPr>
          <p:nvPr>
            <p:ph type="body" idx="1"/>
          </p:nvPr>
        </p:nvSpPr>
        <p:spPr/>
        <p:txBody>
          <a:bodyPr/>
          <a:lstStyle/>
          <a:p>
            <a:pPr marL="228600" lvl="1">
              <a:spcBef>
                <a:spcPts val="1000"/>
              </a:spcBef>
            </a:pPr>
            <a:r>
              <a:rPr lang="en-US" b="1" dirty="0" err="1"/>
              <a:t>dNBR</a:t>
            </a:r>
            <a:r>
              <a:rPr lang="en-US" b="1" dirty="0"/>
              <a:t> values can vary from case to case, and so, if possible, interpretation in specific instances should also be carried out through field assessment; in order to obtain the best results. </a:t>
            </a:r>
            <a:endParaRPr lang="en-US" b="1" dirty="0" smtClean="0"/>
          </a:p>
          <a:p>
            <a:pPr marL="228600" lvl="1">
              <a:spcBef>
                <a:spcPts val="1000"/>
              </a:spcBef>
            </a:pPr>
            <a:r>
              <a:rPr lang="en-US" b="1" dirty="0" smtClean="0"/>
              <a:t>The </a:t>
            </a:r>
            <a:r>
              <a:rPr lang="en-US" b="1" dirty="0"/>
              <a:t>United States Geological Survey (</a:t>
            </a:r>
            <a:r>
              <a:rPr lang="en-US" b="1" dirty="0" err="1"/>
              <a:t>USGS</a:t>
            </a:r>
            <a:r>
              <a:rPr lang="en-US" b="1" dirty="0"/>
              <a:t>) proposed a classification table to interpret the burn </a:t>
            </a:r>
            <a:r>
              <a:rPr lang="en-US" b="1" dirty="0" smtClean="0"/>
              <a:t>severity.</a:t>
            </a:r>
            <a:endParaRPr lang="en-US" b="1" dirty="0"/>
          </a:p>
          <a:p>
            <a:endParaRPr lang="en-US" dirty="0"/>
          </a:p>
        </p:txBody>
      </p:sp>
    </p:spTree>
    <p:extLst>
      <p:ext uri="{BB962C8B-B14F-4D97-AF65-F5344CB8AC3E}">
        <p14:creationId xmlns:p14="http://schemas.microsoft.com/office/powerpoint/2010/main" val="152035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04-Apr-23</a:t>
            </a:r>
            <a:endParaRPr lang="en-US"/>
          </a:p>
        </p:txBody>
      </p:sp>
      <p:sp>
        <p:nvSpPr>
          <p:cNvPr id="3" name="Footer Placeholder 2"/>
          <p:cNvSpPr>
            <a:spLocks noGrp="1"/>
          </p:cNvSpPr>
          <p:nvPr>
            <p:ph type="ftr" sz="quarter" idx="11"/>
          </p:nvPr>
        </p:nvSpPr>
        <p:spPr/>
        <p:txBody>
          <a:bodyPr/>
          <a:lstStyle/>
          <a:p>
            <a:r>
              <a:rPr lang="en-US" smtClean="0"/>
              <a:t>Kefyalew Sahle (HU, WGCFNR)</a:t>
            </a:r>
            <a:endParaRPr lang="en-US"/>
          </a:p>
        </p:txBody>
      </p:sp>
      <p:sp>
        <p:nvSpPr>
          <p:cNvPr id="4" name="Slide Number Placeholder 3"/>
          <p:cNvSpPr>
            <a:spLocks noGrp="1"/>
          </p:cNvSpPr>
          <p:nvPr>
            <p:ph type="sldNum" sz="quarter" idx="12"/>
          </p:nvPr>
        </p:nvSpPr>
        <p:spPr/>
        <p:txBody>
          <a:bodyPr/>
          <a:lstStyle/>
          <a:p>
            <a:fld id="{A088C100-5670-4E20-940F-F4434F56A4F4}" type="slidenum">
              <a:rPr lang="en-US" smtClean="0"/>
              <a:t>64</a:t>
            </a:fld>
            <a:endParaRPr lang="en-US"/>
          </a:p>
        </p:txBody>
      </p:sp>
      <p:pic>
        <p:nvPicPr>
          <p:cNvPr id="5" name="Picture 4" descr="https://un-spider.org/sites/default/files/table+legen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000" y="1972189"/>
            <a:ext cx="11800000" cy="3200000"/>
          </a:xfrm>
          <a:prstGeom prst="rect">
            <a:avLst/>
          </a:prstGeom>
          <a:noFill/>
          <a:ln>
            <a:noFill/>
          </a:ln>
        </p:spPr>
      </p:pic>
      <p:sp>
        <p:nvSpPr>
          <p:cNvPr id="6"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kern="1800" smtClean="0">
                <a:latin typeface="Times New Roman" panose="02020603050405020304" pitchFamily="18" charset="0"/>
              </a:rPr>
              <a:t>Burn severity levels obtained calculating dNBR, proposed by USGS.</a:t>
            </a:r>
            <a:endParaRPr lang="en-US" b="1" kern="1800" dirty="0" smtClean="0">
              <a:latin typeface="Times New Roman" panose="02020603050405020304" pitchFamily="18" charset="0"/>
            </a:endParaRPr>
          </a:p>
        </p:txBody>
      </p:sp>
    </p:spTree>
    <p:extLst>
      <p:ext uri="{BB962C8B-B14F-4D97-AF65-F5344CB8AC3E}">
        <p14:creationId xmlns:p14="http://schemas.microsoft.com/office/powerpoint/2010/main" val="25939718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rPr>
              <a:t>Burn severity</a:t>
            </a:r>
            <a:endParaRPr lang="en-US" b="0" i="0" u="none" strike="noStrike" baseline="0" dirty="0" smtClean="0">
              <a:solidFill>
                <a:srgbClr val="333333"/>
              </a:solidFill>
              <a:latin typeface="Arial" panose="020B0604020202020204" pitchFamily="34" charset="0"/>
            </a:endParaRP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Burn severity data and maps can aid in developing emergency rehabilitation and restoration plans - post-fire. </a:t>
            </a:r>
          </a:p>
          <a:p>
            <a:pPr marR="0" lvl="0" rtl="0"/>
            <a:r>
              <a:rPr lang="en-US" b="1" i="0" u="none" strike="noStrike" baseline="0" dirty="0" smtClean="0">
                <a:latin typeface="Times New Roman" panose="02020603050405020304" pitchFamily="18" charset="0"/>
              </a:rPr>
              <a:t>They can be used to estimate not only the soil burn severity, but the likelihood of future downstream impacts due to flooding, landslides, and soil erosion.</a:t>
            </a:r>
          </a:p>
        </p:txBody>
      </p:sp>
    </p:spTree>
    <p:extLst>
      <p:ext uri="{BB962C8B-B14F-4D97-AF65-F5344CB8AC3E}">
        <p14:creationId xmlns:p14="http://schemas.microsoft.com/office/powerpoint/2010/main" val="10680577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Monitoring burnt areas</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RS can be used to assess the land cover situation of areas affected by forest fire (years following a fire). </a:t>
            </a:r>
          </a:p>
          <a:p>
            <a:pPr marR="0" lvl="0" rtl="0"/>
            <a:r>
              <a:rPr lang="en-US" b="1" i="0" u="none" strike="noStrike" baseline="0" dirty="0" smtClean="0">
                <a:latin typeface="Times New Roman" panose="02020603050405020304" pitchFamily="18" charset="0"/>
              </a:rPr>
              <a:t>Years following a fire, updates on the health and regenerative status of an area can be obtained by a single image. </a:t>
            </a:r>
          </a:p>
          <a:p>
            <a:pPr marR="0" lvl="0" rtl="0"/>
            <a:r>
              <a:rPr lang="en-US" b="1" i="0" u="none" strike="noStrike" baseline="0" dirty="0" err="1" smtClean="0">
                <a:latin typeface="Times New Roman" panose="02020603050405020304" pitchFamily="18" charset="0"/>
              </a:rPr>
              <a:t>Multitemporal</a:t>
            </a:r>
            <a:r>
              <a:rPr lang="en-US" b="1" i="0" u="none" strike="noStrike" baseline="0" dirty="0" smtClean="0">
                <a:latin typeface="Times New Roman" panose="02020603050405020304" pitchFamily="18" charset="0"/>
              </a:rPr>
              <a:t> scenes can illustrate the progression of vegetation from pioneer species back to a full forest cover or the type of land use</a:t>
            </a:r>
          </a:p>
        </p:txBody>
      </p:sp>
    </p:spTree>
    <p:extLst>
      <p:ext uri="{BB962C8B-B14F-4D97-AF65-F5344CB8AC3E}">
        <p14:creationId xmlns:p14="http://schemas.microsoft.com/office/powerpoint/2010/main" val="1853266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dirty="0" smtClean="0">
                <a:latin typeface="Times New Roman" panose="02020603050405020304" pitchFamily="18" charset="0"/>
              </a:rPr>
              <a:t>Remote sensing types for monitoring areas damaged by forest fire</a:t>
            </a:r>
          </a:p>
        </p:txBody>
      </p:sp>
      <p:sp>
        <p:nvSpPr>
          <p:cNvPr id="3" name="Text Placeholder 2"/>
          <p:cNvSpPr>
            <a:spLocks noGrp="1"/>
          </p:cNvSpPr>
          <p:nvPr>
            <p:ph type="body" idx="1"/>
          </p:nvPr>
        </p:nvSpPr>
        <p:spPr/>
        <p:txBody>
          <a:bodyPr/>
          <a:lstStyle/>
          <a:p>
            <a:pPr marR="0" lvl="0" rtl="0"/>
            <a:r>
              <a:rPr lang="en-US" b="1" i="0" u="none" strike="noStrike" baseline="0" dirty="0" smtClean="0">
                <a:latin typeface="Times New Roman" panose="02020603050405020304" pitchFamily="18" charset="0"/>
              </a:rPr>
              <a:t>Question: Briefly describe the methods for monitoring areas affected by forest fire (e.g. in 2010).  The methods should show the general steps and the type of remote sensing data to be used for burn mapping and monitoring of areas affected by forest fire .</a:t>
            </a:r>
          </a:p>
        </p:txBody>
      </p:sp>
    </p:spTree>
    <p:extLst>
      <p:ext uri="{BB962C8B-B14F-4D97-AF65-F5344CB8AC3E}">
        <p14:creationId xmlns:p14="http://schemas.microsoft.com/office/powerpoint/2010/main" val="4018408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kern="1800" dirty="0">
                <a:latin typeface="Times New Roman" panose="02020603050405020304" pitchFamily="18" charset="0"/>
              </a:rPr>
              <a:t>Remote sensing types for monitoring areas damaged by forest fire</a:t>
            </a:r>
            <a:endParaRPr lang="en-US" b="1" i="0" u="none" strike="noStrike" kern="1800" baseline="0" dirty="0" smtClean="0">
              <a:latin typeface="Times New Roman" panose="02020603050405020304" pitchFamily="18" charset="0"/>
            </a:endParaRPr>
          </a:p>
        </p:txBody>
      </p:sp>
      <p:sp>
        <p:nvSpPr>
          <p:cNvPr id="3" name="Text Placeholder 2"/>
          <p:cNvSpPr>
            <a:spLocks noGrp="1"/>
          </p:cNvSpPr>
          <p:nvPr>
            <p:ph type="body" idx="1"/>
          </p:nvPr>
        </p:nvSpPr>
        <p:spPr/>
        <p:txBody>
          <a:bodyPr>
            <a:normAutofit fontScale="85000" lnSpcReduction="20000"/>
          </a:bodyPr>
          <a:lstStyle/>
          <a:p>
            <a:pPr lvl="0"/>
            <a:r>
              <a:rPr lang="en-US" b="1" kern="1800" dirty="0" smtClean="0">
                <a:latin typeface="Times New Roman" panose="02020603050405020304" pitchFamily="18" charset="0"/>
              </a:rPr>
              <a:t>Answer: The </a:t>
            </a:r>
            <a:r>
              <a:rPr lang="en-US" b="1" kern="1800" dirty="0">
                <a:latin typeface="Times New Roman" panose="02020603050405020304" pitchFamily="18" charset="0"/>
              </a:rPr>
              <a:t>general procure includes: image selection, classify the images, analysis of change and area summary </a:t>
            </a:r>
            <a:endParaRPr lang="en-US" b="1" kern="1800" dirty="0" smtClean="0">
              <a:latin typeface="Times New Roman" panose="02020603050405020304" pitchFamily="18" charset="0"/>
            </a:endParaRPr>
          </a:p>
          <a:p>
            <a:pPr lvl="0"/>
            <a:r>
              <a:rPr lang="en-US" b="1" i="0" u="none" strike="noStrike" baseline="0" dirty="0" smtClean="0">
                <a:latin typeface="Times New Roman" panose="02020603050405020304" pitchFamily="18" charset="0"/>
              </a:rPr>
              <a:t>Select appropriate images: For monitoring the forest fire affected area, images from three points in time are required. These includes:</a:t>
            </a:r>
          </a:p>
          <a:p>
            <a:pPr marR="0" lvl="0" rtl="0"/>
            <a:r>
              <a:rPr lang="en-US" b="1" i="0" u="none" strike="noStrike" baseline="0" dirty="0" smtClean="0">
                <a:latin typeface="Times New Roman" panose="02020603050405020304" pitchFamily="18" charset="0"/>
              </a:rPr>
              <a:t>The first image some time before the forest fire occurred = </a:t>
            </a:r>
            <a:r>
              <a:rPr lang="en-US" b="1" i="0" u="none" strike="noStrike" baseline="0" dirty="0" err="1" smtClean="0">
                <a:latin typeface="Times New Roman" panose="02020603050405020304" pitchFamily="18" charset="0"/>
              </a:rPr>
              <a:t>T1</a:t>
            </a:r>
            <a:endParaRPr lang="en-US" b="1" i="0" u="none" strike="noStrike" baseline="0" dirty="0" smtClean="0">
              <a:latin typeface="Times New Roman" panose="02020603050405020304" pitchFamily="18" charset="0"/>
            </a:endParaRPr>
          </a:p>
          <a:p>
            <a:pPr marR="0" lvl="0" rtl="0"/>
            <a:r>
              <a:rPr lang="en-US" b="1" i="0" u="none" strike="noStrike" baseline="0" dirty="0" smtClean="0">
                <a:latin typeface="Times New Roman" panose="02020603050405020304" pitchFamily="18" charset="0"/>
              </a:rPr>
              <a:t>The second image is immediately after the forest fire = </a:t>
            </a:r>
            <a:r>
              <a:rPr lang="en-US" b="1" i="0" u="none" strike="noStrike" baseline="0" dirty="0" err="1" smtClean="0">
                <a:latin typeface="Times New Roman" panose="02020603050405020304" pitchFamily="18" charset="0"/>
              </a:rPr>
              <a:t>T2</a:t>
            </a:r>
            <a:endParaRPr lang="en-US" b="1" i="0" u="none" strike="noStrike" baseline="0" dirty="0" smtClean="0">
              <a:latin typeface="Times New Roman" panose="02020603050405020304" pitchFamily="18" charset="0"/>
            </a:endParaRPr>
          </a:p>
          <a:p>
            <a:pPr marR="0" lvl="0" rtl="0"/>
            <a:r>
              <a:rPr lang="en-US" b="1" i="0" u="none" strike="noStrike" baseline="0" dirty="0" smtClean="0">
                <a:latin typeface="Times New Roman" panose="02020603050405020304" pitchFamily="18" charset="0"/>
              </a:rPr>
              <a:t>The third image is some years after the forest fire = </a:t>
            </a:r>
            <a:r>
              <a:rPr lang="en-US" b="1" i="0" u="none" strike="noStrike" baseline="0" dirty="0" err="1" smtClean="0">
                <a:latin typeface="Times New Roman" panose="02020603050405020304" pitchFamily="18" charset="0"/>
              </a:rPr>
              <a:t>T3</a:t>
            </a:r>
            <a:endParaRPr lang="en-US" b="1" i="0" u="none" strike="noStrike" baseline="0" dirty="0" smtClean="0">
              <a:latin typeface="Times New Roman" panose="02020603050405020304" pitchFamily="18" charset="0"/>
            </a:endParaRPr>
          </a:p>
          <a:p>
            <a:pPr marR="0" lvl="0" rtl="0"/>
            <a:r>
              <a:rPr lang="en-US" b="1" i="0" u="none" strike="noStrike" baseline="0" dirty="0" smtClean="0">
                <a:latin typeface="Times New Roman" panose="02020603050405020304" pitchFamily="18" charset="0"/>
              </a:rPr>
              <a:t>Classify the images using training samples (supervised classification): The classification of the second image should consider the burnet areas. Recode the classes of each classified map into comment classes. </a:t>
            </a:r>
          </a:p>
          <a:p>
            <a:pPr marR="0" lvl="0" rtl="0"/>
            <a:r>
              <a:rPr lang="en-US" b="1" i="0" u="none" strike="noStrike" baseline="0" dirty="0" smtClean="0">
                <a:latin typeface="Times New Roman" panose="02020603050405020304" pitchFamily="18" charset="0"/>
              </a:rPr>
              <a:t>Perform change analysis focusing on areas affected by forest fire</a:t>
            </a:r>
          </a:p>
          <a:p>
            <a:pPr marR="0" lvl="0" rtl="0"/>
            <a:r>
              <a:rPr lang="en-US" b="1" i="0" u="none" strike="noStrike" baseline="0" dirty="0" smtClean="0">
                <a:latin typeface="Times New Roman" panose="02020603050405020304" pitchFamily="18" charset="0"/>
              </a:rPr>
              <a:t>Produce area summary table and map layouts focusing on areas that were affected by the forest fire.</a:t>
            </a:r>
          </a:p>
        </p:txBody>
      </p:sp>
    </p:spTree>
    <p:extLst>
      <p:ext uri="{BB962C8B-B14F-4D97-AF65-F5344CB8AC3E}">
        <p14:creationId xmlns:p14="http://schemas.microsoft.com/office/powerpoint/2010/main" val="29157003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Limitations</a:t>
            </a:r>
          </a:p>
        </p:txBody>
      </p:sp>
      <p:sp>
        <p:nvSpPr>
          <p:cNvPr id="3" name="Text Placeholder 2"/>
          <p:cNvSpPr>
            <a:spLocks noGrp="1"/>
          </p:cNvSpPr>
          <p:nvPr>
            <p:ph type="body" idx="1"/>
          </p:nvPr>
        </p:nvSpPr>
        <p:spPr/>
        <p:txBody>
          <a:bodyPr>
            <a:normAutofit/>
          </a:bodyPr>
          <a:lstStyle/>
          <a:p>
            <a:pPr marR="0" lvl="0" rtl="0"/>
            <a:r>
              <a:rPr lang="en-US" b="1" i="0" u="none" strike="noStrike" baseline="0" dirty="0" smtClean="0">
                <a:latin typeface="Times New Roman" panose="02020603050405020304" pitchFamily="18" charset="0"/>
              </a:rPr>
              <a:t>Satellite fire detection has some limitations that must be kept in mind when examining the daily fire images:</a:t>
            </a:r>
          </a:p>
          <a:p>
            <a:pPr marR="0" lvl="0" rtl="0"/>
            <a:r>
              <a:rPr lang="en-US" b="1" i="0" u="none" strike="noStrike" baseline="0" dirty="0" smtClean="0">
                <a:latin typeface="Times New Roman" panose="02020603050405020304" pitchFamily="18" charset="0"/>
              </a:rPr>
              <a:t>The tests used by the fire algorithms to remove "false alarms" sometimes fail, leading to false records of fires.</a:t>
            </a:r>
          </a:p>
          <a:p>
            <a:pPr marR="0" lvl="0" rtl="0"/>
            <a:r>
              <a:rPr lang="en-US" b="1" i="0" u="none" strike="noStrike" baseline="0" dirty="0" smtClean="0">
                <a:latin typeface="Times New Roman" panose="02020603050405020304" pitchFamily="18" charset="0"/>
              </a:rPr>
              <a:t>The algorithms cannot detect fires through thick cloud or smoke. A large fire may therefore go undetected for several days and then appear or reappear later; a small fire may burn and die out without ever being detected.</a:t>
            </a:r>
          </a:p>
          <a:p>
            <a:pPr marR="0" lvl="0" rtl="0"/>
            <a:endParaRPr lang="en-US" b="1" i="0" u="none"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1320080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Soil Moisture and Wildfires</a:t>
            </a:r>
          </a:p>
        </p:txBody>
      </p:sp>
      <p:sp>
        <p:nvSpPr>
          <p:cNvPr id="3" name="Text Placeholder 2"/>
          <p:cNvSpPr>
            <a:spLocks noGrp="1"/>
          </p:cNvSpPr>
          <p:nvPr>
            <p:ph type="body" idx="1"/>
          </p:nvPr>
        </p:nvSpPr>
        <p:spPr/>
        <p:txBody>
          <a:bodyPr>
            <a:normAutofit fontScale="92500" lnSpcReduction="10000"/>
          </a:bodyPr>
          <a:lstStyle/>
          <a:p>
            <a:pPr marR="0" lvl="0" rtl="0"/>
            <a:r>
              <a:rPr lang="en-US" b="1" i="0" u="none" strike="noStrike" baseline="0" dirty="0" smtClean="0">
                <a:latin typeface="Times New Roman" panose="02020603050405020304" pitchFamily="18" charset="0"/>
              </a:rPr>
              <a:t>Pre-fire season soil moisture anomalies (departure from long-term mean) help assess risk of wildfires.</a:t>
            </a:r>
          </a:p>
          <a:p>
            <a:pPr marR="0" lvl="0" rtl="0"/>
            <a:r>
              <a:rPr lang="en-US" b="1" i="0" u="none" strike="noStrike" baseline="0" dirty="0" smtClean="0">
                <a:latin typeface="Times New Roman" panose="02020603050405020304" pitchFamily="18" charset="0"/>
              </a:rPr>
              <a:t>It has been noted that in arid regions, wetter soil moisture anomalies promote vegetation growth that can fuel fires. In humid regions, dry soil moisture anomalies generally precede fires.</a:t>
            </a:r>
          </a:p>
          <a:p>
            <a:pPr marR="0" lvl="0" rtl="0"/>
            <a:r>
              <a:rPr lang="en-US" b="1" i="0" u="none" strike="noStrike" baseline="0" dirty="0" smtClean="0">
                <a:latin typeface="Times New Roman" panose="02020603050405020304" pitchFamily="18" charset="0"/>
              </a:rPr>
              <a:t>Consecutive wet and dry soil moisture conditions promote wildfires. Normalized soil moisture anomalies at (a) 5 months and (b) 1 month before the month with the largest burned area. Grid cells are grouped with respect to long-term temperature and aridity. Median values across grid cells in each box are shown. Boxes with less than 25 grid cells are discarded and shown in gray. Black dots within the boxes denote significant anomalies at the 90%-level.</a:t>
            </a:r>
          </a:p>
        </p:txBody>
      </p:sp>
    </p:spTree>
    <p:extLst>
      <p:ext uri="{BB962C8B-B14F-4D97-AF65-F5344CB8AC3E}">
        <p14:creationId xmlns:p14="http://schemas.microsoft.com/office/powerpoint/2010/main" val="20045707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Limitations</a:t>
            </a:r>
          </a:p>
        </p:txBody>
      </p:sp>
      <p:sp>
        <p:nvSpPr>
          <p:cNvPr id="3" name="Text Placeholder 2"/>
          <p:cNvSpPr>
            <a:spLocks noGrp="1"/>
          </p:cNvSpPr>
          <p:nvPr>
            <p:ph type="body" idx="1"/>
          </p:nvPr>
        </p:nvSpPr>
        <p:spPr/>
        <p:txBody>
          <a:bodyPr>
            <a:normAutofit fontScale="92500"/>
          </a:bodyPr>
          <a:lstStyle/>
          <a:p>
            <a:pPr marR="0" lvl="0" rtl="0"/>
            <a:r>
              <a:rPr lang="en-US" b="1" i="0" u="none" strike="noStrike" baseline="0" smtClean="0">
                <a:latin typeface="Times New Roman" panose="02020603050405020304" pitchFamily="18" charset="0"/>
              </a:rPr>
              <a:t>The </a:t>
            </a:r>
            <a:r>
              <a:rPr lang="en-US" b="1" i="0" u="none" strike="noStrike" baseline="0" dirty="0" smtClean="0">
                <a:latin typeface="Times New Roman" panose="02020603050405020304" pitchFamily="18" charset="0"/>
              </a:rPr>
              <a:t>time lapse between satellite image acquisition and image distribution on the </a:t>
            </a:r>
            <a:r>
              <a:rPr lang="en-US" b="1" i="0" u="none" strike="noStrike" baseline="0" dirty="0" err="1" smtClean="0">
                <a:latin typeface="Times New Roman" panose="02020603050405020304" pitchFamily="18" charset="0"/>
              </a:rPr>
              <a:t>CWFIS</a:t>
            </a:r>
            <a:r>
              <a:rPr lang="en-US" b="1" i="0" u="none" strike="noStrike" baseline="0" dirty="0" smtClean="0">
                <a:latin typeface="Times New Roman" panose="02020603050405020304" pitchFamily="18" charset="0"/>
              </a:rPr>
              <a:t> (Wild fire information system) site is between 1 and 7 hours, depending on the sensor and processing time. This delay, along with the coarse resolution, limits the utility of satellite detection for tactical fire operations.</a:t>
            </a:r>
          </a:p>
          <a:p>
            <a:pPr marR="0" lvl="0" rtl="0"/>
            <a:r>
              <a:rPr lang="en-US" b="1" i="0" u="none" strike="noStrike" baseline="0" dirty="0" smtClean="0">
                <a:latin typeface="Times New Roman" panose="02020603050405020304" pitchFamily="18" charset="0"/>
              </a:rPr>
              <a:t>The actual size of the actively burning area cannot be determined from satellite imagery. A 1-</a:t>
            </a:r>
            <a:r>
              <a:rPr lang="en-US" b="1" i="0" u="none" strike="noStrike" baseline="0" dirty="0" err="1" smtClean="0">
                <a:latin typeface="Times New Roman" panose="02020603050405020304" pitchFamily="18" charset="0"/>
              </a:rPr>
              <a:t>km²</a:t>
            </a:r>
            <a:r>
              <a:rPr lang="en-US" b="1" i="0" u="none" strike="noStrike" baseline="0" dirty="0" smtClean="0">
                <a:latin typeface="Times New Roman" panose="02020603050405020304" pitchFamily="18" charset="0"/>
              </a:rPr>
              <a:t> hotspot pixel may represent a fire as small as 100 </a:t>
            </a:r>
            <a:r>
              <a:rPr lang="en-US" b="1" i="0" u="none" strike="noStrike" baseline="0" dirty="0" err="1" smtClean="0">
                <a:latin typeface="Times New Roman" panose="02020603050405020304" pitchFamily="18" charset="0"/>
              </a:rPr>
              <a:t>m²</a:t>
            </a:r>
            <a:r>
              <a:rPr lang="en-US" b="1" i="0" u="none" strike="noStrike" baseline="0" dirty="0" smtClean="0">
                <a:latin typeface="Times New Roman" panose="02020603050405020304" pitchFamily="18" charset="0"/>
              </a:rPr>
              <a:t>. </a:t>
            </a:r>
          </a:p>
          <a:p>
            <a:pPr marR="0" lvl="0" rtl="0"/>
            <a:r>
              <a:rPr lang="en-US" b="1" i="0" u="none" strike="noStrike" baseline="0" dirty="0" smtClean="0">
                <a:latin typeface="Times New Roman" panose="02020603050405020304" pitchFamily="18" charset="0"/>
              </a:rPr>
              <a:t>In addition, an intense fire covering an area less than 1 </a:t>
            </a:r>
            <a:r>
              <a:rPr lang="en-US" b="1" i="0" u="none" strike="noStrike" baseline="0" dirty="0" err="1" smtClean="0">
                <a:latin typeface="Times New Roman" panose="02020603050405020304" pitchFamily="18" charset="0"/>
              </a:rPr>
              <a:t>km²</a:t>
            </a:r>
            <a:r>
              <a:rPr lang="en-US" b="1" i="0" u="none" strike="noStrike" baseline="0" dirty="0" smtClean="0">
                <a:latin typeface="Times New Roman" panose="02020603050405020304" pitchFamily="18" charset="0"/>
              </a:rPr>
              <a:t> may actually show up as a cluster of several hotspot pixels. This is the result of the varying size and spatial overlap of the raw, </a:t>
            </a:r>
            <a:r>
              <a:rPr lang="en-US" b="1" i="0" u="none" strike="noStrike" baseline="0" dirty="0" err="1" smtClean="0">
                <a:latin typeface="Times New Roman" panose="02020603050405020304" pitchFamily="18" charset="0"/>
              </a:rPr>
              <a:t>unprojected</a:t>
            </a:r>
            <a:r>
              <a:rPr lang="en-US" b="1" i="0" u="none" strike="noStrike" baseline="0" dirty="0" smtClean="0">
                <a:latin typeface="Times New Roman" panose="02020603050405020304" pitchFamily="18" charset="0"/>
              </a:rPr>
              <a:t> pixels.</a:t>
            </a:r>
          </a:p>
          <a:p>
            <a:pPr marR="0" lvl="0" rtl="0"/>
            <a:endParaRPr lang="en-US" b="1" i="0" u="none" strike="noStrike" baseline="0" dirty="0" smtClean="0">
              <a:latin typeface="Times New Roman" panose="02020603050405020304" pitchFamily="18" charset="0"/>
            </a:endParaRPr>
          </a:p>
        </p:txBody>
      </p:sp>
    </p:spTree>
    <p:extLst>
      <p:ext uri="{BB962C8B-B14F-4D97-AF65-F5344CB8AC3E}">
        <p14:creationId xmlns:p14="http://schemas.microsoft.com/office/powerpoint/2010/main" val="8184627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R="0" rtl="0"/>
            <a:r>
              <a:rPr lang="en-US" b="1" i="0" u="none" strike="noStrike" kern="1800" baseline="0" smtClean="0">
                <a:latin typeface="Times New Roman" panose="02020603050405020304" pitchFamily="18" charset="0"/>
              </a:rPr>
              <a:t>NASA remote sensing and Earth system models</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NASA remote sensing and Earth system models provide weather, climate, and hydrology data for pre- fire, during-fire, and post-fire conditions.</a:t>
            </a:r>
          </a:p>
          <a:p>
            <a:pPr marR="0" lvl="1" rtl="0"/>
            <a:r>
              <a:rPr lang="en-US" b="1" i="0" u="none" strike="noStrike" baseline="0" smtClean="0">
                <a:solidFill>
                  <a:srgbClr val="000000"/>
                </a:solidFill>
                <a:latin typeface="Times New Roman" panose="02020603050405020304" pitchFamily="18" charset="0"/>
              </a:rPr>
              <a:t>Precipitation</a:t>
            </a:r>
          </a:p>
          <a:p>
            <a:pPr marR="0" lvl="1" rtl="0"/>
            <a:r>
              <a:rPr lang="en-US" b="1" i="0" u="none" strike="noStrike" baseline="0" smtClean="0">
                <a:solidFill>
                  <a:srgbClr val="000000"/>
                </a:solidFill>
                <a:latin typeface="Times New Roman" panose="02020603050405020304" pitchFamily="18" charset="0"/>
              </a:rPr>
              <a:t>Soil Moisture</a:t>
            </a:r>
          </a:p>
          <a:p>
            <a:pPr marR="0" lvl="1" rtl="0"/>
            <a:r>
              <a:rPr lang="en-US" b="1" i="0" u="none" strike="noStrike" baseline="0" smtClean="0">
                <a:solidFill>
                  <a:srgbClr val="000000"/>
                </a:solidFill>
                <a:latin typeface="Times New Roman" panose="02020603050405020304" pitchFamily="18" charset="0"/>
              </a:rPr>
              <a:t>Temperature</a:t>
            </a:r>
          </a:p>
          <a:p>
            <a:pPr marR="0" lvl="1" rtl="0"/>
            <a:r>
              <a:rPr lang="en-US" b="1" i="0" u="none" strike="noStrike" baseline="0" smtClean="0">
                <a:solidFill>
                  <a:srgbClr val="000000"/>
                </a:solidFill>
                <a:latin typeface="Times New Roman" panose="02020603050405020304" pitchFamily="18" charset="0"/>
              </a:rPr>
              <a:t>Humidity</a:t>
            </a:r>
          </a:p>
          <a:p>
            <a:pPr marR="0" lvl="1" rtl="0"/>
            <a:r>
              <a:rPr lang="en-US" b="1" i="0" u="none" strike="noStrike" baseline="0" smtClean="0">
                <a:solidFill>
                  <a:srgbClr val="000000"/>
                </a:solidFill>
                <a:latin typeface="Times New Roman" panose="02020603050405020304" pitchFamily="18" charset="0"/>
              </a:rPr>
              <a:t>Winds</a:t>
            </a:r>
          </a:p>
          <a:p>
            <a:pPr marR="0" lvl="1" rtl="0"/>
            <a:r>
              <a:rPr lang="en-US" b="1" i="0" u="none" strike="noStrike" baseline="0" smtClean="0">
                <a:solidFill>
                  <a:srgbClr val="000000"/>
                </a:solidFill>
                <a:latin typeface="Times New Roman" panose="02020603050405020304" pitchFamily="18" charset="0"/>
              </a:rPr>
              <a:t>Vegetation</a:t>
            </a:r>
          </a:p>
          <a:p>
            <a:pPr marR="0" lvl="1" rtl="0"/>
            <a:r>
              <a:rPr lang="en-US" b="1" i="0" u="none" strike="noStrike" baseline="0" smtClean="0">
                <a:solidFill>
                  <a:srgbClr val="000000"/>
                </a:solidFill>
                <a:latin typeface="Times New Roman" panose="02020603050405020304" pitchFamily="18" charset="0"/>
              </a:rPr>
              <a:t>Topography</a:t>
            </a:r>
            <a:endParaRPr lang="en-US" b="1" i="0" u="none" strike="noStrike" baseline="0" smtClean="0">
              <a:solidFill>
                <a:srgbClr val="000000"/>
              </a:solidFill>
              <a:latin typeface="Arial MT"/>
            </a:endParaRPr>
          </a:p>
        </p:txBody>
      </p:sp>
    </p:spTree>
    <p:extLst>
      <p:ext uri="{BB962C8B-B14F-4D97-AF65-F5344CB8AC3E}">
        <p14:creationId xmlns:p14="http://schemas.microsoft.com/office/powerpoint/2010/main" val="482755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R="0" rtl="0"/>
            <a:r>
              <a:rPr lang="en-US" b="1" i="0" u="none" strike="noStrike" kern="1800" baseline="0" smtClean="0">
                <a:latin typeface="Times New Roman" panose="02020603050405020304" pitchFamily="18" charset="0"/>
              </a:rPr>
              <a:t>Remote Sensing and Modeling Data For Monitoring Weather, Climate, and Hydrology Conditions</a:t>
            </a:r>
          </a:p>
        </p:txBody>
      </p:sp>
      <p:sp>
        <p:nvSpPr>
          <p:cNvPr id="3" name="Text Placeholder 2"/>
          <p:cNvSpPr>
            <a:spLocks noGrp="1"/>
          </p:cNvSpPr>
          <p:nvPr>
            <p:ph type="body" idx="1"/>
          </p:nvPr>
        </p:nvSpPr>
        <p:spPr/>
        <p:txBody>
          <a:bodyPr/>
          <a:lstStyle/>
          <a:p>
            <a:pPr marR="0" lvl="0" rtl="0"/>
            <a:r>
              <a:rPr lang="en-US" b="1" i="0" u="none" strike="noStrike" baseline="0" smtClean="0">
                <a:latin typeface="Times New Roman" panose="02020603050405020304" pitchFamily="18" charset="0"/>
              </a:rPr>
              <a:t>Global Precipitation Measurement (GPM) Mission</a:t>
            </a:r>
          </a:p>
          <a:p>
            <a:pPr marR="0" lvl="0" rtl="0"/>
            <a:endParaRPr lang="en-US" b="1" i="0" u="none" strike="noStrike" baseline="0" smtClean="0">
              <a:latin typeface="Times New Roman" panose="02020603050405020304" pitchFamily="18" charset="0"/>
            </a:endParaRPr>
          </a:p>
          <a:p>
            <a:pPr marR="0" lvl="0" rtl="0"/>
            <a:r>
              <a:rPr lang="fr-FR" b="1" i="0" u="none" strike="noStrike" baseline="0" smtClean="0">
                <a:latin typeface="Times New Roman" panose="02020603050405020304" pitchFamily="18" charset="0"/>
              </a:rPr>
              <a:t>Soil Moisture Active Passive (SMAP)</a:t>
            </a:r>
          </a:p>
        </p:txBody>
      </p:sp>
    </p:spTree>
    <p:extLst>
      <p:ext uri="{BB962C8B-B14F-4D97-AF65-F5344CB8AC3E}">
        <p14:creationId xmlns:p14="http://schemas.microsoft.com/office/powerpoint/2010/main" val="38335101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1250</TotalTime>
  <Words>3867</Words>
  <Application>Microsoft Office PowerPoint</Application>
  <PresentationFormat>Widescreen</PresentationFormat>
  <Paragraphs>365</Paragraphs>
  <Slides>70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Arial</vt:lpstr>
      <vt:lpstr>Arial MT</vt:lpstr>
      <vt:lpstr>Calibri</vt:lpstr>
      <vt:lpstr>Calibri Light</vt:lpstr>
      <vt:lpstr>Times New Roman</vt:lpstr>
      <vt:lpstr>Office Theme</vt:lpstr>
      <vt:lpstr>GIS and RS for Forest Resource Assessment</vt:lpstr>
      <vt:lpstr>Unit 7. Forest Fires monitoring</vt:lpstr>
      <vt:lpstr>Content</vt:lpstr>
      <vt:lpstr>Climate and Wildfires</vt:lpstr>
      <vt:lpstr>Climate Variability &amp; Change and Fire Weather</vt:lpstr>
      <vt:lpstr>Precipitation and Wildfires</vt:lpstr>
      <vt:lpstr>Soil Moisture and Wildfires</vt:lpstr>
      <vt:lpstr>NASA remote sensing and Earth system models</vt:lpstr>
      <vt:lpstr>Remote Sensing and Modeling Data For Monitoring Weather, Climate, and Hydrology Conditions</vt:lpstr>
      <vt:lpstr>Fire Danger</vt:lpstr>
      <vt:lpstr>Remote sensing and fire</vt:lpstr>
      <vt:lpstr>Fire Risk Mapping</vt:lpstr>
      <vt:lpstr>Elements of Vegetation-Based Landscape monitoring</vt:lpstr>
      <vt:lpstr>Land Cover Classification</vt:lpstr>
      <vt:lpstr>Fractional Cover (FC)</vt:lpstr>
      <vt:lpstr>Vegetation Stage and Health</vt:lpstr>
      <vt:lpstr>Monitoring Stage and Health – Indices:</vt:lpstr>
      <vt:lpstr>Normalized Difference Vegetation Index (NDVI)</vt:lpstr>
      <vt:lpstr>NDVI Formula:</vt:lpstr>
      <vt:lpstr>Enhanced Vegetation Index (EVI) </vt:lpstr>
      <vt:lpstr>Soil Adjusted Vegetation Index (SAVI)</vt:lpstr>
      <vt:lpstr>Vegetation Index Anomalies</vt:lpstr>
      <vt:lpstr>Vegetation Index Anomalies</vt:lpstr>
      <vt:lpstr>Vegetation Structure</vt:lpstr>
      <vt:lpstr>Canopy Height and Density</vt:lpstr>
      <vt:lpstr>Canopy Height</vt:lpstr>
      <vt:lpstr>Canopy Density</vt:lpstr>
      <vt:lpstr>Topography</vt:lpstr>
      <vt:lpstr>Elevation</vt:lpstr>
      <vt:lpstr>Slope</vt:lpstr>
      <vt:lpstr>Aspect</vt:lpstr>
      <vt:lpstr>PowerPoint Presentation</vt:lpstr>
      <vt:lpstr>Topographic Features</vt:lpstr>
      <vt:lpstr>Satellites and Sensors for Vegetation-Based Fire Applications</vt:lpstr>
      <vt:lpstr>Vegetation-Based Fire Applications  of Landsat and sentinel 2</vt:lpstr>
      <vt:lpstr>Landsat</vt:lpstr>
      <vt:lpstr>Sentinel-2</vt:lpstr>
      <vt:lpstr>MODIS</vt:lpstr>
      <vt:lpstr>Visible Infrared Imaging Radiometer Suite (VIIRS) </vt:lpstr>
      <vt:lpstr>Soil Moisture Active Passive (SMAP)</vt:lpstr>
      <vt:lpstr>Shuttle Radar Topography Mission (SRTM)</vt:lpstr>
      <vt:lpstr>Sentinel-1</vt:lpstr>
      <vt:lpstr>Advanced Land Observing Satellite (ALOS)</vt:lpstr>
      <vt:lpstr>Satellite/Sensor Overview</vt:lpstr>
      <vt:lpstr>Global Wildfire Information System (GWIS)</vt:lpstr>
      <vt:lpstr>Remote sensing types for active forest fire monitoring</vt:lpstr>
      <vt:lpstr>Remote sensing types for monitoring areas damaged by forest fire</vt:lpstr>
      <vt:lpstr>Active Fire Detection </vt:lpstr>
      <vt:lpstr>MODIS Active fires </vt:lpstr>
      <vt:lpstr>VIIRS Active fires</vt:lpstr>
      <vt:lpstr>When interpreting the hotspots displayed in the map, the following must be considered:</vt:lpstr>
      <vt:lpstr>Mapping Burned Areas</vt:lpstr>
      <vt:lpstr>Mapping Burned Areas</vt:lpstr>
      <vt:lpstr>Mapping Burned Areas</vt:lpstr>
      <vt:lpstr>Option 1: using classification images before and after forest fire</vt:lpstr>
      <vt:lpstr>PowerPoint Presentation</vt:lpstr>
      <vt:lpstr>Option 2: using Normalized Burn Ratio (NBR)</vt:lpstr>
      <vt:lpstr>PowerPoint Presentation</vt:lpstr>
      <vt:lpstr>Option 2: using Normalized Burn Ratio (NBR)</vt:lpstr>
      <vt:lpstr>PowerPoint Presentation</vt:lpstr>
      <vt:lpstr>Comparison of the spectral response of healthy vegetation and burned areas</vt:lpstr>
      <vt:lpstr>Comparison of the spectral response of healthy vegetation and burned areas</vt:lpstr>
      <vt:lpstr>dNBR</vt:lpstr>
      <vt:lpstr>PowerPoint Presentation</vt:lpstr>
      <vt:lpstr>Burn severity</vt:lpstr>
      <vt:lpstr>Monitoring burnt areas</vt:lpstr>
      <vt:lpstr>Remote sensing types for monitoring areas damaged by forest fire</vt:lpstr>
      <vt:lpstr>Remote sensing types for monitoring areas damaged by forest fire</vt:lpstr>
      <vt:lpstr>Limitations</vt:lpstr>
      <vt:lpstr>Limitations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and RS for ForestResource Assessment</dc:title>
  <dc:creator>Kefyalew Sahle Kibret</dc:creator>
  <cp:lastModifiedBy>KS</cp:lastModifiedBy>
  <cp:revision>79</cp:revision>
  <dcterms:created xsi:type="dcterms:W3CDTF">2023-04-04T09:35:02Z</dcterms:created>
  <dcterms:modified xsi:type="dcterms:W3CDTF">2023-05-04T11:59:31Z</dcterms:modified>
</cp:coreProperties>
</file>