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97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5FF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A7AB5-780F-4656-A839-B8D4FD471AD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D7D98-F644-4DA4-9749-7C4895CD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7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D7D98-F644-4DA4-9749-7C4895CDD3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7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1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A5BC-A881-491C-9F41-08342BD2C3D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726-06C6-4D1E-9BA7-1DBCB1C9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2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/>
            </a:lvl1pPr>
            <a:lvl2pPr>
              <a:defRPr sz="3600">
                <a:solidFill>
                  <a:srgbClr val="0000CC"/>
                </a:solidFill>
              </a:defRPr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656522"/>
            <a:ext cx="10515600" cy="66261"/>
          </a:xfrm>
          <a:prstGeom prst="line">
            <a:avLst/>
          </a:prstGeom>
          <a:ln w="57150">
            <a:solidFill>
              <a:srgbClr val="5FF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5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7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5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4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6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04-Apr-23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8C100-5670-4E20-940F-F4434F56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GIS and RS for Forest Resource Assessment</a:t>
            </a:r>
          </a:p>
        </p:txBody>
      </p:sp>
      <p:sp>
        <p:nvSpPr>
          <p:cNvPr id="5" name="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dirty="0" err="1"/>
              <a:t>Kefyalew</a:t>
            </a:r>
            <a:r>
              <a:rPr lang="en-US" dirty="0"/>
              <a:t> </a:t>
            </a:r>
            <a:r>
              <a:rPr lang="en-US" dirty="0" err="1"/>
              <a:t>Sahle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Hawassa</a:t>
            </a:r>
            <a:r>
              <a:rPr lang="en-US" dirty="0"/>
              <a:t> University</a:t>
            </a:r>
          </a:p>
          <a:p>
            <a:r>
              <a:rPr lang="en-US" dirty="0" err="1"/>
              <a:t>Wondo</a:t>
            </a:r>
            <a:r>
              <a:rPr lang="en-US" dirty="0"/>
              <a:t> Genet College of Forestry and Natural Resources</a:t>
            </a:r>
          </a:p>
          <a:p>
            <a:r>
              <a:rPr lang="en-US" dirty="0"/>
              <a:t>GIS Department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3CD2-8AC6-79CD-D57C-AEB44901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forest cover mapping and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5DAA-E0E5-1B27-717E-CE7FD5C1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Esri Releases New 2020 Global Land Cover Map</a:t>
            </a:r>
          </a:p>
          <a:p>
            <a:r>
              <a:rPr lang="en-US" dirty="0"/>
              <a:t>MODIS Land Cover Type/Dynamics</a:t>
            </a:r>
          </a:p>
          <a:p>
            <a:r>
              <a:rPr lang="en-US" dirty="0"/>
              <a:t>Copernicus land cover</a:t>
            </a:r>
          </a:p>
          <a:p>
            <a:r>
              <a:rPr lang="en-US" dirty="0"/>
              <a:t>GLCF</a:t>
            </a:r>
          </a:p>
          <a:p>
            <a:r>
              <a:rPr lang="en-US" dirty="0"/>
              <a:t>group work: Other Land cover layer available through GEE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E98C-D814-0A91-BADD-7C4FC0B1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0520-EE45-B468-9B1A-576925C3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24233-672A-4E3D-DDF4-44A421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2CC5-6EEF-AADE-C112-133B8123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consideration of monitoring by satellites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F82B-5BF4-741D-E3E6-FC0E6A24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Satellite monitoring involves a range of technical considerations to ensure accurate, reliable, and comprehensive data collection. Here are some key points:</a:t>
            </a:r>
          </a:p>
          <a:p>
            <a:r>
              <a:rPr lang="en-US" dirty="0"/>
              <a:t>Spatial Resolution</a:t>
            </a:r>
          </a:p>
          <a:p>
            <a:r>
              <a:rPr lang="en-US" dirty="0"/>
              <a:t>Temporal Resolution</a:t>
            </a:r>
          </a:p>
          <a:p>
            <a:r>
              <a:rPr lang="en-US" dirty="0"/>
              <a:t>Spectral Resolution</a:t>
            </a:r>
          </a:p>
          <a:p>
            <a:r>
              <a:rPr lang="en-US" dirty="0"/>
              <a:t>Radiometric Resolution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Coverage and Accessibility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Regulatory Considerations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AEA99-8C4A-D828-F666-865C2032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8F930-1E02-D8F3-6551-1BDAF7C8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EB6C-49CA-ABA5-75AA-32ABC236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2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2CC5-6EEF-AADE-C112-133B8123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consideration of monitoring by satellites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F82B-5BF4-741D-E3E6-FC0E6A24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These considerations are essential for leveraging satellite technology effectively for various monitoring purposes, including environmental observation, urban planning, agriculture, and disaster response. </a:t>
            </a:r>
          </a:p>
          <a:p>
            <a:r>
              <a:rPr lang="en-US" dirty="0"/>
              <a:t>The ongoing advancements in satellite technology and data analytics are expanding the potential applications of satellite monitoring even further.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AEA99-8C4A-D828-F666-865C2032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8F930-1E02-D8F3-6551-1BDAF7C8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EB6C-49CA-ABA5-75AA-32ABC236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2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kern="1800">
                <a:latin typeface="Times New Roman" panose="02020603050405020304" pitchFamily="18" charset="0"/>
              </a:rPr>
              <a:t>Unit 8. </a:t>
            </a:r>
            <a:r>
              <a:rPr lang="en-US" b="1" kern="1800" dirty="0">
                <a:latin typeface="Times New Roman" panose="02020603050405020304" pitchFamily="18" charset="0"/>
              </a:rPr>
              <a:t>National and global forest mapping initiatives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2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5041-659E-0DAF-6947-4D6DA873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sensing types for global and national level mapping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F53C-DBFB-6DE3-5594-F560EA0B8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success of land-cover studies is directly related to the availability of satellite imagery at the desired spatial and temporal resolution. </a:t>
            </a:r>
          </a:p>
          <a:p>
            <a:r>
              <a:rPr lang="en-US" dirty="0"/>
              <a:t>Concerning the spatial resolution of existing satellite systems, three main categories of sensors can be defined: </a:t>
            </a:r>
          </a:p>
          <a:p>
            <a:pPr marL="514350" indent="-514350">
              <a:buAutoNum type="alphaLcParenBoth"/>
            </a:pPr>
            <a:r>
              <a:rPr lang="en-US" dirty="0"/>
              <a:t>coarse to medium-resolution sensors (&gt; 250 m); </a:t>
            </a:r>
          </a:p>
          <a:p>
            <a:pPr marL="514350" indent="-514350">
              <a:buAutoNum type="alphaLcParenBoth"/>
            </a:pPr>
            <a:r>
              <a:rPr lang="en-US" dirty="0"/>
              <a:t>high-resolution sensors (&gt; 10 m); </a:t>
            </a:r>
          </a:p>
          <a:p>
            <a:pPr marL="514350" indent="-514350">
              <a:buAutoNum type="alphaLcParenBoth"/>
            </a:pPr>
            <a:r>
              <a:rPr lang="en-US" dirty="0"/>
              <a:t>very high-resolution sensors (&lt; 10 m).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36FD-0EA5-5977-B28C-C895F464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D5EC-CE0A-4F4C-ADD4-79C9A39AA4E3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7F72-4B0C-A285-451E-2A153CEC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B0ED-0FDB-8153-6BFB-4435E8E1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726-06C6-4D1E-9BA7-1DBCB1C902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5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5041-659E-0DAF-6947-4D6DA873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sensing types for global and national level mapping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F53C-DBFB-6DE3-5594-F560EA0B8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spatial resolutions can be linked to studies at different level of detail:</a:t>
            </a:r>
          </a:p>
          <a:p>
            <a:pPr marL="0" indent="0">
              <a:buNone/>
            </a:pPr>
            <a:r>
              <a:rPr lang="en-US" dirty="0"/>
              <a:t>(a) global to landscape level (&lt; 1:200.000); </a:t>
            </a:r>
          </a:p>
          <a:p>
            <a:pPr marL="0" indent="0">
              <a:buNone/>
            </a:pPr>
            <a:r>
              <a:rPr lang="en-US" dirty="0"/>
              <a:t>(b) regional level (&lt; 1:25.000); </a:t>
            </a:r>
          </a:p>
          <a:p>
            <a:pPr marL="0" indent="0">
              <a:buNone/>
            </a:pPr>
            <a:r>
              <a:rPr lang="en-US" dirty="0"/>
              <a:t>(c) local level (&gt; 1:25.000).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36FD-0EA5-5977-B28C-C895F464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D5EC-CE0A-4F4C-ADD4-79C9A39AA4E3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7F72-4B0C-A285-451E-2A153CEC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B0ED-0FDB-8153-6BFB-4435E8E1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726-06C6-4D1E-9BA7-1DBCB1C902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3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5041-659E-0DAF-6947-4D6DA873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sensing types for global and national level mapping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F53C-DBFB-6DE3-5594-F560EA0B8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the temporal resolution of optical satellite sensors is a function of the spatial resolution, due to sensor limitations (instantaneous field of view) and repetition rate of a sensor system. </a:t>
            </a:r>
          </a:p>
          <a:p>
            <a:r>
              <a:rPr lang="en-US" dirty="0"/>
              <a:t>This means that an increase in the temporal resolution will most likely reduce the spatial resolution available for analysis. In addition to these characteristics, the choice for a satellite system also de pends on the spectral resolution (bandwidth, number of channels) and nature of radiation source (optical, radar, lidar).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36FD-0EA5-5977-B28C-C895F464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D5EC-CE0A-4F4C-ADD4-79C9A39AA4E3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7F72-4B0C-A285-451E-2A153CEC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B0ED-0FDB-8153-6BFB-4435E8E1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726-06C6-4D1E-9BA7-1DBCB1C902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3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5041-659E-0DAF-6947-4D6DA873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sensing types for global and national level mapping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F53C-DBFB-6DE3-5594-F560EA0B8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regional to local level mapping and monitoring is mainly related to observation systems with less frequent coverage whereas frequent observations of seasonal, annual and inter-annual phenomena (time series analysis) often require medium to coarse-resolution satellite systems.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36FD-0EA5-5977-B28C-C895F464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D5EC-CE0A-4F4C-ADD4-79C9A39AA4E3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7F72-4B0C-A285-451E-2A153CEC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B0ED-0FDB-8153-6BFB-4435E8E1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726-06C6-4D1E-9BA7-1DBCB1C902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3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F483-0449-18EF-440A-5656E7EA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level forest cover mapping activities (historical and current)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D42EE-11AE-DE20-3969-0E6A00156B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WBSPP (Woody Biomass Strategic Planning Project) (2005)</a:t>
            </a:r>
          </a:p>
          <a:p>
            <a:r>
              <a:rPr lang="en-US" dirty="0"/>
              <a:t>Forest cover maps of Ethiopia by Forest Climate Change Commission (currently EFD)  and ESSTI Ethiopian Space Science and Technology Institute (ESSTI)</a:t>
            </a:r>
          </a:p>
          <a:p>
            <a:pPr lvl="1"/>
            <a:r>
              <a:rPr lang="en-US" dirty="0"/>
              <a:t>2003, 2009, 2013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57A54-3ED9-83E9-00B0-115B088C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E6B7-8820-48C5-AB5F-BF19E4F1CF10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6C590-919C-F632-D74F-4062B182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FD552-39B8-E518-62DE-86CF3E06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726-06C6-4D1E-9BA7-1DBCB1C902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6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5508A-C729-97DD-406C-F483DEFB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E3E9B-7F53-4595-C2EA-58FA4C84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B19B4-84F5-0ADE-C93B-17D5E0F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64E62-5D8B-8308-B544-6401D6D3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9431" cy="63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1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BF158-1036-F91C-0977-0921E39B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04-Apr-23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F6051-C186-268C-3231-1F5F4F09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Kefyalew Sahle (HU, WGCFNR)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654DA-D155-D9E3-567B-01BC6201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C100-5670-4E20-940F-F4434F56A4F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0433C-3282-6D12-E450-0423C9FE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010" y="-129007"/>
            <a:ext cx="7587671" cy="6534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802672-6045-78F9-7BAF-98E4EA0F9105}"/>
              </a:ext>
            </a:extLst>
          </p:cNvPr>
          <p:cNvSpPr txBox="1"/>
          <p:nvPr/>
        </p:nvSpPr>
        <p:spPr>
          <a:xfrm>
            <a:off x="1022888" y="1007390"/>
            <a:ext cx="230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 images</a:t>
            </a:r>
          </a:p>
        </p:txBody>
      </p:sp>
    </p:spTree>
    <p:extLst>
      <p:ext uri="{BB962C8B-B14F-4D97-AF65-F5344CB8AC3E}">
        <p14:creationId xmlns:p14="http://schemas.microsoft.com/office/powerpoint/2010/main" val="114050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568</Words>
  <Application>Microsoft Office PowerPoint</Application>
  <PresentationFormat>Widescreen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GIS and RS for Forest Resource Assessment</vt:lpstr>
      <vt:lpstr>Unit 8. National and global forest mapping initiatives</vt:lpstr>
      <vt:lpstr>Remote sensing types for global and national level mapping</vt:lpstr>
      <vt:lpstr>Remote sensing types for global and national level mapping</vt:lpstr>
      <vt:lpstr>Remote sensing types for global and national level mapping</vt:lpstr>
      <vt:lpstr>Remote sensing types for global and national level mapping</vt:lpstr>
      <vt:lpstr>National level forest cover mapping activities (historical and current)</vt:lpstr>
      <vt:lpstr>PowerPoint Presentation</vt:lpstr>
      <vt:lpstr>PowerPoint Presentation</vt:lpstr>
      <vt:lpstr>Global forest cover mapping and monitoring</vt:lpstr>
      <vt:lpstr>Technical consideration of monitoring by satellites</vt:lpstr>
      <vt:lpstr>Technical consideration of monitoring by satellites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and RS for ForestResource Assessment</dc:title>
  <dc:creator>Kefyalew Sahle Kibret</dc:creator>
  <cp:lastModifiedBy>HP</cp:lastModifiedBy>
  <cp:revision>88</cp:revision>
  <dcterms:created xsi:type="dcterms:W3CDTF">2023-04-04T09:35:02Z</dcterms:created>
  <dcterms:modified xsi:type="dcterms:W3CDTF">2024-05-22T06:11:56Z</dcterms:modified>
</cp:coreProperties>
</file>