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93" r:id="rId3"/>
    <p:sldId id="257" r:id="rId4"/>
    <p:sldId id="258" r:id="rId5"/>
    <p:sldId id="259" r:id="rId6"/>
    <p:sldId id="260" r:id="rId7"/>
    <p:sldId id="261" r:id="rId8"/>
    <p:sldId id="262" r:id="rId9"/>
    <p:sldId id="265" r:id="rId10"/>
    <p:sldId id="267" r:id="rId11"/>
    <p:sldId id="266" r:id="rId12"/>
    <p:sldId id="269" r:id="rId13"/>
    <p:sldId id="268" r:id="rId14"/>
    <p:sldId id="270" r:id="rId15"/>
    <p:sldId id="271" r:id="rId16"/>
    <p:sldId id="263" r:id="rId17"/>
    <p:sldId id="264" r:id="rId18"/>
    <p:sldId id="272" r:id="rId19"/>
    <p:sldId id="274" r:id="rId20"/>
    <p:sldId id="275" r:id="rId21"/>
    <p:sldId id="276" r:id="rId22"/>
    <p:sldId id="277" r:id="rId23"/>
    <p:sldId id="295" r:id="rId24"/>
    <p:sldId id="278" r:id="rId25"/>
    <p:sldId id="279" r:id="rId26"/>
    <p:sldId id="281" r:id="rId27"/>
    <p:sldId id="280" r:id="rId28"/>
    <p:sldId id="284" r:id="rId29"/>
    <p:sldId id="283" r:id="rId30"/>
    <p:sldId id="287" r:id="rId31"/>
    <p:sldId id="286"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5FF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02" autoAdjust="0"/>
  </p:normalViewPr>
  <p:slideViewPr>
    <p:cSldViewPr snapToGrid="0">
      <p:cViewPr varScale="1">
        <p:scale>
          <a:sx n="49" d="100"/>
          <a:sy n="49" d="100"/>
        </p:scale>
        <p:origin x="143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A7AB5-780F-4656-A839-B8D4FD471AD7}" type="datetimeFigureOut">
              <a:rPr lang="en-US" smtClean="0"/>
              <a:t>5/30/2024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D7D98-F644-4DA4-9749-7C4895CDD38F}" type="slidenum">
              <a:rPr lang="en-US" smtClean="0"/>
              <a:t>‹#›</a:t>
            </a:fld>
            <a:endParaRPr lang="en-US"/>
          </a:p>
        </p:txBody>
      </p:sp>
    </p:spTree>
    <p:extLst>
      <p:ext uri="{BB962C8B-B14F-4D97-AF65-F5344CB8AC3E}">
        <p14:creationId xmlns:p14="http://schemas.microsoft.com/office/powerpoint/2010/main" val="222727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CD7D98-F644-4DA4-9749-7C4895CDD38F}" type="slidenum">
              <a:rPr lang="en-US" smtClean="0"/>
              <a:t>1</a:t>
            </a:fld>
            <a:endParaRPr lang="en-US"/>
          </a:p>
        </p:txBody>
      </p:sp>
    </p:spTree>
    <p:extLst>
      <p:ext uri="{BB962C8B-B14F-4D97-AF65-F5344CB8AC3E}">
        <p14:creationId xmlns:p14="http://schemas.microsoft.com/office/powerpoint/2010/main" val="3970375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 and GIS are used for observation, analysis and measurement, mapping, </a:t>
            </a:r>
            <a:r>
              <a:rPr lang="en-US" dirty="0" err="1"/>
              <a:t>onitoring</a:t>
            </a:r>
            <a:r>
              <a:rPr lang="en-US" dirty="0"/>
              <a:t> over time and space, decision support.</a:t>
            </a:r>
          </a:p>
        </p:txBody>
      </p:sp>
      <p:sp>
        <p:nvSpPr>
          <p:cNvPr id="4" name="Slide Number Placeholder 3"/>
          <p:cNvSpPr>
            <a:spLocks noGrp="1"/>
          </p:cNvSpPr>
          <p:nvPr>
            <p:ph type="sldNum" sz="quarter" idx="10"/>
          </p:nvPr>
        </p:nvSpPr>
        <p:spPr/>
        <p:txBody>
          <a:bodyPr/>
          <a:lstStyle/>
          <a:p>
            <a:fld id="{A4CD7D98-F644-4DA4-9749-7C4895CDD38F}" type="slidenum">
              <a:rPr lang="en-US" smtClean="0"/>
              <a:t>17</a:t>
            </a:fld>
            <a:endParaRPr lang="en-US"/>
          </a:p>
        </p:txBody>
      </p:sp>
    </p:spTree>
    <p:extLst>
      <p:ext uri="{BB962C8B-B14F-4D97-AF65-F5344CB8AC3E}">
        <p14:creationId xmlns:p14="http://schemas.microsoft.com/office/powerpoint/2010/main" val="636968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Monitoring over time and space to monitor how they change over time, important for documenting how features have changed in the past, and predicting changes into the future. Decision support incorporating remotely sensed data into the decision-making process is a common way to benefit from its capabilities. </a:t>
            </a:r>
          </a:p>
          <a:p>
            <a:endParaRPr lang="en-US" dirty="0"/>
          </a:p>
        </p:txBody>
      </p:sp>
      <p:sp>
        <p:nvSpPr>
          <p:cNvPr id="4" name="Slide Number Placeholder 3"/>
          <p:cNvSpPr>
            <a:spLocks noGrp="1"/>
          </p:cNvSpPr>
          <p:nvPr>
            <p:ph type="sldNum" sz="quarter" idx="10"/>
          </p:nvPr>
        </p:nvSpPr>
        <p:spPr/>
        <p:txBody>
          <a:bodyPr/>
          <a:lstStyle/>
          <a:p>
            <a:fld id="{A4CD7D98-F644-4DA4-9749-7C4895CDD38F}" type="slidenum">
              <a:rPr lang="en-US" smtClean="0"/>
              <a:t>19</a:t>
            </a:fld>
            <a:endParaRPr lang="en-US"/>
          </a:p>
        </p:txBody>
      </p:sp>
    </p:spTree>
    <p:extLst>
      <p:ext uri="{BB962C8B-B14F-4D97-AF65-F5344CB8AC3E}">
        <p14:creationId xmlns:p14="http://schemas.microsoft.com/office/powerpoint/2010/main" val="3957860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Categories of forest information obtained from remotely sensed data are detailed forest inventory data (e.g., within-stand attributes), broad area monitoring of forest health and natural disturbances, and assessment of forest structure in support of sustainable forest management.</a:t>
            </a:r>
          </a:p>
          <a:p>
            <a:endParaRPr lang="en-US" dirty="0"/>
          </a:p>
        </p:txBody>
      </p:sp>
      <p:sp>
        <p:nvSpPr>
          <p:cNvPr id="4" name="Slide Number Placeholder 3"/>
          <p:cNvSpPr>
            <a:spLocks noGrp="1"/>
          </p:cNvSpPr>
          <p:nvPr>
            <p:ph type="sldNum" sz="quarter" idx="10"/>
          </p:nvPr>
        </p:nvSpPr>
        <p:spPr/>
        <p:txBody>
          <a:bodyPr/>
          <a:lstStyle/>
          <a:p>
            <a:fld id="{A4CD7D98-F644-4DA4-9749-7C4895CDD38F}" type="slidenum">
              <a:rPr lang="en-US" smtClean="0"/>
              <a:t>20</a:t>
            </a:fld>
            <a:endParaRPr lang="en-US"/>
          </a:p>
        </p:txBody>
      </p:sp>
    </p:spTree>
    <p:extLst>
      <p:ext uri="{BB962C8B-B14F-4D97-AF65-F5344CB8AC3E}">
        <p14:creationId xmlns:p14="http://schemas.microsoft.com/office/powerpoint/2010/main" val="308566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forest management becoming increasingly complex, due to greater environmental and social involvement and pressures, GIS is likely to play an increasingly central role.  Developments in greater band width, web based technology and wireless communication will provide much greater opportunities for information access even in more remote areas. This will allow real time online data capture and query in the field.</a:t>
            </a:r>
          </a:p>
          <a:p>
            <a:endParaRPr lang="en-US" dirty="0"/>
          </a:p>
        </p:txBody>
      </p:sp>
      <p:sp>
        <p:nvSpPr>
          <p:cNvPr id="4" name="Slide Number Placeholder 3"/>
          <p:cNvSpPr>
            <a:spLocks noGrp="1"/>
          </p:cNvSpPr>
          <p:nvPr>
            <p:ph type="sldNum" sz="quarter" idx="10"/>
          </p:nvPr>
        </p:nvSpPr>
        <p:spPr/>
        <p:txBody>
          <a:bodyPr/>
          <a:lstStyle/>
          <a:p>
            <a:fld id="{A4CD7D98-F644-4DA4-9749-7C4895CDD38F}" type="slidenum">
              <a:rPr lang="en-US" smtClean="0"/>
              <a:t>21</a:t>
            </a:fld>
            <a:endParaRPr lang="en-US"/>
          </a:p>
        </p:txBody>
      </p:sp>
    </p:spTree>
    <p:extLst>
      <p:ext uri="{BB962C8B-B14F-4D97-AF65-F5344CB8AC3E}">
        <p14:creationId xmlns:p14="http://schemas.microsoft.com/office/powerpoint/2010/main" val="1216046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GIS strengthens Forest Management. GIS it answers crucial questions that help foresters in forest management departments such as condition, location, modelling and trends make decisions. GIS application in forest management include GIS for strategic planning and modeling, Map production, Fire management,</a:t>
            </a:r>
            <a:r>
              <a:rPr lang="en-US" baseline="0" dirty="0"/>
              <a:t> </a:t>
            </a:r>
            <a:r>
              <a:rPr lang="en-US" dirty="0"/>
              <a:t>Harvest planning,</a:t>
            </a:r>
            <a:r>
              <a:rPr lang="en-US" baseline="0" dirty="0"/>
              <a:t>, </a:t>
            </a:r>
            <a:r>
              <a:rPr lang="en-US" dirty="0"/>
              <a:t>Resource Management,</a:t>
            </a:r>
            <a:r>
              <a:rPr lang="en-US" baseline="0" dirty="0"/>
              <a:t> i</a:t>
            </a:r>
            <a:r>
              <a:rPr lang="en-US" dirty="0"/>
              <a:t>ncrease Business Value, Efficiency, and Productivity.</a:t>
            </a:r>
            <a:r>
              <a:rPr lang="en-US" baseline="0" dirty="0"/>
              <a:t> </a:t>
            </a:r>
            <a:r>
              <a:rPr lang="en-US" dirty="0"/>
              <a:t>GIS bring your organization’s forest data together on a centralized platform. Staff members can easily search data, see it with a map viewer, bring it into their projects, and analyze it using powerful tools and models. GIS improves Manufacturing Returns. It create a common operational picture for coordinating production and distribution activities.  It helps to monitor facilities and operations in real time including production levels, downtime, and costs.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4CD7D98-F644-4DA4-9749-7C4895CDD38F}" type="slidenum">
              <a:rPr lang="en-US" smtClean="0"/>
              <a:t>22</a:t>
            </a:fld>
            <a:endParaRPr lang="en-US"/>
          </a:p>
        </p:txBody>
      </p:sp>
    </p:spTree>
    <p:extLst>
      <p:ext uri="{BB962C8B-B14F-4D97-AF65-F5344CB8AC3E}">
        <p14:creationId xmlns:p14="http://schemas.microsoft.com/office/powerpoint/2010/main" val="3939363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17513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11787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1164021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lvl1pPr>
              <a:defRPr sz="3200" b="1"/>
            </a:lvl1pPr>
          </a:lstStyle>
          <a:p>
            <a:r>
              <a:rPr lang="en-US"/>
              <a:t>Click to edit Master title style</a:t>
            </a:r>
          </a:p>
        </p:txBody>
      </p:sp>
      <p:sp>
        <p:nvSpPr>
          <p:cNvPr id="3" name="Content Placeholder 2"/>
          <p:cNvSpPr>
            <a:spLocks noGrp="1"/>
          </p:cNvSpPr>
          <p:nvPr>
            <p:ph idx="1"/>
          </p:nvPr>
        </p:nvSpPr>
        <p:spPr/>
        <p:txBody>
          <a:bodyPr>
            <a:normAutofit/>
          </a:bodyPr>
          <a:lstStyle>
            <a:lvl1pPr>
              <a:defRPr sz="4000"/>
            </a:lvl1pPr>
            <a:lvl2pPr>
              <a:defRPr sz="3600">
                <a:solidFill>
                  <a:srgbClr val="0000CC"/>
                </a:solidFill>
              </a:defRPr>
            </a:lvl2pPr>
            <a:lvl3pPr>
              <a:defRPr sz="32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cxnSp>
        <p:nvCxnSpPr>
          <p:cNvPr id="8" name="Straight Connector 7"/>
          <p:cNvCxnSpPr/>
          <p:nvPr userDrawn="1"/>
        </p:nvCxnSpPr>
        <p:spPr>
          <a:xfrm flipV="1">
            <a:off x="838200" y="1656522"/>
            <a:ext cx="10515600" cy="66261"/>
          </a:xfrm>
          <a:prstGeom prst="line">
            <a:avLst/>
          </a:prstGeom>
          <a:ln w="57150">
            <a:solidFill>
              <a:srgbClr val="5FFC3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25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343707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04-Apr-23</a:t>
            </a:r>
          </a:p>
        </p:txBody>
      </p:sp>
      <p:sp>
        <p:nvSpPr>
          <p:cNvPr id="6" name="Footer Placeholder 5"/>
          <p:cNvSpPr>
            <a:spLocks noGrp="1"/>
          </p:cNvSpPr>
          <p:nvPr>
            <p:ph type="ftr" sz="quarter" idx="11"/>
          </p:nvPr>
        </p:nvSpPr>
        <p:spPr/>
        <p:txBody>
          <a:bodyPr/>
          <a:lstStyle/>
          <a:p>
            <a:r>
              <a:rPr lang="en-US"/>
              <a:t>Kefyalew Sahle (HU, WGCFNR)</a:t>
            </a:r>
          </a:p>
        </p:txBody>
      </p:sp>
      <p:sp>
        <p:nvSpPr>
          <p:cNvPr id="7" name="Slide Number Placeholder 6"/>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409635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04-Apr-23</a:t>
            </a:r>
          </a:p>
        </p:txBody>
      </p:sp>
      <p:sp>
        <p:nvSpPr>
          <p:cNvPr id="8" name="Footer Placeholder 7"/>
          <p:cNvSpPr>
            <a:spLocks noGrp="1"/>
          </p:cNvSpPr>
          <p:nvPr>
            <p:ph type="ftr" sz="quarter" idx="11"/>
          </p:nvPr>
        </p:nvSpPr>
        <p:spPr/>
        <p:txBody>
          <a:bodyPr/>
          <a:lstStyle/>
          <a:p>
            <a:r>
              <a:rPr lang="en-US"/>
              <a:t>Kefyalew Sahle (HU, WGCFNR)</a:t>
            </a:r>
          </a:p>
        </p:txBody>
      </p:sp>
      <p:sp>
        <p:nvSpPr>
          <p:cNvPr id="9" name="Slide Number Placeholder 8"/>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8400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04-Apr-23</a:t>
            </a:r>
          </a:p>
        </p:txBody>
      </p:sp>
      <p:sp>
        <p:nvSpPr>
          <p:cNvPr id="4" name="Footer Placeholder 3"/>
          <p:cNvSpPr>
            <a:spLocks noGrp="1"/>
          </p:cNvSpPr>
          <p:nvPr>
            <p:ph type="ftr" sz="quarter" idx="11"/>
          </p:nvPr>
        </p:nvSpPr>
        <p:spPr/>
        <p:txBody>
          <a:bodyPr/>
          <a:lstStyle/>
          <a:p>
            <a:r>
              <a:rPr lang="en-US"/>
              <a:t>Kefyalew Sahle (HU, WGCFNR)</a:t>
            </a:r>
          </a:p>
        </p:txBody>
      </p:sp>
      <p:sp>
        <p:nvSpPr>
          <p:cNvPr id="5" name="Slide Number Placeholder 4"/>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334079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68574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04-Apr-23</a:t>
            </a:r>
          </a:p>
        </p:txBody>
      </p:sp>
      <p:sp>
        <p:nvSpPr>
          <p:cNvPr id="6" name="Footer Placeholder 5"/>
          <p:cNvSpPr>
            <a:spLocks noGrp="1"/>
          </p:cNvSpPr>
          <p:nvPr>
            <p:ph type="ftr" sz="quarter" idx="11"/>
          </p:nvPr>
        </p:nvSpPr>
        <p:spPr/>
        <p:txBody>
          <a:bodyPr/>
          <a:lstStyle/>
          <a:p>
            <a:r>
              <a:rPr lang="en-US"/>
              <a:t>Kefyalew Sahle (HU, WGCFNR)</a:t>
            </a:r>
          </a:p>
        </p:txBody>
      </p:sp>
      <p:sp>
        <p:nvSpPr>
          <p:cNvPr id="7" name="Slide Number Placeholder 6"/>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320956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04-Apr-23</a:t>
            </a:r>
          </a:p>
        </p:txBody>
      </p:sp>
      <p:sp>
        <p:nvSpPr>
          <p:cNvPr id="6" name="Footer Placeholder 5"/>
          <p:cNvSpPr>
            <a:spLocks noGrp="1"/>
          </p:cNvSpPr>
          <p:nvPr>
            <p:ph type="ftr" sz="quarter" idx="11"/>
          </p:nvPr>
        </p:nvSpPr>
        <p:spPr/>
        <p:txBody>
          <a:bodyPr/>
          <a:lstStyle/>
          <a:p>
            <a:r>
              <a:rPr lang="en-US"/>
              <a:t>Kefyalew Sahle (HU, WGCFNR)</a:t>
            </a:r>
          </a:p>
        </p:txBody>
      </p:sp>
      <p:sp>
        <p:nvSpPr>
          <p:cNvPr id="7" name="Slide Number Placeholder 6"/>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22571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04-Apr-23</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Kefyalew Sahle (HU, WGCFNR)</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8C100-5670-4E20-940F-F4434F56A4F4}" type="slidenum">
              <a:rPr lang="en-US" smtClean="0"/>
              <a:t>‹#›</a:t>
            </a:fld>
            <a:endParaRPr lang="en-US"/>
          </a:p>
        </p:txBody>
      </p:sp>
    </p:spTree>
    <p:extLst>
      <p:ext uri="{BB962C8B-B14F-4D97-AF65-F5344CB8AC3E}">
        <p14:creationId xmlns:p14="http://schemas.microsoft.com/office/powerpoint/2010/main" val="143197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GIS and RS for Forest Resource Assessment</a:t>
            </a:r>
          </a:p>
        </p:txBody>
      </p:sp>
      <p:sp>
        <p:nvSpPr>
          <p:cNvPr id="5" name="Title 1"/>
          <p:cNvSpPr>
            <a:spLocks noGrp="1"/>
          </p:cNvSpPr>
          <p:nvPr>
            <p:ph type="subTitle" idx="1"/>
          </p:nvPr>
        </p:nvSpPr>
        <p:spPr/>
        <p:txBody>
          <a:bodyPr>
            <a:normAutofit fontScale="90000" lnSpcReduction="20000"/>
          </a:bodyPr>
          <a:lstStyle/>
          <a:p>
            <a:r>
              <a:rPr lang="en-US" dirty="0" err="1"/>
              <a:t>Kefyalew</a:t>
            </a:r>
            <a:r>
              <a:rPr lang="en-US" dirty="0"/>
              <a:t> </a:t>
            </a:r>
            <a:r>
              <a:rPr lang="en-US" dirty="0" err="1"/>
              <a:t>Sahle</a:t>
            </a:r>
            <a:br>
              <a:rPr lang="en-US" dirty="0"/>
            </a:br>
            <a:br>
              <a:rPr lang="en-US" dirty="0"/>
            </a:br>
            <a:r>
              <a:rPr lang="en-US" dirty="0" err="1"/>
              <a:t>Hawassa</a:t>
            </a:r>
            <a:r>
              <a:rPr lang="en-US" dirty="0"/>
              <a:t> University</a:t>
            </a:r>
          </a:p>
          <a:p>
            <a:r>
              <a:rPr lang="en-US" dirty="0" err="1"/>
              <a:t>Wondo</a:t>
            </a:r>
            <a:r>
              <a:rPr lang="en-US" dirty="0"/>
              <a:t> Genet College of Forestry and Natural Resources</a:t>
            </a:r>
          </a:p>
          <a:p>
            <a:r>
              <a:rPr lang="en-US" dirty="0"/>
              <a:t>GIS Department</a:t>
            </a:r>
          </a:p>
          <a:p>
            <a:endParaRPr lang="en-US" dirty="0"/>
          </a:p>
        </p:txBody>
      </p:sp>
      <p:sp>
        <p:nvSpPr>
          <p:cNvPr id="6" name="Date Placeholder 5"/>
          <p:cNvSpPr>
            <a:spLocks noGrp="1"/>
          </p:cNvSpPr>
          <p:nvPr>
            <p:ph type="dt" sz="half" idx="10"/>
          </p:nvPr>
        </p:nvSpPr>
        <p:spPr/>
        <p:txBody>
          <a:bodyPr/>
          <a:lstStyle/>
          <a:p>
            <a:r>
              <a:rPr lang="en-US"/>
              <a:t>04-Apr-23</a:t>
            </a:r>
          </a:p>
        </p:txBody>
      </p:sp>
      <p:sp>
        <p:nvSpPr>
          <p:cNvPr id="7" name="Footer Placeholder 6"/>
          <p:cNvSpPr>
            <a:spLocks noGrp="1"/>
          </p:cNvSpPr>
          <p:nvPr>
            <p:ph type="ftr" sz="quarter" idx="11"/>
          </p:nvPr>
        </p:nvSpPr>
        <p:spPr/>
        <p:txBody>
          <a:bodyPr/>
          <a:lstStyle/>
          <a:p>
            <a:r>
              <a:rPr lang="en-US"/>
              <a:t>Kefyalew Sahle (HU, WGCFNR)</a:t>
            </a:r>
          </a:p>
        </p:txBody>
      </p:sp>
      <p:sp>
        <p:nvSpPr>
          <p:cNvPr id="8" name="Slide Number Placeholder 7"/>
          <p:cNvSpPr>
            <a:spLocks noGrp="1"/>
          </p:cNvSpPr>
          <p:nvPr>
            <p:ph type="sldNum" sz="quarter" idx="12"/>
          </p:nvPr>
        </p:nvSpPr>
        <p:spPr/>
        <p:txBody>
          <a:bodyPr/>
          <a:lstStyle/>
          <a:p>
            <a:fld id="{A088C100-5670-4E20-940F-F4434F56A4F4}" type="slidenum">
              <a:rPr lang="en-US" smtClean="0"/>
              <a:t>1</a:t>
            </a:fld>
            <a:endParaRPr lang="en-US"/>
          </a:p>
        </p:txBody>
      </p:sp>
    </p:spTree>
    <p:extLst>
      <p:ext uri="{BB962C8B-B14F-4D97-AF65-F5344CB8AC3E}">
        <p14:creationId xmlns:p14="http://schemas.microsoft.com/office/powerpoint/2010/main" val="4090162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Selected Earth-Observing Satellites (2/7)</a:t>
            </a:r>
          </a:p>
        </p:txBody>
      </p:sp>
      <p:graphicFrame>
        <p:nvGraphicFramePr>
          <p:cNvPr id="3" name="Table 2"/>
          <p:cNvGraphicFramePr>
            <a:graphicFrameLocks noGrp="1"/>
          </p:cNvGraphicFramePr>
          <p:nvPr/>
        </p:nvGraphicFramePr>
        <p:xfrm>
          <a:off x="389606" y="1690688"/>
          <a:ext cx="11802394" cy="4093210"/>
        </p:xfrm>
        <a:graphic>
          <a:graphicData uri="http://schemas.openxmlformats.org/drawingml/2006/table">
            <a:tbl>
              <a:tblPr firstRow="1" firstCol="1" bandRow="1">
                <a:tableStyleId>{5C22544A-7EE6-4342-B048-85BDC9FD1C3A}</a:tableStyleId>
              </a:tblPr>
              <a:tblGrid>
                <a:gridCol w="1307949">
                  <a:extLst>
                    <a:ext uri="{9D8B030D-6E8A-4147-A177-3AD203B41FA5}">
                      <a16:colId xmlns:a16="http://schemas.microsoft.com/office/drawing/2014/main" val="20000"/>
                    </a:ext>
                  </a:extLst>
                </a:gridCol>
                <a:gridCol w="3538005">
                  <a:extLst>
                    <a:ext uri="{9D8B030D-6E8A-4147-A177-3AD203B41FA5}">
                      <a16:colId xmlns:a16="http://schemas.microsoft.com/office/drawing/2014/main" val="20001"/>
                    </a:ext>
                  </a:extLst>
                </a:gridCol>
                <a:gridCol w="1850556">
                  <a:extLst>
                    <a:ext uri="{9D8B030D-6E8A-4147-A177-3AD203B41FA5}">
                      <a16:colId xmlns:a16="http://schemas.microsoft.com/office/drawing/2014/main" val="20002"/>
                    </a:ext>
                  </a:extLst>
                </a:gridCol>
                <a:gridCol w="2919896">
                  <a:extLst>
                    <a:ext uri="{9D8B030D-6E8A-4147-A177-3AD203B41FA5}">
                      <a16:colId xmlns:a16="http://schemas.microsoft.com/office/drawing/2014/main" val="20003"/>
                    </a:ext>
                  </a:extLst>
                </a:gridCol>
                <a:gridCol w="2185988">
                  <a:extLst>
                    <a:ext uri="{9D8B030D-6E8A-4147-A177-3AD203B41FA5}">
                      <a16:colId xmlns:a16="http://schemas.microsoft.com/office/drawing/2014/main" val="20004"/>
                    </a:ext>
                  </a:extLst>
                </a:gridCol>
              </a:tblGrid>
              <a:tr h="127981">
                <a:tc>
                  <a:txBody>
                    <a:bodyPr/>
                    <a:lstStyle/>
                    <a:p>
                      <a:pPr algn="r">
                        <a:lnSpc>
                          <a:spcPct val="107000"/>
                        </a:lnSpc>
                        <a:spcAft>
                          <a:spcPts val="0"/>
                        </a:spcAft>
                      </a:pPr>
                      <a:r>
                        <a:rPr lang="en-US" sz="2400" dirty="0">
                          <a:effectLst/>
                        </a:rPr>
                        <a:t>Sensors</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Platform</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Spectrum</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Spatial Resolution (m)</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Spectral Bands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extLst>
                  <a:ext uri="{0D108BD9-81ED-4DB2-BD59-A6C34878D82A}">
                    <a16:rowId xmlns:a16="http://schemas.microsoft.com/office/drawing/2014/main" val="10000"/>
                  </a:ext>
                </a:extLst>
              </a:tr>
              <a:tr h="63990">
                <a:tc rowSpan="3">
                  <a:txBody>
                    <a:bodyPr/>
                    <a:lstStyle/>
                    <a:p>
                      <a:pPr algn="r">
                        <a:lnSpc>
                          <a:spcPct val="107000"/>
                        </a:lnSpc>
                        <a:spcAft>
                          <a:spcPts val="0"/>
                        </a:spcAft>
                      </a:pPr>
                      <a:r>
                        <a:rPr lang="en-US" sz="2400" dirty="0" err="1">
                          <a:effectLst/>
                        </a:rPr>
                        <a:t>OLI</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rowSpan="4">
                  <a:txBody>
                    <a:bodyPr/>
                    <a:lstStyle/>
                    <a:p>
                      <a:pPr algn="r">
                        <a:lnSpc>
                          <a:spcPct val="107000"/>
                        </a:lnSpc>
                        <a:spcAft>
                          <a:spcPts val="0"/>
                        </a:spcAft>
                      </a:pPr>
                      <a:r>
                        <a:rPr lang="en-US" sz="2400">
                          <a:effectLst/>
                        </a:rPr>
                        <a:t>Landsat 9</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Panchromatic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1"/>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VNIR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30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6</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2"/>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SWIR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30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2</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3"/>
                  </a:ext>
                </a:extLst>
              </a:tr>
              <a:tr h="63990">
                <a:tc>
                  <a:txBody>
                    <a:bodyPr/>
                    <a:lstStyle/>
                    <a:p>
                      <a:pPr algn="r">
                        <a:lnSpc>
                          <a:spcPct val="107000"/>
                        </a:lnSpc>
                        <a:spcAft>
                          <a:spcPts val="0"/>
                        </a:spcAft>
                      </a:pPr>
                      <a:r>
                        <a:rPr lang="en-US" sz="2400">
                          <a:effectLst/>
                        </a:rPr>
                        <a:t>TIRS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vMerge="1">
                  <a:txBody>
                    <a:bodyPr/>
                    <a:lstStyle/>
                    <a:p>
                      <a:endParaRPr lang="en-US"/>
                    </a:p>
                  </a:txBody>
                  <a:tcPr/>
                </a:tc>
                <a:tc>
                  <a:txBody>
                    <a:bodyPr/>
                    <a:lstStyle/>
                    <a:p>
                      <a:pPr algn="r">
                        <a:lnSpc>
                          <a:spcPct val="107000"/>
                        </a:lnSpc>
                        <a:spcAft>
                          <a:spcPts val="0"/>
                        </a:spcAft>
                      </a:pPr>
                      <a:r>
                        <a:rPr lang="en-US" sz="2400">
                          <a:effectLst/>
                        </a:rPr>
                        <a:t>Thermal</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100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2</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4"/>
                  </a:ext>
                </a:extLst>
              </a:tr>
              <a:tr h="63990">
                <a:tc rowSpan="2">
                  <a:txBody>
                    <a:bodyPr/>
                    <a:lstStyle/>
                    <a:p>
                      <a:pPr algn="just">
                        <a:lnSpc>
                          <a:spcPct val="107000"/>
                        </a:lnSpc>
                        <a:spcAft>
                          <a:spcPts val="0"/>
                        </a:spcAft>
                      </a:pPr>
                      <a:r>
                        <a:rPr lang="en-US" sz="2400">
                          <a:effectLst/>
                        </a:rPr>
                        <a:t>Hyperion</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rowSpan="4">
                  <a:txBody>
                    <a:bodyPr/>
                    <a:lstStyle/>
                    <a:p>
                      <a:pPr algn="just">
                        <a:lnSpc>
                          <a:spcPct val="107000"/>
                        </a:lnSpc>
                        <a:spcAft>
                          <a:spcPts val="0"/>
                        </a:spcAft>
                      </a:pPr>
                      <a:r>
                        <a:rPr lang="en-US" sz="2400">
                          <a:effectLst/>
                        </a:rPr>
                        <a:t>EO-1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Hyperspectral</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30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220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5"/>
                  </a:ext>
                </a:extLst>
              </a:tr>
              <a:tr h="0">
                <a:tc vMerge="1">
                  <a:txBody>
                    <a:bodyPr/>
                    <a:lstStyle/>
                    <a:p>
                      <a:endParaRPr lang="en-US"/>
                    </a:p>
                  </a:txBody>
                  <a:tcPr/>
                </a:tc>
                <a:tc vMerge="1">
                  <a:txBody>
                    <a:bodyPr/>
                    <a:lstStyle/>
                    <a:p>
                      <a:endParaRPr lang="en-US"/>
                    </a:p>
                  </a:txBody>
                  <a:tcPr/>
                </a:tc>
                <a:tc rowSpan="2">
                  <a:txBody>
                    <a:bodyPr/>
                    <a:lstStyle/>
                    <a:p>
                      <a:pPr algn="just">
                        <a:lnSpc>
                          <a:spcPct val="107000"/>
                        </a:lnSpc>
                        <a:spcAft>
                          <a:spcPts val="0"/>
                        </a:spcAft>
                      </a:pPr>
                      <a:r>
                        <a:rPr lang="en-US" sz="2400">
                          <a:effectLst/>
                        </a:rPr>
                        <a:t>Panchromatic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rowSpan="2">
                  <a:txBody>
                    <a:bodyPr/>
                    <a:lstStyle/>
                    <a:p>
                      <a:pPr algn="just">
                        <a:lnSpc>
                          <a:spcPct val="107000"/>
                        </a:lnSpc>
                        <a:spcAft>
                          <a:spcPts val="0"/>
                        </a:spcAft>
                      </a:pPr>
                      <a:r>
                        <a:rPr lang="en-US" sz="2400">
                          <a:effectLst/>
                        </a:rPr>
                        <a:t>10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rowSpan="2">
                  <a:txBody>
                    <a:bodyPr/>
                    <a:lstStyle/>
                    <a:p>
                      <a:pPr algn="just">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6"/>
                  </a:ext>
                </a:extLst>
              </a:tr>
              <a:tr h="54023">
                <a:tc rowSpan="2">
                  <a:txBody>
                    <a:bodyPr/>
                    <a:lstStyle/>
                    <a:p>
                      <a:pPr algn="just">
                        <a:lnSpc>
                          <a:spcPct val="107000"/>
                        </a:lnSpc>
                        <a:spcAft>
                          <a:spcPts val="0"/>
                        </a:spcAft>
                      </a:pPr>
                      <a:r>
                        <a:rPr lang="en-US" sz="2400">
                          <a:effectLst/>
                        </a:rPr>
                        <a:t>ALI</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VNIR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30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9</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8"/>
                  </a:ext>
                </a:extLst>
              </a:tr>
              <a:tr h="63990">
                <a:tc rowSpan="3">
                  <a:txBody>
                    <a:bodyPr/>
                    <a:lstStyle/>
                    <a:p>
                      <a:pPr algn="r">
                        <a:lnSpc>
                          <a:spcPct val="107000"/>
                        </a:lnSpc>
                        <a:spcAft>
                          <a:spcPts val="0"/>
                        </a:spcAft>
                      </a:pPr>
                      <a:r>
                        <a:rPr lang="en-US" sz="2400">
                          <a:effectLst/>
                        </a:rPr>
                        <a:t>ASTER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rowSpan="3">
                  <a:txBody>
                    <a:bodyPr/>
                    <a:lstStyle/>
                    <a:p>
                      <a:pPr algn="r">
                        <a:lnSpc>
                          <a:spcPct val="107000"/>
                        </a:lnSpc>
                        <a:spcAft>
                          <a:spcPts val="0"/>
                        </a:spcAft>
                      </a:pPr>
                      <a:r>
                        <a:rPr lang="en-US" sz="2400">
                          <a:effectLst/>
                        </a:rPr>
                        <a:t>Terra</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VNIR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3</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9"/>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SWIR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20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6</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10"/>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Thermal</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90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dirty="0">
                          <a:effectLst/>
                        </a:rPr>
                        <a:t>5</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11"/>
                  </a:ext>
                </a:extLst>
              </a:tr>
            </a:tbl>
          </a:graphicData>
        </a:graphic>
      </p:graphicFrame>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10</a:t>
            </a:fld>
            <a:endParaRPr lang="en-US"/>
          </a:p>
        </p:txBody>
      </p:sp>
    </p:spTree>
    <p:extLst>
      <p:ext uri="{BB962C8B-B14F-4D97-AF65-F5344CB8AC3E}">
        <p14:creationId xmlns:p14="http://schemas.microsoft.com/office/powerpoint/2010/main" val="434719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Selected Earth-Observing Satellites (3/7)</a:t>
            </a:r>
          </a:p>
        </p:txBody>
      </p:sp>
      <p:graphicFrame>
        <p:nvGraphicFramePr>
          <p:cNvPr id="3" name="Table 2"/>
          <p:cNvGraphicFramePr>
            <a:graphicFrameLocks noGrp="1"/>
          </p:cNvGraphicFramePr>
          <p:nvPr/>
        </p:nvGraphicFramePr>
        <p:xfrm>
          <a:off x="389606" y="1690688"/>
          <a:ext cx="11802394" cy="4837430"/>
        </p:xfrm>
        <a:graphic>
          <a:graphicData uri="http://schemas.openxmlformats.org/drawingml/2006/table">
            <a:tbl>
              <a:tblPr firstRow="1" firstCol="1" bandRow="1">
                <a:tableStyleId>{5C22544A-7EE6-4342-B048-85BDC9FD1C3A}</a:tableStyleId>
              </a:tblPr>
              <a:tblGrid>
                <a:gridCol w="1307949">
                  <a:extLst>
                    <a:ext uri="{9D8B030D-6E8A-4147-A177-3AD203B41FA5}">
                      <a16:colId xmlns:a16="http://schemas.microsoft.com/office/drawing/2014/main" val="20000"/>
                    </a:ext>
                  </a:extLst>
                </a:gridCol>
                <a:gridCol w="3538005">
                  <a:extLst>
                    <a:ext uri="{9D8B030D-6E8A-4147-A177-3AD203B41FA5}">
                      <a16:colId xmlns:a16="http://schemas.microsoft.com/office/drawing/2014/main" val="20001"/>
                    </a:ext>
                  </a:extLst>
                </a:gridCol>
                <a:gridCol w="1850556">
                  <a:extLst>
                    <a:ext uri="{9D8B030D-6E8A-4147-A177-3AD203B41FA5}">
                      <a16:colId xmlns:a16="http://schemas.microsoft.com/office/drawing/2014/main" val="20002"/>
                    </a:ext>
                  </a:extLst>
                </a:gridCol>
                <a:gridCol w="2919896">
                  <a:extLst>
                    <a:ext uri="{9D8B030D-6E8A-4147-A177-3AD203B41FA5}">
                      <a16:colId xmlns:a16="http://schemas.microsoft.com/office/drawing/2014/main" val="20003"/>
                    </a:ext>
                  </a:extLst>
                </a:gridCol>
                <a:gridCol w="2185988">
                  <a:extLst>
                    <a:ext uri="{9D8B030D-6E8A-4147-A177-3AD203B41FA5}">
                      <a16:colId xmlns:a16="http://schemas.microsoft.com/office/drawing/2014/main" val="20004"/>
                    </a:ext>
                  </a:extLst>
                </a:gridCol>
              </a:tblGrid>
              <a:tr h="127981">
                <a:tc>
                  <a:txBody>
                    <a:bodyPr/>
                    <a:lstStyle/>
                    <a:p>
                      <a:pPr algn="r">
                        <a:lnSpc>
                          <a:spcPct val="107000"/>
                        </a:lnSpc>
                        <a:spcAft>
                          <a:spcPts val="0"/>
                        </a:spcAft>
                      </a:pPr>
                      <a:r>
                        <a:rPr lang="en-US" sz="2400" dirty="0">
                          <a:effectLst/>
                        </a:rPr>
                        <a:t>Sensors</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Platform</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Spectrum</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Spatial Resolution (m)</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Spectral Bands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extLst>
                  <a:ext uri="{0D108BD9-81ED-4DB2-BD59-A6C34878D82A}">
                    <a16:rowId xmlns:a16="http://schemas.microsoft.com/office/drawing/2014/main" val="10000"/>
                  </a:ext>
                </a:extLst>
              </a:tr>
              <a:tr h="63990">
                <a:tc>
                  <a:txBody>
                    <a:bodyPr/>
                    <a:lstStyle/>
                    <a:p>
                      <a:pPr algn="r">
                        <a:lnSpc>
                          <a:spcPct val="107000"/>
                        </a:lnSpc>
                        <a:spcAft>
                          <a:spcPts val="0"/>
                        </a:spcAft>
                      </a:pPr>
                      <a:r>
                        <a:rPr lang="en-US" sz="2400" dirty="0">
                          <a:effectLst/>
                        </a:rPr>
                        <a:t>–</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RapidEye</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VNIR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1"/>
                  </a:ext>
                </a:extLst>
              </a:tr>
              <a:tr h="63990">
                <a:tc>
                  <a:txBody>
                    <a:bodyPr/>
                    <a:lstStyle/>
                    <a:p>
                      <a:pPr algn="r">
                        <a:lnSpc>
                          <a:spcPct val="107000"/>
                        </a:lnSpc>
                        <a:spcAft>
                          <a:spcPts val="0"/>
                        </a:spcAft>
                      </a:pPr>
                      <a:r>
                        <a:rPr lang="en-US" sz="2400">
                          <a:effectLst/>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EROS-A</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Panchromatic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1.9</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2"/>
                  </a:ext>
                </a:extLst>
              </a:tr>
              <a:tr h="63990">
                <a:tc>
                  <a:txBody>
                    <a:bodyPr/>
                    <a:lstStyle/>
                    <a:p>
                      <a:pPr algn="r">
                        <a:lnSpc>
                          <a:spcPct val="107000"/>
                        </a:lnSpc>
                        <a:spcAft>
                          <a:spcPts val="0"/>
                        </a:spcAft>
                      </a:pPr>
                      <a:r>
                        <a:rPr lang="en-US" sz="2400">
                          <a:effectLst/>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EROS-B</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Panchromatic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0.7</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3"/>
                  </a:ext>
                </a:extLst>
              </a:tr>
              <a:tr h="63990">
                <a:tc rowSpan="2">
                  <a:txBody>
                    <a:bodyPr/>
                    <a:lstStyle/>
                    <a:p>
                      <a:pPr algn="r">
                        <a:lnSpc>
                          <a:spcPct val="107000"/>
                        </a:lnSpc>
                        <a:spcAft>
                          <a:spcPts val="0"/>
                        </a:spcAft>
                      </a:pPr>
                      <a:r>
                        <a:rPr lang="en-US" sz="2400">
                          <a:effectLst/>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rowSpan="2">
                  <a:txBody>
                    <a:bodyPr/>
                    <a:lstStyle/>
                    <a:p>
                      <a:pPr algn="r">
                        <a:lnSpc>
                          <a:spcPct val="107000"/>
                        </a:lnSpc>
                        <a:spcAft>
                          <a:spcPts val="0"/>
                        </a:spcAft>
                      </a:pPr>
                      <a:r>
                        <a:rPr lang="en-US" sz="2400">
                          <a:effectLst/>
                        </a:rPr>
                        <a:t>Pléiades 1A</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Panchromatic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0.7 (0.5)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4"/>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VNIR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2</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5"/>
                  </a:ext>
                </a:extLst>
              </a:tr>
              <a:tr h="63990">
                <a:tc rowSpan="2">
                  <a:txBody>
                    <a:bodyPr/>
                    <a:lstStyle/>
                    <a:p>
                      <a:pPr algn="r">
                        <a:lnSpc>
                          <a:spcPct val="107000"/>
                        </a:lnSpc>
                        <a:spcAft>
                          <a:spcPts val="0"/>
                        </a:spcAft>
                      </a:pPr>
                      <a:r>
                        <a:rPr lang="en-US" sz="2400">
                          <a:effectLst/>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rowSpan="2">
                  <a:txBody>
                    <a:bodyPr/>
                    <a:lstStyle/>
                    <a:p>
                      <a:pPr algn="r">
                        <a:lnSpc>
                          <a:spcPct val="107000"/>
                        </a:lnSpc>
                        <a:spcAft>
                          <a:spcPts val="0"/>
                        </a:spcAft>
                      </a:pPr>
                      <a:r>
                        <a:rPr lang="en-US" sz="2400">
                          <a:effectLst/>
                        </a:rPr>
                        <a:t>Pléiades 1B</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Panchromatic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0.7 (0.5)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6"/>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VNIR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2</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7"/>
                  </a:ext>
                </a:extLst>
              </a:tr>
              <a:tr h="63990">
                <a:tc rowSpan="2">
                  <a:txBody>
                    <a:bodyPr/>
                    <a:lstStyle/>
                    <a:p>
                      <a:pPr algn="r">
                        <a:lnSpc>
                          <a:spcPct val="107000"/>
                        </a:lnSpc>
                        <a:spcAft>
                          <a:spcPts val="0"/>
                        </a:spcAft>
                      </a:pPr>
                      <a:r>
                        <a:rPr lang="en-US" sz="2400">
                          <a:effectLst/>
                        </a:rPr>
                        <a:t>HRV</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rowSpan="2">
                  <a:txBody>
                    <a:bodyPr/>
                    <a:lstStyle/>
                    <a:p>
                      <a:pPr algn="r">
                        <a:lnSpc>
                          <a:spcPct val="107000"/>
                        </a:lnSpc>
                        <a:spcAft>
                          <a:spcPts val="0"/>
                        </a:spcAft>
                      </a:pPr>
                      <a:r>
                        <a:rPr lang="en-US" sz="2400">
                          <a:effectLst/>
                        </a:rPr>
                        <a:t>SPOT 1–3</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Panchromatic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8"/>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VNIR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20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3</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9"/>
                  </a:ext>
                </a:extLst>
              </a:tr>
              <a:tr h="63990">
                <a:tc rowSpan="3">
                  <a:txBody>
                    <a:bodyPr/>
                    <a:lstStyle/>
                    <a:p>
                      <a:pPr algn="r">
                        <a:lnSpc>
                          <a:spcPct val="107000"/>
                        </a:lnSpc>
                        <a:spcAft>
                          <a:spcPts val="0"/>
                        </a:spcAft>
                      </a:pPr>
                      <a:r>
                        <a:rPr lang="en-US" sz="2400">
                          <a:effectLst/>
                        </a:rPr>
                        <a:t>HRVIR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rowSpan="3">
                  <a:txBody>
                    <a:bodyPr/>
                    <a:lstStyle/>
                    <a:p>
                      <a:pPr algn="r">
                        <a:lnSpc>
                          <a:spcPct val="107000"/>
                        </a:lnSpc>
                        <a:spcAft>
                          <a:spcPts val="0"/>
                        </a:spcAft>
                      </a:pPr>
                      <a:r>
                        <a:rPr lang="en-US" sz="2400">
                          <a:effectLst/>
                        </a:rPr>
                        <a:t>SPOT 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Panchromatic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10"/>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VNIR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20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3</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11"/>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SWIR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20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dirty="0">
                          <a:effectLst/>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12"/>
                  </a:ext>
                </a:extLst>
              </a:tr>
            </a:tbl>
          </a:graphicData>
        </a:graphic>
      </p:graphicFrame>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11</a:t>
            </a:fld>
            <a:endParaRPr lang="en-US"/>
          </a:p>
        </p:txBody>
      </p:sp>
    </p:spTree>
    <p:extLst>
      <p:ext uri="{BB962C8B-B14F-4D97-AF65-F5344CB8AC3E}">
        <p14:creationId xmlns:p14="http://schemas.microsoft.com/office/powerpoint/2010/main" val="378144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Selected Earth-Observing Satellites (3/7)</a:t>
            </a:r>
          </a:p>
        </p:txBody>
      </p:sp>
      <p:graphicFrame>
        <p:nvGraphicFramePr>
          <p:cNvPr id="3" name="Table 2"/>
          <p:cNvGraphicFramePr>
            <a:graphicFrameLocks noGrp="1"/>
          </p:cNvGraphicFramePr>
          <p:nvPr/>
        </p:nvGraphicFramePr>
        <p:xfrm>
          <a:off x="389606" y="1690688"/>
          <a:ext cx="11802394" cy="4837430"/>
        </p:xfrm>
        <a:graphic>
          <a:graphicData uri="http://schemas.openxmlformats.org/drawingml/2006/table">
            <a:tbl>
              <a:tblPr firstRow="1" firstCol="1" bandRow="1">
                <a:tableStyleId>{5C22544A-7EE6-4342-B048-85BDC9FD1C3A}</a:tableStyleId>
              </a:tblPr>
              <a:tblGrid>
                <a:gridCol w="1307949">
                  <a:extLst>
                    <a:ext uri="{9D8B030D-6E8A-4147-A177-3AD203B41FA5}">
                      <a16:colId xmlns:a16="http://schemas.microsoft.com/office/drawing/2014/main" val="20000"/>
                    </a:ext>
                  </a:extLst>
                </a:gridCol>
                <a:gridCol w="3538005">
                  <a:extLst>
                    <a:ext uri="{9D8B030D-6E8A-4147-A177-3AD203B41FA5}">
                      <a16:colId xmlns:a16="http://schemas.microsoft.com/office/drawing/2014/main" val="20001"/>
                    </a:ext>
                  </a:extLst>
                </a:gridCol>
                <a:gridCol w="1850556">
                  <a:extLst>
                    <a:ext uri="{9D8B030D-6E8A-4147-A177-3AD203B41FA5}">
                      <a16:colId xmlns:a16="http://schemas.microsoft.com/office/drawing/2014/main" val="20002"/>
                    </a:ext>
                  </a:extLst>
                </a:gridCol>
                <a:gridCol w="2919896">
                  <a:extLst>
                    <a:ext uri="{9D8B030D-6E8A-4147-A177-3AD203B41FA5}">
                      <a16:colId xmlns:a16="http://schemas.microsoft.com/office/drawing/2014/main" val="20003"/>
                    </a:ext>
                  </a:extLst>
                </a:gridCol>
                <a:gridCol w="2185988">
                  <a:extLst>
                    <a:ext uri="{9D8B030D-6E8A-4147-A177-3AD203B41FA5}">
                      <a16:colId xmlns:a16="http://schemas.microsoft.com/office/drawing/2014/main" val="20004"/>
                    </a:ext>
                  </a:extLst>
                </a:gridCol>
              </a:tblGrid>
              <a:tr h="127981">
                <a:tc>
                  <a:txBody>
                    <a:bodyPr/>
                    <a:lstStyle/>
                    <a:p>
                      <a:pPr algn="r">
                        <a:lnSpc>
                          <a:spcPct val="107000"/>
                        </a:lnSpc>
                        <a:spcAft>
                          <a:spcPts val="0"/>
                        </a:spcAft>
                      </a:pPr>
                      <a:r>
                        <a:rPr lang="en-US" sz="2400" dirty="0">
                          <a:effectLst/>
                        </a:rPr>
                        <a:t>Sensors</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Platform</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Spectrum</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Spatial Resolution (m)</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Spectral Bands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extLst>
                  <a:ext uri="{0D108BD9-81ED-4DB2-BD59-A6C34878D82A}">
                    <a16:rowId xmlns:a16="http://schemas.microsoft.com/office/drawing/2014/main" val="10000"/>
                  </a:ext>
                </a:extLst>
              </a:tr>
              <a:tr h="63990">
                <a:tc>
                  <a:txBody>
                    <a:bodyPr/>
                    <a:lstStyle/>
                    <a:p>
                      <a:pPr algn="r">
                        <a:lnSpc>
                          <a:spcPct val="107000"/>
                        </a:lnSpc>
                        <a:spcAft>
                          <a:spcPts val="0"/>
                        </a:spcAft>
                      </a:pPr>
                      <a:r>
                        <a:rPr lang="en-US" sz="2400" dirty="0" err="1">
                          <a:effectLst/>
                        </a:rPr>
                        <a:t>HRS</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rowSpan="4">
                  <a:txBody>
                    <a:bodyPr/>
                    <a:lstStyle/>
                    <a:p>
                      <a:pPr algn="r">
                        <a:lnSpc>
                          <a:spcPct val="107000"/>
                        </a:lnSpc>
                        <a:spcAft>
                          <a:spcPts val="0"/>
                        </a:spcAft>
                      </a:pPr>
                      <a:r>
                        <a:rPr lang="en-US" sz="2400">
                          <a:effectLst/>
                        </a:rPr>
                        <a:t>SPOT 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Panchromatic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1"/>
                  </a:ext>
                </a:extLst>
              </a:tr>
              <a:tr h="63990">
                <a:tc rowSpan="3">
                  <a:txBody>
                    <a:bodyPr/>
                    <a:lstStyle/>
                    <a:p>
                      <a:pPr algn="r">
                        <a:lnSpc>
                          <a:spcPct val="107000"/>
                        </a:lnSpc>
                        <a:spcAft>
                          <a:spcPts val="0"/>
                        </a:spcAft>
                      </a:pPr>
                      <a:r>
                        <a:rPr lang="en-US" sz="2400">
                          <a:effectLst/>
                        </a:rPr>
                        <a:t>HRG</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vMerge="1">
                  <a:txBody>
                    <a:bodyPr/>
                    <a:lstStyle/>
                    <a:p>
                      <a:endParaRPr lang="en-US"/>
                    </a:p>
                  </a:txBody>
                  <a:tcPr/>
                </a:tc>
                <a:tc>
                  <a:txBody>
                    <a:bodyPr/>
                    <a:lstStyle/>
                    <a:p>
                      <a:pPr algn="r">
                        <a:lnSpc>
                          <a:spcPct val="107000"/>
                        </a:lnSpc>
                        <a:spcAft>
                          <a:spcPts val="0"/>
                        </a:spcAft>
                      </a:pPr>
                      <a:r>
                        <a:rPr lang="en-US" sz="2400">
                          <a:effectLst/>
                        </a:rPr>
                        <a:t>Panchromatic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5 (2.5)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2</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2"/>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VNIR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3</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3"/>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SWIR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20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4"/>
                  </a:ext>
                </a:extLst>
              </a:tr>
              <a:tr h="63990">
                <a:tc rowSpan="2">
                  <a:txBody>
                    <a:bodyPr/>
                    <a:lstStyle/>
                    <a:p>
                      <a:pPr algn="r">
                        <a:lnSpc>
                          <a:spcPct val="107000"/>
                        </a:lnSpc>
                        <a:spcAft>
                          <a:spcPts val="0"/>
                        </a:spcAft>
                      </a:pPr>
                      <a:r>
                        <a:rPr lang="en-US" sz="2400">
                          <a:effectLst/>
                        </a:rPr>
                        <a:t>NAOMI</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rowSpan="2">
                  <a:txBody>
                    <a:bodyPr/>
                    <a:lstStyle/>
                    <a:p>
                      <a:pPr algn="r">
                        <a:lnSpc>
                          <a:spcPct val="107000"/>
                        </a:lnSpc>
                        <a:spcAft>
                          <a:spcPts val="0"/>
                        </a:spcAft>
                      </a:pPr>
                      <a:r>
                        <a:rPr lang="en-US" sz="2400">
                          <a:effectLst/>
                        </a:rPr>
                        <a:t>SPOT 6–7</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Panchromatic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5"/>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VNIR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6</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6"/>
                  </a:ext>
                </a:extLst>
              </a:tr>
              <a:tr h="63990">
                <a:tc rowSpan="2">
                  <a:txBody>
                    <a:bodyPr/>
                    <a:lstStyle/>
                    <a:p>
                      <a:pPr algn="r">
                        <a:lnSpc>
                          <a:spcPct val="107000"/>
                        </a:lnSpc>
                        <a:spcAft>
                          <a:spcPts val="0"/>
                        </a:spcAft>
                      </a:pPr>
                      <a:r>
                        <a:rPr lang="en-US" sz="2400">
                          <a:effectLst/>
                        </a:rPr>
                        <a:t>AVNIR-2</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rowSpan="2">
                  <a:txBody>
                    <a:bodyPr/>
                    <a:lstStyle/>
                    <a:p>
                      <a:pPr algn="r">
                        <a:lnSpc>
                          <a:spcPct val="107000"/>
                        </a:lnSpc>
                        <a:spcAft>
                          <a:spcPts val="0"/>
                        </a:spcAft>
                      </a:pPr>
                      <a:r>
                        <a:rPr lang="en-US" sz="2400">
                          <a:effectLst/>
                        </a:rPr>
                        <a:t>ALOS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Panchromatic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2.5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7"/>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VNIR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8"/>
                  </a:ext>
                </a:extLst>
              </a:tr>
              <a:tr h="63990">
                <a:tc rowSpan="2">
                  <a:txBody>
                    <a:bodyPr/>
                    <a:lstStyle/>
                    <a:p>
                      <a:pPr algn="r">
                        <a:lnSpc>
                          <a:spcPct val="107000"/>
                        </a:lnSpc>
                        <a:spcAft>
                          <a:spcPts val="0"/>
                        </a:spcAft>
                      </a:pPr>
                      <a:r>
                        <a:rPr lang="en-US" sz="2400">
                          <a:effectLst/>
                        </a:rPr>
                        <a:t>MSI</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rowSpan="2">
                  <a:txBody>
                    <a:bodyPr/>
                    <a:lstStyle/>
                    <a:p>
                      <a:pPr algn="r">
                        <a:lnSpc>
                          <a:spcPct val="107000"/>
                        </a:lnSpc>
                        <a:spcAft>
                          <a:spcPts val="0"/>
                        </a:spcAft>
                      </a:pPr>
                      <a:r>
                        <a:rPr lang="en-US" sz="2400">
                          <a:effectLst/>
                        </a:rPr>
                        <a:t>Sentinel-2a and b</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VNIR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10/20/60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9"/>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SWIR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20/60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3</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10"/>
                  </a:ext>
                </a:extLst>
              </a:tr>
              <a:tr h="63990">
                <a:tc rowSpan="2">
                  <a:txBody>
                    <a:bodyPr/>
                    <a:lstStyle/>
                    <a:p>
                      <a:pPr algn="r">
                        <a:lnSpc>
                          <a:spcPct val="107000"/>
                        </a:lnSpc>
                        <a:spcAft>
                          <a:spcPts val="0"/>
                        </a:spcAft>
                      </a:pPr>
                      <a:r>
                        <a:rPr lang="en-US" sz="2400">
                          <a:effectLst/>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rowSpan="2">
                  <a:txBody>
                    <a:bodyPr/>
                    <a:lstStyle/>
                    <a:p>
                      <a:pPr algn="r">
                        <a:lnSpc>
                          <a:spcPct val="107000"/>
                        </a:lnSpc>
                        <a:spcAft>
                          <a:spcPts val="0"/>
                        </a:spcAft>
                      </a:pPr>
                      <a:r>
                        <a:rPr lang="en-US" sz="2400">
                          <a:effectLst/>
                        </a:rPr>
                        <a:t>IKONOS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Panchromatic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11"/>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VNIR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dirty="0">
                          <a:effectLst/>
                        </a:rPr>
                        <a:t>4</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12"/>
                  </a:ext>
                </a:extLst>
              </a:tr>
            </a:tbl>
          </a:graphicData>
        </a:graphic>
      </p:graphicFrame>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12</a:t>
            </a:fld>
            <a:endParaRPr lang="en-US"/>
          </a:p>
        </p:txBody>
      </p:sp>
    </p:spTree>
    <p:extLst>
      <p:ext uri="{BB962C8B-B14F-4D97-AF65-F5344CB8AC3E}">
        <p14:creationId xmlns:p14="http://schemas.microsoft.com/office/powerpoint/2010/main" val="355719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Selected Earth-Observing Satellites (5/7)</a:t>
            </a:r>
          </a:p>
        </p:txBody>
      </p:sp>
      <p:graphicFrame>
        <p:nvGraphicFramePr>
          <p:cNvPr id="3" name="Table 2"/>
          <p:cNvGraphicFramePr>
            <a:graphicFrameLocks noGrp="1"/>
          </p:cNvGraphicFramePr>
          <p:nvPr/>
        </p:nvGraphicFramePr>
        <p:xfrm>
          <a:off x="389606" y="1690688"/>
          <a:ext cx="11802394" cy="4837430"/>
        </p:xfrm>
        <a:graphic>
          <a:graphicData uri="http://schemas.openxmlformats.org/drawingml/2006/table">
            <a:tbl>
              <a:tblPr firstRow="1" firstCol="1" bandRow="1">
                <a:tableStyleId>{5C22544A-7EE6-4342-B048-85BDC9FD1C3A}</a:tableStyleId>
              </a:tblPr>
              <a:tblGrid>
                <a:gridCol w="1307949">
                  <a:extLst>
                    <a:ext uri="{9D8B030D-6E8A-4147-A177-3AD203B41FA5}">
                      <a16:colId xmlns:a16="http://schemas.microsoft.com/office/drawing/2014/main" val="20000"/>
                    </a:ext>
                  </a:extLst>
                </a:gridCol>
                <a:gridCol w="3538005">
                  <a:extLst>
                    <a:ext uri="{9D8B030D-6E8A-4147-A177-3AD203B41FA5}">
                      <a16:colId xmlns:a16="http://schemas.microsoft.com/office/drawing/2014/main" val="20001"/>
                    </a:ext>
                  </a:extLst>
                </a:gridCol>
                <a:gridCol w="1850556">
                  <a:extLst>
                    <a:ext uri="{9D8B030D-6E8A-4147-A177-3AD203B41FA5}">
                      <a16:colId xmlns:a16="http://schemas.microsoft.com/office/drawing/2014/main" val="20002"/>
                    </a:ext>
                  </a:extLst>
                </a:gridCol>
                <a:gridCol w="2919896">
                  <a:extLst>
                    <a:ext uri="{9D8B030D-6E8A-4147-A177-3AD203B41FA5}">
                      <a16:colId xmlns:a16="http://schemas.microsoft.com/office/drawing/2014/main" val="20003"/>
                    </a:ext>
                  </a:extLst>
                </a:gridCol>
                <a:gridCol w="2185988">
                  <a:extLst>
                    <a:ext uri="{9D8B030D-6E8A-4147-A177-3AD203B41FA5}">
                      <a16:colId xmlns:a16="http://schemas.microsoft.com/office/drawing/2014/main" val="20004"/>
                    </a:ext>
                  </a:extLst>
                </a:gridCol>
              </a:tblGrid>
              <a:tr h="127981">
                <a:tc>
                  <a:txBody>
                    <a:bodyPr/>
                    <a:lstStyle/>
                    <a:p>
                      <a:pPr algn="r">
                        <a:lnSpc>
                          <a:spcPct val="107000"/>
                        </a:lnSpc>
                        <a:spcAft>
                          <a:spcPts val="0"/>
                        </a:spcAft>
                      </a:pPr>
                      <a:r>
                        <a:rPr lang="en-US" sz="2400" dirty="0">
                          <a:effectLst/>
                        </a:rPr>
                        <a:t>Sensors</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Platform</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Spectrum</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Spatial Resolution (m)</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Spectral Bands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extLst>
                  <a:ext uri="{0D108BD9-81ED-4DB2-BD59-A6C34878D82A}">
                    <a16:rowId xmlns:a16="http://schemas.microsoft.com/office/drawing/2014/main" val="10000"/>
                  </a:ext>
                </a:extLst>
              </a:tr>
              <a:tr h="63990">
                <a:tc rowSpan="2">
                  <a:txBody>
                    <a:bodyPr/>
                    <a:lstStyle/>
                    <a:p>
                      <a:pPr algn="r">
                        <a:lnSpc>
                          <a:spcPct val="107000"/>
                        </a:lnSpc>
                        <a:spcAft>
                          <a:spcPts val="0"/>
                        </a:spcAft>
                      </a:pPr>
                      <a:r>
                        <a:rPr lang="en-US" sz="2400" dirty="0">
                          <a:effectLst/>
                        </a:rPr>
                        <a:t>–</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rowSpan="2">
                  <a:txBody>
                    <a:bodyPr/>
                    <a:lstStyle/>
                    <a:p>
                      <a:pPr algn="r">
                        <a:lnSpc>
                          <a:spcPct val="107000"/>
                        </a:lnSpc>
                        <a:spcAft>
                          <a:spcPts val="0"/>
                        </a:spcAft>
                      </a:pPr>
                      <a:r>
                        <a:rPr lang="en-US" sz="2400">
                          <a:effectLst/>
                        </a:rPr>
                        <a:t>Quickbird</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Panchromatic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0.6</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1"/>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VNIR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2.5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2"/>
                  </a:ext>
                </a:extLst>
              </a:tr>
              <a:tr h="63990">
                <a:tc rowSpan="2">
                  <a:txBody>
                    <a:bodyPr/>
                    <a:lstStyle/>
                    <a:p>
                      <a:pPr algn="r">
                        <a:lnSpc>
                          <a:spcPct val="107000"/>
                        </a:lnSpc>
                        <a:spcAft>
                          <a:spcPts val="0"/>
                        </a:spcAft>
                      </a:pPr>
                      <a:r>
                        <a:rPr lang="en-US" sz="2400">
                          <a:effectLst/>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rowSpan="2">
                  <a:txBody>
                    <a:bodyPr/>
                    <a:lstStyle/>
                    <a:p>
                      <a:pPr algn="r">
                        <a:lnSpc>
                          <a:spcPct val="107000"/>
                        </a:lnSpc>
                        <a:spcAft>
                          <a:spcPts val="0"/>
                        </a:spcAft>
                      </a:pPr>
                      <a:r>
                        <a:rPr lang="en-US" sz="2400">
                          <a:effectLst/>
                        </a:rPr>
                        <a:t>Geoeye</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Panchromatic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0.4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3"/>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VNIR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1.65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4"/>
                  </a:ext>
                </a:extLst>
              </a:tr>
              <a:tr h="63990">
                <a:tc>
                  <a:txBody>
                    <a:bodyPr/>
                    <a:lstStyle/>
                    <a:p>
                      <a:pPr algn="r">
                        <a:lnSpc>
                          <a:spcPct val="107000"/>
                        </a:lnSpc>
                        <a:spcAft>
                          <a:spcPts val="0"/>
                        </a:spcAft>
                      </a:pPr>
                      <a:r>
                        <a:rPr lang="en-US" sz="2400">
                          <a:effectLst/>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Worldview-1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Panchromatic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0.5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5"/>
                  </a:ext>
                </a:extLst>
              </a:tr>
              <a:tr h="63990">
                <a:tc rowSpan="2">
                  <a:txBody>
                    <a:bodyPr/>
                    <a:lstStyle/>
                    <a:p>
                      <a:pPr algn="r">
                        <a:lnSpc>
                          <a:spcPct val="107000"/>
                        </a:lnSpc>
                        <a:spcAft>
                          <a:spcPts val="0"/>
                        </a:spcAft>
                      </a:pPr>
                      <a:r>
                        <a:rPr lang="en-US" sz="2400">
                          <a:effectLst/>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rowSpan="2">
                  <a:txBody>
                    <a:bodyPr/>
                    <a:lstStyle/>
                    <a:p>
                      <a:pPr algn="r">
                        <a:lnSpc>
                          <a:spcPct val="107000"/>
                        </a:lnSpc>
                        <a:spcAft>
                          <a:spcPts val="0"/>
                        </a:spcAft>
                      </a:pPr>
                      <a:r>
                        <a:rPr lang="en-US" sz="2400">
                          <a:effectLst/>
                        </a:rPr>
                        <a:t>Worldview-2</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Panchromatic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0.46</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6"/>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VNIR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1.85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8</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7"/>
                  </a:ext>
                </a:extLst>
              </a:tr>
              <a:tr h="63990">
                <a:tc rowSpan="4">
                  <a:txBody>
                    <a:bodyPr/>
                    <a:lstStyle/>
                    <a:p>
                      <a:pPr algn="r">
                        <a:lnSpc>
                          <a:spcPct val="107000"/>
                        </a:lnSpc>
                        <a:spcAft>
                          <a:spcPts val="0"/>
                        </a:spcAft>
                      </a:pPr>
                      <a:r>
                        <a:rPr lang="en-US" sz="2400">
                          <a:effectLst/>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rowSpan="4">
                  <a:txBody>
                    <a:bodyPr/>
                    <a:lstStyle/>
                    <a:p>
                      <a:pPr algn="r">
                        <a:lnSpc>
                          <a:spcPct val="107000"/>
                        </a:lnSpc>
                        <a:spcAft>
                          <a:spcPts val="0"/>
                        </a:spcAft>
                      </a:pPr>
                      <a:r>
                        <a:rPr lang="en-US" sz="2400">
                          <a:effectLst/>
                        </a:rPr>
                        <a:t>Worldview-3</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Panchromatic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0.31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8"/>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VNIR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1.24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8</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9"/>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SWIR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3.7</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8</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10"/>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CAVIS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30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12</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11"/>
                  </a:ext>
                </a:extLst>
              </a:tr>
              <a:tr h="127981">
                <a:tc>
                  <a:txBody>
                    <a:bodyPr/>
                    <a:lstStyle/>
                    <a:p>
                      <a:pPr algn="r">
                        <a:lnSpc>
                          <a:spcPct val="107000"/>
                        </a:lnSpc>
                        <a:spcAft>
                          <a:spcPts val="0"/>
                        </a:spcAft>
                      </a:pPr>
                      <a:r>
                        <a:rPr lang="en-US" sz="2400">
                          <a:effectLst/>
                        </a:rPr>
                        <a:t>KH1–KH6</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CORONA/ARGON/LANYARD</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Panchromatic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&amp;lt;1.8</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dirty="0">
                          <a:effectLst/>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12"/>
                  </a:ext>
                </a:extLst>
              </a:tr>
            </a:tbl>
          </a:graphicData>
        </a:graphic>
      </p:graphicFrame>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13</a:t>
            </a:fld>
            <a:endParaRPr lang="en-US"/>
          </a:p>
        </p:txBody>
      </p:sp>
      <p:cxnSp>
        <p:nvCxnSpPr>
          <p:cNvPr id="7" name="Straight Connector 6">
            <a:extLst>
              <a:ext uri="{FF2B5EF4-FFF2-40B4-BE49-F238E27FC236}">
                <a16:creationId xmlns:a16="http://schemas.microsoft.com/office/drawing/2014/main" id="{5953D26E-DED8-D5E7-6BC9-73117219FBE7}"/>
              </a:ext>
            </a:extLst>
          </p:cNvPr>
          <p:cNvCxnSpPr>
            <a:cxnSpLocks/>
          </p:cNvCxnSpPr>
          <p:nvPr/>
        </p:nvCxnSpPr>
        <p:spPr>
          <a:xfrm flipH="1">
            <a:off x="7739975" y="6070060"/>
            <a:ext cx="413425" cy="46945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9398525-E593-2976-C14E-DC01C6FDE5AE}"/>
              </a:ext>
            </a:extLst>
          </p:cNvPr>
          <p:cNvCxnSpPr>
            <a:cxnSpLocks/>
          </p:cNvCxnSpPr>
          <p:nvPr/>
        </p:nvCxnSpPr>
        <p:spPr>
          <a:xfrm>
            <a:off x="7772400" y="6147881"/>
            <a:ext cx="609600" cy="39163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4879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Selected Earth-Observing Satellites (6/7)</a:t>
            </a:r>
          </a:p>
        </p:txBody>
      </p:sp>
      <p:graphicFrame>
        <p:nvGraphicFramePr>
          <p:cNvPr id="3" name="Table 2"/>
          <p:cNvGraphicFramePr>
            <a:graphicFrameLocks noGrp="1"/>
          </p:cNvGraphicFramePr>
          <p:nvPr/>
        </p:nvGraphicFramePr>
        <p:xfrm>
          <a:off x="389606" y="1690688"/>
          <a:ext cx="11802394" cy="1116330"/>
        </p:xfrm>
        <a:graphic>
          <a:graphicData uri="http://schemas.openxmlformats.org/drawingml/2006/table">
            <a:tbl>
              <a:tblPr firstRow="1" firstCol="1" bandRow="1">
                <a:tableStyleId>{5C22544A-7EE6-4342-B048-85BDC9FD1C3A}</a:tableStyleId>
              </a:tblPr>
              <a:tblGrid>
                <a:gridCol w="1307949">
                  <a:extLst>
                    <a:ext uri="{9D8B030D-6E8A-4147-A177-3AD203B41FA5}">
                      <a16:colId xmlns:a16="http://schemas.microsoft.com/office/drawing/2014/main" val="20000"/>
                    </a:ext>
                  </a:extLst>
                </a:gridCol>
                <a:gridCol w="3538005">
                  <a:extLst>
                    <a:ext uri="{9D8B030D-6E8A-4147-A177-3AD203B41FA5}">
                      <a16:colId xmlns:a16="http://schemas.microsoft.com/office/drawing/2014/main" val="20001"/>
                    </a:ext>
                  </a:extLst>
                </a:gridCol>
                <a:gridCol w="1850556">
                  <a:extLst>
                    <a:ext uri="{9D8B030D-6E8A-4147-A177-3AD203B41FA5}">
                      <a16:colId xmlns:a16="http://schemas.microsoft.com/office/drawing/2014/main" val="20002"/>
                    </a:ext>
                  </a:extLst>
                </a:gridCol>
                <a:gridCol w="2919896">
                  <a:extLst>
                    <a:ext uri="{9D8B030D-6E8A-4147-A177-3AD203B41FA5}">
                      <a16:colId xmlns:a16="http://schemas.microsoft.com/office/drawing/2014/main" val="20003"/>
                    </a:ext>
                  </a:extLst>
                </a:gridCol>
                <a:gridCol w="2185988">
                  <a:extLst>
                    <a:ext uri="{9D8B030D-6E8A-4147-A177-3AD203B41FA5}">
                      <a16:colId xmlns:a16="http://schemas.microsoft.com/office/drawing/2014/main" val="20004"/>
                    </a:ext>
                  </a:extLst>
                </a:gridCol>
              </a:tblGrid>
              <a:tr h="127981">
                <a:tc>
                  <a:txBody>
                    <a:bodyPr/>
                    <a:lstStyle/>
                    <a:p>
                      <a:pPr algn="r">
                        <a:lnSpc>
                          <a:spcPct val="107000"/>
                        </a:lnSpc>
                        <a:spcAft>
                          <a:spcPts val="0"/>
                        </a:spcAft>
                      </a:pPr>
                      <a:r>
                        <a:rPr lang="en-US" sz="2400" dirty="0">
                          <a:effectLst/>
                        </a:rPr>
                        <a:t>Sensors</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Platform</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Spectrum</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Spatial Resolution (m)</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Spectral Bands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extLst>
                  <a:ext uri="{0D108BD9-81ED-4DB2-BD59-A6C34878D82A}">
                    <a16:rowId xmlns:a16="http://schemas.microsoft.com/office/drawing/2014/main" val="10000"/>
                  </a:ext>
                </a:extLst>
              </a:tr>
              <a:tr h="63990">
                <a:tc rowSpan="2">
                  <a:txBody>
                    <a:bodyPr/>
                    <a:lstStyle/>
                    <a:p>
                      <a:pPr algn="r">
                        <a:lnSpc>
                          <a:spcPct val="107000"/>
                        </a:lnSpc>
                        <a:spcAft>
                          <a:spcPts val="0"/>
                        </a:spcAft>
                      </a:pPr>
                      <a:r>
                        <a:rPr lang="en-US" sz="2400" dirty="0">
                          <a:effectLst/>
                        </a:rPr>
                        <a:t>–</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rowSpan="2">
                  <a:txBody>
                    <a:bodyPr/>
                    <a:lstStyle/>
                    <a:p>
                      <a:pPr algn="r">
                        <a:lnSpc>
                          <a:spcPct val="107000"/>
                        </a:lnSpc>
                        <a:spcAft>
                          <a:spcPts val="0"/>
                        </a:spcAft>
                      </a:pPr>
                      <a:r>
                        <a:rPr lang="en-US" sz="2400">
                          <a:effectLst/>
                        </a:rPr>
                        <a:t>Formosat-2</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Panchromatic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2</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1"/>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VNIR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8</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dirty="0">
                          <a:effectLst/>
                        </a:rPr>
                        <a:t>4</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14</a:t>
            </a:fld>
            <a:endParaRPr lang="en-US"/>
          </a:p>
        </p:txBody>
      </p:sp>
      <p:cxnSp>
        <p:nvCxnSpPr>
          <p:cNvPr id="7" name="Straight Connector 6">
            <a:extLst>
              <a:ext uri="{FF2B5EF4-FFF2-40B4-BE49-F238E27FC236}">
                <a16:creationId xmlns:a16="http://schemas.microsoft.com/office/drawing/2014/main" id="{F85AE39D-5EF9-3F44-D2DA-C45997065299}"/>
              </a:ext>
            </a:extLst>
          </p:cNvPr>
          <p:cNvCxnSpPr>
            <a:cxnSpLocks/>
          </p:cNvCxnSpPr>
          <p:nvPr/>
        </p:nvCxnSpPr>
        <p:spPr>
          <a:xfrm flipH="1">
            <a:off x="11147898" y="194553"/>
            <a:ext cx="642025" cy="79766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AE31362-87C6-DE76-C217-05EEFCC06776}"/>
              </a:ext>
            </a:extLst>
          </p:cNvPr>
          <p:cNvCxnSpPr>
            <a:cxnSpLocks/>
          </p:cNvCxnSpPr>
          <p:nvPr/>
        </p:nvCxnSpPr>
        <p:spPr>
          <a:xfrm>
            <a:off x="10933889" y="365125"/>
            <a:ext cx="856034" cy="62709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457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Selected Earth-Observing Satellites (7/7)</a:t>
            </a:r>
          </a:p>
        </p:txBody>
      </p:sp>
      <p:graphicFrame>
        <p:nvGraphicFramePr>
          <p:cNvPr id="3" name="Table 2"/>
          <p:cNvGraphicFramePr>
            <a:graphicFrameLocks noGrp="1"/>
          </p:cNvGraphicFramePr>
          <p:nvPr/>
        </p:nvGraphicFramePr>
        <p:xfrm>
          <a:off x="389606" y="1690688"/>
          <a:ext cx="11802394" cy="2976880"/>
        </p:xfrm>
        <a:graphic>
          <a:graphicData uri="http://schemas.openxmlformats.org/drawingml/2006/table">
            <a:tbl>
              <a:tblPr firstRow="1" firstCol="1" bandRow="1">
                <a:tableStyleId>{5C22544A-7EE6-4342-B048-85BDC9FD1C3A}</a:tableStyleId>
              </a:tblPr>
              <a:tblGrid>
                <a:gridCol w="1307949">
                  <a:extLst>
                    <a:ext uri="{9D8B030D-6E8A-4147-A177-3AD203B41FA5}">
                      <a16:colId xmlns:a16="http://schemas.microsoft.com/office/drawing/2014/main" val="20000"/>
                    </a:ext>
                  </a:extLst>
                </a:gridCol>
                <a:gridCol w="3538005">
                  <a:extLst>
                    <a:ext uri="{9D8B030D-6E8A-4147-A177-3AD203B41FA5}">
                      <a16:colId xmlns:a16="http://schemas.microsoft.com/office/drawing/2014/main" val="20001"/>
                    </a:ext>
                  </a:extLst>
                </a:gridCol>
                <a:gridCol w="1850556">
                  <a:extLst>
                    <a:ext uri="{9D8B030D-6E8A-4147-A177-3AD203B41FA5}">
                      <a16:colId xmlns:a16="http://schemas.microsoft.com/office/drawing/2014/main" val="20002"/>
                    </a:ext>
                  </a:extLst>
                </a:gridCol>
                <a:gridCol w="2919896">
                  <a:extLst>
                    <a:ext uri="{9D8B030D-6E8A-4147-A177-3AD203B41FA5}">
                      <a16:colId xmlns:a16="http://schemas.microsoft.com/office/drawing/2014/main" val="20003"/>
                    </a:ext>
                  </a:extLst>
                </a:gridCol>
                <a:gridCol w="2185988">
                  <a:extLst>
                    <a:ext uri="{9D8B030D-6E8A-4147-A177-3AD203B41FA5}">
                      <a16:colId xmlns:a16="http://schemas.microsoft.com/office/drawing/2014/main" val="20004"/>
                    </a:ext>
                  </a:extLst>
                </a:gridCol>
              </a:tblGrid>
              <a:tr h="127981">
                <a:tc>
                  <a:txBody>
                    <a:bodyPr/>
                    <a:lstStyle/>
                    <a:p>
                      <a:pPr algn="r">
                        <a:lnSpc>
                          <a:spcPct val="107000"/>
                        </a:lnSpc>
                        <a:spcAft>
                          <a:spcPts val="0"/>
                        </a:spcAft>
                      </a:pPr>
                      <a:r>
                        <a:rPr lang="en-US" sz="2400" dirty="0">
                          <a:effectLst/>
                        </a:rPr>
                        <a:t>Sensors</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Platform</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Spectrum</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Spatial Resolution (m)</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Spectral Bands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extLst>
                  <a:ext uri="{0D108BD9-81ED-4DB2-BD59-A6C34878D82A}">
                    <a16:rowId xmlns:a16="http://schemas.microsoft.com/office/drawing/2014/main" val="10000"/>
                  </a:ext>
                </a:extLst>
              </a:tr>
              <a:tr h="63990">
                <a:tc>
                  <a:txBody>
                    <a:bodyPr/>
                    <a:lstStyle/>
                    <a:p>
                      <a:pPr algn="r">
                        <a:lnSpc>
                          <a:spcPct val="107000"/>
                        </a:lnSpc>
                        <a:spcAft>
                          <a:spcPts val="0"/>
                        </a:spcAft>
                      </a:pPr>
                      <a:r>
                        <a:rPr lang="en-US" sz="2400" dirty="0" err="1">
                          <a:effectLst/>
                        </a:rPr>
                        <a:t>ASAR</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Envisat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Microwave</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30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2</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1"/>
                  </a:ext>
                </a:extLst>
              </a:tr>
              <a:tr h="63990">
                <a:tc>
                  <a:txBody>
                    <a:bodyPr/>
                    <a:lstStyle/>
                    <a:p>
                      <a:pPr algn="r">
                        <a:lnSpc>
                          <a:spcPct val="107000"/>
                        </a:lnSpc>
                        <a:spcAft>
                          <a:spcPts val="0"/>
                        </a:spcAft>
                      </a:pPr>
                      <a:r>
                        <a:rPr lang="en-US" sz="2400">
                          <a:effectLst/>
                        </a:rPr>
                        <a:t>SAR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ERS-1 and 2</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Microwave</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30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2"/>
                  </a:ext>
                </a:extLst>
              </a:tr>
              <a:tr h="63990">
                <a:tc>
                  <a:txBody>
                    <a:bodyPr/>
                    <a:lstStyle/>
                    <a:p>
                      <a:pPr algn="r">
                        <a:lnSpc>
                          <a:spcPct val="107000"/>
                        </a:lnSpc>
                        <a:spcAft>
                          <a:spcPts val="0"/>
                        </a:spcAft>
                      </a:pPr>
                      <a:r>
                        <a:rPr lang="en-US" sz="2400">
                          <a:effectLst/>
                        </a:rPr>
                        <a:t>SAR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RADARSAT-1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Microwave</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8/30/50/100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3"/>
                  </a:ext>
                </a:extLst>
              </a:tr>
              <a:tr h="63990">
                <a:tc>
                  <a:txBody>
                    <a:bodyPr/>
                    <a:lstStyle/>
                    <a:p>
                      <a:pPr algn="r">
                        <a:lnSpc>
                          <a:spcPct val="107000"/>
                        </a:lnSpc>
                        <a:spcAft>
                          <a:spcPts val="0"/>
                        </a:spcAft>
                      </a:pPr>
                      <a:r>
                        <a:rPr lang="en-US" sz="2400">
                          <a:effectLst/>
                        </a:rPr>
                        <a:t>SAR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RADARSAT-2</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Microwave</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2/5/16/30/50/100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4"/>
                  </a:ext>
                </a:extLst>
              </a:tr>
              <a:tr h="63990">
                <a:tc>
                  <a:txBody>
                    <a:bodyPr/>
                    <a:lstStyle/>
                    <a:p>
                      <a:pPr algn="r">
                        <a:lnSpc>
                          <a:spcPct val="107000"/>
                        </a:lnSpc>
                        <a:spcAft>
                          <a:spcPts val="0"/>
                        </a:spcAft>
                      </a:pPr>
                      <a:r>
                        <a:rPr lang="en-US" sz="2400">
                          <a:effectLst/>
                        </a:rPr>
                        <a:t>SAR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Sentinel-1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Microwave</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5/20/40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5"/>
                  </a:ext>
                </a:extLst>
              </a:tr>
              <a:tr h="63990">
                <a:tc>
                  <a:txBody>
                    <a:bodyPr/>
                    <a:lstStyle/>
                    <a:p>
                      <a:pPr algn="r">
                        <a:lnSpc>
                          <a:spcPct val="107000"/>
                        </a:lnSpc>
                        <a:spcAft>
                          <a:spcPts val="0"/>
                        </a:spcAft>
                      </a:pPr>
                      <a:r>
                        <a:rPr lang="en-US" sz="2400">
                          <a:effectLst/>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COSMO-Skymed</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Microwave</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1/3/15/16/20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6"/>
                  </a:ext>
                </a:extLst>
              </a:tr>
              <a:tr h="63990">
                <a:tc>
                  <a:txBody>
                    <a:bodyPr/>
                    <a:lstStyle/>
                    <a:p>
                      <a:pPr algn="r">
                        <a:lnSpc>
                          <a:spcPct val="107000"/>
                        </a:lnSpc>
                        <a:spcAft>
                          <a:spcPts val="0"/>
                        </a:spcAft>
                      </a:pPr>
                      <a:r>
                        <a:rPr lang="en-US" sz="2400">
                          <a:effectLst/>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TerraSAR-X</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Microwave</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01-03-18</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dirty="0">
                          <a:effectLst/>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7"/>
                  </a:ext>
                </a:extLst>
              </a:tr>
            </a:tbl>
          </a:graphicData>
        </a:graphic>
      </p:graphicFrame>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15</a:t>
            </a:fld>
            <a:endParaRPr lang="en-US"/>
          </a:p>
        </p:txBody>
      </p:sp>
      <p:cxnSp>
        <p:nvCxnSpPr>
          <p:cNvPr id="8" name="Straight Connector 7">
            <a:extLst>
              <a:ext uri="{FF2B5EF4-FFF2-40B4-BE49-F238E27FC236}">
                <a16:creationId xmlns:a16="http://schemas.microsoft.com/office/drawing/2014/main" id="{96A56E9C-847A-A028-4FAA-2B1244C8D327}"/>
              </a:ext>
            </a:extLst>
          </p:cNvPr>
          <p:cNvCxnSpPr>
            <a:cxnSpLocks/>
          </p:cNvCxnSpPr>
          <p:nvPr/>
        </p:nvCxnSpPr>
        <p:spPr>
          <a:xfrm flipH="1">
            <a:off x="11147898" y="194553"/>
            <a:ext cx="642025" cy="79766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2C14513-8FE3-C4F0-41D5-1B9C3E64C780}"/>
              </a:ext>
            </a:extLst>
          </p:cNvPr>
          <p:cNvCxnSpPr>
            <a:cxnSpLocks/>
          </p:cNvCxnSpPr>
          <p:nvPr/>
        </p:nvCxnSpPr>
        <p:spPr>
          <a:xfrm>
            <a:off x="10933889" y="365125"/>
            <a:ext cx="856034" cy="62709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958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16</a:t>
            </a:fld>
            <a:endParaRPr lang="en-US"/>
          </a:p>
        </p:txBody>
      </p:sp>
    </p:spTree>
    <p:extLst>
      <p:ext uri="{BB962C8B-B14F-4D97-AF65-F5344CB8AC3E}">
        <p14:creationId xmlns:p14="http://schemas.microsoft.com/office/powerpoint/2010/main" val="1524158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Use and importance of RS &amp; GIS in forest identification and measurement</a:t>
            </a:r>
          </a:p>
        </p:txBody>
      </p:sp>
      <p:sp>
        <p:nvSpPr>
          <p:cNvPr id="3" name="Content Placeholder 2"/>
          <p:cNvSpPr>
            <a:spLocks noGrp="1"/>
          </p:cNvSpPr>
          <p:nvPr>
            <p:ph idx="1"/>
          </p:nvPr>
        </p:nvSpPr>
        <p:spPr/>
        <p:txBody>
          <a:bodyPr>
            <a:normAutofit/>
          </a:bodyPr>
          <a:lstStyle/>
          <a:p>
            <a:r>
              <a:rPr lang="en-US" dirty="0"/>
              <a:t>RS and GIS are used for</a:t>
            </a:r>
          </a:p>
          <a:p>
            <a:pPr lvl="1"/>
            <a:r>
              <a:rPr lang="en-US" dirty="0"/>
              <a:t>Observation</a:t>
            </a:r>
          </a:p>
          <a:p>
            <a:pPr lvl="1"/>
            <a:r>
              <a:rPr lang="en-US" dirty="0"/>
              <a:t>Analysis and measurement</a:t>
            </a:r>
          </a:p>
          <a:p>
            <a:pPr lvl="1"/>
            <a:r>
              <a:rPr lang="en-US" dirty="0"/>
              <a:t>Mapping</a:t>
            </a:r>
          </a:p>
          <a:p>
            <a:pPr lvl="1"/>
            <a:r>
              <a:rPr lang="en-US" dirty="0"/>
              <a:t>Monitoring over time and space</a:t>
            </a:r>
          </a:p>
          <a:p>
            <a:pPr lvl="1"/>
            <a:r>
              <a:rPr lang="en-US" dirty="0"/>
              <a:t>Decision support</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17</a:t>
            </a:fld>
            <a:endParaRPr lang="en-US"/>
          </a:p>
        </p:txBody>
      </p:sp>
    </p:spTree>
    <p:extLst>
      <p:ext uri="{BB962C8B-B14F-4D97-AF65-F5344CB8AC3E}">
        <p14:creationId xmlns:p14="http://schemas.microsoft.com/office/powerpoint/2010/main" val="514038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Use and importance of RS &amp; GIS in forest identification and measurement</a:t>
            </a:r>
          </a:p>
        </p:txBody>
      </p:sp>
      <p:sp>
        <p:nvSpPr>
          <p:cNvPr id="3" name="Content Placeholder 2"/>
          <p:cNvSpPr>
            <a:spLocks noGrp="1"/>
          </p:cNvSpPr>
          <p:nvPr>
            <p:ph idx="1"/>
          </p:nvPr>
        </p:nvSpPr>
        <p:spPr/>
        <p:txBody>
          <a:bodyPr>
            <a:normAutofit fontScale="92500" lnSpcReduction="20000"/>
          </a:bodyPr>
          <a:lstStyle/>
          <a:p>
            <a:r>
              <a:rPr lang="en-US" dirty="0"/>
              <a:t>Observation</a:t>
            </a:r>
          </a:p>
          <a:p>
            <a:pPr lvl="1"/>
            <a:r>
              <a:rPr lang="en-US" dirty="0"/>
              <a:t>detection and identification of features such as a specific type of habitat or events such as fires or storms</a:t>
            </a:r>
          </a:p>
          <a:p>
            <a:r>
              <a:rPr lang="en-US" dirty="0"/>
              <a:t>Analysis and measurement</a:t>
            </a:r>
          </a:p>
          <a:p>
            <a:pPr lvl="1"/>
            <a:r>
              <a:rPr lang="en-US" dirty="0"/>
              <a:t>measure a number of biological and physical variables such as elevation, productivity, cloud type and coverage, land and water surface temperature, precipitation amount, wind velocity, and water quality. </a:t>
            </a:r>
          </a:p>
          <a:p>
            <a:pPr lvl="1"/>
            <a:r>
              <a:rPr lang="en-US" dirty="0"/>
              <a:t>input to a variety of models including those used for species, population, and ecosystem analysis</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18</a:t>
            </a:fld>
            <a:endParaRPr lang="en-US"/>
          </a:p>
        </p:txBody>
      </p:sp>
    </p:spTree>
    <p:extLst>
      <p:ext uri="{BB962C8B-B14F-4D97-AF65-F5344CB8AC3E}">
        <p14:creationId xmlns:p14="http://schemas.microsoft.com/office/powerpoint/2010/main" val="3614467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Use and importance of RS &amp; GIS in forest identification and measurement</a:t>
            </a:r>
          </a:p>
        </p:txBody>
      </p:sp>
      <p:sp>
        <p:nvSpPr>
          <p:cNvPr id="3" name="Content Placeholder 2"/>
          <p:cNvSpPr>
            <a:spLocks noGrp="1"/>
          </p:cNvSpPr>
          <p:nvPr>
            <p:ph idx="1"/>
          </p:nvPr>
        </p:nvSpPr>
        <p:spPr/>
        <p:txBody>
          <a:bodyPr>
            <a:normAutofit fontScale="92500"/>
          </a:bodyPr>
          <a:lstStyle/>
          <a:p>
            <a:r>
              <a:rPr lang="en-US" dirty="0"/>
              <a:t>Monitoring over time and space</a:t>
            </a:r>
          </a:p>
          <a:p>
            <a:pPr lvl="1"/>
            <a:r>
              <a:rPr lang="en-US" dirty="0"/>
              <a:t>to monitor how they change over time</a:t>
            </a:r>
          </a:p>
          <a:p>
            <a:pPr lvl="1"/>
            <a:r>
              <a:rPr lang="en-US" dirty="0"/>
              <a:t>important for documenting how features have changed in the past, and predicting changes into the future.</a:t>
            </a:r>
          </a:p>
          <a:p>
            <a:r>
              <a:rPr lang="en-US" dirty="0"/>
              <a:t>Decision support</a:t>
            </a:r>
          </a:p>
          <a:p>
            <a:pPr lvl="1"/>
            <a:r>
              <a:rPr lang="en-US" dirty="0"/>
              <a:t>Incorporating remotely sensed data into the decision-making process is a common way to benefit from its capabilities. </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19</a:t>
            </a:fld>
            <a:endParaRPr lang="en-US"/>
          </a:p>
        </p:txBody>
      </p:sp>
    </p:spTree>
    <p:extLst>
      <p:ext uri="{BB962C8B-B14F-4D97-AF65-F5344CB8AC3E}">
        <p14:creationId xmlns:p14="http://schemas.microsoft.com/office/powerpoint/2010/main" val="203416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1. Introduction</a:t>
            </a:r>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2</a:t>
            </a:fld>
            <a:endParaRPr lang="en-US"/>
          </a:p>
        </p:txBody>
      </p:sp>
    </p:spTree>
    <p:extLst>
      <p:ext uri="{BB962C8B-B14F-4D97-AF65-F5344CB8AC3E}">
        <p14:creationId xmlns:p14="http://schemas.microsoft.com/office/powerpoint/2010/main" val="417767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forest information obtained from remotely sensed data (e.g.)</a:t>
            </a:r>
          </a:p>
        </p:txBody>
      </p:sp>
      <p:sp>
        <p:nvSpPr>
          <p:cNvPr id="3" name="Content Placeholder 2"/>
          <p:cNvSpPr>
            <a:spLocks noGrp="1"/>
          </p:cNvSpPr>
          <p:nvPr>
            <p:ph idx="1"/>
          </p:nvPr>
        </p:nvSpPr>
        <p:spPr/>
        <p:txBody>
          <a:bodyPr/>
          <a:lstStyle/>
          <a:p>
            <a:pPr lvl="0"/>
            <a:r>
              <a:rPr lang="en-US" dirty="0"/>
              <a:t>detailed forest inventory data (e.g., within-stand attributes)</a:t>
            </a:r>
          </a:p>
          <a:p>
            <a:pPr lvl="0"/>
            <a:r>
              <a:rPr lang="en-US" dirty="0"/>
              <a:t>broad area monitoring of forest health and natural disturbances</a:t>
            </a:r>
          </a:p>
          <a:p>
            <a:pPr lvl="0"/>
            <a:r>
              <a:rPr lang="en-US" dirty="0"/>
              <a:t>assessment of forest structure in support of sustainable forest management </a:t>
            </a:r>
          </a:p>
          <a:p>
            <a:endParaRPr lang="en-US" dirty="0"/>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20</a:t>
            </a:fld>
            <a:endParaRPr lang="en-US"/>
          </a:p>
        </p:txBody>
      </p:sp>
    </p:spTree>
    <p:extLst>
      <p:ext uri="{BB962C8B-B14F-4D97-AF65-F5344CB8AC3E}">
        <p14:creationId xmlns:p14="http://schemas.microsoft.com/office/powerpoint/2010/main" val="58262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sensing and GIS to forestry</a:t>
            </a:r>
          </a:p>
        </p:txBody>
      </p:sp>
      <p:sp>
        <p:nvSpPr>
          <p:cNvPr id="3" name="Content Placeholder 2"/>
          <p:cNvSpPr>
            <a:spLocks noGrp="1"/>
          </p:cNvSpPr>
          <p:nvPr>
            <p:ph idx="1"/>
          </p:nvPr>
        </p:nvSpPr>
        <p:spPr/>
        <p:txBody>
          <a:bodyPr>
            <a:normAutofit fontScale="92500" lnSpcReduction="20000"/>
          </a:bodyPr>
          <a:lstStyle/>
          <a:p>
            <a:r>
              <a:rPr lang="en-US" dirty="0"/>
              <a:t>With forest management becoming increasingly complex, due to greater environmental and social involvement and pressures, GIS is likely to play an increasingly central role. </a:t>
            </a:r>
          </a:p>
          <a:p>
            <a:r>
              <a:rPr lang="en-US" dirty="0"/>
              <a:t>Developments in greater band width, web based technology and wireless communication will provide much greater opportunities for information access even in more remote areas.</a:t>
            </a:r>
          </a:p>
          <a:p>
            <a:r>
              <a:rPr lang="en-US" dirty="0"/>
              <a:t>This will allow real time online data capture and query in the field.</a:t>
            </a:r>
          </a:p>
          <a:p>
            <a:endParaRPr lang="en-US" dirty="0"/>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21</a:t>
            </a:fld>
            <a:endParaRPr lang="en-US"/>
          </a:p>
        </p:txBody>
      </p:sp>
    </p:spTree>
    <p:extLst>
      <p:ext uri="{BB962C8B-B14F-4D97-AF65-F5344CB8AC3E}">
        <p14:creationId xmlns:p14="http://schemas.microsoft.com/office/powerpoint/2010/main" val="143135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GIS to forestry</a:t>
            </a:r>
          </a:p>
        </p:txBody>
      </p:sp>
      <p:sp>
        <p:nvSpPr>
          <p:cNvPr id="3" name="Content Placeholder 2"/>
          <p:cNvSpPr>
            <a:spLocks noGrp="1"/>
          </p:cNvSpPr>
          <p:nvPr>
            <p:ph idx="1"/>
          </p:nvPr>
        </p:nvSpPr>
        <p:spPr/>
        <p:txBody>
          <a:bodyPr>
            <a:normAutofit fontScale="85000" lnSpcReduction="20000"/>
          </a:bodyPr>
          <a:lstStyle/>
          <a:p>
            <a:r>
              <a:rPr lang="en-US" dirty="0"/>
              <a:t>Strengthen Forest Management</a:t>
            </a:r>
          </a:p>
          <a:p>
            <a:pPr lvl="1"/>
            <a:r>
              <a:rPr lang="en-US" dirty="0"/>
              <a:t>GIS it answers crucial questions that help foresters in forest management departments such as condition, location, modelling and trends make decisions.</a:t>
            </a:r>
          </a:p>
          <a:p>
            <a:r>
              <a:rPr lang="en-US" dirty="0"/>
              <a:t>GIS application in forest management</a:t>
            </a:r>
          </a:p>
          <a:p>
            <a:pPr lvl="1"/>
            <a:r>
              <a:rPr lang="en-US" dirty="0"/>
              <a:t>GIS for strategic planning and modeling</a:t>
            </a:r>
          </a:p>
          <a:p>
            <a:pPr lvl="1"/>
            <a:r>
              <a:rPr lang="en-US" dirty="0"/>
              <a:t>Map production</a:t>
            </a:r>
          </a:p>
          <a:p>
            <a:pPr lvl="1"/>
            <a:r>
              <a:rPr lang="en-US" dirty="0"/>
              <a:t>Fire management </a:t>
            </a:r>
          </a:p>
          <a:p>
            <a:pPr lvl="1"/>
            <a:r>
              <a:rPr lang="en-US" dirty="0"/>
              <a:t>Harvest planning</a:t>
            </a:r>
          </a:p>
          <a:p>
            <a:pPr lvl="1"/>
            <a:r>
              <a:rPr lang="en-US" dirty="0"/>
              <a:t>Resource Management</a:t>
            </a:r>
          </a:p>
          <a:p>
            <a:pPr lvl="1"/>
            <a:endParaRPr lang="en-US" dirty="0"/>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22</a:t>
            </a:fld>
            <a:endParaRPr lang="en-US"/>
          </a:p>
        </p:txBody>
      </p:sp>
    </p:spTree>
    <p:extLst>
      <p:ext uri="{BB962C8B-B14F-4D97-AF65-F5344CB8AC3E}">
        <p14:creationId xmlns:p14="http://schemas.microsoft.com/office/powerpoint/2010/main" val="2332725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GIS to forestry</a:t>
            </a:r>
          </a:p>
        </p:txBody>
      </p:sp>
      <p:sp>
        <p:nvSpPr>
          <p:cNvPr id="3" name="Content Placeholder 2"/>
          <p:cNvSpPr>
            <a:spLocks noGrp="1"/>
          </p:cNvSpPr>
          <p:nvPr>
            <p:ph idx="1"/>
          </p:nvPr>
        </p:nvSpPr>
        <p:spPr/>
        <p:txBody>
          <a:bodyPr>
            <a:normAutofit/>
          </a:bodyPr>
          <a:lstStyle/>
          <a:p>
            <a:r>
              <a:rPr lang="en-US" dirty="0"/>
              <a:t>Increase Business Value, Efficiency, and Productivity </a:t>
            </a:r>
          </a:p>
          <a:p>
            <a:pPr lvl="1"/>
            <a:r>
              <a:rPr lang="en-US" dirty="0"/>
              <a:t>GIS bring your organization’s forest data together on a centralized platform. </a:t>
            </a:r>
          </a:p>
          <a:p>
            <a:pPr lvl="1"/>
            <a:r>
              <a:rPr lang="en-US" dirty="0"/>
              <a:t>Staff members can easily search data, see it with a map viewer, bring it into their projects, and analyze it using powerful tools and models</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23</a:t>
            </a:fld>
            <a:endParaRPr lang="en-US"/>
          </a:p>
        </p:txBody>
      </p:sp>
    </p:spTree>
    <p:extLst>
      <p:ext uri="{BB962C8B-B14F-4D97-AF65-F5344CB8AC3E}">
        <p14:creationId xmlns:p14="http://schemas.microsoft.com/office/powerpoint/2010/main" val="3454399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GIS to forestry</a:t>
            </a:r>
          </a:p>
        </p:txBody>
      </p:sp>
      <p:sp>
        <p:nvSpPr>
          <p:cNvPr id="3" name="Content Placeholder 2"/>
          <p:cNvSpPr>
            <a:spLocks noGrp="1"/>
          </p:cNvSpPr>
          <p:nvPr>
            <p:ph idx="1"/>
          </p:nvPr>
        </p:nvSpPr>
        <p:spPr/>
        <p:txBody>
          <a:bodyPr>
            <a:normAutofit/>
          </a:bodyPr>
          <a:lstStyle/>
          <a:p>
            <a:r>
              <a:rPr lang="en-US" dirty="0"/>
              <a:t>Improve Manufacturing Returns</a:t>
            </a:r>
          </a:p>
          <a:p>
            <a:pPr lvl="1"/>
            <a:r>
              <a:rPr lang="en-US" dirty="0"/>
              <a:t>Create a common operational picture for coordinating production and distribution activities. </a:t>
            </a:r>
          </a:p>
          <a:p>
            <a:pPr lvl="1"/>
            <a:r>
              <a:rPr lang="en-US" dirty="0"/>
              <a:t>Monitor facilities and operations in real time including production levels, downtime, and costs.</a:t>
            </a:r>
          </a:p>
          <a:p>
            <a:endParaRPr lang="en-US" dirty="0"/>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24</a:t>
            </a:fld>
            <a:endParaRPr lang="en-US"/>
          </a:p>
        </p:txBody>
      </p:sp>
    </p:spTree>
    <p:extLst>
      <p:ext uri="{BB962C8B-B14F-4D97-AF65-F5344CB8AC3E}">
        <p14:creationId xmlns:p14="http://schemas.microsoft.com/office/powerpoint/2010/main" val="217263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application of RS and GIS in forestry </a:t>
            </a:r>
          </a:p>
        </p:txBody>
      </p:sp>
      <p:sp>
        <p:nvSpPr>
          <p:cNvPr id="3" name="Content Placeholder 2"/>
          <p:cNvSpPr>
            <a:spLocks noGrp="1"/>
          </p:cNvSpPr>
          <p:nvPr>
            <p:ph idx="1"/>
          </p:nvPr>
        </p:nvSpPr>
        <p:spPr/>
        <p:txBody>
          <a:bodyPr/>
          <a:lstStyle/>
          <a:p>
            <a:r>
              <a:rPr lang="en-US" dirty="0"/>
              <a:t>Detailed forest inventory data</a:t>
            </a:r>
          </a:p>
          <a:p>
            <a:r>
              <a:rPr lang="en-US" dirty="0"/>
              <a:t>Forest health and natural disturbances</a:t>
            </a:r>
          </a:p>
          <a:p>
            <a:r>
              <a:rPr lang="en-US" dirty="0"/>
              <a:t>Insect disturbance</a:t>
            </a:r>
          </a:p>
          <a:p>
            <a:r>
              <a:rPr lang="en-US" dirty="0"/>
              <a:t>Fire</a:t>
            </a:r>
          </a:p>
          <a:p>
            <a:r>
              <a:rPr lang="en-US" dirty="0"/>
              <a:t>Landscape ecology, habitat, and biodiversity</a:t>
            </a:r>
          </a:p>
          <a:p>
            <a:endParaRPr lang="en-US" dirty="0"/>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25</a:t>
            </a:fld>
            <a:endParaRPr lang="en-US"/>
          </a:p>
        </p:txBody>
      </p:sp>
    </p:spTree>
    <p:extLst>
      <p:ext uri="{BB962C8B-B14F-4D97-AF65-F5344CB8AC3E}">
        <p14:creationId xmlns:p14="http://schemas.microsoft.com/office/powerpoint/2010/main" val="2405302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26</a:t>
            </a:fld>
            <a:endParaRPr lang="en-US"/>
          </a:p>
        </p:txBody>
      </p:sp>
    </p:spTree>
    <p:extLst>
      <p:ext uri="{BB962C8B-B14F-4D97-AF65-F5344CB8AC3E}">
        <p14:creationId xmlns:p14="http://schemas.microsoft.com/office/powerpoint/2010/main" val="3063893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the application of remote sensing systems</a:t>
            </a:r>
          </a:p>
        </p:txBody>
      </p:sp>
      <p:sp>
        <p:nvSpPr>
          <p:cNvPr id="3" name="Content Placeholder 2"/>
          <p:cNvSpPr>
            <a:spLocks noGrp="1"/>
          </p:cNvSpPr>
          <p:nvPr>
            <p:ph idx="1"/>
          </p:nvPr>
        </p:nvSpPr>
        <p:spPr/>
        <p:txBody>
          <a:bodyPr/>
          <a:lstStyle/>
          <a:p>
            <a:r>
              <a:rPr lang="en-US" dirty="0"/>
              <a:t>The applications of the following remote sensing systems in forestry were reviewed.</a:t>
            </a:r>
          </a:p>
          <a:p>
            <a:pPr lvl="1"/>
            <a:r>
              <a:rPr lang="en-US" dirty="0"/>
              <a:t>Photographic (Air)</a:t>
            </a:r>
          </a:p>
          <a:p>
            <a:pPr lvl="1"/>
            <a:r>
              <a:rPr lang="en-US" dirty="0"/>
              <a:t>Scanning (Air &amp; Space)</a:t>
            </a:r>
          </a:p>
          <a:p>
            <a:pPr lvl="1"/>
            <a:r>
              <a:rPr lang="en-US" dirty="0"/>
              <a:t>Radar (Air &amp; Space)</a:t>
            </a:r>
          </a:p>
          <a:p>
            <a:pPr lvl="1"/>
            <a:r>
              <a:rPr lang="en-US" dirty="0" err="1"/>
              <a:t>Lidar</a:t>
            </a:r>
            <a:r>
              <a:rPr lang="en-US" dirty="0"/>
              <a:t> (Laser) (Air)</a:t>
            </a:r>
          </a:p>
          <a:p>
            <a:pPr lvl="1"/>
            <a:r>
              <a:rPr lang="en-US" dirty="0"/>
              <a:t>Videography (Air)</a:t>
            </a:r>
          </a:p>
          <a:p>
            <a:endParaRPr lang="en-US" dirty="0"/>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27</a:t>
            </a:fld>
            <a:endParaRPr lang="en-US"/>
          </a:p>
        </p:txBody>
      </p:sp>
    </p:spTree>
    <p:extLst>
      <p:ext uri="{BB962C8B-B14F-4D97-AF65-F5344CB8AC3E}">
        <p14:creationId xmlns:p14="http://schemas.microsoft.com/office/powerpoint/2010/main" val="3244465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Aerial Photography in Forestry - </a:t>
            </a:r>
            <a:r>
              <a:rPr lang="en-US" b="1" dirty="0"/>
              <a:t>Mapping (qualitative)</a:t>
            </a:r>
            <a:endParaRPr lang="en-US" dirty="0"/>
          </a:p>
        </p:txBody>
      </p:sp>
      <p:sp>
        <p:nvSpPr>
          <p:cNvPr id="3" name="Content Placeholder 2"/>
          <p:cNvSpPr>
            <a:spLocks noGrp="1"/>
          </p:cNvSpPr>
          <p:nvPr>
            <p:ph idx="1"/>
          </p:nvPr>
        </p:nvSpPr>
        <p:spPr>
          <a:xfrm>
            <a:off x="838200" y="1825625"/>
            <a:ext cx="5248275" cy="4351338"/>
          </a:xfrm>
        </p:spPr>
        <p:txBody>
          <a:bodyPr>
            <a:normAutofit fontScale="62500" lnSpcReduction="20000"/>
          </a:bodyPr>
          <a:lstStyle/>
          <a:p>
            <a:pPr lvl="0"/>
            <a:r>
              <a:rPr lang="en-US" dirty="0"/>
              <a:t>Forest cover types</a:t>
            </a:r>
          </a:p>
          <a:p>
            <a:pPr lvl="0"/>
            <a:r>
              <a:rPr lang="en-US" dirty="0"/>
              <a:t>Identify individual species</a:t>
            </a:r>
          </a:p>
          <a:p>
            <a:pPr lvl="0"/>
            <a:r>
              <a:rPr lang="en-US" dirty="0"/>
              <a:t>Species composition </a:t>
            </a:r>
          </a:p>
          <a:p>
            <a:pPr lvl="0"/>
            <a:r>
              <a:rPr lang="en-US" dirty="0"/>
              <a:t>Forest fire detection </a:t>
            </a:r>
          </a:p>
          <a:p>
            <a:pPr lvl="0"/>
            <a:r>
              <a:rPr lang="en-US" dirty="0"/>
              <a:t>Forest fire hazard</a:t>
            </a:r>
          </a:p>
          <a:p>
            <a:pPr lvl="0"/>
            <a:r>
              <a:rPr lang="en-US" dirty="0"/>
              <a:t>Detecting forest trees health (vigor and stress) forest trees diseases and insects infestation forest trees under air, soil and water pollution</a:t>
            </a:r>
          </a:p>
          <a:p>
            <a:pPr lvl="0"/>
            <a:r>
              <a:rPr lang="en-US" dirty="0"/>
              <a:t>Assessment of wind damage and other sever climatic condition Detecting deforestation and forest degradation</a:t>
            </a:r>
          </a:p>
        </p:txBody>
      </p:sp>
      <p:sp>
        <p:nvSpPr>
          <p:cNvPr id="4" name="Content Placeholder 2"/>
          <p:cNvSpPr txBox="1">
            <a:spLocks/>
          </p:cNvSpPr>
          <p:nvPr/>
        </p:nvSpPr>
        <p:spPr>
          <a:xfrm>
            <a:off x="6348412" y="1690688"/>
            <a:ext cx="5248275"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Forest monitoring:</a:t>
            </a:r>
          </a:p>
          <a:p>
            <a:pPr lvl="1"/>
            <a:r>
              <a:rPr lang="en-US" dirty="0"/>
              <a:t>some of the above logging activities</a:t>
            </a:r>
          </a:p>
          <a:p>
            <a:pPr lvl="1"/>
            <a:r>
              <a:rPr lang="en-US" dirty="0"/>
              <a:t>reforestation and afforestation </a:t>
            </a:r>
          </a:p>
          <a:p>
            <a:r>
              <a:rPr lang="en-US" dirty="0"/>
              <a:t>Timber harvesting planning </a:t>
            </a:r>
          </a:p>
          <a:p>
            <a:r>
              <a:rPr lang="en-US" dirty="0"/>
              <a:t>Forest roads planning</a:t>
            </a:r>
          </a:p>
          <a:p>
            <a:r>
              <a:rPr lang="en-US" dirty="0"/>
              <a:t>Forest </a:t>
            </a:r>
            <a:r>
              <a:rPr lang="en-US"/>
              <a:t>inventory </a:t>
            </a:r>
          </a:p>
          <a:p>
            <a:r>
              <a:rPr lang="en-US"/>
              <a:t>Forest </a:t>
            </a:r>
            <a:r>
              <a:rPr lang="en-US" dirty="0"/>
              <a:t>management</a:t>
            </a:r>
          </a:p>
          <a:p>
            <a:r>
              <a:rPr lang="en-US" dirty="0"/>
              <a:t>Assessing slope failure and soil erosion</a:t>
            </a:r>
          </a:p>
          <a:p>
            <a:r>
              <a:rPr lang="en-US" dirty="0"/>
              <a:t>Assessing and managing forest recreation resources </a:t>
            </a:r>
          </a:p>
          <a:p>
            <a:r>
              <a:rPr lang="en-US" dirty="0"/>
              <a:t>Assessing and managing wildlife habitat</a:t>
            </a:r>
          </a:p>
          <a:p>
            <a:endParaRPr lang="en-US" dirty="0"/>
          </a:p>
        </p:txBody>
      </p:sp>
      <p:sp>
        <p:nvSpPr>
          <p:cNvPr id="5" name="Date Placeholder 4"/>
          <p:cNvSpPr>
            <a:spLocks noGrp="1"/>
          </p:cNvSpPr>
          <p:nvPr>
            <p:ph type="dt" sz="half" idx="10"/>
          </p:nvPr>
        </p:nvSpPr>
        <p:spPr/>
        <p:txBody>
          <a:bodyPr/>
          <a:lstStyle/>
          <a:p>
            <a:r>
              <a:rPr lang="en-US"/>
              <a:t>04-Apr-23</a:t>
            </a:r>
          </a:p>
        </p:txBody>
      </p:sp>
      <p:sp>
        <p:nvSpPr>
          <p:cNvPr id="6" name="Footer Placeholder 5"/>
          <p:cNvSpPr>
            <a:spLocks noGrp="1"/>
          </p:cNvSpPr>
          <p:nvPr>
            <p:ph type="ftr" sz="quarter" idx="11"/>
          </p:nvPr>
        </p:nvSpPr>
        <p:spPr/>
        <p:txBody>
          <a:bodyPr/>
          <a:lstStyle/>
          <a:p>
            <a:r>
              <a:rPr lang="en-US"/>
              <a:t>Kefyalew Sahle (HU, WGCFNR)</a:t>
            </a:r>
          </a:p>
        </p:txBody>
      </p:sp>
      <p:sp>
        <p:nvSpPr>
          <p:cNvPr id="7" name="Slide Number Placeholder 6"/>
          <p:cNvSpPr>
            <a:spLocks noGrp="1"/>
          </p:cNvSpPr>
          <p:nvPr>
            <p:ph type="sldNum" sz="quarter" idx="12"/>
          </p:nvPr>
        </p:nvSpPr>
        <p:spPr/>
        <p:txBody>
          <a:bodyPr/>
          <a:lstStyle/>
          <a:p>
            <a:fld id="{A088C100-5670-4E20-940F-F4434F56A4F4}" type="slidenum">
              <a:rPr lang="en-US" smtClean="0"/>
              <a:t>28</a:t>
            </a:fld>
            <a:endParaRPr lang="en-US"/>
          </a:p>
        </p:txBody>
      </p:sp>
    </p:spTree>
    <p:extLst>
      <p:ext uri="{BB962C8B-B14F-4D97-AF65-F5344CB8AC3E}">
        <p14:creationId xmlns:p14="http://schemas.microsoft.com/office/powerpoint/2010/main" val="3159724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Aerial Photography in Forestry - </a:t>
            </a:r>
            <a:r>
              <a:rPr lang="en-US" b="1" dirty="0"/>
              <a:t>Measurements and estimation (quantitative)</a:t>
            </a:r>
            <a:endParaRPr lang="en-US" dirty="0"/>
          </a:p>
        </p:txBody>
      </p:sp>
      <p:sp>
        <p:nvSpPr>
          <p:cNvPr id="3" name="Content Placeholder 2"/>
          <p:cNvSpPr>
            <a:spLocks noGrp="1"/>
          </p:cNvSpPr>
          <p:nvPr>
            <p:ph idx="1"/>
          </p:nvPr>
        </p:nvSpPr>
        <p:spPr>
          <a:xfrm>
            <a:off x="838200" y="1825625"/>
            <a:ext cx="5248275" cy="4351338"/>
          </a:xfrm>
        </p:spPr>
        <p:txBody>
          <a:bodyPr>
            <a:normAutofit fontScale="70000" lnSpcReduction="20000"/>
          </a:bodyPr>
          <a:lstStyle/>
          <a:p>
            <a:pPr lvl="0"/>
            <a:r>
              <a:rPr lang="en-US" dirty="0"/>
              <a:t>Forest cover area measurement</a:t>
            </a:r>
          </a:p>
          <a:p>
            <a:pPr lvl="0"/>
            <a:r>
              <a:rPr lang="en-US" dirty="0"/>
              <a:t>Number of trees</a:t>
            </a:r>
          </a:p>
          <a:p>
            <a:pPr lvl="0"/>
            <a:r>
              <a:rPr lang="en-US" dirty="0"/>
              <a:t>Tree height measurement </a:t>
            </a:r>
          </a:p>
          <a:p>
            <a:pPr lvl="0"/>
            <a:r>
              <a:rPr lang="en-US" dirty="0"/>
              <a:t>Crown cover measurement</a:t>
            </a:r>
          </a:p>
          <a:p>
            <a:pPr lvl="0"/>
            <a:r>
              <a:rPr lang="en-US" dirty="0"/>
              <a:t> Crown closure measurement</a:t>
            </a:r>
          </a:p>
          <a:p>
            <a:pPr lvl="0"/>
            <a:r>
              <a:rPr lang="en-US" dirty="0"/>
              <a:t> Crown diameter measurement </a:t>
            </a:r>
          </a:p>
          <a:p>
            <a:pPr lvl="0"/>
            <a:r>
              <a:rPr lang="en-US" dirty="0" err="1"/>
              <a:t>DBH</a:t>
            </a:r>
            <a:r>
              <a:rPr lang="en-US" dirty="0"/>
              <a:t> estimation</a:t>
            </a:r>
          </a:p>
          <a:p>
            <a:pPr lvl="0"/>
            <a:r>
              <a:rPr lang="en-US"/>
              <a:t>Age estimation</a:t>
            </a:r>
          </a:p>
          <a:p>
            <a:pPr lvl="0"/>
            <a:r>
              <a:rPr lang="en-US"/>
              <a:t>Site </a:t>
            </a:r>
            <a:r>
              <a:rPr lang="en-US" dirty="0"/>
              <a:t>estimation</a:t>
            </a:r>
          </a:p>
        </p:txBody>
      </p:sp>
      <p:sp>
        <p:nvSpPr>
          <p:cNvPr id="4" name="Content Placeholder 2"/>
          <p:cNvSpPr txBox="1">
            <a:spLocks/>
          </p:cNvSpPr>
          <p:nvPr/>
        </p:nvSpPr>
        <p:spPr>
          <a:xfrm>
            <a:off x="6348412" y="1690688"/>
            <a:ext cx="524827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t>Timber volume estimation </a:t>
            </a:r>
          </a:p>
          <a:p>
            <a:pPr lvl="0"/>
            <a:r>
              <a:rPr lang="en-US" dirty="0"/>
              <a:t>Thinning volume estimation </a:t>
            </a:r>
          </a:p>
          <a:p>
            <a:pPr lvl="0"/>
            <a:r>
              <a:rPr lang="en-US" dirty="0"/>
              <a:t>Basal area estimation </a:t>
            </a:r>
          </a:p>
          <a:p>
            <a:pPr lvl="0"/>
            <a:r>
              <a:rPr lang="en-US" dirty="0"/>
              <a:t>Annual Growth estimation </a:t>
            </a:r>
          </a:p>
          <a:p>
            <a:pPr lvl="0"/>
            <a:r>
              <a:rPr lang="en-US" dirty="0"/>
              <a:t>Basal area growth estimation</a:t>
            </a:r>
          </a:p>
          <a:p>
            <a:pPr lvl="0"/>
            <a:r>
              <a:rPr lang="en-US" dirty="0"/>
              <a:t> Biomass estimation</a:t>
            </a:r>
          </a:p>
          <a:p>
            <a:pPr lvl="0"/>
            <a:r>
              <a:rPr lang="en-US" dirty="0"/>
              <a:t>Stand size</a:t>
            </a:r>
          </a:p>
          <a:p>
            <a:pPr lvl="0"/>
            <a:r>
              <a:rPr lang="en-US" dirty="0"/>
              <a:t>Dead, declined trees</a:t>
            </a:r>
          </a:p>
          <a:p>
            <a:endParaRPr lang="en-US" dirty="0"/>
          </a:p>
        </p:txBody>
      </p:sp>
      <p:sp>
        <p:nvSpPr>
          <p:cNvPr id="5" name="Date Placeholder 4"/>
          <p:cNvSpPr>
            <a:spLocks noGrp="1"/>
          </p:cNvSpPr>
          <p:nvPr>
            <p:ph type="dt" sz="half" idx="10"/>
          </p:nvPr>
        </p:nvSpPr>
        <p:spPr/>
        <p:txBody>
          <a:bodyPr/>
          <a:lstStyle/>
          <a:p>
            <a:r>
              <a:rPr lang="en-US"/>
              <a:t>04-Apr-23</a:t>
            </a:r>
          </a:p>
        </p:txBody>
      </p:sp>
      <p:sp>
        <p:nvSpPr>
          <p:cNvPr id="6" name="Footer Placeholder 5"/>
          <p:cNvSpPr>
            <a:spLocks noGrp="1"/>
          </p:cNvSpPr>
          <p:nvPr>
            <p:ph type="ftr" sz="quarter" idx="11"/>
          </p:nvPr>
        </p:nvSpPr>
        <p:spPr/>
        <p:txBody>
          <a:bodyPr/>
          <a:lstStyle/>
          <a:p>
            <a:r>
              <a:rPr lang="en-US"/>
              <a:t>Kefyalew Sahle (HU, WGCFNR)</a:t>
            </a:r>
          </a:p>
        </p:txBody>
      </p:sp>
      <p:sp>
        <p:nvSpPr>
          <p:cNvPr id="7" name="Slide Number Placeholder 6"/>
          <p:cNvSpPr>
            <a:spLocks noGrp="1"/>
          </p:cNvSpPr>
          <p:nvPr>
            <p:ph type="sldNum" sz="quarter" idx="12"/>
          </p:nvPr>
        </p:nvSpPr>
        <p:spPr/>
        <p:txBody>
          <a:bodyPr/>
          <a:lstStyle/>
          <a:p>
            <a:fld id="{A088C100-5670-4E20-940F-F4434F56A4F4}" type="slidenum">
              <a:rPr lang="en-US" smtClean="0"/>
              <a:t>29</a:t>
            </a:fld>
            <a:endParaRPr lang="en-US"/>
          </a:p>
        </p:txBody>
      </p:sp>
    </p:spTree>
    <p:extLst>
      <p:ext uri="{BB962C8B-B14F-4D97-AF65-F5344CB8AC3E}">
        <p14:creationId xmlns:p14="http://schemas.microsoft.com/office/powerpoint/2010/main" val="1534229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p:txBody>
          <a:bodyPr/>
          <a:lstStyle/>
          <a:p>
            <a:pPr marL="0" indent="0">
              <a:buNone/>
            </a:pPr>
            <a:r>
              <a:rPr lang="en-US" dirty="0"/>
              <a:t>1.1. Overview of Optical, Microwave, RADAR </a:t>
            </a:r>
            <a:r>
              <a:rPr lang="en-US" dirty="0" err="1"/>
              <a:t>LiDAR</a:t>
            </a:r>
            <a:r>
              <a:rPr lang="en-US" dirty="0"/>
              <a:t>, and thermal remote sensing for forest resources assessment </a:t>
            </a:r>
          </a:p>
          <a:p>
            <a:pPr marL="0" indent="0">
              <a:buNone/>
            </a:pPr>
            <a:r>
              <a:rPr lang="en-US" dirty="0"/>
              <a:t>1.2. Use and importance of RS &amp; GIS in forest identification and measurement </a:t>
            </a:r>
          </a:p>
          <a:p>
            <a:pPr marL="0" indent="0">
              <a:buNone/>
            </a:pPr>
            <a:r>
              <a:rPr lang="en-US" dirty="0"/>
              <a:t>1.3 General application of RS and GIS in forestry </a:t>
            </a:r>
          </a:p>
          <a:p>
            <a:endParaRPr lang="en-US" dirty="0"/>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3</a:t>
            </a:fld>
            <a:endParaRPr lang="en-US"/>
          </a:p>
        </p:txBody>
      </p:sp>
    </p:spTree>
    <p:extLst>
      <p:ext uri="{BB962C8B-B14F-4D97-AF65-F5344CB8AC3E}">
        <p14:creationId xmlns:p14="http://schemas.microsoft.com/office/powerpoint/2010/main" val="1618107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Applications of Aircraft  &amp; Satellite Scanning Sensor System (</a:t>
            </a:r>
            <a:r>
              <a:rPr lang="en-US" b="1" dirty="0" err="1"/>
              <a:t>MSS</a:t>
            </a:r>
            <a:r>
              <a:rPr lang="en-US" b="1" dirty="0"/>
              <a:t>) in Forestry - Mapping (qualitative)</a:t>
            </a:r>
            <a:endParaRPr lang="en-US" dirty="0"/>
          </a:p>
        </p:txBody>
      </p:sp>
      <p:sp>
        <p:nvSpPr>
          <p:cNvPr id="3" name="Content Placeholder 2"/>
          <p:cNvSpPr>
            <a:spLocks noGrp="1"/>
          </p:cNvSpPr>
          <p:nvPr>
            <p:ph idx="1"/>
          </p:nvPr>
        </p:nvSpPr>
        <p:spPr>
          <a:xfrm>
            <a:off x="838200" y="1825625"/>
            <a:ext cx="5248275" cy="4351338"/>
          </a:xfrm>
        </p:spPr>
        <p:txBody>
          <a:bodyPr>
            <a:normAutofit fontScale="62500" lnSpcReduction="20000"/>
          </a:bodyPr>
          <a:lstStyle/>
          <a:p>
            <a:pPr lvl="0"/>
            <a:r>
              <a:rPr lang="en-US" dirty="0"/>
              <a:t>Forest cover types</a:t>
            </a:r>
          </a:p>
          <a:p>
            <a:pPr lvl="0"/>
            <a:r>
              <a:rPr lang="en-US" dirty="0"/>
              <a:t>Identify individual species</a:t>
            </a:r>
          </a:p>
          <a:p>
            <a:pPr lvl="0"/>
            <a:r>
              <a:rPr lang="en-US" dirty="0"/>
              <a:t>Forest fire detection </a:t>
            </a:r>
          </a:p>
          <a:p>
            <a:pPr lvl="0"/>
            <a:r>
              <a:rPr lang="en-US" dirty="0"/>
              <a:t>Forest fire hazard</a:t>
            </a:r>
          </a:p>
          <a:p>
            <a:pPr lvl="0"/>
            <a:r>
              <a:rPr lang="en-US" dirty="0"/>
              <a:t>Detecting forest trees health (vigor and stress) forest trees diseases and insects infestation forest trees under air, soil and water pollution</a:t>
            </a:r>
          </a:p>
          <a:p>
            <a:pPr lvl="0"/>
            <a:r>
              <a:rPr lang="en-US" dirty="0"/>
              <a:t>Assessment of wind damage and other sever climatic condition </a:t>
            </a:r>
          </a:p>
          <a:p>
            <a:pPr lvl="0"/>
            <a:r>
              <a:rPr lang="en-US" dirty="0"/>
              <a:t>Detecting deforestation and forest degradation</a:t>
            </a:r>
          </a:p>
        </p:txBody>
      </p:sp>
      <p:sp>
        <p:nvSpPr>
          <p:cNvPr id="4" name="Content Placeholder 2"/>
          <p:cNvSpPr txBox="1">
            <a:spLocks/>
          </p:cNvSpPr>
          <p:nvPr/>
        </p:nvSpPr>
        <p:spPr>
          <a:xfrm>
            <a:off x="6348412" y="1690688"/>
            <a:ext cx="5248275"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t>Forest monitoring:</a:t>
            </a:r>
          </a:p>
          <a:p>
            <a:pPr lvl="1"/>
            <a:r>
              <a:rPr lang="en-US" dirty="0"/>
              <a:t>some of the above logging activities</a:t>
            </a:r>
          </a:p>
          <a:p>
            <a:pPr lvl="1"/>
            <a:r>
              <a:rPr lang="en-US" dirty="0"/>
              <a:t>reforestation and afforestation </a:t>
            </a:r>
          </a:p>
          <a:p>
            <a:pPr lvl="0"/>
            <a:r>
              <a:rPr lang="en-US" dirty="0"/>
              <a:t>Timber harvesting planning</a:t>
            </a:r>
          </a:p>
          <a:p>
            <a:pPr lvl="0"/>
            <a:r>
              <a:rPr lang="en-US" dirty="0"/>
              <a:t>Forest roads planning</a:t>
            </a:r>
          </a:p>
          <a:p>
            <a:pPr lvl="0"/>
            <a:r>
              <a:rPr lang="en-US" dirty="0"/>
              <a:t>Assessing slope failure and soil erosion</a:t>
            </a:r>
          </a:p>
          <a:p>
            <a:pPr lvl="0"/>
            <a:r>
              <a:rPr lang="en-US" dirty="0"/>
              <a:t>Assessing and managing forest recreation resources </a:t>
            </a:r>
          </a:p>
          <a:p>
            <a:pPr lvl="0"/>
            <a:r>
              <a:rPr lang="en-US" dirty="0"/>
              <a:t>Assessing and managing wildlife habitat</a:t>
            </a:r>
          </a:p>
          <a:p>
            <a:endParaRPr lang="en-US" dirty="0"/>
          </a:p>
        </p:txBody>
      </p:sp>
      <p:sp>
        <p:nvSpPr>
          <p:cNvPr id="5" name="Date Placeholder 4"/>
          <p:cNvSpPr>
            <a:spLocks noGrp="1"/>
          </p:cNvSpPr>
          <p:nvPr>
            <p:ph type="dt" sz="half" idx="10"/>
          </p:nvPr>
        </p:nvSpPr>
        <p:spPr/>
        <p:txBody>
          <a:bodyPr/>
          <a:lstStyle/>
          <a:p>
            <a:r>
              <a:rPr lang="en-US"/>
              <a:t>04-Apr-23</a:t>
            </a:r>
          </a:p>
        </p:txBody>
      </p:sp>
      <p:sp>
        <p:nvSpPr>
          <p:cNvPr id="6" name="Footer Placeholder 5"/>
          <p:cNvSpPr>
            <a:spLocks noGrp="1"/>
          </p:cNvSpPr>
          <p:nvPr>
            <p:ph type="ftr" sz="quarter" idx="11"/>
          </p:nvPr>
        </p:nvSpPr>
        <p:spPr/>
        <p:txBody>
          <a:bodyPr/>
          <a:lstStyle/>
          <a:p>
            <a:r>
              <a:rPr lang="en-US"/>
              <a:t>Kefyalew Sahle (HU, WGCFNR)</a:t>
            </a:r>
          </a:p>
        </p:txBody>
      </p:sp>
      <p:sp>
        <p:nvSpPr>
          <p:cNvPr id="7" name="Slide Number Placeholder 6"/>
          <p:cNvSpPr>
            <a:spLocks noGrp="1"/>
          </p:cNvSpPr>
          <p:nvPr>
            <p:ph type="sldNum" sz="quarter" idx="12"/>
          </p:nvPr>
        </p:nvSpPr>
        <p:spPr/>
        <p:txBody>
          <a:bodyPr/>
          <a:lstStyle/>
          <a:p>
            <a:fld id="{A088C100-5670-4E20-940F-F4434F56A4F4}" type="slidenum">
              <a:rPr lang="en-US" smtClean="0"/>
              <a:t>30</a:t>
            </a:fld>
            <a:endParaRPr lang="en-US"/>
          </a:p>
        </p:txBody>
      </p:sp>
    </p:spTree>
    <p:extLst>
      <p:ext uri="{BB962C8B-B14F-4D97-AF65-F5344CB8AC3E}">
        <p14:creationId xmlns:p14="http://schemas.microsoft.com/office/powerpoint/2010/main" val="3438319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Applications of Aircraft  &amp; Satellite Scanning Sensor System (</a:t>
            </a:r>
            <a:r>
              <a:rPr lang="en-US" b="1" dirty="0" err="1"/>
              <a:t>MSS</a:t>
            </a:r>
            <a:r>
              <a:rPr lang="en-US" b="1" dirty="0"/>
              <a:t>) in Forestry - Measurements and estimation (quantitative)</a:t>
            </a:r>
            <a:endParaRPr lang="en-US" dirty="0"/>
          </a:p>
        </p:txBody>
      </p:sp>
      <p:sp>
        <p:nvSpPr>
          <p:cNvPr id="3" name="Content Placeholder 2"/>
          <p:cNvSpPr>
            <a:spLocks noGrp="1"/>
          </p:cNvSpPr>
          <p:nvPr>
            <p:ph idx="1"/>
          </p:nvPr>
        </p:nvSpPr>
        <p:spPr>
          <a:xfrm>
            <a:off x="838200" y="1825625"/>
            <a:ext cx="8592671" cy="4351338"/>
          </a:xfrm>
        </p:spPr>
        <p:txBody>
          <a:bodyPr>
            <a:normAutofit fontScale="92500" lnSpcReduction="20000"/>
          </a:bodyPr>
          <a:lstStyle/>
          <a:p>
            <a:pPr lvl="0"/>
            <a:r>
              <a:rPr lang="en-US" dirty="0"/>
              <a:t>Forest cover area measurement</a:t>
            </a:r>
          </a:p>
          <a:p>
            <a:pPr lvl="0"/>
            <a:r>
              <a:rPr lang="en-US" dirty="0"/>
              <a:t>Tree height estimation </a:t>
            </a:r>
          </a:p>
          <a:p>
            <a:pPr lvl="0"/>
            <a:r>
              <a:rPr lang="en-US" dirty="0"/>
              <a:t>Crown cover estimation </a:t>
            </a:r>
          </a:p>
          <a:p>
            <a:pPr lvl="0"/>
            <a:r>
              <a:rPr lang="en-US" dirty="0" err="1"/>
              <a:t>DBH</a:t>
            </a:r>
            <a:r>
              <a:rPr lang="en-US" dirty="0"/>
              <a:t> estimation</a:t>
            </a:r>
          </a:p>
          <a:p>
            <a:pPr lvl="0"/>
            <a:r>
              <a:rPr lang="en-US" dirty="0"/>
              <a:t>Age estimation</a:t>
            </a:r>
          </a:p>
          <a:p>
            <a:pPr lvl="0"/>
            <a:r>
              <a:rPr lang="en-US" dirty="0"/>
              <a:t>Timber volume estimation </a:t>
            </a:r>
          </a:p>
          <a:p>
            <a:pPr lvl="0"/>
            <a:r>
              <a:rPr lang="en-US" dirty="0"/>
              <a:t>Basal area estimation </a:t>
            </a:r>
          </a:p>
          <a:p>
            <a:pPr lvl="0"/>
            <a:r>
              <a:rPr lang="en-US" dirty="0"/>
              <a:t>Biomass estimation</a:t>
            </a:r>
          </a:p>
          <a:p>
            <a:endParaRPr lang="en-US" dirty="0"/>
          </a:p>
        </p:txBody>
      </p:sp>
      <p:sp>
        <p:nvSpPr>
          <p:cNvPr id="5" name="Date Placeholder 4"/>
          <p:cNvSpPr>
            <a:spLocks noGrp="1"/>
          </p:cNvSpPr>
          <p:nvPr>
            <p:ph type="dt" sz="half" idx="10"/>
          </p:nvPr>
        </p:nvSpPr>
        <p:spPr/>
        <p:txBody>
          <a:bodyPr/>
          <a:lstStyle/>
          <a:p>
            <a:r>
              <a:rPr lang="en-US"/>
              <a:t>04-Apr-23</a:t>
            </a:r>
          </a:p>
        </p:txBody>
      </p:sp>
      <p:sp>
        <p:nvSpPr>
          <p:cNvPr id="6" name="Footer Placeholder 5"/>
          <p:cNvSpPr>
            <a:spLocks noGrp="1"/>
          </p:cNvSpPr>
          <p:nvPr>
            <p:ph type="ftr" sz="quarter" idx="11"/>
          </p:nvPr>
        </p:nvSpPr>
        <p:spPr/>
        <p:txBody>
          <a:bodyPr/>
          <a:lstStyle/>
          <a:p>
            <a:r>
              <a:rPr lang="en-US"/>
              <a:t>Kefyalew Sahle (HU, WGCFNR)</a:t>
            </a:r>
          </a:p>
        </p:txBody>
      </p:sp>
      <p:sp>
        <p:nvSpPr>
          <p:cNvPr id="7" name="Slide Number Placeholder 6"/>
          <p:cNvSpPr>
            <a:spLocks noGrp="1"/>
          </p:cNvSpPr>
          <p:nvPr>
            <p:ph type="sldNum" sz="quarter" idx="12"/>
          </p:nvPr>
        </p:nvSpPr>
        <p:spPr/>
        <p:txBody>
          <a:bodyPr/>
          <a:lstStyle/>
          <a:p>
            <a:fld id="{A088C100-5670-4E20-940F-F4434F56A4F4}" type="slidenum">
              <a:rPr lang="en-US" smtClean="0"/>
              <a:t>31</a:t>
            </a:fld>
            <a:endParaRPr lang="en-US"/>
          </a:p>
        </p:txBody>
      </p:sp>
    </p:spTree>
    <p:extLst>
      <p:ext uri="{BB962C8B-B14F-4D97-AF65-F5344CB8AC3E}">
        <p14:creationId xmlns:p14="http://schemas.microsoft.com/office/powerpoint/2010/main" val="2324341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Applications of Aircraft and Satellite Radar System in Forestry - </a:t>
            </a:r>
            <a:br>
              <a:rPr lang="en-US" dirty="0"/>
            </a:br>
            <a:r>
              <a:rPr lang="en-US" dirty="0"/>
              <a:t>Mapping (qualitative)</a:t>
            </a:r>
          </a:p>
        </p:txBody>
      </p:sp>
      <p:sp>
        <p:nvSpPr>
          <p:cNvPr id="3" name="Content Placeholder 2"/>
          <p:cNvSpPr>
            <a:spLocks noGrp="1"/>
          </p:cNvSpPr>
          <p:nvPr>
            <p:ph idx="1"/>
          </p:nvPr>
        </p:nvSpPr>
        <p:spPr>
          <a:xfrm>
            <a:off x="838200" y="1825625"/>
            <a:ext cx="10672482" cy="4351338"/>
          </a:xfrm>
        </p:spPr>
        <p:txBody>
          <a:bodyPr>
            <a:normAutofit fontScale="92500" lnSpcReduction="10000"/>
          </a:bodyPr>
          <a:lstStyle/>
          <a:p>
            <a:pPr lvl="0"/>
            <a:r>
              <a:rPr lang="en-US" dirty="0"/>
              <a:t>Forest cover types</a:t>
            </a:r>
          </a:p>
          <a:p>
            <a:pPr lvl="0"/>
            <a:r>
              <a:rPr lang="en-US" dirty="0"/>
              <a:t>Forest species level mapping</a:t>
            </a:r>
          </a:p>
          <a:p>
            <a:pPr lvl="0"/>
            <a:r>
              <a:rPr lang="en-US" dirty="0"/>
              <a:t>Mapping flooded forest</a:t>
            </a:r>
          </a:p>
          <a:p>
            <a:pPr lvl="0"/>
            <a:r>
              <a:rPr lang="en-US" dirty="0"/>
              <a:t>Detecting deforestation and forest degradation</a:t>
            </a:r>
          </a:p>
          <a:p>
            <a:pPr lvl="0"/>
            <a:r>
              <a:rPr lang="en-US" dirty="0"/>
              <a:t>Monitoring logging activities</a:t>
            </a:r>
          </a:p>
          <a:p>
            <a:pPr lvl="0"/>
            <a:r>
              <a:rPr lang="en-US" dirty="0"/>
              <a:t>Detecting forest roads </a:t>
            </a:r>
          </a:p>
          <a:p>
            <a:r>
              <a:rPr lang="en-US" dirty="0"/>
              <a:t>Mapping burned forest</a:t>
            </a:r>
          </a:p>
        </p:txBody>
      </p:sp>
      <p:sp>
        <p:nvSpPr>
          <p:cNvPr id="5" name="Date Placeholder 4"/>
          <p:cNvSpPr>
            <a:spLocks noGrp="1"/>
          </p:cNvSpPr>
          <p:nvPr>
            <p:ph type="dt" sz="half" idx="10"/>
          </p:nvPr>
        </p:nvSpPr>
        <p:spPr/>
        <p:txBody>
          <a:bodyPr/>
          <a:lstStyle/>
          <a:p>
            <a:r>
              <a:rPr lang="en-US"/>
              <a:t>04-Apr-23</a:t>
            </a:r>
          </a:p>
        </p:txBody>
      </p:sp>
      <p:sp>
        <p:nvSpPr>
          <p:cNvPr id="6" name="Footer Placeholder 5"/>
          <p:cNvSpPr>
            <a:spLocks noGrp="1"/>
          </p:cNvSpPr>
          <p:nvPr>
            <p:ph type="ftr" sz="quarter" idx="11"/>
          </p:nvPr>
        </p:nvSpPr>
        <p:spPr/>
        <p:txBody>
          <a:bodyPr/>
          <a:lstStyle/>
          <a:p>
            <a:r>
              <a:rPr lang="en-US"/>
              <a:t>Kefyalew Sahle (HU, WGCFNR)</a:t>
            </a:r>
          </a:p>
        </p:txBody>
      </p:sp>
      <p:sp>
        <p:nvSpPr>
          <p:cNvPr id="7" name="Slide Number Placeholder 6"/>
          <p:cNvSpPr>
            <a:spLocks noGrp="1"/>
          </p:cNvSpPr>
          <p:nvPr>
            <p:ph type="sldNum" sz="quarter" idx="12"/>
          </p:nvPr>
        </p:nvSpPr>
        <p:spPr/>
        <p:txBody>
          <a:bodyPr/>
          <a:lstStyle/>
          <a:p>
            <a:fld id="{A088C100-5670-4E20-940F-F4434F56A4F4}" type="slidenum">
              <a:rPr lang="en-US" smtClean="0"/>
              <a:t>32</a:t>
            </a:fld>
            <a:endParaRPr lang="en-US"/>
          </a:p>
        </p:txBody>
      </p:sp>
    </p:spTree>
    <p:extLst>
      <p:ext uri="{BB962C8B-B14F-4D97-AF65-F5344CB8AC3E}">
        <p14:creationId xmlns:p14="http://schemas.microsoft.com/office/powerpoint/2010/main" val="1362515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Applications of </a:t>
            </a:r>
            <a:r>
              <a:rPr lang="en-US" dirty="0" err="1"/>
              <a:t>Lidar</a:t>
            </a:r>
            <a:r>
              <a:rPr lang="en-US" dirty="0"/>
              <a:t> (Laser) System in Forestry</a:t>
            </a:r>
          </a:p>
        </p:txBody>
      </p:sp>
      <p:sp>
        <p:nvSpPr>
          <p:cNvPr id="3" name="Content Placeholder 2"/>
          <p:cNvSpPr>
            <a:spLocks noGrp="1"/>
          </p:cNvSpPr>
          <p:nvPr>
            <p:ph idx="1"/>
          </p:nvPr>
        </p:nvSpPr>
        <p:spPr>
          <a:xfrm>
            <a:off x="838200" y="1825625"/>
            <a:ext cx="10206318" cy="4351338"/>
          </a:xfrm>
        </p:spPr>
        <p:txBody>
          <a:bodyPr>
            <a:normAutofit fontScale="92500" lnSpcReduction="20000"/>
          </a:bodyPr>
          <a:lstStyle/>
          <a:p>
            <a:pPr lvl="0"/>
            <a:r>
              <a:rPr lang="en-US" dirty="0"/>
              <a:t>Tree height estimation.</a:t>
            </a:r>
          </a:p>
          <a:p>
            <a:pPr lvl="0"/>
            <a:r>
              <a:rPr lang="en-US" dirty="0"/>
              <a:t>Forest cover types determination.</a:t>
            </a:r>
          </a:p>
          <a:p>
            <a:pPr lvl="0"/>
            <a:r>
              <a:rPr lang="en-US" dirty="0"/>
              <a:t>Forest trees species differentiation.</a:t>
            </a:r>
          </a:p>
          <a:p>
            <a:pPr lvl="0"/>
            <a:r>
              <a:rPr lang="en-US" dirty="0"/>
              <a:t>Crown cover or canopy density estimation.</a:t>
            </a:r>
          </a:p>
          <a:p>
            <a:pPr lvl="0"/>
            <a:r>
              <a:rPr lang="en-US" dirty="0"/>
              <a:t>Forest stands volume estimation.</a:t>
            </a:r>
          </a:p>
          <a:p>
            <a:pPr lvl="0"/>
            <a:r>
              <a:rPr lang="en-US" dirty="0"/>
              <a:t>Forest stands woody biomass estimation. </a:t>
            </a:r>
          </a:p>
          <a:p>
            <a:pPr lvl="0"/>
            <a:r>
              <a:rPr lang="en-US" dirty="0"/>
              <a:t>Forest trees water stress detection.</a:t>
            </a:r>
          </a:p>
          <a:p>
            <a:pPr lvl="0"/>
            <a:r>
              <a:rPr lang="en-US" dirty="0"/>
              <a:t>Forest trees nutrient deficiency</a:t>
            </a:r>
          </a:p>
        </p:txBody>
      </p:sp>
      <p:sp>
        <p:nvSpPr>
          <p:cNvPr id="4" name="Content Placeholder 2"/>
          <p:cNvSpPr txBox="1">
            <a:spLocks/>
          </p:cNvSpPr>
          <p:nvPr/>
        </p:nvSpPr>
        <p:spPr>
          <a:xfrm>
            <a:off x="6348412" y="1690688"/>
            <a:ext cx="524827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endParaRPr lang="en-US" dirty="0"/>
          </a:p>
          <a:p>
            <a:endParaRPr lang="en-US" dirty="0"/>
          </a:p>
        </p:txBody>
      </p:sp>
      <p:sp>
        <p:nvSpPr>
          <p:cNvPr id="5" name="Date Placeholder 4"/>
          <p:cNvSpPr>
            <a:spLocks noGrp="1"/>
          </p:cNvSpPr>
          <p:nvPr>
            <p:ph type="dt" sz="half" idx="10"/>
          </p:nvPr>
        </p:nvSpPr>
        <p:spPr/>
        <p:txBody>
          <a:bodyPr/>
          <a:lstStyle/>
          <a:p>
            <a:r>
              <a:rPr lang="en-US"/>
              <a:t>04-Apr-23</a:t>
            </a:r>
          </a:p>
        </p:txBody>
      </p:sp>
      <p:sp>
        <p:nvSpPr>
          <p:cNvPr id="6" name="Footer Placeholder 5"/>
          <p:cNvSpPr>
            <a:spLocks noGrp="1"/>
          </p:cNvSpPr>
          <p:nvPr>
            <p:ph type="ftr" sz="quarter" idx="11"/>
          </p:nvPr>
        </p:nvSpPr>
        <p:spPr/>
        <p:txBody>
          <a:bodyPr/>
          <a:lstStyle/>
          <a:p>
            <a:r>
              <a:rPr lang="en-US"/>
              <a:t>Kefyalew Sahle (HU, WGCFNR)</a:t>
            </a:r>
          </a:p>
        </p:txBody>
      </p:sp>
      <p:sp>
        <p:nvSpPr>
          <p:cNvPr id="7" name="Slide Number Placeholder 6"/>
          <p:cNvSpPr>
            <a:spLocks noGrp="1"/>
          </p:cNvSpPr>
          <p:nvPr>
            <p:ph type="sldNum" sz="quarter" idx="12"/>
          </p:nvPr>
        </p:nvSpPr>
        <p:spPr/>
        <p:txBody>
          <a:bodyPr/>
          <a:lstStyle/>
          <a:p>
            <a:fld id="{A088C100-5670-4E20-940F-F4434F56A4F4}" type="slidenum">
              <a:rPr lang="en-US" smtClean="0"/>
              <a:t>33</a:t>
            </a:fld>
            <a:endParaRPr lang="en-US"/>
          </a:p>
        </p:txBody>
      </p:sp>
    </p:spTree>
    <p:extLst>
      <p:ext uri="{BB962C8B-B14F-4D97-AF65-F5344CB8AC3E}">
        <p14:creationId xmlns:p14="http://schemas.microsoft.com/office/powerpoint/2010/main" val="2061030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Applications of Aerial Videography in Forestry</a:t>
            </a:r>
          </a:p>
        </p:txBody>
      </p:sp>
      <p:sp>
        <p:nvSpPr>
          <p:cNvPr id="3" name="Content Placeholder 2"/>
          <p:cNvSpPr>
            <a:spLocks noGrp="1"/>
          </p:cNvSpPr>
          <p:nvPr>
            <p:ph idx="1"/>
          </p:nvPr>
        </p:nvSpPr>
        <p:spPr>
          <a:xfrm>
            <a:off x="838200" y="1825625"/>
            <a:ext cx="8592671" cy="4351338"/>
          </a:xfrm>
        </p:spPr>
        <p:txBody>
          <a:bodyPr>
            <a:normAutofit fontScale="92500"/>
          </a:bodyPr>
          <a:lstStyle/>
          <a:p>
            <a:r>
              <a:rPr lang="en-US" dirty="0"/>
              <a:t>Forest cover types determination.</a:t>
            </a:r>
          </a:p>
          <a:p>
            <a:r>
              <a:rPr lang="en-US" dirty="0"/>
              <a:t>Forest trees species differentiation.</a:t>
            </a:r>
          </a:p>
          <a:p>
            <a:r>
              <a:rPr lang="en-US" dirty="0"/>
              <a:t>Crown cover or canopy density estimation. </a:t>
            </a:r>
          </a:p>
          <a:p>
            <a:r>
              <a:rPr lang="en-US" dirty="0"/>
              <a:t>Detecting forest trees health (vigor and stress) forest trees diseases and insects infestation </a:t>
            </a:r>
          </a:p>
          <a:p>
            <a:r>
              <a:rPr lang="en-US" dirty="0"/>
              <a:t>Mapping forest trees spatial distribution</a:t>
            </a:r>
          </a:p>
          <a:p>
            <a:pPr lvl="0"/>
            <a:endParaRPr lang="en-US" dirty="0"/>
          </a:p>
        </p:txBody>
      </p:sp>
      <p:sp>
        <p:nvSpPr>
          <p:cNvPr id="4" name="Content Placeholder 2"/>
          <p:cNvSpPr txBox="1">
            <a:spLocks/>
          </p:cNvSpPr>
          <p:nvPr/>
        </p:nvSpPr>
        <p:spPr>
          <a:xfrm>
            <a:off x="6348412" y="1690688"/>
            <a:ext cx="524827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endParaRPr lang="en-US" dirty="0"/>
          </a:p>
          <a:p>
            <a:endParaRPr lang="en-US" dirty="0"/>
          </a:p>
        </p:txBody>
      </p:sp>
      <p:sp>
        <p:nvSpPr>
          <p:cNvPr id="5" name="Date Placeholder 4"/>
          <p:cNvSpPr>
            <a:spLocks noGrp="1"/>
          </p:cNvSpPr>
          <p:nvPr>
            <p:ph type="dt" sz="half" idx="10"/>
          </p:nvPr>
        </p:nvSpPr>
        <p:spPr/>
        <p:txBody>
          <a:bodyPr/>
          <a:lstStyle/>
          <a:p>
            <a:r>
              <a:rPr lang="en-US"/>
              <a:t>04-Apr-23</a:t>
            </a:r>
          </a:p>
        </p:txBody>
      </p:sp>
      <p:sp>
        <p:nvSpPr>
          <p:cNvPr id="6" name="Footer Placeholder 5"/>
          <p:cNvSpPr>
            <a:spLocks noGrp="1"/>
          </p:cNvSpPr>
          <p:nvPr>
            <p:ph type="ftr" sz="quarter" idx="11"/>
          </p:nvPr>
        </p:nvSpPr>
        <p:spPr/>
        <p:txBody>
          <a:bodyPr/>
          <a:lstStyle/>
          <a:p>
            <a:r>
              <a:rPr lang="en-US"/>
              <a:t>Kefyalew Sahle (HU, WGCFNR)</a:t>
            </a:r>
          </a:p>
        </p:txBody>
      </p:sp>
      <p:sp>
        <p:nvSpPr>
          <p:cNvPr id="7" name="Slide Number Placeholder 6"/>
          <p:cNvSpPr>
            <a:spLocks noGrp="1"/>
          </p:cNvSpPr>
          <p:nvPr>
            <p:ph type="sldNum" sz="quarter" idx="12"/>
          </p:nvPr>
        </p:nvSpPr>
        <p:spPr/>
        <p:txBody>
          <a:bodyPr/>
          <a:lstStyle/>
          <a:p>
            <a:fld id="{A088C100-5670-4E20-940F-F4434F56A4F4}" type="slidenum">
              <a:rPr lang="en-US" smtClean="0"/>
              <a:t>34</a:t>
            </a:fld>
            <a:endParaRPr lang="en-US"/>
          </a:p>
        </p:txBody>
      </p:sp>
      <p:cxnSp>
        <p:nvCxnSpPr>
          <p:cNvPr id="8" name="Straight Connector 7">
            <a:extLst>
              <a:ext uri="{FF2B5EF4-FFF2-40B4-BE49-F238E27FC236}">
                <a16:creationId xmlns:a16="http://schemas.microsoft.com/office/drawing/2014/main" id="{EBBFA135-CB59-C285-F0D5-D2DA065D8EC8}"/>
              </a:ext>
            </a:extLst>
          </p:cNvPr>
          <p:cNvCxnSpPr>
            <a:cxnSpLocks/>
          </p:cNvCxnSpPr>
          <p:nvPr/>
        </p:nvCxnSpPr>
        <p:spPr>
          <a:xfrm flipH="1">
            <a:off x="11147898" y="194553"/>
            <a:ext cx="642025" cy="79766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9112A5-4B6C-01D1-A5F0-0B4609167A18}"/>
              </a:ext>
            </a:extLst>
          </p:cNvPr>
          <p:cNvCxnSpPr>
            <a:cxnSpLocks/>
          </p:cNvCxnSpPr>
          <p:nvPr/>
        </p:nvCxnSpPr>
        <p:spPr>
          <a:xfrm>
            <a:off x="10933889" y="365125"/>
            <a:ext cx="856034" cy="62709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256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 of remote sensing for forest resources assessment</a:t>
            </a:r>
          </a:p>
        </p:txBody>
      </p:sp>
      <p:sp>
        <p:nvSpPr>
          <p:cNvPr id="3" name="Content Placeholder 2"/>
          <p:cNvSpPr>
            <a:spLocks noGrp="1"/>
          </p:cNvSpPr>
          <p:nvPr>
            <p:ph idx="1"/>
          </p:nvPr>
        </p:nvSpPr>
        <p:spPr/>
        <p:txBody>
          <a:bodyPr>
            <a:normAutofit lnSpcReduction="10000"/>
          </a:bodyPr>
          <a:lstStyle/>
          <a:p>
            <a:r>
              <a:rPr lang="en-US" dirty="0"/>
              <a:t>Sensor characteristics on the basis of whether the sensor operates </a:t>
            </a:r>
          </a:p>
          <a:p>
            <a:pPr lvl="1"/>
            <a:r>
              <a:rPr lang="en-US" dirty="0"/>
              <a:t>in the visible and infrared spectral domain (multispectral) or </a:t>
            </a:r>
          </a:p>
          <a:p>
            <a:pPr lvl="1"/>
            <a:r>
              <a:rPr lang="en-US" dirty="0"/>
              <a:t>in the microwave spectrum (SAR). </a:t>
            </a:r>
          </a:p>
          <a:p>
            <a:r>
              <a:rPr lang="en-US" dirty="0"/>
              <a:t>This distinction determines whether imagery can be acquired independent of solar illumination and cloud cover. </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4</a:t>
            </a:fld>
            <a:endParaRPr lang="en-US"/>
          </a:p>
        </p:txBody>
      </p:sp>
    </p:spTree>
    <p:extLst>
      <p:ext uri="{BB962C8B-B14F-4D97-AF65-F5344CB8AC3E}">
        <p14:creationId xmlns:p14="http://schemas.microsoft.com/office/powerpoint/2010/main" val="333316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 of remote sensing for forest resources assessment</a:t>
            </a:r>
          </a:p>
        </p:txBody>
      </p:sp>
      <p:sp>
        <p:nvSpPr>
          <p:cNvPr id="3" name="Content Placeholder 2"/>
          <p:cNvSpPr>
            <a:spLocks noGrp="1"/>
          </p:cNvSpPr>
          <p:nvPr>
            <p:ph idx="1"/>
          </p:nvPr>
        </p:nvSpPr>
        <p:spPr/>
        <p:txBody>
          <a:bodyPr>
            <a:normAutofit/>
          </a:bodyPr>
          <a:lstStyle/>
          <a:p>
            <a:r>
              <a:rPr lang="en-US" dirty="0"/>
              <a:t>Multispectral sensors </a:t>
            </a:r>
          </a:p>
          <a:p>
            <a:pPr lvl="1"/>
            <a:r>
              <a:rPr lang="en-US" dirty="0"/>
              <a:t>measure the reflected sunlight, and as such obviously depend on there being sufficient incident solar illumination and absence of cloud cover. </a:t>
            </a:r>
          </a:p>
          <a:p>
            <a:pPr lvl="1"/>
            <a:r>
              <a:rPr lang="en-US" dirty="0"/>
              <a:t>This is important not only for instantaneous acquisitions but also for the creation of consistent time series, for example to compare data over several crop seasons. </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5</a:t>
            </a:fld>
            <a:endParaRPr lang="en-US"/>
          </a:p>
        </p:txBody>
      </p:sp>
    </p:spTree>
    <p:extLst>
      <p:ext uri="{BB962C8B-B14F-4D97-AF65-F5344CB8AC3E}">
        <p14:creationId xmlns:p14="http://schemas.microsoft.com/office/powerpoint/2010/main" val="3966096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 of remote sensing for forest resources assessment</a:t>
            </a:r>
          </a:p>
        </p:txBody>
      </p:sp>
      <p:sp>
        <p:nvSpPr>
          <p:cNvPr id="3" name="Content Placeholder 2"/>
          <p:cNvSpPr>
            <a:spLocks noGrp="1"/>
          </p:cNvSpPr>
          <p:nvPr>
            <p:ph idx="1"/>
          </p:nvPr>
        </p:nvSpPr>
        <p:spPr/>
        <p:txBody>
          <a:bodyPr>
            <a:normAutofit fontScale="77500" lnSpcReduction="20000"/>
          </a:bodyPr>
          <a:lstStyle/>
          <a:p>
            <a:r>
              <a:rPr lang="en-US" dirty="0"/>
              <a:t>SARs </a:t>
            </a:r>
          </a:p>
          <a:p>
            <a:pPr lvl="1"/>
            <a:r>
              <a:rPr lang="en-US" dirty="0"/>
              <a:t>measure the backscattered radiation from a microwave pulse emitted by the SAR itself, thus independently of solar illumination.</a:t>
            </a:r>
          </a:p>
          <a:p>
            <a:pPr lvl="1"/>
            <a:r>
              <a:rPr lang="en-US" dirty="0"/>
              <a:t>For lower frequencies (C- and L-band), SARs are usually insensitive to atmospheric conditions, except in case of intensive rain events. </a:t>
            </a:r>
          </a:p>
          <a:p>
            <a:r>
              <a:rPr lang="en-US" dirty="0"/>
              <a:t>One of the SAR’s strengths is its capacity to ensure consistency in the acquisition of time series for use in crop delineation and area measurement. </a:t>
            </a:r>
          </a:p>
          <a:p>
            <a:r>
              <a:rPr lang="en-US" dirty="0"/>
              <a:t>This is especially true for the Sentinel-</a:t>
            </a:r>
            <a:r>
              <a:rPr lang="en-US" dirty="0" err="1"/>
              <a:t>1A</a:t>
            </a:r>
            <a:r>
              <a:rPr lang="en-US" dirty="0"/>
              <a:t> and -</a:t>
            </a:r>
            <a:r>
              <a:rPr lang="en-US" dirty="0" err="1"/>
              <a:t>1B</a:t>
            </a:r>
            <a:r>
              <a:rPr lang="en-US" dirty="0"/>
              <a:t> instruments, which combine a spatial resolution of 10 m with a revisit frequency of six days.</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6</a:t>
            </a:fld>
            <a:endParaRPr lang="en-US"/>
          </a:p>
        </p:txBody>
      </p:sp>
    </p:spTree>
    <p:extLst>
      <p:ext uri="{BB962C8B-B14F-4D97-AF65-F5344CB8AC3E}">
        <p14:creationId xmlns:p14="http://schemas.microsoft.com/office/powerpoint/2010/main" val="3897932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 of remote sensing for forest resources assessment</a:t>
            </a:r>
          </a:p>
        </p:txBody>
      </p:sp>
      <p:sp>
        <p:nvSpPr>
          <p:cNvPr id="3" name="Content Placeholder 2"/>
          <p:cNvSpPr>
            <a:spLocks noGrp="1"/>
          </p:cNvSpPr>
          <p:nvPr>
            <p:ph idx="1"/>
          </p:nvPr>
        </p:nvSpPr>
        <p:spPr/>
        <p:txBody>
          <a:bodyPr>
            <a:normAutofit fontScale="92500"/>
          </a:bodyPr>
          <a:lstStyle/>
          <a:p>
            <a:r>
              <a:rPr lang="en-US" dirty="0"/>
              <a:t>Sensor characteristics on the bases of  spatial resolution. </a:t>
            </a:r>
          </a:p>
          <a:p>
            <a:r>
              <a:rPr lang="en-US" dirty="0" err="1"/>
              <a:t>ESA</a:t>
            </a:r>
            <a:r>
              <a:rPr lang="en-US" dirty="0"/>
              <a:t> denomination relies upon the practical </a:t>
            </a:r>
          </a:p>
          <a:p>
            <a:pPr lvl="1"/>
            <a:r>
              <a:rPr lang="en-US" dirty="0"/>
              <a:t>&lt; 4 m, </a:t>
            </a:r>
          </a:p>
          <a:p>
            <a:pPr lvl="1"/>
            <a:r>
              <a:rPr lang="en-US" dirty="0"/>
              <a:t>4–10 m, </a:t>
            </a:r>
          </a:p>
          <a:p>
            <a:pPr lvl="1"/>
            <a:r>
              <a:rPr lang="en-US" dirty="0"/>
              <a:t>10–30 m, </a:t>
            </a:r>
          </a:p>
          <a:p>
            <a:pPr lvl="1"/>
            <a:r>
              <a:rPr lang="en-US" dirty="0"/>
              <a:t>30–300 m and</a:t>
            </a:r>
          </a:p>
          <a:p>
            <a:pPr lvl="1"/>
            <a:r>
              <a:rPr lang="en-US" dirty="0"/>
              <a:t> &gt; 300 m resolution ranges to group families of sensors. </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7</a:t>
            </a:fld>
            <a:endParaRPr lang="en-US"/>
          </a:p>
        </p:txBody>
      </p:sp>
    </p:spTree>
    <p:extLst>
      <p:ext uri="{BB962C8B-B14F-4D97-AF65-F5344CB8AC3E}">
        <p14:creationId xmlns:p14="http://schemas.microsoft.com/office/powerpoint/2010/main" val="671951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 of remote sensing for forest resources assessment</a:t>
            </a:r>
          </a:p>
        </p:txBody>
      </p:sp>
      <p:sp>
        <p:nvSpPr>
          <p:cNvPr id="3" name="Content Placeholder 2"/>
          <p:cNvSpPr>
            <a:spLocks noGrp="1"/>
          </p:cNvSpPr>
          <p:nvPr>
            <p:ph idx="1"/>
          </p:nvPr>
        </p:nvSpPr>
        <p:spPr/>
        <p:txBody>
          <a:bodyPr>
            <a:normAutofit/>
          </a:bodyPr>
          <a:lstStyle/>
          <a:p>
            <a:r>
              <a:rPr lang="en-US" dirty="0"/>
              <a:t>Sensor availability </a:t>
            </a:r>
          </a:p>
          <a:p>
            <a:pPr lvl="1"/>
            <a:r>
              <a:rPr lang="en-US" dirty="0"/>
              <a:t>under free and open licenses and </a:t>
            </a:r>
          </a:p>
          <a:p>
            <a:pPr lvl="1"/>
            <a:r>
              <a:rPr lang="en-US" dirty="0"/>
              <a:t>those categories (&lt;10 m) that fall within the commercial realm.</a:t>
            </a:r>
          </a:p>
          <a:p>
            <a:endParaRPr lang="en-US" dirty="0"/>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8</a:t>
            </a:fld>
            <a:endParaRPr lang="en-US"/>
          </a:p>
        </p:txBody>
      </p:sp>
    </p:spTree>
    <p:extLst>
      <p:ext uri="{BB962C8B-B14F-4D97-AF65-F5344CB8AC3E}">
        <p14:creationId xmlns:p14="http://schemas.microsoft.com/office/powerpoint/2010/main" val="1282244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Selected Earth-Observing Satellites (1/7)</a:t>
            </a:r>
          </a:p>
        </p:txBody>
      </p:sp>
      <p:graphicFrame>
        <p:nvGraphicFramePr>
          <p:cNvPr id="3" name="Table 2"/>
          <p:cNvGraphicFramePr>
            <a:graphicFrameLocks noGrp="1"/>
          </p:cNvGraphicFramePr>
          <p:nvPr>
            <p:extLst>
              <p:ext uri="{D42A27DB-BD31-4B8C-83A1-F6EECF244321}">
                <p14:modId xmlns:p14="http://schemas.microsoft.com/office/powerpoint/2010/main" val="2141250371"/>
              </p:ext>
            </p:extLst>
          </p:nvPr>
        </p:nvGraphicFramePr>
        <p:xfrm>
          <a:off x="389606" y="1690688"/>
          <a:ext cx="11802394" cy="4093210"/>
        </p:xfrm>
        <a:graphic>
          <a:graphicData uri="http://schemas.openxmlformats.org/drawingml/2006/table">
            <a:tbl>
              <a:tblPr firstRow="1" firstCol="1" bandRow="1">
                <a:tableStyleId>{5C22544A-7EE6-4342-B048-85BDC9FD1C3A}</a:tableStyleId>
              </a:tblPr>
              <a:tblGrid>
                <a:gridCol w="1307949">
                  <a:extLst>
                    <a:ext uri="{9D8B030D-6E8A-4147-A177-3AD203B41FA5}">
                      <a16:colId xmlns:a16="http://schemas.microsoft.com/office/drawing/2014/main" val="20000"/>
                    </a:ext>
                  </a:extLst>
                </a:gridCol>
                <a:gridCol w="3538005">
                  <a:extLst>
                    <a:ext uri="{9D8B030D-6E8A-4147-A177-3AD203B41FA5}">
                      <a16:colId xmlns:a16="http://schemas.microsoft.com/office/drawing/2014/main" val="20001"/>
                    </a:ext>
                  </a:extLst>
                </a:gridCol>
                <a:gridCol w="1850556">
                  <a:extLst>
                    <a:ext uri="{9D8B030D-6E8A-4147-A177-3AD203B41FA5}">
                      <a16:colId xmlns:a16="http://schemas.microsoft.com/office/drawing/2014/main" val="20002"/>
                    </a:ext>
                  </a:extLst>
                </a:gridCol>
                <a:gridCol w="2919896">
                  <a:extLst>
                    <a:ext uri="{9D8B030D-6E8A-4147-A177-3AD203B41FA5}">
                      <a16:colId xmlns:a16="http://schemas.microsoft.com/office/drawing/2014/main" val="20003"/>
                    </a:ext>
                  </a:extLst>
                </a:gridCol>
                <a:gridCol w="2185988">
                  <a:extLst>
                    <a:ext uri="{9D8B030D-6E8A-4147-A177-3AD203B41FA5}">
                      <a16:colId xmlns:a16="http://schemas.microsoft.com/office/drawing/2014/main" val="20004"/>
                    </a:ext>
                  </a:extLst>
                </a:gridCol>
              </a:tblGrid>
              <a:tr h="127981">
                <a:tc>
                  <a:txBody>
                    <a:bodyPr/>
                    <a:lstStyle/>
                    <a:p>
                      <a:pPr algn="r">
                        <a:lnSpc>
                          <a:spcPct val="107000"/>
                        </a:lnSpc>
                        <a:spcAft>
                          <a:spcPts val="0"/>
                        </a:spcAft>
                      </a:pPr>
                      <a:r>
                        <a:rPr lang="en-US" sz="2400" dirty="0">
                          <a:effectLst/>
                        </a:rPr>
                        <a:t>Sensors</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Platform</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Spectrum</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Spatial Resolution (m)</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tc>
                  <a:txBody>
                    <a:bodyPr/>
                    <a:lstStyle/>
                    <a:p>
                      <a:pPr algn="r">
                        <a:lnSpc>
                          <a:spcPct val="107000"/>
                        </a:lnSpc>
                        <a:spcAft>
                          <a:spcPts val="0"/>
                        </a:spcAft>
                      </a:pPr>
                      <a:r>
                        <a:rPr lang="en-US" sz="2400">
                          <a:effectLst/>
                        </a:rPr>
                        <a:t>Spectral Bands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b"/>
                </a:tc>
                <a:extLst>
                  <a:ext uri="{0D108BD9-81ED-4DB2-BD59-A6C34878D82A}">
                    <a16:rowId xmlns:a16="http://schemas.microsoft.com/office/drawing/2014/main" val="10000"/>
                  </a:ext>
                </a:extLst>
              </a:tr>
              <a:tr h="63990">
                <a:tc>
                  <a:txBody>
                    <a:bodyPr/>
                    <a:lstStyle/>
                    <a:p>
                      <a:pPr algn="r">
                        <a:lnSpc>
                          <a:spcPct val="107000"/>
                        </a:lnSpc>
                        <a:spcAft>
                          <a:spcPts val="0"/>
                        </a:spcAft>
                      </a:pPr>
                      <a:r>
                        <a:rPr lang="en-US" sz="2400">
                          <a:effectLst/>
                        </a:rPr>
                        <a:t>MSS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Landsat 1–5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VNIR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80 (60)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1"/>
                  </a:ext>
                </a:extLst>
              </a:tr>
              <a:tr h="63990">
                <a:tc rowSpan="2">
                  <a:txBody>
                    <a:bodyPr/>
                    <a:lstStyle/>
                    <a:p>
                      <a:pPr algn="r">
                        <a:lnSpc>
                          <a:spcPct val="107000"/>
                        </a:lnSpc>
                        <a:spcAft>
                          <a:spcPts val="0"/>
                        </a:spcAft>
                      </a:pPr>
                      <a:r>
                        <a:rPr lang="en-US" sz="2400">
                          <a:effectLst/>
                        </a:rPr>
                        <a:t>TM</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rowSpan="2">
                  <a:txBody>
                    <a:bodyPr/>
                    <a:lstStyle/>
                    <a:p>
                      <a:pPr algn="r">
                        <a:lnSpc>
                          <a:spcPct val="107000"/>
                        </a:lnSpc>
                        <a:spcAft>
                          <a:spcPts val="0"/>
                        </a:spcAft>
                      </a:pPr>
                      <a:r>
                        <a:rPr lang="en-US" sz="2400">
                          <a:effectLst/>
                        </a:rPr>
                        <a:t>Landsat 4–5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VNIR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30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6</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2"/>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Thermal</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120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3"/>
                  </a:ext>
                </a:extLst>
              </a:tr>
              <a:tr h="63990">
                <a:tc rowSpan="3">
                  <a:txBody>
                    <a:bodyPr/>
                    <a:lstStyle/>
                    <a:p>
                      <a:pPr algn="r">
                        <a:lnSpc>
                          <a:spcPct val="107000"/>
                        </a:lnSpc>
                        <a:spcAft>
                          <a:spcPts val="0"/>
                        </a:spcAft>
                      </a:pPr>
                      <a:r>
                        <a:rPr lang="en-US" sz="2400">
                          <a:effectLst/>
                        </a:rPr>
                        <a:t>ETM+</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rowSpan="3">
                  <a:txBody>
                    <a:bodyPr/>
                    <a:lstStyle/>
                    <a:p>
                      <a:pPr algn="r">
                        <a:lnSpc>
                          <a:spcPct val="107000"/>
                        </a:lnSpc>
                        <a:spcAft>
                          <a:spcPts val="0"/>
                        </a:spcAft>
                      </a:pPr>
                      <a:r>
                        <a:rPr lang="en-US" sz="2400">
                          <a:effectLst/>
                        </a:rPr>
                        <a:t>Landsat 7</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Panchromatic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4"/>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VNIR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30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6</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5"/>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Thermal</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60 (30)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6"/>
                  </a:ext>
                </a:extLst>
              </a:tr>
              <a:tr h="63990">
                <a:tc rowSpan="3">
                  <a:txBody>
                    <a:bodyPr/>
                    <a:lstStyle/>
                    <a:p>
                      <a:pPr algn="r">
                        <a:lnSpc>
                          <a:spcPct val="107000"/>
                        </a:lnSpc>
                        <a:spcAft>
                          <a:spcPts val="0"/>
                        </a:spcAft>
                      </a:pPr>
                      <a:r>
                        <a:rPr lang="en-US" sz="2400">
                          <a:effectLst/>
                        </a:rPr>
                        <a:t>OLI</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rowSpan="4">
                  <a:txBody>
                    <a:bodyPr/>
                    <a:lstStyle/>
                    <a:p>
                      <a:pPr algn="r">
                        <a:lnSpc>
                          <a:spcPct val="107000"/>
                        </a:lnSpc>
                        <a:spcAft>
                          <a:spcPts val="0"/>
                        </a:spcAft>
                      </a:pPr>
                      <a:r>
                        <a:rPr lang="en-US" sz="2400">
                          <a:effectLst/>
                        </a:rPr>
                        <a:t>Landsat 8</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Panchromatic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7"/>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VNIR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30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6</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8"/>
                  </a:ext>
                </a:extLst>
              </a:tr>
              <a:tr h="63990">
                <a:tc vMerge="1">
                  <a:txBody>
                    <a:bodyPr/>
                    <a:lstStyle/>
                    <a:p>
                      <a:endParaRPr lang="en-US"/>
                    </a:p>
                  </a:txBody>
                  <a:tcPr/>
                </a:tc>
                <a:tc vMerge="1">
                  <a:txBody>
                    <a:bodyPr/>
                    <a:lstStyle/>
                    <a:p>
                      <a:endParaRPr lang="en-US"/>
                    </a:p>
                  </a:txBody>
                  <a:tcPr/>
                </a:tc>
                <a:tc>
                  <a:txBody>
                    <a:bodyPr/>
                    <a:lstStyle/>
                    <a:p>
                      <a:pPr algn="r">
                        <a:lnSpc>
                          <a:spcPct val="107000"/>
                        </a:lnSpc>
                        <a:spcAft>
                          <a:spcPts val="0"/>
                        </a:spcAft>
                      </a:pPr>
                      <a:r>
                        <a:rPr lang="en-US" sz="2400">
                          <a:effectLst/>
                        </a:rPr>
                        <a:t>SWIR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30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2</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09"/>
                  </a:ext>
                </a:extLst>
              </a:tr>
              <a:tr h="63990">
                <a:tc>
                  <a:txBody>
                    <a:bodyPr/>
                    <a:lstStyle/>
                    <a:p>
                      <a:pPr algn="r">
                        <a:lnSpc>
                          <a:spcPct val="107000"/>
                        </a:lnSpc>
                        <a:spcAft>
                          <a:spcPts val="0"/>
                        </a:spcAft>
                      </a:pPr>
                      <a:r>
                        <a:rPr lang="en-US" sz="2400">
                          <a:effectLst/>
                        </a:rPr>
                        <a:t>TIRS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vMerge="1">
                  <a:txBody>
                    <a:bodyPr/>
                    <a:lstStyle/>
                    <a:p>
                      <a:endParaRPr lang="en-US"/>
                    </a:p>
                  </a:txBody>
                  <a:tcPr/>
                </a:tc>
                <a:tc>
                  <a:txBody>
                    <a:bodyPr/>
                    <a:lstStyle/>
                    <a:p>
                      <a:pPr algn="r">
                        <a:lnSpc>
                          <a:spcPct val="107000"/>
                        </a:lnSpc>
                        <a:spcAft>
                          <a:spcPts val="0"/>
                        </a:spcAft>
                      </a:pPr>
                      <a:r>
                        <a:rPr lang="en-US" sz="2400">
                          <a:effectLst/>
                        </a:rPr>
                        <a:t>Thermal</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a:effectLst/>
                        </a:rPr>
                        <a:t>100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tc>
                  <a:txBody>
                    <a:bodyPr/>
                    <a:lstStyle/>
                    <a:p>
                      <a:pPr algn="r">
                        <a:lnSpc>
                          <a:spcPct val="107000"/>
                        </a:lnSpc>
                        <a:spcAft>
                          <a:spcPts val="0"/>
                        </a:spcAft>
                      </a:pPr>
                      <a:r>
                        <a:rPr lang="en-US" sz="2400" dirty="0">
                          <a:effectLst/>
                        </a:rPr>
                        <a:t>2</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12" marR="26912" marT="0" marB="0" anchor="ctr"/>
                </a:tc>
                <a:extLst>
                  <a:ext uri="{0D108BD9-81ED-4DB2-BD59-A6C34878D82A}">
                    <a16:rowId xmlns:a16="http://schemas.microsoft.com/office/drawing/2014/main" val="10010"/>
                  </a:ext>
                </a:extLst>
              </a:tr>
            </a:tbl>
          </a:graphicData>
        </a:graphic>
      </p:graphicFrame>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9</a:t>
            </a:fld>
            <a:endParaRPr lang="en-US"/>
          </a:p>
        </p:txBody>
      </p:sp>
    </p:spTree>
    <p:extLst>
      <p:ext uri="{BB962C8B-B14F-4D97-AF65-F5344CB8AC3E}">
        <p14:creationId xmlns:p14="http://schemas.microsoft.com/office/powerpoint/2010/main" val="302828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2378</Words>
  <Application>Microsoft Office PowerPoint</Application>
  <PresentationFormat>Widescreen</PresentationFormat>
  <Paragraphs>599</Paragraphs>
  <Slides>34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GIS and RS for Forest Resource Assessment</vt:lpstr>
      <vt:lpstr>Unit 1. Introduction</vt:lpstr>
      <vt:lpstr>1. Introduction</vt:lpstr>
      <vt:lpstr>Overview of remote sensing for forest resources assessment</vt:lpstr>
      <vt:lpstr>Overview of remote sensing for forest resources assessment</vt:lpstr>
      <vt:lpstr>Overview of remote sensing for forest resources assessment</vt:lpstr>
      <vt:lpstr>Overview of remote sensing for forest resources assessment</vt:lpstr>
      <vt:lpstr>Overview of remote sensing for forest resources assessment</vt:lpstr>
      <vt:lpstr>Selected Earth-Observing Satellites (1/7)</vt:lpstr>
      <vt:lpstr>Selected Earth-Observing Satellites (2/7)</vt:lpstr>
      <vt:lpstr>Selected Earth-Observing Satellites (3/7)</vt:lpstr>
      <vt:lpstr>Selected Earth-Observing Satellites (3/7)</vt:lpstr>
      <vt:lpstr>Selected Earth-Observing Satellites (5/7)</vt:lpstr>
      <vt:lpstr>Selected Earth-Observing Satellites (6/7)</vt:lpstr>
      <vt:lpstr>Selected Earth-Observing Satellites (7/7)</vt:lpstr>
      <vt:lpstr>PowerPoint Presentation</vt:lpstr>
      <vt:lpstr>1.2 Use and importance of RS &amp; GIS in forest identification and measurement</vt:lpstr>
      <vt:lpstr>1.2 Use and importance of RS &amp; GIS in forest identification and measurement</vt:lpstr>
      <vt:lpstr>1.2 Use and importance of RS &amp; GIS in forest identification and measurement</vt:lpstr>
      <vt:lpstr>Categories of forest information obtained from remotely sensed data (e.g.)</vt:lpstr>
      <vt:lpstr>Remote sensing and GIS to forestry</vt:lpstr>
      <vt:lpstr>GIS to forestry</vt:lpstr>
      <vt:lpstr>GIS to forestry</vt:lpstr>
      <vt:lpstr>GIS to forestry</vt:lpstr>
      <vt:lpstr>General application of RS and GIS in forestry </vt:lpstr>
      <vt:lpstr>PowerPoint Presentation</vt:lpstr>
      <vt:lpstr>Summary of the application of remote sensing systems</vt:lpstr>
      <vt:lpstr>Applications of Aerial Photography in Forestry - Mapping (qualitative)</vt:lpstr>
      <vt:lpstr>Applications of Aerial Photography in Forestry - Measurements and estimation (quantitative)</vt:lpstr>
      <vt:lpstr>Applications of Aircraft  &amp; Satellite Scanning Sensor System (MSS) in Forestry - Mapping (qualitative)</vt:lpstr>
      <vt:lpstr>Applications of Aircraft  &amp; Satellite Scanning Sensor System (MSS) in Forestry - Measurements and estimation (quantitative)</vt:lpstr>
      <vt:lpstr>Applications of Aircraft and Satellite Radar System in Forestry -  Mapping (qualitative)</vt:lpstr>
      <vt:lpstr>Applications of Lidar (Laser) System in Forestry</vt:lpstr>
      <vt:lpstr>Applications of Aerial Videography in Forestry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and RS for ForestResource Assessment</dc:title>
  <dc:creator>KS</dc:creator>
  <cp:lastModifiedBy>HP</cp:lastModifiedBy>
  <cp:revision>25</cp:revision>
  <dcterms:created xsi:type="dcterms:W3CDTF">2023-04-04T09:35:02Z</dcterms:created>
  <dcterms:modified xsi:type="dcterms:W3CDTF">2024-05-30T09:55:37Z</dcterms:modified>
</cp:coreProperties>
</file>