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93" r:id="rId3"/>
    <p:sldId id="298" r:id="rId4"/>
    <p:sldId id="299" r:id="rId5"/>
    <p:sldId id="475" r:id="rId6"/>
    <p:sldId id="460" r:id="rId7"/>
    <p:sldId id="459" r:id="rId8"/>
    <p:sldId id="461" r:id="rId9"/>
    <p:sldId id="301" r:id="rId10"/>
    <p:sldId id="302" r:id="rId11"/>
    <p:sldId id="303" r:id="rId12"/>
    <p:sldId id="462" r:id="rId13"/>
    <p:sldId id="463" r:id="rId14"/>
    <p:sldId id="304" r:id="rId15"/>
    <p:sldId id="305" r:id="rId16"/>
    <p:sldId id="476" r:id="rId17"/>
    <p:sldId id="306" r:id="rId18"/>
    <p:sldId id="464" r:id="rId19"/>
    <p:sldId id="307" r:id="rId20"/>
    <p:sldId id="309" r:id="rId21"/>
    <p:sldId id="310" r:id="rId22"/>
    <p:sldId id="478" r:id="rId23"/>
    <p:sldId id="465" r:id="rId24"/>
    <p:sldId id="311" r:id="rId25"/>
    <p:sldId id="477" r:id="rId26"/>
    <p:sldId id="312" r:id="rId27"/>
    <p:sldId id="466" r:id="rId28"/>
    <p:sldId id="467" r:id="rId29"/>
    <p:sldId id="480" r:id="rId30"/>
    <p:sldId id="313" r:id="rId31"/>
    <p:sldId id="314" r:id="rId32"/>
    <p:sldId id="315" r:id="rId33"/>
    <p:sldId id="316" r:id="rId34"/>
    <p:sldId id="481" r:id="rId35"/>
    <p:sldId id="317" r:id="rId36"/>
    <p:sldId id="468" r:id="rId37"/>
    <p:sldId id="469" r:id="rId38"/>
    <p:sldId id="318" r:id="rId39"/>
    <p:sldId id="319" r:id="rId40"/>
    <p:sldId id="473" r:id="rId41"/>
    <p:sldId id="320" r:id="rId42"/>
    <p:sldId id="470" r:id="rId43"/>
    <p:sldId id="471" r:id="rId44"/>
    <p:sldId id="472" r:id="rId45"/>
    <p:sldId id="323" r:id="rId46"/>
    <p:sldId id="474" r:id="rId47"/>
    <p:sldId id="482" r:id="rId48"/>
    <p:sldId id="326" r:id="rId49"/>
    <p:sldId id="327" r:id="rId50"/>
    <p:sldId id="328" r:id="rId51"/>
    <p:sldId id="329" r:id="rId52"/>
    <p:sldId id="330" r:id="rId53"/>
    <p:sldId id="331" r:id="rId54"/>
    <p:sldId id="332" r:id="rId55"/>
    <p:sldId id="333" r:id="rId56"/>
    <p:sldId id="334" r:id="rId57"/>
    <p:sldId id="33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5FF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A7AB5-780F-4656-A839-B8D4FD471AD7}" type="datetimeFigureOut">
              <a:rPr lang="en-US" smtClean="0"/>
              <a:t>4/2/2024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D7D98-F644-4DA4-9749-7C4895CDD38F}" type="slidenum">
              <a:rPr lang="en-US" smtClean="0"/>
              <a:t>‹#›</a:t>
            </a:fld>
            <a:endParaRPr lang="en-US"/>
          </a:p>
        </p:txBody>
      </p:sp>
    </p:spTree>
    <p:extLst>
      <p:ext uri="{BB962C8B-B14F-4D97-AF65-F5344CB8AC3E}">
        <p14:creationId xmlns:p14="http://schemas.microsoft.com/office/powerpoint/2010/main" val="222727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CD7D98-F644-4DA4-9749-7C4895CDD38F}" type="slidenum">
              <a:rPr lang="en-US" smtClean="0"/>
              <a:t>1</a:t>
            </a:fld>
            <a:endParaRPr lang="en-US"/>
          </a:p>
        </p:txBody>
      </p:sp>
    </p:spTree>
    <p:extLst>
      <p:ext uri="{BB962C8B-B14F-4D97-AF65-F5344CB8AC3E}">
        <p14:creationId xmlns:p14="http://schemas.microsoft.com/office/powerpoint/2010/main" val="3970375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latin typeface="Times New Roman" panose="02020603050405020304" pitchFamily="18" charset="0"/>
              </a:rPr>
              <a:t>Acacia-</a:t>
            </a:r>
            <a:r>
              <a:rPr lang="en-US" b="1" dirty="0" err="1">
                <a:latin typeface="Times New Roman" panose="02020603050405020304" pitchFamily="18" charset="0"/>
              </a:rPr>
              <a:t>commiphora</a:t>
            </a:r>
            <a:endParaRPr lang="en-US" b="1" dirty="0">
              <a:latin typeface="Times New Roman" panose="02020603050405020304" pitchFamily="18" charset="0"/>
            </a:endParaRPr>
          </a:p>
          <a:p>
            <a:pPr lvl="0"/>
            <a:r>
              <a:rPr lang="en-US" b="1" dirty="0" err="1">
                <a:latin typeface="Times New Roman" panose="02020603050405020304" pitchFamily="18" charset="0"/>
              </a:rPr>
              <a:t>Combretum-Terminalia</a:t>
            </a:r>
            <a:endParaRPr lang="en-US" b="1" dirty="0">
              <a:latin typeface="Times New Roman" panose="02020603050405020304" pitchFamily="18" charset="0"/>
            </a:endParaRPr>
          </a:p>
          <a:p>
            <a:pPr lvl="0"/>
            <a:r>
              <a:rPr lang="en-US" b="1" dirty="0">
                <a:latin typeface="Times New Roman" panose="02020603050405020304" pitchFamily="18" charset="0"/>
              </a:rPr>
              <a:t>Dry </a:t>
            </a:r>
            <a:r>
              <a:rPr lang="en-US" b="1" dirty="0" err="1">
                <a:latin typeface="Times New Roman" panose="02020603050405020304" pitchFamily="18" charset="0"/>
              </a:rPr>
              <a:t>Afromontane</a:t>
            </a:r>
            <a:endParaRPr lang="en-US" b="1" dirty="0">
              <a:latin typeface="Times New Roman" panose="02020603050405020304" pitchFamily="18" charset="0"/>
            </a:endParaRPr>
          </a:p>
          <a:p>
            <a:pPr lvl="0"/>
            <a:r>
              <a:rPr lang="en-US" b="1" dirty="0">
                <a:latin typeface="Times New Roman" panose="02020603050405020304" pitchFamily="18" charset="0"/>
              </a:rPr>
              <a:t>Moist </a:t>
            </a:r>
            <a:r>
              <a:rPr lang="en-US" b="1" dirty="0" err="1">
                <a:latin typeface="Times New Roman" panose="02020603050405020304" pitchFamily="18" charset="0"/>
              </a:rPr>
              <a:t>Afromontane</a:t>
            </a:r>
            <a:endParaRPr lang="en-US" b="1" dirty="0">
              <a:latin typeface="Times New Roman" panose="02020603050405020304" pitchFamily="18" charset="0"/>
            </a:endParaRPr>
          </a:p>
          <a:p>
            <a:pPr lvl="0"/>
            <a:r>
              <a:rPr lang="en-US" b="1" dirty="0">
                <a:latin typeface="Times New Roman" panose="02020603050405020304" pitchFamily="18" charset="0"/>
              </a:rPr>
              <a:t>Other</a:t>
            </a:r>
          </a:p>
          <a:p>
            <a:endParaRPr lang="en-US" dirty="0"/>
          </a:p>
        </p:txBody>
      </p:sp>
      <p:sp>
        <p:nvSpPr>
          <p:cNvPr id="4" name="Slide Number Placeholder 3"/>
          <p:cNvSpPr>
            <a:spLocks noGrp="1"/>
          </p:cNvSpPr>
          <p:nvPr>
            <p:ph type="sldNum" sz="quarter" idx="10"/>
          </p:nvPr>
        </p:nvSpPr>
        <p:spPr/>
        <p:txBody>
          <a:bodyPr/>
          <a:lstStyle/>
          <a:p>
            <a:fld id="{A4CD7D98-F644-4DA4-9749-7C4895CDD38F}" type="slidenum">
              <a:rPr lang="en-US" smtClean="0"/>
              <a:t>46</a:t>
            </a:fld>
            <a:endParaRPr lang="en-US"/>
          </a:p>
        </p:txBody>
      </p:sp>
    </p:spTree>
    <p:extLst>
      <p:ext uri="{BB962C8B-B14F-4D97-AF65-F5344CB8AC3E}">
        <p14:creationId xmlns:p14="http://schemas.microsoft.com/office/powerpoint/2010/main" val="673290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17513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11787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1164021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3F5A9D-D745-4DA0-B32B-81281E183263}"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310CB-9A93-403B-AA01-2F790D745945}" type="slidenum">
              <a:rPr lang="en-US" smtClean="0"/>
              <a:t>‹#›</a:t>
            </a:fld>
            <a:endParaRPr lang="en-US"/>
          </a:p>
        </p:txBody>
      </p:sp>
    </p:spTree>
    <p:extLst>
      <p:ext uri="{BB962C8B-B14F-4D97-AF65-F5344CB8AC3E}">
        <p14:creationId xmlns:p14="http://schemas.microsoft.com/office/powerpoint/2010/main" val="2211708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lvl1pPr>
              <a:defRPr sz="3200" b="1"/>
            </a:lvl1pPr>
          </a:lstStyle>
          <a:p>
            <a:r>
              <a:rPr lang="en-US"/>
              <a:t>Click to edit Master title style</a:t>
            </a:r>
          </a:p>
        </p:txBody>
      </p:sp>
      <p:sp>
        <p:nvSpPr>
          <p:cNvPr id="3" name="Content Placeholder 2"/>
          <p:cNvSpPr>
            <a:spLocks noGrp="1"/>
          </p:cNvSpPr>
          <p:nvPr>
            <p:ph idx="1"/>
          </p:nvPr>
        </p:nvSpPr>
        <p:spPr/>
        <p:txBody>
          <a:bodyPr>
            <a:normAutofit/>
          </a:bodyPr>
          <a:lstStyle>
            <a:lvl1pPr>
              <a:defRPr sz="4000"/>
            </a:lvl1pPr>
            <a:lvl2pPr>
              <a:defRPr sz="3600">
                <a:solidFill>
                  <a:srgbClr val="0000CC"/>
                </a:solidFill>
              </a:defRPr>
            </a:lvl2pPr>
            <a:lvl3pPr>
              <a:defRPr sz="32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cxnSp>
        <p:nvCxnSpPr>
          <p:cNvPr id="8" name="Straight Connector 7"/>
          <p:cNvCxnSpPr/>
          <p:nvPr userDrawn="1"/>
        </p:nvCxnSpPr>
        <p:spPr>
          <a:xfrm flipV="1">
            <a:off x="838200" y="1656522"/>
            <a:ext cx="10515600" cy="66261"/>
          </a:xfrm>
          <a:prstGeom prst="line">
            <a:avLst/>
          </a:prstGeom>
          <a:ln w="57150">
            <a:solidFill>
              <a:srgbClr val="5FFC3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25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343707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04-Apr-23</a:t>
            </a:r>
          </a:p>
        </p:txBody>
      </p:sp>
      <p:sp>
        <p:nvSpPr>
          <p:cNvPr id="6" name="Footer Placeholder 5"/>
          <p:cNvSpPr>
            <a:spLocks noGrp="1"/>
          </p:cNvSpPr>
          <p:nvPr>
            <p:ph type="ftr" sz="quarter" idx="11"/>
          </p:nvPr>
        </p:nvSpPr>
        <p:spPr/>
        <p:txBody>
          <a:bodyPr/>
          <a:lstStyle/>
          <a:p>
            <a:r>
              <a:rPr lang="en-US"/>
              <a:t>Kefyalew Sahle (HU, WGCFNR)</a:t>
            </a:r>
          </a:p>
        </p:txBody>
      </p:sp>
      <p:sp>
        <p:nvSpPr>
          <p:cNvPr id="7" name="Slide Number Placeholder 6"/>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409635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04-Apr-23</a:t>
            </a:r>
          </a:p>
        </p:txBody>
      </p:sp>
      <p:sp>
        <p:nvSpPr>
          <p:cNvPr id="8" name="Footer Placeholder 7"/>
          <p:cNvSpPr>
            <a:spLocks noGrp="1"/>
          </p:cNvSpPr>
          <p:nvPr>
            <p:ph type="ftr" sz="quarter" idx="11"/>
          </p:nvPr>
        </p:nvSpPr>
        <p:spPr/>
        <p:txBody>
          <a:bodyPr/>
          <a:lstStyle/>
          <a:p>
            <a:r>
              <a:rPr lang="en-US"/>
              <a:t>Kefyalew Sahle (HU, WGCFNR)</a:t>
            </a:r>
          </a:p>
        </p:txBody>
      </p:sp>
      <p:sp>
        <p:nvSpPr>
          <p:cNvPr id="9" name="Slide Number Placeholder 8"/>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8400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04-Apr-23</a:t>
            </a:r>
          </a:p>
        </p:txBody>
      </p:sp>
      <p:sp>
        <p:nvSpPr>
          <p:cNvPr id="4" name="Footer Placeholder 3"/>
          <p:cNvSpPr>
            <a:spLocks noGrp="1"/>
          </p:cNvSpPr>
          <p:nvPr>
            <p:ph type="ftr" sz="quarter" idx="11"/>
          </p:nvPr>
        </p:nvSpPr>
        <p:spPr/>
        <p:txBody>
          <a:bodyPr/>
          <a:lstStyle/>
          <a:p>
            <a:r>
              <a:rPr lang="en-US"/>
              <a:t>Kefyalew Sahle (HU, WGCFNR)</a:t>
            </a:r>
          </a:p>
        </p:txBody>
      </p:sp>
      <p:sp>
        <p:nvSpPr>
          <p:cNvPr id="5" name="Slide Number Placeholder 4"/>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334079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68574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04-Apr-23</a:t>
            </a:r>
          </a:p>
        </p:txBody>
      </p:sp>
      <p:sp>
        <p:nvSpPr>
          <p:cNvPr id="6" name="Footer Placeholder 5"/>
          <p:cNvSpPr>
            <a:spLocks noGrp="1"/>
          </p:cNvSpPr>
          <p:nvPr>
            <p:ph type="ftr" sz="quarter" idx="11"/>
          </p:nvPr>
        </p:nvSpPr>
        <p:spPr/>
        <p:txBody>
          <a:bodyPr/>
          <a:lstStyle/>
          <a:p>
            <a:r>
              <a:rPr lang="en-US"/>
              <a:t>Kefyalew Sahle (HU, WGCFNR)</a:t>
            </a:r>
          </a:p>
        </p:txBody>
      </p:sp>
      <p:sp>
        <p:nvSpPr>
          <p:cNvPr id="7" name="Slide Number Placeholder 6"/>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320956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04-Apr-23</a:t>
            </a:r>
          </a:p>
        </p:txBody>
      </p:sp>
      <p:sp>
        <p:nvSpPr>
          <p:cNvPr id="6" name="Footer Placeholder 5"/>
          <p:cNvSpPr>
            <a:spLocks noGrp="1"/>
          </p:cNvSpPr>
          <p:nvPr>
            <p:ph type="ftr" sz="quarter" idx="11"/>
          </p:nvPr>
        </p:nvSpPr>
        <p:spPr/>
        <p:txBody>
          <a:bodyPr/>
          <a:lstStyle/>
          <a:p>
            <a:r>
              <a:rPr lang="en-US"/>
              <a:t>Kefyalew Sahle (HU, WGCFNR)</a:t>
            </a:r>
          </a:p>
        </p:txBody>
      </p:sp>
      <p:sp>
        <p:nvSpPr>
          <p:cNvPr id="7" name="Slide Number Placeholder 6"/>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22571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04-Apr-23</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Kefyalew Sahle (HU, WGCFNR)</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8C100-5670-4E20-940F-F4434F56A4F4}" type="slidenum">
              <a:rPr lang="en-US" smtClean="0"/>
              <a:t>‹#›</a:t>
            </a:fld>
            <a:endParaRPr lang="en-US"/>
          </a:p>
        </p:txBody>
      </p:sp>
    </p:spTree>
    <p:extLst>
      <p:ext uri="{BB962C8B-B14F-4D97-AF65-F5344CB8AC3E}">
        <p14:creationId xmlns:p14="http://schemas.microsoft.com/office/powerpoint/2010/main" val="143197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GIS and RS for Forest Resource Assessment</a:t>
            </a:r>
          </a:p>
        </p:txBody>
      </p:sp>
      <p:sp>
        <p:nvSpPr>
          <p:cNvPr id="5" name="Title 1"/>
          <p:cNvSpPr>
            <a:spLocks noGrp="1"/>
          </p:cNvSpPr>
          <p:nvPr>
            <p:ph type="subTitle" idx="1"/>
          </p:nvPr>
        </p:nvSpPr>
        <p:spPr/>
        <p:txBody>
          <a:bodyPr>
            <a:normAutofit fontScale="90000" lnSpcReduction="20000"/>
          </a:bodyPr>
          <a:lstStyle/>
          <a:p>
            <a:r>
              <a:rPr lang="en-US" dirty="0" err="1"/>
              <a:t>Kefyalew</a:t>
            </a:r>
            <a:r>
              <a:rPr lang="en-US" dirty="0"/>
              <a:t> </a:t>
            </a:r>
            <a:r>
              <a:rPr lang="en-US" dirty="0" err="1"/>
              <a:t>Sahle</a:t>
            </a:r>
            <a:br>
              <a:rPr lang="en-US" dirty="0"/>
            </a:br>
            <a:br>
              <a:rPr lang="en-US" dirty="0"/>
            </a:br>
            <a:r>
              <a:rPr lang="en-US" dirty="0" err="1"/>
              <a:t>Hawassa</a:t>
            </a:r>
            <a:r>
              <a:rPr lang="en-US" dirty="0"/>
              <a:t> University</a:t>
            </a:r>
          </a:p>
          <a:p>
            <a:r>
              <a:rPr lang="en-US" dirty="0" err="1"/>
              <a:t>Wondo</a:t>
            </a:r>
            <a:r>
              <a:rPr lang="en-US" dirty="0"/>
              <a:t> Genet College of Forestry and Natural Resources</a:t>
            </a:r>
          </a:p>
          <a:p>
            <a:r>
              <a:rPr lang="en-US" dirty="0"/>
              <a:t>GIS Department</a:t>
            </a:r>
          </a:p>
          <a:p>
            <a:endParaRPr lang="en-US" dirty="0"/>
          </a:p>
        </p:txBody>
      </p:sp>
      <p:sp>
        <p:nvSpPr>
          <p:cNvPr id="6" name="Date Placeholder 5"/>
          <p:cNvSpPr>
            <a:spLocks noGrp="1"/>
          </p:cNvSpPr>
          <p:nvPr>
            <p:ph type="dt" sz="half" idx="10"/>
          </p:nvPr>
        </p:nvSpPr>
        <p:spPr/>
        <p:txBody>
          <a:bodyPr/>
          <a:lstStyle/>
          <a:p>
            <a:r>
              <a:rPr lang="en-US"/>
              <a:t>04-Apr-23</a:t>
            </a:r>
          </a:p>
        </p:txBody>
      </p:sp>
      <p:sp>
        <p:nvSpPr>
          <p:cNvPr id="7" name="Footer Placeholder 6"/>
          <p:cNvSpPr>
            <a:spLocks noGrp="1"/>
          </p:cNvSpPr>
          <p:nvPr>
            <p:ph type="ftr" sz="quarter" idx="11"/>
          </p:nvPr>
        </p:nvSpPr>
        <p:spPr/>
        <p:txBody>
          <a:bodyPr/>
          <a:lstStyle/>
          <a:p>
            <a:r>
              <a:rPr lang="en-US"/>
              <a:t>Kefyalew Sahle (HU, WGCFNR)</a:t>
            </a:r>
          </a:p>
        </p:txBody>
      </p:sp>
      <p:sp>
        <p:nvSpPr>
          <p:cNvPr id="8" name="Slide Number Placeholder 7"/>
          <p:cNvSpPr>
            <a:spLocks noGrp="1"/>
          </p:cNvSpPr>
          <p:nvPr>
            <p:ph type="sldNum" sz="quarter" idx="12"/>
          </p:nvPr>
        </p:nvSpPr>
        <p:spPr/>
        <p:txBody>
          <a:bodyPr/>
          <a:lstStyle/>
          <a:p>
            <a:fld id="{A088C100-5670-4E20-940F-F4434F56A4F4}" type="slidenum">
              <a:rPr lang="en-US" smtClean="0"/>
              <a:t>1</a:t>
            </a:fld>
            <a:endParaRPr lang="en-US"/>
          </a:p>
        </p:txBody>
      </p:sp>
    </p:spTree>
    <p:extLst>
      <p:ext uri="{BB962C8B-B14F-4D97-AF65-F5344CB8AC3E}">
        <p14:creationId xmlns:p14="http://schemas.microsoft.com/office/powerpoint/2010/main" val="4090162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Mapping requirements </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Detailed mapping requirements for planned forest management will depend upon the goal and objectives for each forest management unit, determined through the review outlined in the previous section. </a:t>
            </a:r>
          </a:p>
          <a:p>
            <a:pPr marR="0" lvl="0" rtl="0"/>
            <a:r>
              <a:rPr lang="en-US" b="1" i="0" u="none" strike="noStrike" baseline="0" dirty="0">
                <a:latin typeface="Times New Roman" panose="02020603050405020304" pitchFamily="18" charset="0"/>
              </a:rPr>
              <a:t>As a general guide, the primary map types to be purchased, or drawn if they do not exist, </a:t>
            </a:r>
            <a:r>
              <a:rPr lang="en-US" b="1" i="0" u="none" strike="noStrike" kern="1800" baseline="0" dirty="0">
                <a:latin typeface="Times New Roman" panose="02020603050405020304" pitchFamily="18" charset="0"/>
              </a:rPr>
              <a:t>for planning sustainable management for wood production should include the following:</a:t>
            </a:r>
          </a:p>
        </p:txBody>
      </p:sp>
    </p:spTree>
    <p:extLst>
      <p:ext uri="{BB962C8B-B14F-4D97-AF65-F5344CB8AC3E}">
        <p14:creationId xmlns:p14="http://schemas.microsoft.com/office/powerpoint/2010/main" val="2212901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Essential Maps</a:t>
            </a:r>
          </a:p>
        </p:txBody>
      </p:sp>
      <p:sp>
        <p:nvSpPr>
          <p:cNvPr id="3" name="Text Placeholder 2"/>
          <p:cNvSpPr>
            <a:spLocks noGrp="1"/>
          </p:cNvSpPr>
          <p:nvPr>
            <p:ph type="body" idx="1"/>
          </p:nvPr>
        </p:nvSpPr>
        <p:spPr/>
        <p:txBody>
          <a:bodyPr>
            <a:normAutofit lnSpcReduction="10000"/>
          </a:bodyPr>
          <a:lstStyle/>
          <a:p>
            <a:pPr marR="0" lvl="0" rtl="0"/>
            <a:r>
              <a:rPr lang="en-US" b="1" i="0" u="none" strike="noStrike" baseline="0" dirty="0">
                <a:latin typeface="Times New Roman" panose="02020603050405020304" pitchFamily="18" charset="0"/>
              </a:rPr>
              <a:t>Topographic map, showing primary geographic features, including contours; 1:50,000 or 1:25,000.</a:t>
            </a:r>
          </a:p>
          <a:p>
            <a:pPr marR="0" lvl="0" rtl="0"/>
            <a:r>
              <a:rPr lang="en-US" b="1" i="0" u="none" strike="noStrike" baseline="0" dirty="0">
                <a:latin typeface="Times New Roman" panose="02020603050405020304" pitchFamily="18" charset="0"/>
              </a:rPr>
              <a:t>Land use planning map, showing the forest management unit together with settlement, agriculture and other land uses; 1:50,000 or 1:25,000.</a:t>
            </a:r>
          </a:p>
          <a:p>
            <a:pPr marR="0" lvl="0" rtl="0"/>
            <a:r>
              <a:rPr lang="en-US" b="1" i="0" u="none" strike="noStrike" baseline="0" dirty="0">
                <a:latin typeface="Times New Roman" panose="02020603050405020304" pitchFamily="18" charset="0"/>
              </a:rPr>
              <a:t>Forest zoning map, showing zones for watershed protection, wood production, specific non-wood products, biological diversity conservation, recreation (or amenity) and any other primary forest zones; 1: 50,000 or 1:25,000. This map should be drawn as a part of the planning process, especially to determine the net productive area for wood production.</a:t>
            </a:r>
          </a:p>
        </p:txBody>
      </p:sp>
    </p:spTree>
    <p:extLst>
      <p:ext uri="{BB962C8B-B14F-4D97-AF65-F5344CB8AC3E}">
        <p14:creationId xmlns:p14="http://schemas.microsoft.com/office/powerpoint/2010/main" val="517718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Essential Maps</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Strategic planning forest harvesting map (felling blocks or felling series/compartments/</a:t>
            </a:r>
            <a:r>
              <a:rPr lang="en-US" b="1" i="0" u="none" strike="noStrike" baseline="0" dirty="0" err="1">
                <a:latin typeface="Times New Roman" panose="02020603050405020304" pitchFamily="18" charset="0"/>
              </a:rPr>
              <a:t>roading</a:t>
            </a:r>
            <a:r>
              <a:rPr lang="en-US" b="1" i="0" u="none" strike="noStrike" baseline="0" dirty="0">
                <a:latin typeface="Times New Roman" panose="02020603050405020304" pitchFamily="18" charset="0"/>
              </a:rPr>
              <a:t>); 1:50,000 or 1:10,000.</a:t>
            </a:r>
          </a:p>
          <a:p>
            <a:pPr marR="0" lvl="0" rtl="0"/>
            <a:r>
              <a:rPr lang="en-US" b="1" i="0" u="none" strike="noStrike" baseline="0" dirty="0">
                <a:latin typeface="Times New Roman" panose="02020603050405020304" pitchFamily="18" charset="0"/>
              </a:rPr>
              <a:t>Tactical planning forest harvesting map (felling blocks/topography); 1:10,000, 1:5,000 or 1:2,000. This map should be drawn as a part of the planning process.</a:t>
            </a:r>
          </a:p>
          <a:p>
            <a:pPr marR="0" lvl="0" rtl="0"/>
            <a:r>
              <a:rPr lang="en-US" b="1" i="0" u="none" strike="noStrike" baseline="0" dirty="0">
                <a:latin typeface="Times New Roman" panose="02020603050405020304" pitchFamily="18" charset="0"/>
              </a:rPr>
              <a:t>Reconnaissance forest map of merchantable tree species above a minimum </a:t>
            </a:r>
            <a:r>
              <a:rPr lang="en-US" b="1" i="0" u="none" strike="noStrike" baseline="0" dirty="0" err="1">
                <a:latin typeface="Times New Roman" panose="02020603050405020304" pitchFamily="18" charset="0"/>
              </a:rPr>
              <a:t>dbh</a:t>
            </a:r>
            <a:r>
              <a:rPr lang="en-US" b="1" i="0" u="none" strike="noStrike" baseline="0" dirty="0">
                <a:latin typeface="Times New Roman" panose="02020603050405020304" pitchFamily="18" charset="0"/>
              </a:rPr>
              <a:t>, e.g. &gt; </a:t>
            </a:r>
            <a:r>
              <a:rPr lang="en-US" b="1" i="0" u="none" strike="noStrike" baseline="0" dirty="0" err="1">
                <a:latin typeface="Times New Roman" panose="02020603050405020304" pitchFamily="18" charset="0"/>
              </a:rPr>
              <a:t>50cm</a:t>
            </a:r>
            <a:r>
              <a:rPr lang="en-US" b="1" i="0" u="none" strike="noStrike" baseline="0" dirty="0">
                <a:latin typeface="Times New Roman" panose="02020603050405020304" pitchFamily="18" charset="0"/>
              </a:rPr>
              <a:t> </a:t>
            </a:r>
            <a:r>
              <a:rPr lang="en-US" b="1" i="0" u="none" strike="noStrike" baseline="0" dirty="0" err="1">
                <a:latin typeface="Times New Roman" panose="02020603050405020304" pitchFamily="18" charset="0"/>
              </a:rPr>
              <a:t>dbh</a:t>
            </a:r>
            <a:r>
              <a:rPr lang="en-US" b="1" i="0" u="none" strike="noStrike" baseline="0" dirty="0">
                <a:latin typeface="Times New Roman" panose="02020603050405020304" pitchFamily="18" charset="0"/>
              </a:rPr>
              <a:t>, based on a low intensity forest reconnaissance; 1:50,000 or 1:100,000. This map, or maps, should be drawn progressively as a management plan is implemented.</a:t>
            </a:r>
          </a:p>
        </p:txBody>
      </p:sp>
    </p:spTree>
    <p:extLst>
      <p:ext uri="{BB962C8B-B14F-4D97-AF65-F5344CB8AC3E}">
        <p14:creationId xmlns:p14="http://schemas.microsoft.com/office/powerpoint/2010/main" val="4192724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Essential Maps</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Forest inventory map (for continuous forest inventory), showing sampling strata/blocks and </a:t>
            </a:r>
            <a:r>
              <a:rPr lang="en-US" b="1" i="0" u="none" strike="noStrike" baseline="0" dirty="0" err="1">
                <a:latin typeface="Times New Roman" panose="02020603050405020304" pitchFamily="18" charset="0"/>
              </a:rPr>
              <a:t>PSP</a:t>
            </a:r>
            <a:r>
              <a:rPr lang="en-US" b="1" i="0" u="none" strike="noStrike" baseline="0" dirty="0">
                <a:latin typeface="Times New Roman" panose="02020603050405020304" pitchFamily="18" charset="0"/>
              </a:rPr>
              <a:t> positions; 1:50,000 or 1:25,000. This map should be drawn as a part of the planning process.</a:t>
            </a:r>
          </a:p>
          <a:p>
            <a:pPr marR="0" lvl="0" rtl="0"/>
            <a:r>
              <a:rPr lang="en-US" b="1" i="0" u="none" strike="noStrike" baseline="0" dirty="0">
                <a:latin typeface="Times New Roman" panose="02020603050405020304" pitchFamily="18" charset="0"/>
              </a:rPr>
              <a:t>Tree position/tree species/topographic maps, overlaid with road map, compiled through 100% pre-harvest inventory of each compartment; 1:10,000 or less. This is a series of maps that should be drawn regularly for compartments as a management plan is implemented.</a:t>
            </a:r>
          </a:p>
        </p:txBody>
      </p:sp>
    </p:spTree>
    <p:extLst>
      <p:ext uri="{BB962C8B-B14F-4D97-AF65-F5344CB8AC3E}">
        <p14:creationId xmlns:p14="http://schemas.microsoft.com/office/powerpoint/2010/main" val="1203761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Desirable Maps</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Cadastral map, showing legal ownership of land; 1:50,000.</a:t>
            </a:r>
          </a:p>
          <a:p>
            <a:pPr marR="0" lvl="0" rtl="0"/>
            <a:r>
              <a:rPr lang="en-US" b="1" i="0" u="none" strike="noStrike" baseline="0" dirty="0">
                <a:latin typeface="Times New Roman" panose="02020603050405020304" pitchFamily="18" charset="0"/>
              </a:rPr>
              <a:t>Geology map; 1:100,000, or less.</a:t>
            </a:r>
          </a:p>
          <a:p>
            <a:pPr marR="0" lvl="0" rtl="0"/>
            <a:r>
              <a:rPr lang="en-US" b="1" i="0" u="none" strike="noStrike" baseline="0" dirty="0">
                <a:latin typeface="Times New Roman" panose="02020603050405020304" pitchFamily="18" charset="0"/>
              </a:rPr>
              <a:t>Soils map; 1:50,000, or less.</a:t>
            </a:r>
          </a:p>
          <a:p>
            <a:pPr marR="0" lvl="0" rtl="0"/>
            <a:r>
              <a:rPr lang="fr-FR" b="1" i="0" u="none" strike="noStrike" baseline="0" dirty="0">
                <a:latin typeface="Times New Roman" panose="02020603050405020304" pitchFamily="18" charset="0"/>
              </a:rPr>
              <a:t>Contour </a:t>
            </a:r>
            <a:r>
              <a:rPr lang="fr-FR" b="1" i="0" u="none" strike="noStrike" baseline="0" dirty="0" err="1">
                <a:latin typeface="Times New Roman" panose="02020603050405020304" pitchFamily="18" charset="0"/>
              </a:rPr>
              <a:t>map</a:t>
            </a:r>
            <a:r>
              <a:rPr lang="fr-FR" b="1" i="0" u="none" strike="noStrike" baseline="0" dirty="0">
                <a:latin typeface="Times New Roman" panose="02020603050405020304" pitchFamily="18" charset="0"/>
              </a:rPr>
              <a:t>; 1:5,000 or 1:10,000.</a:t>
            </a:r>
          </a:p>
        </p:txBody>
      </p:sp>
    </p:spTree>
    <p:extLst>
      <p:ext uri="{BB962C8B-B14F-4D97-AF65-F5344CB8AC3E}">
        <p14:creationId xmlns:p14="http://schemas.microsoft.com/office/powerpoint/2010/main" val="2380246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Other maps examples</a:t>
            </a:r>
          </a:p>
        </p:txBody>
      </p:sp>
      <p:sp>
        <p:nvSpPr>
          <p:cNvPr id="3" name="Text Placeholder 2"/>
          <p:cNvSpPr>
            <a:spLocks noGrp="1"/>
          </p:cNvSpPr>
          <p:nvPr>
            <p:ph type="body" idx="1"/>
          </p:nvPr>
        </p:nvSpPr>
        <p:spPr/>
        <p:txBody>
          <a:bodyPr>
            <a:normAutofit/>
          </a:bodyPr>
          <a:lstStyle/>
          <a:p>
            <a:r>
              <a:rPr lang="en-US" b="1" dirty="0">
                <a:latin typeface="Times New Roman" panose="02020603050405020304" pitchFamily="18" charset="0"/>
              </a:rPr>
              <a:t>The previously mentioned maps need not be the only map types for forest management and it is important that a forest manager should ask questions about mapping needs for each specific management situation.</a:t>
            </a:r>
          </a:p>
        </p:txBody>
      </p:sp>
    </p:spTree>
    <p:extLst>
      <p:ext uri="{BB962C8B-B14F-4D97-AF65-F5344CB8AC3E}">
        <p14:creationId xmlns:p14="http://schemas.microsoft.com/office/powerpoint/2010/main" val="1922622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Other maps examples: what and why?</a:t>
            </a:r>
          </a:p>
        </p:txBody>
      </p:sp>
      <p:sp>
        <p:nvSpPr>
          <p:cNvPr id="3" name="Text Placeholder 2"/>
          <p:cNvSpPr>
            <a:spLocks noGrp="1"/>
          </p:cNvSpPr>
          <p:nvPr>
            <p:ph type="body" idx="1"/>
          </p:nvPr>
        </p:nvSpPr>
        <p:spPr/>
        <p:txBody>
          <a:bodyPr>
            <a:normAutofit fontScale="92500" lnSpcReduction="10000"/>
          </a:bodyPr>
          <a:lstStyle/>
          <a:p>
            <a:pPr lvl="0"/>
            <a:r>
              <a:rPr lang="en-US" b="1" i="0" u="none" strike="noStrike" baseline="0" dirty="0">
                <a:latin typeface="Times New Roman" panose="02020603050405020304" pitchFamily="18" charset="0"/>
              </a:rPr>
              <a:t>What other map types are needed that will assist a forest manager in implementing planned management objectives?</a:t>
            </a:r>
          </a:p>
          <a:p>
            <a:pPr marR="0" lvl="0" rtl="0"/>
            <a:r>
              <a:rPr lang="en-US" b="1" i="0" u="none" strike="noStrike" baseline="0" dirty="0">
                <a:latin typeface="Times New Roman" panose="02020603050405020304" pitchFamily="18" charset="0"/>
              </a:rPr>
              <a:t>Is a rainfall map necessary? Why?</a:t>
            </a:r>
          </a:p>
          <a:p>
            <a:pPr marR="0" lvl="0" rtl="0"/>
            <a:r>
              <a:rPr lang="en-US" b="1" i="0" u="none" strike="noStrike" baseline="0" dirty="0">
                <a:latin typeface="Times New Roman" panose="02020603050405020304" pitchFamily="18" charset="0"/>
              </a:rPr>
              <a:t>Would maps showing the location or distribution of specific, uncommon or endangered plants or animals be helpful? What scale should such maps be?</a:t>
            </a:r>
          </a:p>
          <a:p>
            <a:pPr marR="0" lvl="0" rtl="0"/>
            <a:r>
              <a:rPr lang="en-US" b="1" i="0" u="none" strike="noStrike" baseline="0" dirty="0">
                <a:latin typeface="Times New Roman" panose="02020603050405020304" pitchFamily="18" charset="0"/>
              </a:rPr>
              <a:t>Will maps showing the location of villages, areas where traditional food crops, medicinal plants or other products are gathered be managerially helpful? What is the most appropriate scale?</a:t>
            </a:r>
          </a:p>
          <a:p>
            <a:pPr marR="0" lvl="0" rtl="0"/>
            <a:r>
              <a:rPr lang="en-US" b="1" i="0" u="none" strike="noStrike" baseline="0" dirty="0">
                <a:latin typeface="Times New Roman" panose="02020603050405020304" pitchFamily="18" charset="0"/>
              </a:rPr>
              <a:t>Will maps showing localities having scenic, recreational or ecotourism value be helpful? Why?</a:t>
            </a:r>
          </a:p>
        </p:txBody>
      </p:sp>
    </p:spTree>
    <p:extLst>
      <p:ext uri="{BB962C8B-B14F-4D97-AF65-F5344CB8AC3E}">
        <p14:creationId xmlns:p14="http://schemas.microsoft.com/office/powerpoint/2010/main" val="1640457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Stages in the review of maps for practical forest management</a:t>
            </a:r>
          </a:p>
        </p:txBody>
      </p:sp>
      <p:sp>
        <p:nvSpPr>
          <p:cNvPr id="3" name="Text Placeholder 2"/>
          <p:cNvSpPr>
            <a:spLocks noGrp="1"/>
          </p:cNvSpPr>
          <p:nvPr>
            <p:ph type="body" idx="1"/>
          </p:nvPr>
        </p:nvSpPr>
        <p:spPr/>
        <p:txBody>
          <a:bodyPr>
            <a:normAutofit/>
          </a:bodyPr>
          <a:lstStyle/>
          <a:p>
            <a:pPr marR="0" lvl="0" rtl="0"/>
            <a:r>
              <a:rPr lang="en-US" b="1" i="1" u="none" strike="noStrike" baseline="0" dirty="0">
                <a:latin typeface="Times New Roman" panose="02020603050405020304" pitchFamily="18" charset="0"/>
              </a:rPr>
              <a:t>Stage One:</a:t>
            </a:r>
            <a:r>
              <a:rPr lang="en-US" b="1" i="0" u="none" strike="noStrike" baseline="0" dirty="0">
                <a:latin typeface="Times New Roman" panose="02020603050405020304" pitchFamily="18" charset="0"/>
              </a:rPr>
              <a:t> To identify and acquire published base maps of a forest area to be managed showing physical features, including settlements, villages, roads and other infrastructure, rivers and coastlines, contours, geology, soils, land uses, forests and agricultural vegetation type boundaries. </a:t>
            </a:r>
          </a:p>
          <a:p>
            <a:pPr marR="0" lvl="0" rtl="0"/>
            <a:r>
              <a:rPr lang="en-US" b="1" i="0" u="none" strike="noStrike" baseline="0" dirty="0">
                <a:latin typeface="Times New Roman" panose="02020603050405020304" pitchFamily="18" charset="0"/>
              </a:rPr>
              <a:t>Reports or notes which might accompany the maps should also be acquired. </a:t>
            </a:r>
          </a:p>
        </p:txBody>
      </p:sp>
    </p:spTree>
    <p:extLst>
      <p:ext uri="{BB962C8B-B14F-4D97-AF65-F5344CB8AC3E}">
        <p14:creationId xmlns:p14="http://schemas.microsoft.com/office/powerpoint/2010/main" val="1890322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Stages in the review of maps for practical forest management</a:t>
            </a:r>
          </a:p>
        </p:txBody>
      </p:sp>
      <p:sp>
        <p:nvSpPr>
          <p:cNvPr id="3" name="Text Placeholder 2"/>
          <p:cNvSpPr>
            <a:spLocks noGrp="1"/>
          </p:cNvSpPr>
          <p:nvPr>
            <p:ph type="body" idx="1"/>
          </p:nvPr>
        </p:nvSpPr>
        <p:spPr/>
        <p:txBody>
          <a:bodyPr>
            <a:normAutofit fontScale="92500" lnSpcReduction="20000"/>
          </a:bodyPr>
          <a:lstStyle/>
          <a:p>
            <a:pPr marR="0" lvl="0" rtl="0"/>
            <a:r>
              <a:rPr lang="en-US" b="1" i="1" u="none" strike="noStrike" baseline="0" dirty="0">
                <a:latin typeface="Times New Roman" panose="02020603050405020304" pitchFamily="18" charset="0"/>
              </a:rPr>
              <a:t>Stage </a:t>
            </a:r>
            <a:r>
              <a:rPr lang="en-US" b="1" i="0" u="none" strike="noStrike" baseline="0" dirty="0">
                <a:latin typeface="Times New Roman" panose="02020603050405020304" pitchFamily="18" charset="0"/>
              </a:rPr>
              <a:t>Two</a:t>
            </a:r>
            <a:r>
              <a:rPr lang="en-US" b="1" i="1" u="none" strike="noStrike" baseline="0" dirty="0">
                <a:latin typeface="Times New Roman" panose="02020603050405020304" pitchFamily="18" charset="0"/>
              </a:rPr>
              <a:t>:</a:t>
            </a:r>
            <a:r>
              <a:rPr lang="en-US" b="1" i="0" u="none" strike="noStrike" baseline="0" dirty="0">
                <a:latin typeface="Times New Roman" panose="02020603050405020304" pitchFamily="18" charset="0"/>
              </a:rPr>
              <a:t> To review the maps that have been collected. The questions to be answered could include:</a:t>
            </a:r>
          </a:p>
          <a:p>
            <a:pPr marR="0" lvl="1" rtl="0"/>
            <a:r>
              <a:rPr lang="en-US" b="1" i="0" u="none" strike="noStrike" baseline="0" dirty="0">
                <a:solidFill>
                  <a:srgbClr val="000000"/>
                </a:solidFill>
                <a:latin typeface="Times New Roman" panose="02020603050405020304" pitchFamily="18" charset="0"/>
              </a:rPr>
              <a:t>Is the map coverage, map scales and physical detail on maps adequate for planning, zoning or operational purposes, such as recognition of forest boundaries, definition of major physical features (rivers, ridges) and definition of contours? Are they up-to-date?</a:t>
            </a:r>
          </a:p>
          <a:p>
            <a:pPr marR="0" lvl="1" rtl="0"/>
            <a:r>
              <a:rPr lang="en-US" b="1" i="0" u="none" strike="noStrike" baseline="0" dirty="0">
                <a:solidFill>
                  <a:srgbClr val="000000"/>
                </a:solidFill>
                <a:latin typeface="Times New Roman" panose="02020603050405020304" pitchFamily="18" charset="0"/>
              </a:rPr>
              <a:t>Which new maps are required for forest zoning (protection, production and other broad zones), for forest stratification and inventory, </a:t>
            </a:r>
            <a:r>
              <a:rPr lang="en-US" b="1" i="0" u="none" strike="noStrike" baseline="0" dirty="0" err="1">
                <a:solidFill>
                  <a:srgbClr val="000000"/>
                </a:solidFill>
                <a:latin typeface="Times New Roman" panose="02020603050405020304" pitchFamily="18" charset="0"/>
              </a:rPr>
              <a:t>roading</a:t>
            </a:r>
            <a:r>
              <a:rPr lang="en-US" b="1" i="0" u="none" strike="noStrike" baseline="0" dirty="0">
                <a:solidFill>
                  <a:srgbClr val="000000"/>
                </a:solidFill>
                <a:latin typeface="Times New Roman" panose="02020603050405020304" pitchFamily="18" charset="0"/>
              </a:rPr>
              <a:t>, for forest protection, community development and other purposes which might be related to specific forest management objectives? What map scales should be used?</a:t>
            </a:r>
          </a:p>
          <a:p>
            <a:pPr marR="0" lvl="1" rtl="0"/>
            <a:r>
              <a:rPr lang="en-US" b="1" i="0" u="none" strike="noStrike" baseline="0" dirty="0">
                <a:solidFill>
                  <a:srgbClr val="000000"/>
                </a:solidFill>
                <a:latin typeface="Times New Roman" panose="02020603050405020304" pitchFamily="18" charset="0"/>
              </a:rPr>
              <a:t>Where and through whom can relevant new maps showing the detail required for management purposes be prepared or acquired? What are the priorities in map preparation?</a:t>
            </a:r>
          </a:p>
          <a:p>
            <a:pPr marR="0" lvl="1" rtl="0"/>
            <a:r>
              <a:rPr lang="en-US" b="1" i="0" u="none" strike="noStrike" baseline="0" dirty="0">
                <a:solidFill>
                  <a:srgbClr val="000000"/>
                </a:solidFill>
                <a:latin typeface="Times New Roman" panose="02020603050405020304" pitchFamily="18" charset="0"/>
              </a:rPr>
              <a:t>How long will acquisition of new maps take? What are the requirements and estimated cost?</a:t>
            </a:r>
          </a:p>
        </p:txBody>
      </p:sp>
    </p:spTree>
    <p:extLst>
      <p:ext uri="{BB962C8B-B14F-4D97-AF65-F5344CB8AC3E}">
        <p14:creationId xmlns:p14="http://schemas.microsoft.com/office/powerpoint/2010/main" val="2597986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Forest boundary </a:t>
            </a:r>
          </a:p>
        </p:txBody>
      </p:sp>
      <p:sp>
        <p:nvSpPr>
          <p:cNvPr id="3" name="Text Placeholder 2"/>
          <p:cNvSpPr>
            <a:spLocks noGrp="1"/>
          </p:cNvSpPr>
          <p:nvPr>
            <p:ph type="body" idx="1"/>
          </p:nvPr>
        </p:nvSpPr>
        <p:spPr/>
        <p:txBody>
          <a:bodyPr/>
          <a:lstStyle/>
          <a:p>
            <a:r>
              <a:rPr lang="en-US" b="1" kern="1800" dirty="0">
                <a:latin typeface="Times New Roman" panose="02020603050405020304" pitchFamily="18" charset="0"/>
              </a:rPr>
              <a:t>What is forest?</a:t>
            </a:r>
          </a:p>
          <a:p>
            <a:r>
              <a:rPr lang="en-US" b="1" kern="1800" dirty="0">
                <a:latin typeface="Times New Roman" panose="02020603050405020304" pitchFamily="18" charset="0"/>
              </a:rPr>
              <a:t>Forest boundary ?</a:t>
            </a:r>
            <a:endParaRPr lang="en-US" dirty="0"/>
          </a:p>
        </p:txBody>
      </p:sp>
    </p:spTree>
    <p:extLst>
      <p:ext uri="{BB962C8B-B14F-4D97-AF65-F5344CB8AC3E}">
        <p14:creationId xmlns:p14="http://schemas.microsoft.com/office/powerpoint/2010/main" val="947747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latin typeface="Times New Roman" panose="02020603050405020304" pitchFamily="18" charset="0"/>
              </a:rPr>
              <a:t>Unit 2. Information requirements for forest resources management </a:t>
            </a: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r>
              <a:rPr lang="en-US"/>
              <a:t>04-Apr-23</a:t>
            </a:r>
          </a:p>
        </p:txBody>
      </p:sp>
      <p:sp>
        <p:nvSpPr>
          <p:cNvPr id="5" name="Footer Placeholder 4"/>
          <p:cNvSpPr>
            <a:spLocks noGrp="1"/>
          </p:cNvSpPr>
          <p:nvPr>
            <p:ph type="ftr" sz="quarter" idx="11"/>
          </p:nvPr>
        </p:nvSpPr>
        <p:spPr/>
        <p:txBody>
          <a:bodyPr/>
          <a:lstStyle/>
          <a:p>
            <a:r>
              <a:rPr lang="en-US"/>
              <a:t>Kefyalew Sahle (HU, WGCFNR)</a:t>
            </a:r>
          </a:p>
        </p:txBody>
      </p:sp>
      <p:sp>
        <p:nvSpPr>
          <p:cNvPr id="6" name="Slide Number Placeholder 5"/>
          <p:cNvSpPr>
            <a:spLocks noGrp="1"/>
          </p:cNvSpPr>
          <p:nvPr>
            <p:ph type="sldNum" sz="quarter" idx="12"/>
          </p:nvPr>
        </p:nvSpPr>
        <p:spPr/>
        <p:txBody>
          <a:bodyPr/>
          <a:lstStyle/>
          <a:p>
            <a:fld id="{A088C100-5670-4E20-940F-F4434F56A4F4}" type="slidenum">
              <a:rPr lang="en-US" smtClean="0"/>
              <a:t>2</a:t>
            </a:fld>
            <a:endParaRPr lang="en-US"/>
          </a:p>
        </p:txBody>
      </p:sp>
    </p:spTree>
    <p:extLst>
      <p:ext uri="{BB962C8B-B14F-4D97-AF65-F5344CB8AC3E}">
        <p14:creationId xmlns:p14="http://schemas.microsoft.com/office/powerpoint/2010/main" val="417767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What is forest according to the current definition of Ethiopia?</a:t>
            </a:r>
          </a:p>
        </p:txBody>
      </p:sp>
      <p:sp>
        <p:nvSpPr>
          <p:cNvPr id="3" name="Text Placeholder 2"/>
          <p:cNvSpPr>
            <a:spLocks noGrp="1"/>
          </p:cNvSpPr>
          <p:nvPr>
            <p:ph type="body" idx="1"/>
          </p:nvPr>
        </p:nvSpPr>
        <p:spPr/>
        <p:txBody>
          <a:bodyPr vert="horz" lIns="91440" tIns="45720" rIns="91440" bIns="45720" rtlCol="0">
            <a:normAutofit fontScale="92500" lnSpcReduction="10000"/>
          </a:bodyPr>
          <a:lstStyle/>
          <a:p>
            <a:r>
              <a:rPr lang="en-US" b="1" dirty="0">
                <a:latin typeface="Times New Roman" panose="02020603050405020304" pitchFamily="18" charset="0"/>
              </a:rPr>
              <a:t>In February 2015 Ethiopia adopted a new forest definition (</a:t>
            </a:r>
            <a:r>
              <a:rPr lang="en-US" b="1" dirty="0" err="1">
                <a:latin typeface="Times New Roman" panose="02020603050405020304" pitchFamily="18" charset="0"/>
              </a:rPr>
              <a:t>MEF</a:t>
            </a:r>
            <a:r>
              <a:rPr lang="en-US" b="1" dirty="0">
                <a:latin typeface="Times New Roman" panose="02020603050405020304" pitchFamily="18" charset="0"/>
              </a:rPr>
              <a:t> 2015) as follows: 'Land spanning more than 0.5 ha covered by trees (including bamboo) (with a minimum width of </a:t>
            </a:r>
            <a:r>
              <a:rPr lang="en-US" b="1" dirty="0" err="1">
                <a:latin typeface="Times New Roman" panose="02020603050405020304" pitchFamily="18" charset="0"/>
              </a:rPr>
              <a:t>20m</a:t>
            </a:r>
            <a:r>
              <a:rPr lang="en-US" b="1" dirty="0">
                <a:latin typeface="Times New Roman" panose="02020603050405020304" pitchFamily="18" charset="0"/>
              </a:rPr>
              <a:t> or not more than two‐thirds of its length) attaining a height of more than </a:t>
            </a:r>
            <a:r>
              <a:rPr lang="en-US" b="1" dirty="0" err="1">
                <a:latin typeface="Times New Roman" panose="02020603050405020304" pitchFamily="18" charset="0"/>
              </a:rPr>
              <a:t>2m</a:t>
            </a:r>
            <a:r>
              <a:rPr lang="en-US" b="1" dirty="0">
                <a:latin typeface="Times New Roman" panose="02020603050405020304" pitchFamily="18" charset="0"/>
              </a:rPr>
              <a:t> and a canopy cover of more than 20% or trees with the potential to reach these thresholds in situ in due course (Minutes of Forest sector management, </a:t>
            </a:r>
            <a:r>
              <a:rPr lang="en-US" b="1" dirty="0" err="1">
                <a:latin typeface="Times New Roman" panose="02020603050405020304" pitchFamily="18" charset="0"/>
              </a:rPr>
              <a:t>MEFCC</a:t>
            </a:r>
            <a:r>
              <a:rPr lang="en-US" b="1" dirty="0">
                <a:latin typeface="Times New Roman" panose="02020603050405020304" pitchFamily="18" charset="0"/>
              </a:rPr>
              <a:t>, Feb. 2015). </a:t>
            </a:r>
          </a:p>
          <a:p>
            <a:r>
              <a:rPr lang="en-US" b="1" dirty="0">
                <a:latin typeface="Times New Roman" panose="02020603050405020304" pitchFamily="18" charset="0"/>
              </a:rPr>
              <a:t>Ethiopia is in the process of approving this as its national legal definition. This forest definition differs from the definition used for international reporting to the Global Forest Resources Assessment (FRA) and from the forest definition used in the </a:t>
            </a:r>
            <a:r>
              <a:rPr lang="en-US" b="1" dirty="0" err="1">
                <a:latin typeface="Times New Roman" panose="02020603050405020304" pitchFamily="18" charset="0"/>
              </a:rPr>
              <a:t>NFI</a:t>
            </a:r>
            <a:r>
              <a:rPr lang="en-US" b="1" dirty="0">
                <a:latin typeface="Times New Roman" panose="02020603050405020304" pitchFamily="18" charset="0"/>
              </a:rPr>
              <a:t> which both applied the </a:t>
            </a:r>
            <a:r>
              <a:rPr lang="en-US" b="1" dirty="0" err="1">
                <a:latin typeface="Times New Roman" panose="02020603050405020304" pitchFamily="18" charset="0"/>
              </a:rPr>
              <a:t>FAO</a:t>
            </a:r>
            <a:r>
              <a:rPr lang="en-US" b="1" dirty="0">
                <a:latin typeface="Times New Roman" panose="02020603050405020304" pitchFamily="18" charset="0"/>
              </a:rPr>
              <a:t> forest definition with the thresholds of 10% canopy cover, a 0.5 ha area and a 5 m height.</a:t>
            </a:r>
          </a:p>
        </p:txBody>
      </p:sp>
    </p:spTree>
    <p:extLst>
      <p:ext uri="{BB962C8B-B14F-4D97-AF65-F5344CB8AC3E}">
        <p14:creationId xmlns:p14="http://schemas.microsoft.com/office/powerpoint/2010/main" val="1650419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What is forest according to FAO?</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According to the FAO, Forest is defined as: “land spanning more than 0.5 hectares with trees higher than. 5 meters and a canopy cover of more than 10 percent, or trees able to reach these thresholds in situ. It. does not include land that is predominantly under agricultural or urban land use”.</a:t>
            </a:r>
          </a:p>
        </p:txBody>
      </p:sp>
    </p:spTree>
    <p:extLst>
      <p:ext uri="{BB962C8B-B14F-4D97-AF65-F5344CB8AC3E}">
        <p14:creationId xmlns:p14="http://schemas.microsoft.com/office/powerpoint/2010/main" val="3497820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kern="1800" dirty="0">
                <a:latin typeface="Times New Roman" panose="02020603050405020304" pitchFamily="18" charset="0"/>
              </a:rPr>
              <a:t>Forest boundaries</a:t>
            </a:r>
          </a:p>
        </p:txBody>
      </p:sp>
      <p:sp>
        <p:nvSpPr>
          <p:cNvPr id="3" name="Text Placeholder 2"/>
          <p:cNvSpPr>
            <a:spLocks noGrp="1"/>
          </p:cNvSpPr>
          <p:nvPr>
            <p:ph type="body" idx="1"/>
          </p:nvPr>
        </p:nvSpPr>
        <p:spPr/>
        <p:txBody>
          <a:bodyPr>
            <a:normAutofit/>
          </a:bodyPr>
          <a:lstStyle/>
          <a:p>
            <a:pPr marR="0" lvl="0" rtl="0"/>
            <a:r>
              <a:rPr lang="en-US" b="1" i="0" u="none" strike="noStrike" kern="1800" baseline="0" dirty="0">
                <a:latin typeface="Times New Roman" panose="02020603050405020304" pitchFamily="18" charset="0"/>
              </a:rPr>
              <a:t>Definition and maintenance of </a:t>
            </a:r>
            <a:r>
              <a:rPr lang="en-US" b="0" i="0" u="none" strike="noStrike" kern="1800" baseline="0" dirty="0">
                <a:latin typeface="Times New Roman" panose="02020603050405020304" pitchFamily="18" charset="0"/>
              </a:rPr>
              <a:t>forest</a:t>
            </a:r>
            <a:r>
              <a:rPr lang="en-US" b="1" i="0" u="none" strike="noStrike" kern="1800" baseline="0" dirty="0">
                <a:latin typeface="Times New Roman" panose="02020603050405020304" pitchFamily="18" charset="0"/>
              </a:rPr>
              <a:t> boundaries</a:t>
            </a:r>
          </a:p>
          <a:p>
            <a:pPr marR="0" lvl="0" rtl="0"/>
            <a:r>
              <a:rPr lang="en-US" b="1" dirty="0">
                <a:solidFill>
                  <a:schemeClr val="bg1">
                    <a:lumMod val="65000"/>
                  </a:schemeClr>
                </a:solidFill>
                <a:latin typeface="Times New Roman" panose="02020603050405020304" pitchFamily="18" charset="0"/>
              </a:rPr>
              <a:t>Selection of Forest Management Unit Boundaries</a:t>
            </a:r>
          </a:p>
          <a:p>
            <a:pPr marR="0" lvl="0" rtl="0"/>
            <a:r>
              <a:rPr lang="en-US" b="1" i="0" u="none" strike="noStrike" kern="1800" baseline="0" dirty="0">
                <a:solidFill>
                  <a:schemeClr val="bg1">
                    <a:lumMod val="65000"/>
                  </a:schemeClr>
                </a:solidFill>
                <a:latin typeface="Times New Roman" panose="02020603050405020304" pitchFamily="18" charset="0"/>
              </a:rPr>
              <a:t>What is forest compartment?</a:t>
            </a:r>
            <a:r>
              <a:rPr lang="en-US" b="1" dirty="0">
                <a:solidFill>
                  <a:schemeClr val="bg1">
                    <a:lumMod val="65000"/>
                  </a:schemeClr>
                </a:solidFill>
                <a:latin typeface="Times New Roman" panose="02020603050405020304" pitchFamily="18" charset="0"/>
              </a:rPr>
              <a:t> </a:t>
            </a:r>
            <a:endParaRPr lang="en-US" b="1" i="0" u="none" strike="noStrike" baseline="0" dirty="0">
              <a:solidFill>
                <a:schemeClr val="bg1">
                  <a:lumMod val="65000"/>
                </a:schemeClr>
              </a:solidFill>
              <a:latin typeface="Times New Roman" panose="02020603050405020304" pitchFamily="18" charset="0"/>
            </a:endParaRPr>
          </a:p>
        </p:txBody>
      </p:sp>
    </p:spTree>
    <p:extLst>
      <p:ext uri="{BB962C8B-B14F-4D97-AF65-F5344CB8AC3E}">
        <p14:creationId xmlns:p14="http://schemas.microsoft.com/office/powerpoint/2010/main" val="2897495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Permanent definition of forest boundaries</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A basic principle of forest management is clear and permanent definition of forest boundaries - irrespective of land ownership and tenure -linked to permanent marking, surveying and mapping of boundaries. </a:t>
            </a:r>
          </a:p>
          <a:p>
            <a:pPr marR="0" lvl="0" rtl="0"/>
            <a:r>
              <a:rPr lang="en-US" b="1" i="0" u="none" strike="noStrike" baseline="0" dirty="0">
                <a:latin typeface="Times New Roman" panose="02020603050405020304" pitchFamily="18" charset="0"/>
              </a:rPr>
              <a:t>Permanent definition and subsequent surveying of boundaries are essential steps in defining and mapping a permanent forest estate. </a:t>
            </a:r>
          </a:p>
          <a:p>
            <a:pPr marR="0" lvl="0" rtl="0"/>
            <a:r>
              <a:rPr lang="en-US" b="1" i="0" u="none" strike="noStrike" baseline="0" dirty="0">
                <a:latin typeface="Times New Roman" panose="02020603050405020304" pitchFamily="18" charset="0"/>
              </a:rPr>
              <a:t>They also contribute towards achieving effective protection of a forest from degradation or loss. </a:t>
            </a:r>
          </a:p>
        </p:txBody>
      </p:sp>
    </p:spTree>
    <p:extLst>
      <p:ext uri="{BB962C8B-B14F-4D97-AF65-F5344CB8AC3E}">
        <p14:creationId xmlns:p14="http://schemas.microsoft.com/office/powerpoint/2010/main" val="633870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Permanent definition of forest boundaries</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It is not possible, in practice, to define the area of a forest where planned sustainable management is proposed, nor to derive an annual allowable harvest in the absence of permanently defined, surveyed and mapped forest boundaries.</a:t>
            </a:r>
          </a:p>
          <a:p>
            <a:pPr marR="0" lvl="0" rtl="0"/>
            <a:r>
              <a:rPr lang="en-US" b="1" i="0" u="none" strike="noStrike" baseline="0" dirty="0">
                <a:latin typeface="Times New Roman" panose="02020603050405020304" pitchFamily="18" charset="0"/>
              </a:rPr>
              <a:t>The boundary of a forest should be included in the cadastral map.</a:t>
            </a:r>
          </a:p>
        </p:txBody>
      </p:sp>
    </p:spTree>
    <p:extLst>
      <p:ext uri="{BB962C8B-B14F-4D97-AF65-F5344CB8AC3E}">
        <p14:creationId xmlns:p14="http://schemas.microsoft.com/office/powerpoint/2010/main" val="1107950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kern="1800" dirty="0">
                <a:latin typeface="Times New Roman" panose="02020603050405020304" pitchFamily="18" charset="0"/>
              </a:rPr>
              <a:t>Forest boundaries</a:t>
            </a:r>
          </a:p>
        </p:txBody>
      </p:sp>
      <p:sp>
        <p:nvSpPr>
          <p:cNvPr id="3" name="Text Placeholder 2"/>
          <p:cNvSpPr>
            <a:spLocks noGrp="1"/>
          </p:cNvSpPr>
          <p:nvPr>
            <p:ph type="body" idx="1"/>
          </p:nvPr>
        </p:nvSpPr>
        <p:spPr/>
        <p:txBody>
          <a:bodyPr>
            <a:normAutofit/>
          </a:bodyPr>
          <a:lstStyle/>
          <a:p>
            <a:pPr marR="0" lvl="0" rtl="0"/>
            <a:r>
              <a:rPr lang="en-US" b="1" i="0" u="none" strike="noStrike" kern="1800" baseline="0" dirty="0">
                <a:solidFill>
                  <a:schemeClr val="bg1">
                    <a:lumMod val="65000"/>
                  </a:schemeClr>
                </a:solidFill>
                <a:latin typeface="Times New Roman" panose="02020603050405020304" pitchFamily="18" charset="0"/>
              </a:rPr>
              <a:t>Definition and maintenance of </a:t>
            </a:r>
            <a:r>
              <a:rPr lang="en-US" b="0" i="0" u="none" strike="noStrike" kern="1800" baseline="0" dirty="0">
                <a:solidFill>
                  <a:schemeClr val="bg1">
                    <a:lumMod val="65000"/>
                  </a:schemeClr>
                </a:solidFill>
                <a:latin typeface="Times New Roman" panose="02020603050405020304" pitchFamily="18" charset="0"/>
              </a:rPr>
              <a:t>forest</a:t>
            </a:r>
            <a:r>
              <a:rPr lang="en-US" b="1" i="0" u="none" strike="noStrike" kern="1800" baseline="0" dirty="0">
                <a:solidFill>
                  <a:schemeClr val="bg1">
                    <a:lumMod val="65000"/>
                  </a:schemeClr>
                </a:solidFill>
                <a:latin typeface="Times New Roman" panose="02020603050405020304" pitchFamily="18" charset="0"/>
              </a:rPr>
              <a:t> boundaries</a:t>
            </a:r>
          </a:p>
          <a:p>
            <a:pPr marR="0" lvl="0" rtl="0"/>
            <a:r>
              <a:rPr lang="en-US" b="1" dirty="0">
                <a:latin typeface="Times New Roman" panose="02020603050405020304" pitchFamily="18" charset="0"/>
              </a:rPr>
              <a:t>Selection of Forest Management Unit Boundaries</a:t>
            </a:r>
          </a:p>
          <a:p>
            <a:pPr marR="0" lvl="0" rtl="0"/>
            <a:r>
              <a:rPr lang="en-US" b="1" i="0" u="none" strike="noStrike" kern="1800" baseline="0" dirty="0">
                <a:solidFill>
                  <a:schemeClr val="bg1">
                    <a:lumMod val="65000"/>
                  </a:schemeClr>
                </a:solidFill>
                <a:latin typeface="Times New Roman" panose="02020603050405020304" pitchFamily="18" charset="0"/>
              </a:rPr>
              <a:t>What is forest compartment?</a:t>
            </a:r>
            <a:r>
              <a:rPr lang="en-US" b="1" dirty="0">
                <a:solidFill>
                  <a:schemeClr val="bg1">
                    <a:lumMod val="65000"/>
                  </a:schemeClr>
                </a:solidFill>
                <a:latin typeface="Times New Roman" panose="02020603050405020304" pitchFamily="18" charset="0"/>
              </a:rPr>
              <a:t> </a:t>
            </a:r>
            <a:endParaRPr lang="en-US" b="1" i="0" u="none" strike="noStrike" baseline="0" dirty="0">
              <a:solidFill>
                <a:schemeClr val="bg1">
                  <a:lumMod val="65000"/>
                </a:schemeClr>
              </a:solidFill>
              <a:latin typeface="Times New Roman" panose="02020603050405020304" pitchFamily="18" charset="0"/>
            </a:endParaRPr>
          </a:p>
        </p:txBody>
      </p:sp>
    </p:spTree>
    <p:extLst>
      <p:ext uri="{BB962C8B-B14F-4D97-AF65-F5344CB8AC3E}">
        <p14:creationId xmlns:p14="http://schemas.microsoft.com/office/powerpoint/2010/main" val="3265564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a:latin typeface="Times New Roman" panose="02020603050405020304" pitchFamily="18" charset="0"/>
              </a:rPr>
              <a:t>Selection of Forest Management Unit Boundaries: </a:t>
            </a:r>
            <a:endParaRPr lang="en-US" b="1" i="0" u="none" strike="noStrike" kern="1800" baseline="0" dirty="0">
              <a:latin typeface="Times New Roman" panose="02020603050405020304" pitchFamily="18" charset="0"/>
            </a:endParaRPr>
          </a:p>
        </p:txBody>
      </p:sp>
      <p:sp>
        <p:nvSpPr>
          <p:cNvPr id="3" name="Text Placeholder 2"/>
          <p:cNvSpPr>
            <a:spLocks noGrp="1"/>
          </p:cNvSpPr>
          <p:nvPr>
            <p:ph type="body" idx="1"/>
          </p:nvPr>
        </p:nvSpPr>
        <p:spPr/>
        <p:txBody>
          <a:bodyPr>
            <a:normAutofit fontScale="92500" lnSpcReduction="10000"/>
          </a:bodyPr>
          <a:lstStyle/>
          <a:p>
            <a:pPr marR="0" lvl="0" rtl="0"/>
            <a:r>
              <a:rPr lang="en-US" b="1" i="0" u="none" strike="noStrike" baseline="0" dirty="0">
                <a:latin typeface="Times New Roman" panose="02020603050405020304" pitchFamily="18" charset="0"/>
              </a:rPr>
              <a:t>Wherever it is practicable to do so, natural geographic features should be selected to define the boundaries of a forest management unit. </a:t>
            </a:r>
          </a:p>
          <a:p>
            <a:pPr marR="0" lvl="0" rtl="0"/>
            <a:r>
              <a:rPr lang="en-US" b="1" i="0" u="none" strike="noStrike" baseline="0" dirty="0">
                <a:latin typeface="Times New Roman" panose="02020603050405020304" pitchFamily="18" charset="0"/>
              </a:rPr>
              <a:t>These include rivers, streams, shorelines, ridges and spurs. </a:t>
            </a:r>
          </a:p>
          <a:p>
            <a:pPr marR="0" lvl="0" rtl="0"/>
            <a:r>
              <a:rPr lang="en-US" b="1" i="0" u="none" strike="noStrike" baseline="0" dirty="0">
                <a:latin typeface="Times New Roman" panose="02020603050405020304" pitchFamily="18" charset="0"/>
              </a:rPr>
              <a:t>Permanent and clearly defined roads, railways and tracks may also be used. </a:t>
            </a:r>
          </a:p>
          <a:p>
            <a:pPr marR="0" lvl="0" rtl="0"/>
            <a:r>
              <a:rPr lang="en-US" b="1" i="0" u="none" strike="noStrike" baseline="0" dirty="0">
                <a:latin typeface="Times New Roman" panose="02020603050405020304" pitchFamily="18" charset="0"/>
              </a:rPr>
              <a:t>On flat country not having clearly </a:t>
            </a:r>
            <a:r>
              <a:rPr lang="en-US" b="1" i="0" u="none" strike="noStrike" baseline="0" dirty="0" err="1">
                <a:latin typeface="Times New Roman" panose="02020603050405020304" pitchFamily="18" charset="0"/>
              </a:rPr>
              <a:t>recognisable</a:t>
            </a:r>
            <a:r>
              <a:rPr lang="en-US" b="1" i="0" u="none" strike="noStrike" baseline="0" dirty="0">
                <a:latin typeface="Times New Roman" panose="02020603050405020304" pitchFamily="18" charset="0"/>
              </a:rPr>
              <a:t> natural features boundaries can be defined using straight lines that have a N-S, E-W orientation to enable them to be shown as true or magnetic coordinates on maps. </a:t>
            </a:r>
          </a:p>
          <a:p>
            <a:pPr marR="0" lvl="0" rtl="0"/>
            <a:r>
              <a:rPr lang="en-US" b="1" i="0" u="none" strike="noStrike" baseline="0" dirty="0">
                <a:latin typeface="Times New Roman" panose="02020603050405020304" pitchFamily="18" charset="0"/>
              </a:rPr>
              <a:t>The number of comers on straight line boundaries should be kept to a minimum.</a:t>
            </a:r>
          </a:p>
        </p:txBody>
      </p:sp>
    </p:spTree>
    <p:extLst>
      <p:ext uri="{BB962C8B-B14F-4D97-AF65-F5344CB8AC3E}">
        <p14:creationId xmlns:p14="http://schemas.microsoft.com/office/powerpoint/2010/main" val="2853917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rPr>
              <a:t>Demarcation and Maintenance of External Forest Boundaries</a:t>
            </a:r>
            <a:endParaRPr lang="en-US" b="1" i="0" u="none" strike="noStrike" kern="1800" baseline="0" dirty="0">
              <a:latin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External boundaries should be kept clear of bushy vegetation for a width of two </a:t>
            </a:r>
            <a:r>
              <a:rPr lang="en-US" b="1" i="0" u="none" strike="noStrike" baseline="0" dirty="0" err="1">
                <a:latin typeface="Times New Roman" panose="02020603050405020304" pitchFamily="18" charset="0"/>
              </a:rPr>
              <a:t>metres</a:t>
            </a:r>
            <a:r>
              <a:rPr lang="en-US" b="1" i="0" u="none" strike="noStrike" baseline="0" dirty="0">
                <a:latin typeface="Times New Roman" panose="02020603050405020304" pitchFamily="18" charset="0"/>
              </a:rPr>
              <a:t> in order that </a:t>
            </a:r>
            <a:r>
              <a:rPr lang="en-US" b="1" i="0" u="none" strike="noStrike" baseline="0" dirty="0" err="1">
                <a:latin typeface="Times New Roman" panose="02020603050405020304" pitchFamily="18" charset="0"/>
              </a:rPr>
              <a:t>neighbours</a:t>
            </a:r>
            <a:r>
              <a:rPr lang="en-US" b="1" i="0" u="none" strike="noStrike" baseline="0" dirty="0">
                <a:latin typeface="Times New Roman" panose="02020603050405020304" pitchFamily="18" charset="0"/>
              </a:rPr>
              <a:t> may easily </a:t>
            </a:r>
            <a:r>
              <a:rPr lang="en-US" b="1" i="0" u="none" strike="noStrike" baseline="0" dirty="0" err="1">
                <a:latin typeface="Times New Roman" panose="02020603050405020304" pitchFamily="18" charset="0"/>
              </a:rPr>
              <a:t>recognise</a:t>
            </a:r>
            <a:r>
              <a:rPr lang="en-US" b="1" i="0" u="none" strike="noStrike" baseline="0" dirty="0">
                <a:latin typeface="Times New Roman" panose="02020603050405020304" pitchFamily="18" charset="0"/>
              </a:rPr>
              <a:t> a boundary and to allow it to be patrolled. </a:t>
            </a:r>
          </a:p>
          <a:p>
            <a:pPr marR="0" lvl="0" rtl="0"/>
            <a:r>
              <a:rPr lang="en-US" b="1" i="0" u="none" strike="noStrike" baseline="0" dirty="0">
                <a:latin typeface="Times New Roman" panose="02020603050405020304" pitchFamily="18" charset="0"/>
              </a:rPr>
              <a:t>Trees located on a boundary should not be removed. Cost sharing between forest </a:t>
            </a:r>
            <a:r>
              <a:rPr lang="en-US" b="1" i="0" u="none" strike="noStrike" baseline="0" dirty="0" err="1">
                <a:latin typeface="Times New Roman" panose="02020603050405020304" pitchFamily="18" charset="0"/>
              </a:rPr>
              <a:t>neighbours</a:t>
            </a:r>
            <a:r>
              <a:rPr lang="en-US" b="1" i="0" u="none" strike="noStrike" baseline="0" dirty="0">
                <a:latin typeface="Times New Roman" panose="02020603050405020304" pitchFamily="18" charset="0"/>
              </a:rPr>
              <a:t> in the maintenance of common boundaries is desirable. This approach confirms agreement on the line of a common boundary and is cost-efficient.</a:t>
            </a:r>
          </a:p>
          <a:p>
            <a:pPr marR="0" lvl="0" rtl="0"/>
            <a:r>
              <a:rPr lang="en-US" b="1" i="0" u="none" strike="noStrike" baseline="0" dirty="0">
                <a:latin typeface="Times New Roman" panose="02020603050405020304" pitchFamily="18" charset="0"/>
              </a:rPr>
              <a:t>Boundaries should be defined and marked using beacons which may be durable wooden poles or stone or concrete pillars painted using two contrasting </a:t>
            </a:r>
            <a:r>
              <a:rPr lang="en-US" b="1" i="0" u="none" strike="noStrike" baseline="0" dirty="0" err="1">
                <a:latin typeface="Times New Roman" panose="02020603050405020304" pitchFamily="18" charset="0"/>
              </a:rPr>
              <a:t>colours</a:t>
            </a:r>
            <a:r>
              <a:rPr lang="en-US" b="1" i="0" u="none" strike="noStrike" baseline="0" dirty="0">
                <a:latin typeface="Times New Roman" panose="02020603050405020304" pitchFamily="18" charset="0"/>
              </a:rPr>
              <a:t>, such as broad red and white bands. </a:t>
            </a:r>
          </a:p>
        </p:txBody>
      </p:sp>
    </p:spTree>
    <p:extLst>
      <p:ext uri="{BB962C8B-B14F-4D97-AF65-F5344CB8AC3E}">
        <p14:creationId xmlns:p14="http://schemas.microsoft.com/office/powerpoint/2010/main" val="1560889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kern="1800" baseline="0" dirty="0">
                <a:latin typeface="Times New Roman" panose="02020603050405020304" pitchFamily="18" charset="0"/>
              </a:rPr>
              <a:t>Definition and maintenance of </a:t>
            </a:r>
            <a:r>
              <a:rPr lang="en-US" b="0" i="0" u="none" strike="noStrike" kern="1800" baseline="0" dirty="0">
                <a:latin typeface="Times New Roman" panose="02020603050405020304" pitchFamily="18" charset="0"/>
              </a:rPr>
              <a:t>forest</a:t>
            </a:r>
            <a:r>
              <a:rPr lang="en-US" b="1" i="0" u="none" strike="noStrike" kern="1800" baseline="0" dirty="0">
                <a:latin typeface="Times New Roman" panose="02020603050405020304" pitchFamily="18" charset="0"/>
              </a:rPr>
              <a:t> boundaries: </a:t>
            </a:r>
            <a:r>
              <a:rPr lang="en-US" b="1" dirty="0">
                <a:latin typeface="Times New Roman" panose="02020603050405020304" pitchFamily="18" charset="0"/>
              </a:rPr>
              <a:t>Patrolling </a:t>
            </a:r>
            <a:endParaRPr lang="en-US" b="1" i="0" u="none" strike="noStrike" kern="1800" baseline="0" dirty="0">
              <a:latin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Patrolling is essential and should be undertaken often in heavily populated areas or where the risk of boundary transgression is considered to be high. </a:t>
            </a:r>
          </a:p>
          <a:p>
            <a:pPr marR="0" lvl="0" rtl="0"/>
            <a:r>
              <a:rPr lang="en-US" b="1" i="0" u="none" strike="noStrike" baseline="0" dirty="0">
                <a:latin typeface="Times New Roman" panose="02020603050405020304" pitchFamily="18" charset="0"/>
              </a:rPr>
              <a:t>Forest guards should be accountable to a senior officer or director. </a:t>
            </a:r>
          </a:p>
          <a:p>
            <a:pPr marR="0" lvl="0" rtl="0"/>
            <a:r>
              <a:rPr lang="en-US" b="1" i="0" u="none" strike="noStrike" baseline="0" dirty="0">
                <a:latin typeface="Times New Roman" panose="02020603050405020304" pitchFamily="18" charset="0"/>
              </a:rPr>
              <a:t>Aerial inspection and remote sensing imagery can be helpful for checking boundaries but these methods are most useful after boundaries are known on the ground. </a:t>
            </a:r>
          </a:p>
          <a:p>
            <a:pPr marR="0" lvl="0" rtl="0"/>
            <a:r>
              <a:rPr lang="en-US" b="1" i="0" u="none" strike="noStrike" baseline="0" dirty="0">
                <a:latin typeface="Times New Roman" panose="02020603050405020304" pitchFamily="18" charset="0"/>
              </a:rPr>
              <a:t>Notices should be erected on high-use parts of a boundary.</a:t>
            </a:r>
          </a:p>
        </p:txBody>
      </p:sp>
    </p:spTree>
    <p:extLst>
      <p:ext uri="{BB962C8B-B14F-4D97-AF65-F5344CB8AC3E}">
        <p14:creationId xmlns:p14="http://schemas.microsoft.com/office/powerpoint/2010/main" val="289953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kern="1800" dirty="0">
                <a:latin typeface="Times New Roman" panose="02020603050405020304" pitchFamily="18" charset="0"/>
              </a:rPr>
              <a:t>Forest boundaries</a:t>
            </a:r>
          </a:p>
        </p:txBody>
      </p:sp>
      <p:sp>
        <p:nvSpPr>
          <p:cNvPr id="3" name="Text Placeholder 2"/>
          <p:cNvSpPr>
            <a:spLocks noGrp="1"/>
          </p:cNvSpPr>
          <p:nvPr>
            <p:ph type="body" idx="1"/>
          </p:nvPr>
        </p:nvSpPr>
        <p:spPr/>
        <p:txBody>
          <a:bodyPr>
            <a:normAutofit/>
          </a:bodyPr>
          <a:lstStyle/>
          <a:p>
            <a:pPr marR="0" lvl="0" rtl="0"/>
            <a:r>
              <a:rPr lang="en-US" b="1" i="0" u="none" strike="noStrike" kern="1800" baseline="0" dirty="0">
                <a:solidFill>
                  <a:schemeClr val="bg1">
                    <a:lumMod val="65000"/>
                  </a:schemeClr>
                </a:solidFill>
                <a:latin typeface="Times New Roman" panose="02020603050405020304" pitchFamily="18" charset="0"/>
              </a:rPr>
              <a:t>Definition and maintenance of </a:t>
            </a:r>
            <a:r>
              <a:rPr lang="en-US" b="0" i="0" u="none" strike="noStrike" kern="1800" baseline="0" dirty="0">
                <a:solidFill>
                  <a:schemeClr val="bg1">
                    <a:lumMod val="65000"/>
                  </a:schemeClr>
                </a:solidFill>
                <a:latin typeface="Times New Roman" panose="02020603050405020304" pitchFamily="18" charset="0"/>
              </a:rPr>
              <a:t>forest</a:t>
            </a:r>
            <a:r>
              <a:rPr lang="en-US" b="1" i="0" u="none" strike="noStrike" kern="1800" baseline="0" dirty="0">
                <a:solidFill>
                  <a:schemeClr val="bg1">
                    <a:lumMod val="65000"/>
                  </a:schemeClr>
                </a:solidFill>
                <a:latin typeface="Times New Roman" panose="02020603050405020304" pitchFamily="18" charset="0"/>
              </a:rPr>
              <a:t> boundaries</a:t>
            </a:r>
          </a:p>
          <a:p>
            <a:pPr marR="0" lvl="0" rtl="0"/>
            <a:r>
              <a:rPr lang="en-US" b="1" dirty="0">
                <a:solidFill>
                  <a:schemeClr val="bg1">
                    <a:lumMod val="75000"/>
                  </a:schemeClr>
                </a:solidFill>
                <a:latin typeface="Times New Roman" panose="02020603050405020304" pitchFamily="18" charset="0"/>
              </a:rPr>
              <a:t>Selection of Forest Management Unit Boundaries</a:t>
            </a:r>
          </a:p>
          <a:p>
            <a:pPr marR="0" lvl="0" rtl="0"/>
            <a:r>
              <a:rPr lang="en-US" b="1" i="0" u="none" strike="noStrike" kern="1800" baseline="0" dirty="0">
                <a:latin typeface="Times New Roman" panose="02020603050405020304" pitchFamily="18" charset="0"/>
              </a:rPr>
              <a:t>What is forest compartment?</a:t>
            </a:r>
            <a:r>
              <a:rPr lang="en-US" b="1" dirty="0">
                <a:latin typeface="Times New Roman" panose="02020603050405020304" pitchFamily="18" charset="0"/>
              </a:rPr>
              <a:t> </a:t>
            </a:r>
            <a:endParaRPr lang="en-US"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2615356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Topic to be covered are</a:t>
            </a:r>
          </a:p>
        </p:txBody>
      </p:sp>
      <p:sp>
        <p:nvSpPr>
          <p:cNvPr id="3" name="Text Placeholder 2"/>
          <p:cNvSpPr>
            <a:spLocks noGrp="1"/>
          </p:cNvSpPr>
          <p:nvPr>
            <p:ph type="body" idx="1"/>
          </p:nvPr>
        </p:nvSpPr>
        <p:spPr/>
        <p:txBody>
          <a:bodyPr>
            <a:normAutofit lnSpcReduction="10000"/>
          </a:bodyPr>
          <a:lstStyle/>
          <a:p>
            <a:pPr marR="0" lvl="0" rtl="0"/>
            <a:r>
              <a:rPr lang="en-US" b="1" i="0" u="none" strike="noStrike" baseline="0">
                <a:latin typeface="Times New Roman" panose="02020603050405020304" pitchFamily="18" charset="0"/>
              </a:rPr>
              <a:t>Forest boundary </a:t>
            </a:r>
          </a:p>
          <a:p>
            <a:pPr marR="0" lvl="0" rtl="0"/>
            <a:r>
              <a:rPr lang="en-US" b="1" i="0" u="none" strike="noStrike" baseline="0">
                <a:latin typeface="Times New Roman" panose="02020603050405020304" pitchFamily="18" charset="0"/>
              </a:rPr>
              <a:t>Forest compartment </a:t>
            </a:r>
          </a:p>
          <a:p>
            <a:pPr marR="0" lvl="0" rtl="0"/>
            <a:r>
              <a:rPr lang="en-US" b="1" i="0" u="none" strike="noStrike" baseline="0">
                <a:latin typeface="Times New Roman" panose="02020603050405020304" pitchFamily="18" charset="0"/>
              </a:rPr>
              <a:t>Forest types / stratification </a:t>
            </a:r>
          </a:p>
          <a:p>
            <a:pPr marR="0" lvl="0" rtl="0"/>
            <a:r>
              <a:rPr lang="en-US" b="1" i="0" u="none" strike="noStrike" baseline="0">
                <a:latin typeface="Times New Roman" panose="02020603050405020304" pitchFamily="18" charset="0"/>
              </a:rPr>
              <a:t>Forest site characteristics (physical) </a:t>
            </a:r>
          </a:p>
          <a:p>
            <a:pPr marR="0" lvl="0" rtl="0"/>
            <a:r>
              <a:rPr lang="en-US" b="1" i="0" u="none" strike="noStrike" baseline="0">
                <a:latin typeface="Times New Roman" panose="02020603050405020304" pitchFamily="18" charset="0"/>
              </a:rPr>
              <a:t>Forest owners </a:t>
            </a:r>
          </a:p>
          <a:p>
            <a:pPr marR="0" lvl="0" rtl="0"/>
            <a:r>
              <a:rPr lang="en-US" b="1" i="0" u="none" strike="noStrike" baseline="0">
                <a:latin typeface="Times New Roman" panose="02020603050405020304" pitchFamily="18" charset="0"/>
              </a:rPr>
              <a:t>Forest inventory summary </a:t>
            </a:r>
          </a:p>
          <a:p>
            <a:pPr marR="0" lvl="0" rtl="0"/>
            <a:r>
              <a:rPr lang="en-US" b="1" i="0" u="none" strike="noStrike" baseline="0">
                <a:latin typeface="Times New Roman" panose="02020603050405020304" pitchFamily="18" charset="0"/>
              </a:rPr>
              <a:t>Forest cover change</a:t>
            </a:r>
          </a:p>
          <a:p>
            <a:pPr marR="0" lvl="0" rtl="0"/>
            <a:r>
              <a:rPr lang="en-US" b="1" i="0" u="none" strike="noStrike" baseline="0">
                <a:latin typeface="Times New Roman" panose="02020603050405020304" pitchFamily="18" charset="0"/>
              </a:rPr>
              <a:t>Forest biomass</a:t>
            </a:r>
          </a:p>
          <a:p>
            <a:pPr marR="0" lvl="0" rtl="0"/>
            <a:r>
              <a:rPr lang="en-US" b="1" i="0" u="none" strike="noStrike" baseline="0">
                <a:latin typeface="Times New Roman" panose="02020603050405020304" pitchFamily="18" charset="0"/>
              </a:rPr>
              <a:t>Forest damage</a:t>
            </a:r>
          </a:p>
        </p:txBody>
      </p:sp>
    </p:spTree>
    <p:extLst>
      <p:ext uri="{BB962C8B-B14F-4D97-AF65-F5344CB8AC3E}">
        <p14:creationId xmlns:p14="http://schemas.microsoft.com/office/powerpoint/2010/main" val="323227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What is forest compartment?</a:t>
            </a:r>
          </a:p>
        </p:txBody>
      </p:sp>
      <p:sp>
        <p:nvSpPr>
          <p:cNvPr id="3" name="Text Placeholder 2"/>
          <p:cNvSpPr>
            <a:spLocks noGrp="1"/>
          </p:cNvSpPr>
          <p:nvPr>
            <p:ph type="body" idx="1"/>
          </p:nvPr>
        </p:nvSpPr>
        <p:spPr/>
        <p:txBody>
          <a:bodyPr>
            <a:normAutofit fontScale="92500" lnSpcReduction="20000"/>
          </a:bodyPr>
          <a:lstStyle/>
          <a:p>
            <a:pPr marR="0" lvl="0" rtl="0"/>
            <a:r>
              <a:rPr lang="en-US" b="1" i="0" u="none" strike="noStrike" baseline="0">
                <a:latin typeface="Times New Roman" panose="02020603050405020304" pitchFamily="18" charset="0"/>
              </a:rPr>
              <a:t>Forest compartment is a section of forest with homogeneous growth conditions and tree species. It may also be called stand compartment or stand. The size of compartments varies. Compartments are marked in forestry maps, and forest management plans are made according to their growing conditions.</a:t>
            </a:r>
          </a:p>
          <a:p>
            <a:pPr marR="0" lvl="0" rtl="0"/>
            <a:r>
              <a:rPr lang="en-US" b="1" i="0" u="none" strike="noStrike" baseline="0">
                <a:latin typeface="Times New Roman" panose="02020603050405020304" pitchFamily="18" charset="0"/>
              </a:rPr>
              <a:t>Forest compartment is </a:t>
            </a:r>
            <a:r>
              <a:rPr lang="en-US" b="1" i="0" u="none" strike="noStrike" baseline="0">
                <a:solidFill>
                  <a:srgbClr val="040C28"/>
                </a:solidFill>
                <a:latin typeface="Times New Roman" panose="02020603050405020304" pitchFamily="18" charset="0"/>
              </a:rPr>
              <a:t>the smallest unit of management. Management operations are done at the compartment level and history of each compartment is periodically maintained.</a:t>
            </a:r>
          </a:p>
          <a:p>
            <a:pPr marR="0" lvl="0" rtl="0"/>
            <a:r>
              <a:rPr lang="en-US" b="1" i="0" u="none" strike="noStrike" baseline="0">
                <a:latin typeface="Times New Roman" panose="02020603050405020304" pitchFamily="18" charset="0"/>
              </a:rPr>
              <a:t>A compartment is a permanent, geographically recognisable unit of forest land forming the basis for planning, prescription, implementation, monitoring and recording of forest operations. To the extent that it is practicable, areas of forest that are to be managed for different purposes, or have clearly different functions or values, should be placed in separately defined compartments. </a:t>
            </a:r>
          </a:p>
        </p:txBody>
      </p:sp>
    </p:spTree>
    <p:extLst>
      <p:ext uri="{BB962C8B-B14F-4D97-AF65-F5344CB8AC3E}">
        <p14:creationId xmlns:p14="http://schemas.microsoft.com/office/powerpoint/2010/main" val="487305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Practical guidelines for defining forest compartments are:</a:t>
            </a:r>
          </a:p>
        </p:txBody>
      </p:sp>
      <p:sp>
        <p:nvSpPr>
          <p:cNvPr id="3" name="Text Placeholder 2"/>
          <p:cNvSpPr>
            <a:spLocks noGrp="1"/>
          </p:cNvSpPr>
          <p:nvPr>
            <p:ph type="body" idx="1"/>
          </p:nvPr>
        </p:nvSpPr>
        <p:spPr/>
        <p:txBody>
          <a:bodyPr>
            <a:normAutofit fontScale="92500" lnSpcReduction="10000"/>
          </a:bodyPr>
          <a:lstStyle/>
          <a:p>
            <a:pPr marR="0" lvl="0" rtl="0"/>
            <a:r>
              <a:rPr lang="en-US" b="1" i="0" u="none" strike="noStrike" baseline="0">
                <a:latin typeface="Times New Roman" panose="02020603050405020304" pitchFamily="18" charset="0"/>
              </a:rPr>
              <a:t>Wherever practicable:</a:t>
            </a:r>
          </a:p>
          <a:p>
            <a:pPr marR="0" lvl="1" rtl="0"/>
            <a:r>
              <a:rPr lang="en-US" b="1" i="0" u="none" strike="noStrike" baseline="0">
                <a:solidFill>
                  <a:srgbClr val="000000"/>
                </a:solidFill>
                <a:latin typeface="Times New Roman" panose="02020603050405020304" pitchFamily="18" charset="0"/>
              </a:rPr>
              <a:t>Boundaries should be geographically recognisable, such as rivers, streams, ridges and gullies. Permanent roads and trails may also be used. Boundaries should be recorded on all forest management maps.</a:t>
            </a:r>
          </a:p>
          <a:p>
            <a:pPr marR="0" lvl="1" rtl="0"/>
            <a:r>
              <a:rPr lang="en-US" b="1" i="0" u="none" strike="noStrike" baseline="0">
                <a:solidFill>
                  <a:srgbClr val="000000"/>
                </a:solidFill>
                <a:latin typeface="Times New Roman" panose="02020603050405020304" pitchFamily="18" charset="0"/>
              </a:rPr>
              <a:t>Compartments should as far as possible comprise uniform forest types and be physically recognisable on the ground.</a:t>
            </a:r>
          </a:p>
          <a:p>
            <a:pPr marR="0" lvl="1" rtl="0"/>
            <a:r>
              <a:rPr lang="en-US" b="1" i="0" u="none" strike="noStrike" baseline="0">
                <a:solidFill>
                  <a:srgbClr val="000000"/>
                </a:solidFill>
                <a:latin typeface="Times New Roman" panose="02020603050405020304" pitchFamily="18" charset="0"/>
              </a:rPr>
              <a:t>Numbering should be sequential, usually commencing at a forest headquarters. Compartment numbers should not be changed.</a:t>
            </a:r>
          </a:p>
          <a:p>
            <a:pPr marR="0" lvl="1" rtl="0"/>
            <a:r>
              <a:rPr lang="en-US" b="1" i="0" u="none" strike="noStrike" baseline="0">
                <a:solidFill>
                  <a:srgbClr val="000000"/>
                </a:solidFill>
                <a:latin typeface="Times New Roman" panose="02020603050405020304" pitchFamily="18" charset="0"/>
              </a:rPr>
              <a:t>Compartments should not be so large that sub-division into numerous sub-compartments is required in order to achieve effective implementation of forest operations. Sub-compartmentation should be minimised. Flexibility is required in determining compartment size; a practical size range for many management situations is between 100 ha and 500 ha, depending upon the physical features of the forest and land.</a:t>
            </a:r>
          </a:p>
        </p:txBody>
      </p:sp>
    </p:spTree>
    <p:extLst>
      <p:ext uri="{BB962C8B-B14F-4D97-AF65-F5344CB8AC3E}">
        <p14:creationId xmlns:p14="http://schemas.microsoft.com/office/powerpoint/2010/main" val="3690076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Compartment Records</a:t>
            </a:r>
          </a:p>
        </p:txBody>
      </p:sp>
      <p:sp>
        <p:nvSpPr>
          <p:cNvPr id="3" name="Text Placeholder 2"/>
          <p:cNvSpPr>
            <a:spLocks noGrp="1"/>
          </p:cNvSpPr>
          <p:nvPr>
            <p:ph type="body" idx="1"/>
          </p:nvPr>
        </p:nvSpPr>
        <p:spPr/>
        <p:txBody>
          <a:bodyPr>
            <a:normAutofit fontScale="92500" lnSpcReduction="10000"/>
          </a:bodyPr>
          <a:lstStyle/>
          <a:p>
            <a:pPr marR="0" lvl="0" rtl="0"/>
            <a:r>
              <a:rPr lang="en-US" b="1" i="0" u="none" strike="noStrike" baseline="0">
                <a:latin typeface="Times New Roman" panose="02020603050405020304" pitchFamily="18" charset="0"/>
              </a:rPr>
              <a:t>Compartment records may either be constructed and maintained manually in a register, or on a personal computer using database software. Each record should have four main components, as follows:</a:t>
            </a:r>
          </a:p>
          <a:p>
            <a:pPr marR="0" lvl="0" rtl="0"/>
            <a:r>
              <a:rPr lang="en-US" b="1" i="0" u="none" strike="noStrike" baseline="0">
                <a:latin typeface="Times New Roman" panose="02020603050405020304" pitchFamily="18" charset="0"/>
              </a:rPr>
              <a:t>A summary of site conditions (soils, slopes, rainfall),</a:t>
            </a:r>
          </a:p>
          <a:p>
            <a:pPr marR="0" lvl="0" rtl="0"/>
            <a:r>
              <a:rPr lang="en-US" b="1" i="0" u="none" strike="noStrike" baseline="0">
                <a:latin typeface="Times New Roman" panose="02020603050405020304" pitchFamily="18" charset="0"/>
              </a:rPr>
              <a:t>Pre-harvest inventory data (species, tree numbers and volumes expressed by stem diameter classes),</a:t>
            </a:r>
          </a:p>
          <a:p>
            <a:pPr marR="0" lvl="0" rtl="0"/>
            <a:r>
              <a:rPr lang="en-US" b="1" i="0" u="none" strike="noStrike" baseline="0">
                <a:latin typeface="Times New Roman" panose="02020603050405020304" pitchFamily="18" charset="0"/>
              </a:rPr>
              <a:t>Dates and details of harvesting and silvicultural operations (site preparation for planting, weeding/slashing, pruning, selective harvesting, shelterwood cutting, thinning, climber cutting, enrichment planting, release weeding),</a:t>
            </a:r>
          </a:p>
          <a:p>
            <a:pPr marR="0" lvl="0" rtl="0"/>
            <a:r>
              <a:rPr lang="en-US" b="1" i="0" u="none" strike="noStrike" baseline="0">
                <a:latin typeface="Times New Roman" panose="02020603050405020304" pitchFamily="18" charset="0"/>
              </a:rPr>
              <a:t>Post-harvest inventory data (poles, saplings, seedlings, nucleus trees).</a:t>
            </a:r>
          </a:p>
        </p:txBody>
      </p:sp>
    </p:spTree>
    <p:extLst>
      <p:ext uri="{BB962C8B-B14F-4D97-AF65-F5344CB8AC3E}">
        <p14:creationId xmlns:p14="http://schemas.microsoft.com/office/powerpoint/2010/main" val="828397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Manually maintained compartment history </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An example of a manually maintained compartment history record is shown in the FAO guideline “A Manually Maintained Compartment History Record”</a:t>
            </a:r>
          </a:p>
        </p:txBody>
      </p:sp>
    </p:spTree>
    <p:extLst>
      <p:ext uri="{BB962C8B-B14F-4D97-AF65-F5344CB8AC3E}">
        <p14:creationId xmlns:p14="http://schemas.microsoft.com/office/powerpoint/2010/main" val="4293012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4E8C4D-6E2E-4E54-1324-1D21328D5808}"/>
              </a:ext>
            </a:extLst>
          </p:cNvPr>
          <p:cNvSpPr>
            <a:spLocks noGrp="1"/>
          </p:cNvSpPr>
          <p:nvPr>
            <p:ph type="dt" sz="half" idx="10"/>
          </p:nvPr>
        </p:nvSpPr>
        <p:spPr/>
        <p:txBody>
          <a:bodyPr/>
          <a:lstStyle/>
          <a:p>
            <a:r>
              <a:rPr lang="en-US"/>
              <a:t>04-Apr-23</a:t>
            </a:r>
          </a:p>
        </p:txBody>
      </p:sp>
      <p:sp>
        <p:nvSpPr>
          <p:cNvPr id="3" name="Footer Placeholder 2">
            <a:extLst>
              <a:ext uri="{FF2B5EF4-FFF2-40B4-BE49-F238E27FC236}">
                <a16:creationId xmlns:a16="http://schemas.microsoft.com/office/drawing/2014/main" id="{9E2681F3-B928-70A8-0CC5-5C3B72CF69F4}"/>
              </a:ext>
            </a:extLst>
          </p:cNvPr>
          <p:cNvSpPr>
            <a:spLocks noGrp="1"/>
          </p:cNvSpPr>
          <p:nvPr>
            <p:ph type="ftr" sz="quarter" idx="11"/>
          </p:nvPr>
        </p:nvSpPr>
        <p:spPr/>
        <p:txBody>
          <a:bodyPr/>
          <a:lstStyle/>
          <a:p>
            <a:r>
              <a:rPr lang="en-US"/>
              <a:t>Kefyalew Sahle (HU, WGCFNR)</a:t>
            </a:r>
          </a:p>
        </p:txBody>
      </p:sp>
      <p:sp>
        <p:nvSpPr>
          <p:cNvPr id="4" name="Slide Number Placeholder 3">
            <a:extLst>
              <a:ext uri="{FF2B5EF4-FFF2-40B4-BE49-F238E27FC236}">
                <a16:creationId xmlns:a16="http://schemas.microsoft.com/office/drawing/2014/main" id="{B1BDD03A-79B7-370F-CAC5-947CF1022235}"/>
              </a:ext>
            </a:extLst>
          </p:cNvPr>
          <p:cNvSpPr>
            <a:spLocks noGrp="1"/>
          </p:cNvSpPr>
          <p:nvPr>
            <p:ph type="sldNum" sz="quarter" idx="12"/>
          </p:nvPr>
        </p:nvSpPr>
        <p:spPr/>
        <p:txBody>
          <a:bodyPr/>
          <a:lstStyle/>
          <a:p>
            <a:fld id="{A088C100-5670-4E20-940F-F4434F56A4F4}" type="slidenum">
              <a:rPr lang="en-US" smtClean="0"/>
              <a:t>34</a:t>
            </a:fld>
            <a:endParaRPr lang="en-US"/>
          </a:p>
        </p:txBody>
      </p:sp>
    </p:spTree>
    <p:extLst>
      <p:ext uri="{BB962C8B-B14F-4D97-AF65-F5344CB8AC3E}">
        <p14:creationId xmlns:p14="http://schemas.microsoft.com/office/powerpoint/2010/main" val="4239067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Forest types / stratification</a:t>
            </a:r>
          </a:p>
        </p:txBody>
      </p:sp>
      <p:sp>
        <p:nvSpPr>
          <p:cNvPr id="3" name="Text Placeholder 2"/>
          <p:cNvSpPr>
            <a:spLocks noGrp="1"/>
          </p:cNvSpPr>
          <p:nvPr>
            <p:ph type="body" idx="1"/>
          </p:nvPr>
        </p:nvSpPr>
        <p:spPr/>
        <p:txBody>
          <a:bodyPr>
            <a:normAutofit fontScale="92500" lnSpcReduction="20000"/>
          </a:bodyPr>
          <a:lstStyle/>
          <a:p>
            <a:pPr marR="0" lvl="0" rtl="0"/>
            <a:r>
              <a:rPr lang="en-US" b="1" i="0" u="none" strike="noStrike" baseline="0" dirty="0">
                <a:latin typeface="Times New Roman" panose="02020603050405020304" pitchFamily="18" charset="0"/>
              </a:rPr>
              <a:t>Forest inventories may be carried out at country, regional, or global level. </a:t>
            </a:r>
          </a:p>
          <a:p>
            <a:pPr marR="0" lvl="0" rtl="0"/>
            <a:r>
              <a:rPr lang="en-US" b="1" i="0" u="none" strike="noStrike" baseline="0" dirty="0">
                <a:latin typeface="Times New Roman" panose="02020603050405020304" pitchFamily="18" charset="0"/>
              </a:rPr>
              <a:t>The methodologies used to develop the inventories vary widely.</a:t>
            </a:r>
          </a:p>
          <a:p>
            <a:pPr marR="0" lvl="0" rtl="0"/>
            <a:r>
              <a:rPr lang="en-US" b="1" i="0" u="none" strike="noStrike" baseline="0" dirty="0">
                <a:latin typeface="Times New Roman" panose="02020603050405020304" pitchFamily="18" charset="0"/>
              </a:rPr>
              <a:t>Even at the country level, a full coverage of all the forest area is seldom carried out. Some parameters to be estimated entail destructive sampling to generate mean values that are used as representative values for certain forest components. </a:t>
            </a:r>
          </a:p>
          <a:p>
            <a:pPr marR="0" lvl="0" rtl="0"/>
            <a:r>
              <a:rPr lang="en-US" b="1" i="0" u="none" strike="noStrike" baseline="0" dirty="0">
                <a:latin typeface="Times New Roman" panose="02020603050405020304" pitchFamily="18" charset="0"/>
              </a:rPr>
              <a:t>In general, two approaches are used (either jointly or separately) in forest inventories: (1) remotely sensed data (aerial photographs, satellite imagery), and (2) statistical sampling techniques. Although some information can be provided via remote sensing, the main share of data is usually obtained through field measurements, hence the need to rely on sampling techniques.</a:t>
            </a:r>
          </a:p>
        </p:txBody>
      </p:sp>
    </p:spTree>
    <p:extLst>
      <p:ext uri="{BB962C8B-B14F-4D97-AF65-F5344CB8AC3E}">
        <p14:creationId xmlns:p14="http://schemas.microsoft.com/office/powerpoint/2010/main" val="3924434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Forest types / stratification</a:t>
            </a:r>
          </a:p>
        </p:txBody>
      </p:sp>
      <p:sp>
        <p:nvSpPr>
          <p:cNvPr id="3" name="Text Placeholder 2"/>
          <p:cNvSpPr>
            <a:spLocks noGrp="1"/>
          </p:cNvSpPr>
          <p:nvPr>
            <p:ph type="body" idx="1"/>
          </p:nvPr>
        </p:nvSpPr>
        <p:spPr/>
        <p:txBody>
          <a:bodyPr>
            <a:normAutofit fontScale="92500" lnSpcReduction="10000"/>
          </a:bodyPr>
          <a:lstStyle/>
          <a:p>
            <a:pPr marR="0" lvl="0" rtl="0"/>
            <a:r>
              <a:rPr lang="en-US" b="1" i="0" u="none" strike="noStrike" baseline="0" dirty="0">
                <a:latin typeface="Times New Roman" panose="02020603050405020304" pitchFamily="18" charset="0"/>
              </a:rPr>
              <a:t>Aerial photographs and satellite imagery may be useful to stratify the forest area into vegetation types, or even tree species, depending on the scale of the aerial photographs or the spatial resolution of the sensor on board the satellite. </a:t>
            </a:r>
          </a:p>
          <a:p>
            <a:pPr marR="0" lvl="0" rtl="0"/>
            <a:r>
              <a:rPr lang="en-US" b="1" i="0" u="none" strike="noStrike" baseline="0" dirty="0">
                <a:latin typeface="Times New Roman" panose="02020603050405020304" pitchFamily="18" charset="0"/>
              </a:rPr>
              <a:t>Through stratification, a number of strata containing relatively homogenous elements is defined.</a:t>
            </a:r>
          </a:p>
          <a:p>
            <a:pPr marR="0" lvl="0" rtl="0"/>
            <a:r>
              <a:rPr lang="en-US" b="1" i="0" u="none" strike="noStrike" baseline="0" dirty="0">
                <a:latin typeface="Times New Roman" panose="02020603050405020304" pitchFamily="18" charset="0"/>
              </a:rPr>
              <a:t>Then sampling can be applied in each stratum, ensuring that all the classes of interest (vegetation types or tree species, for instance) are included. Multistage stratification can also be applied. First, the broad classes of forest types are stratified, and then each stratum is further stratified according to tree species, height, age, wood volume, or productivity, for instance.</a:t>
            </a:r>
          </a:p>
        </p:txBody>
      </p:sp>
    </p:spTree>
    <p:extLst>
      <p:ext uri="{BB962C8B-B14F-4D97-AF65-F5344CB8AC3E}">
        <p14:creationId xmlns:p14="http://schemas.microsoft.com/office/powerpoint/2010/main" val="386336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Forest types / stratification</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One common practice for stratifying the forest area according to different forest types (broad categories) is to integrate fine spatial resolution satellite data (around 30 meters) with available national vegetation maps in a geographical information system (GIS). </a:t>
            </a:r>
          </a:p>
          <a:p>
            <a:pPr marR="0" lvl="0" rtl="0"/>
            <a:r>
              <a:rPr lang="en-US" b="1" i="0" u="none" strike="noStrike" baseline="0" dirty="0">
                <a:latin typeface="Times New Roman" panose="02020603050405020304" pitchFamily="18" charset="0"/>
              </a:rPr>
              <a:t>Satellite data can be used to update the vegetation maps and, on the other hand, the existing vegetation maps may be useful in providing the spectral characteristics of broad vegetation types, improving the thematic classification (digital or based on visual analysis).</a:t>
            </a:r>
          </a:p>
        </p:txBody>
      </p:sp>
    </p:spTree>
    <p:extLst>
      <p:ext uri="{BB962C8B-B14F-4D97-AF65-F5344CB8AC3E}">
        <p14:creationId xmlns:p14="http://schemas.microsoft.com/office/powerpoint/2010/main" val="1784910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Forest can be classified / stratified based on </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different criteria/factors: </a:t>
            </a:r>
          </a:p>
          <a:p>
            <a:pPr lvl="1"/>
            <a:r>
              <a:rPr lang="en-US" b="1" i="0" u="none" strike="noStrike" baseline="0" dirty="0">
                <a:latin typeface="Times New Roman" panose="02020603050405020304" pitchFamily="18" charset="0"/>
              </a:rPr>
              <a:t>origin of the forest (manmade / natural), </a:t>
            </a:r>
          </a:p>
          <a:p>
            <a:pPr lvl="1"/>
            <a:r>
              <a:rPr lang="en-US" b="1" i="0" u="none" strike="noStrike" baseline="0" dirty="0">
                <a:latin typeface="Times New Roman" panose="02020603050405020304" pitchFamily="18" charset="0"/>
              </a:rPr>
              <a:t>natural vegetation type, </a:t>
            </a:r>
          </a:p>
          <a:p>
            <a:pPr lvl="1"/>
            <a:r>
              <a:rPr lang="en-US" b="1" i="0" u="none" strike="noStrike" baseline="0" dirty="0">
                <a:latin typeface="Times New Roman" panose="02020603050405020304" pitchFamily="18" charset="0"/>
              </a:rPr>
              <a:t>biome, </a:t>
            </a:r>
          </a:p>
          <a:p>
            <a:pPr lvl="1"/>
            <a:r>
              <a:rPr lang="en-US" b="1" i="0" u="none" strike="noStrike" baseline="0" dirty="0">
                <a:latin typeface="Times New Roman" panose="02020603050405020304" pitchFamily="18" charset="0"/>
              </a:rPr>
              <a:t>density, </a:t>
            </a:r>
          </a:p>
          <a:p>
            <a:pPr lvl="1"/>
            <a:r>
              <a:rPr lang="en-US" b="1" i="0" u="none" strike="noStrike" baseline="0" dirty="0">
                <a:latin typeface="Times New Roman" panose="02020603050405020304" pitchFamily="18" charset="0"/>
              </a:rPr>
              <a:t>species, </a:t>
            </a:r>
          </a:p>
          <a:p>
            <a:pPr lvl="1"/>
            <a:r>
              <a:rPr lang="en-US" b="1" i="0" u="none" strike="noStrike" baseline="0" dirty="0">
                <a:latin typeface="Times New Roman" panose="02020603050405020304" pitchFamily="18" charset="0"/>
              </a:rPr>
              <a:t>ownership, </a:t>
            </a:r>
          </a:p>
          <a:p>
            <a:pPr lvl="1"/>
            <a:r>
              <a:rPr lang="en-US" b="1" i="0" u="none" strike="noStrike" baseline="0" dirty="0">
                <a:latin typeface="Times New Roman" panose="02020603050405020304" pitchFamily="18" charset="0"/>
              </a:rPr>
              <a:t>use, </a:t>
            </a:r>
          </a:p>
          <a:p>
            <a:pPr lvl="1"/>
            <a:r>
              <a:rPr lang="en-US" b="1" i="0" u="none" strike="noStrike" baseline="0" dirty="0">
                <a:latin typeface="Times New Roman" panose="02020603050405020304" pitchFamily="18" charset="0"/>
              </a:rPr>
              <a:t>location, etc.</a:t>
            </a:r>
          </a:p>
        </p:txBody>
      </p:sp>
    </p:spTree>
    <p:extLst>
      <p:ext uri="{BB962C8B-B14F-4D97-AF65-F5344CB8AC3E}">
        <p14:creationId xmlns:p14="http://schemas.microsoft.com/office/powerpoint/2010/main" val="1516499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Ethiopian vegetation types </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A new map of the potential vegetation types of Ethiopia has been produced on the scale of 1:2,000,000. </a:t>
            </a:r>
          </a:p>
          <a:p>
            <a:pPr marR="0" lvl="0" rtl="0"/>
            <a:r>
              <a:rPr lang="en-US" b="1" i="0" u="none" strike="noStrike" baseline="0" dirty="0">
                <a:latin typeface="Times New Roman" panose="02020603050405020304" pitchFamily="18" charset="0"/>
              </a:rPr>
              <a:t>It is published  as an atlas with 29 map plates. </a:t>
            </a:r>
          </a:p>
          <a:p>
            <a:pPr marR="0" lvl="0" rtl="0"/>
            <a:r>
              <a:rPr lang="en-US" b="1" i="0" u="none" strike="noStrike" baseline="0" dirty="0">
                <a:latin typeface="Times New Roman" panose="02020603050405020304" pitchFamily="18" charset="0"/>
              </a:rPr>
              <a:t>The map shows the distribution of twelve potential vegetation types that can be mapped using environmental parameters and GIS methodology. </a:t>
            </a:r>
          </a:p>
        </p:txBody>
      </p:sp>
    </p:spTree>
    <p:extLst>
      <p:ext uri="{BB962C8B-B14F-4D97-AF65-F5344CB8AC3E}">
        <p14:creationId xmlns:p14="http://schemas.microsoft.com/office/powerpoint/2010/main" val="280007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Overview</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What information should be included in model forest management plan?</a:t>
            </a:r>
          </a:p>
        </p:txBody>
      </p:sp>
    </p:spTree>
    <p:extLst>
      <p:ext uri="{BB962C8B-B14F-4D97-AF65-F5344CB8AC3E}">
        <p14:creationId xmlns:p14="http://schemas.microsoft.com/office/powerpoint/2010/main" val="2734320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40</a:t>
            </a:fld>
            <a:endParaRPr lang="en-US"/>
          </a:p>
        </p:txBody>
      </p:sp>
      <p:pic>
        <p:nvPicPr>
          <p:cNvPr id="5" name="Picture 4" descr="Fig. 8"/>
          <p:cNvPicPr/>
          <p:nvPr/>
        </p:nvPicPr>
        <p:blipFill>
          <a:blip r:embed="rId2">
            <a:extLst>
              <a:ext uri="{28A0092B-C50C-407E-A947-70E740481C1C}">
                <a14:useLocalDpi xmlns:a14="http://schemas.microsoft.com/office/drawing/2010/main" val="0"/>
              </a:ext>
            </a:extLst>
          </a:blip>
          <a:srcRect/>
          <a:stretch>
            <a:fillRect/>
          </a:stretch>
        </p:blipFill>
        <p:spPr bwMode="auto">
          <a:xfrm>
            <a:off x="5889281" y="1276865"/>
            <a:ext cx="5924550" cy="4724400"/>
          </a:xfrm>
          <a:prstGeom prst="rect">
            <a:avLst/>
          </a:prstGeom>
          <a:noFill/>
          <a:ln>
            <a:noFill/>
          </a:ln>
        </p:spPr>
      </p:pic>
      <p:sp>
        <p:nvSpPr>
          <p:cNvPr id="6" name="Title 1"/>
          <p:cNvSpPr txBox="1">
            <a:spLocks/>
          </p:cNvSpPr>
          <p:nvPr/>
        </p:nvSpPr>
        <p:spPr>
          <a:xfrm>
            <a:off x="838200" y="404018"/>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kern="1800" dirty="0">
                <a:latin typeface="Times New Roman" panose="02020603050405020304" pitchFamily="18" charset="0"/>
              </a:rPr>
              <a:t>Map of the vegetation types of Ethiopia</a:t>
            </a:r>
          </a:p>
        </p:txBody>
      </p:sp>
    </p:spTree>
    <p:extLst>
      <p:ext uri="{BB962C8B-B14F-4D97-AF65-F5344CB8AC3E}">
        <p14:creationId xmlns:p14="http://schemas.microsoft.com/office/powerpoint/2010/main" val="34699111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The types and subtypes are </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Desert and semi-desert scrubland.</a:t>
            </a:r>
          </a:p>
          <a:p>
            <a:pPr marR="0" lvl="0" rtl="0"/>
            <a:r>
              <a:rPr lang="en-US" b="1" i="0" u="none" strike="noStrike" baseline="0" dirty="0">
                <a:latin typeface="Times New Roman" panose="02020603050405020304" pitchFamily="18" charset="0"/>
              </a:rPr>
              <a:t>Acacia-</a:t>
            </a:r>
            <a:r>
              <a:rPr lang="en-US" b="1" i="0" u="none" strike="noStrike" baseline="0" dirty="0" err="1">
                <a:latin typeface="Times New Roman" panose="02020603050405020304" pitchFamily="18" charset="0"/>
              </a:rPr>
              <a:t>Commiphora</a:t>
            </a:r>
            <a:r>
              <a:rPr lang="en-US" b="1" i="0" u="none" strike="noStrike" baseline="0" dirty="0">
                <a:latin typeface="Times New Roman" panose="02020603050405020304" pitchFamily="18" charset="0"/>
              </a:rPr>
              <a:t> woodland and </a:t>
            </a:r>
            <a:r>
              <a:rPr lang="en-US" b="1" i="0" u="none" strike="noStrike" baseline="0" dirty="0" err="1">
                <a:latin typeface="Times New Roman" panose="02020603050405020304" pitchFamily="18" charset="0"/>
              </a:rPr>
              <a:t>bushland</a:t>
            </a:r>
            <a:r>
              <a:rPr lang="en-US" b="1" i="0" u="none" strike="noStrike" baseline="0" dirty="0">
                <a:latin typeface="Times New Roman" panose="02020603050405020304" pitchFamily="18" charset="0"/>
              </a:rPr>
              <a:t> (with the subtypes </a:t>
            </a:r>
          </a:p>
          <a:p>
            <a:pPr lvl="1"/>
            <a:r>
              <a:rPr lang="en-US" b="1" i="0" u="none" strike="noStrike" baseline="0" dirty="0">
                <a:latin typeface="Times New Roman" panose="02020603050405020304" pitchFamily="18" charset="0"/>
              </a:rPr>
              <a:t>(</a:t>
            </a:r>
            <a:r>
              <a:rPr lang="en-US" b="1" i="0" u="none" strike="noStrike" baseline="0" dirty="0" err="1">
                <a:latin typeface="Times New Roman" panose="02020603050405020304" pitchFamily="18" charset="0"/>
              </a:rPr>
              <a:t>2a</a:t>
            </a:r>
            <a:r>
              <a:rPr lang="en-US" b="1" i="0" u="none" strike="noStrike" baseline="0" dirty="0">
                <a:latin typeface="Times New Roman" panose="02020603050405020304" pitchFamily="18" charset="0"/>
              </a:rPr>
              <a:t>) Acacia-</a:t>
            </a:r>
            <a:r>
              <a:rPr lang="en-US" b="1" i="0" u="none" strike="noStrike" baseline="0" dirty="0" err="1">
                <a:latin typeface="Times New Roman" panose="02020603050405020304" pitchFamily="18" charset="0"/>
              </a:rPr>
              <a:t>Commiphora</a:t>
            </a:r>
            <a:r>
              <a:rPr lang="en-US" b="1" i="0" u="none" strike="noStrike" baseline="0" dirty="0">
                <a:latin typeface="Times New Roman" panose="02020603050405020304" pitchFamily="18" charset="0"/>
              </a:rPr>
              <a:t> woodland and </a:t>
            </a:r>
            <a:r>
              <a:rPr lang="en-US" b="1" i="0" u="none" strike="noStrike" baseline="0" dirty="0" err="1">
                <a:latin typeface="Times New Roman" panose="02020603050405020304" pitchFamily="18" charset="0"/>
              </a:rPr>
              <a:t>bushland</a:t>
            </a:r>
            <a:r>
              <a:rPr lang="en-US" b="1" i="0" u="none" strike="noStrike" baseline="0" dirty="0">
                <a:latin typeface="Times New Roman" panose="02020603050405020304" pitchFamily="18" charset="0"/>
              </a:rPr>
              <a:t> proper and </a:t>
            </a:r>
          </a:p>
          <a:p>
            <a:pPr lvl="1"/>
            <a:r>
              <a:rPr lang="en-US" b="1" i="0" u="none" strike="noStrike" baseline="0" dirty="0">
                <a:latin typeface="Times New Roman" panose="02020603050405020304" pitchFamily="18" charset="0"/>
              </a:rPr>
              <a:t>(</a:t>
            </a:r>
            <a:r>
              <a:rPr lang="en-US" b="1" i="0" u="none" strike="noStrike" baseline="0" dirty="0" err="1">
                <a:latin typeface="Times New Roman" panose="02020603050405020304" pitchFamily="18" charset="0"/>
              </a:rPr>
              <a:t>2b</a:t>
            </a:r>
            <a:r>
              <a:rPr lang="en-US" b="1" i="0" u="none" strike="noStrike" baseline="0" dirty="0">
                <a:latin typeface="Times New Roman" panose="02020603050405020304" pitchFamily="18" charset="0"/>
              </a:rPr>
              <a:t>) Acacia wooded grassland if the Rift Valley). </a:t>
            </a:r>
          </a:p>
          <a:p>
            <a:pPr marR="0" lvl="0" rtl="0"/>
            <a:r>
              <a:rPr lang="en-US" b="1" i="0" u="none" strike="noStrike" baseline="0" dirty="0">
                <a:latin typeface="Times New Roman" panose="02020603050405020304" pitchFamily="18" charset="0"/>
              </a:rPr>
              <a:t>Wooded grassland if the western </a:t>
            </a:r>
            <a:r>
              <a:rPr lang="en-US" b="1" i="0" u="none" strike="noStrike" baseline="0" dirty="0" err="1">
                <a:latin typeface="Times New Roman" panose="02020603050405020304" pitchFamily="18" charset="0"/>
              </a:rPr>
              <a:t>Gambela</a:t>
            </a:r>
            <a:r>
              <a:rPr lang="en-US" b="1" i="0" u="none" strike="noStrike" baseline="0" dirty="0">
                <a:latin typeface="Times New Roman" panose="02020603050405020304" pitchFamily="18" charset="0"/>
              </a:rPr>
              <a:t> region. </a:t>
            </a:r>
          </a:p>
          <a:p>
            <a:pPr marR="0" lvl="0" rtl="0"/>
            <a:r>
              <a:rPr lang="en-US" b="1" i="0" u="none" strike="noStrike" baseline="0" dirty="0" err="1">
                <a:latin typeface="Times New Roman" panose="02020603050405020304" pitchFamily="18" charset="0"/>
              </a:rPr>
              <a:t>Combretum-Terminalia</a:t>
            </a:r>
            <a:r>
              <a:rPr lang="en-US" b="1" i="0" u="none" strike="noStrike" baseline="0" dirty="0">
                <a:latin typeface="Times New Roman" panose="02020603050405020304" pitchFamily="18" charset="0"/>
              </a:rPr>
              <a:t> woodland and wooded grassland. </a:t>
            </a:r>
          </a:p>
        </p:txBody>
      </p:sp>
    </p:spTree>
    <p:extLst>
      <p:ext uri="{BB962C8B-B14F-4D97-AF65-F5344CB8AC3E}">
        <p14:creationId xmlns:p14="http://schemas.microsoft.com/office/powerpoint/2010/main" val="1269623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The types and subtypes are </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Dry evergreen </a:t>
            </a:r>
            <a:r>
              <a:rPr lang="en-US" b="1" i="0" u="none" strike="noStrike" baseline="0" dirty="0" err="1">
                <a:latin typeface="Times New Roman" panose="02020603050405020304" pitchFamily="18" charset="0"/>
              </a:rPr>
              <a:t>Afromontane</a:t>
            </a:r>
            <a:r>
              <a:rPr lang="en-US" b="1" i="0" u="none" strike="noStrike" baseline="0" dirty="0">
                <a:latin typeface="Times New Roman" panose="02020603050405020304" pitchFamily="18" charset="0"/>
              </a:rPr>
              <a:t> forest and grassland complex (with the subtypes </a:t>
            </a:r>
          </a:p>
          <a:p>
            <a:pPr lvl="1"/>
            <a:r>
              <a:rPr lang="en-US" b="1" i="0" u="none" strike="noStrike" baseline="0" dirty="0">
                <a:latin typeface="Times New Roman" panose="02020603050405020304" pitchFamily="18" charset="0"/>
              </a:rPr>
              <a:t>(</a:t>
            </a:r>
            <a:r>
              <a:rPr lang="en-US" b="1" i="0" u="none" strike="noStrike" baseline="0" dirty="0" err="1">
                <a:latin typeface="Times New Roman" panose="02020603050405020304" pitchFamily="18" charset="0"/>
              </a:rPr>
              <a:t>5a</a:t>
            </a:r>
            <a:r>
              <a:rPr lang="en-US" b="1" i="0" u="none" strike="noStrike" baseline="0" dirty="0">
                <a:latin typeface="Times New Roman" panose="02020603050405020304" pitchFamily="18" charset="0"/>
              </a:rPr>
              <a:t>) Undifferentiated </a:t>
            </a:r>
            <a:r>
              <a:rPr lang="en-US" b="1" i="0" u="none" strike="noStrike" baseline="0" dirty="0" err="1">
                <a:latin typeface="Times New Roman" panose="02020603050405020304" pitchFamily="18" charset="0"/>
              </a:rPr>
              <a:t>Afromontane</a:t>
            </a:r>
            <a:r>
              <a:rPr lang="en-US" b="1" i="0" u="none" strike="noStrike" baseline="0" dirty="0">
                <a:latin typeface="Times New Roman" panose="02020603050405020304" pitchFamily="18" charset="0"/>
              </a:rPr>
              <a:t> forest, </a:t>
            </a:r>
          </a:p>
          <a:p>
            <a:pPr lvl="1"/>
            <a:r>
              <a:rPr lang="en-US" b="1" i="0" u="none" strike="noStrike" baseline="0" dirty="0">
                <a:latin typeface="Times New Roman" panose="02020603050405020304" pitchFamily="18" charset="0"/>
              </a:rPr>
              <a:t>(</a:t>
            </a:r>
            <a:r>
              <a:rPr lang="en-US" b="1" i="0" u="none" strike="noStrike" baseline="0" dirty="0" err="1">
                <a:latin typeface="Times New Roman" panose="02020603050405020304" pitchFamily="18" charset="0"/>
              </a:rPr>
              <a:t>5b</a:t>
            </a:r>
            <a:r>
              <a:rPr lang="en-US" b="1" i="0" u="none" strike="noStrike" baseline="0" dirty="0">
                <a:latin typeface="Times New Roman" panose="02020603050405020304" pitchFamily="18" charset="0"/>
              </a:rPr>
              <a:t>) Dry single-dominant </a:t>
            </a:r>
            <a:r>
              <a:rPr lang="en-US" b="1" i="0" u="none" strike="noStrike" baseline="0" dirty="0" err="1">
                <a:latin typeface="Times New Roman" panose="02020603050405020304" pitchFamily="18" charset="0"/>
              </a:rPr>
              <a:t>Afromontane</a:t>
            </a:r>
            <a:r>
              <a:rPr lang="en-US" b="1" i="0" u="none" strike="noStrike" baseline="0" dirty="0">
                <a:latin typeface="Times New Roman" panose="02020603050405020304" pitchFamily="18" charset="0"/>
              </a:rPr>
              <a:t> forest if the Ethiopian highlands,</a:t>
            </a:r>
          </a:p>
          <a:p>
            <a:pPr lvl="1"/>
            <a:r>
              <a:rPr lang="en-US" b="1" i="0" u="none" strike="noStrike" baseline="0" dirty="0">
                <a:latin typeface="Times New Roman" panose="02020603050405020304" pitchFamily="18" charset="0"/>
              </a:rPr>
              <a:t>(</a:t>
            </a:r>
            <a:r>
              <a:rPr lang="en-US" b="1" i="0" u="none" strike="noStrike" baseline="0" dirty="0" err="1">
                <a:latin typeface="Times New Roman" panose="02020603050405020304" pitchFamily="18" charset="0"/>
              </a:rPr>
              <a:t>5c</a:t>
            </a:r>
            <a:r>
              <a:rPr lang="en-US" b="1" i="0" u="none" strike="noStrike" baseline="0" dirty="0">
                <a:latin typeface="Times New Roman" panose="02020603050405020304" pitchFamily="18" charset="0"/>
              </a:rPr>
              <a:t>) </a:t>
            </a:r>
            <a:r>
              <a:rPr lang="en-US" b="1" i="0" u="none" strike="noStrike" baseline="0" dirty="0" err="1">
                <a:latin typeface="Times New Roman" panose="02020603050405020304" pitchFamily="18" charset="0"/>
              </a:rPr>
              <a:t>Afromontane</a:t>
            </a:r>
            <a:r>
              <a:rPr lang="en-US" b="1" i="0" u="none" strike="noStrike" baseline="0" dirty="0">
                <a:latin typeface="Times New Roman" panose="02020603050405020304" pitchFamily="18" charset="0"/>
              </a:rPr>
              <a:t> woodland, wooded grassland and grassland, </a:t>
            </a:r>
          </a:p>
          <a:p>
            <a:pPr lvl="1"/>
            <a:r>
              <a:rPr lang="en-US" b="1" i="0" u="none" strike="noStrike" baseline="0" dirty="0">
                <a:latin typeface="Times New Roman" panose="02020603050405020304" pitchFamily="18" charset="0"/>
              </a:rPr>
              <a:t>(</a:t>
            </a:r>
            <a:r>
              <a:rPr lang="en-US" b="1" i="0" u="none" strike="noStrike" baseline="0" dirty="0" err="1">
                <a:latin typeface="Times New Roman" panose="02020603050405020304" pitchFamily="18" charset="0"/>
              </a:rPr>
              <a:t>5d</a:t>
            </a:r>
            <a:r>
              <a:rPr lang="en-US" b="1" i="0" u="none" strike="noStrike" baseline="0" dirty="0">
                <a:latin typeface="Times New Roman" panose="02020603050405020304" pitchFamily="18" charset="0"/>
              </a:rPr>
              <a:t>) Transition between </a:t>
            </a:r>
            <a:r>
              <a:rPr lang="en-US" b="1" i="0" u="none" strike="noStrike" baseline="0" dirty="0" err="1">
                <a:latin typeface="Times New Roman" panose="02020603050405020304" pitchFamily="18" charset="0"/>
              </a:rPr>
              <a:t>Afromontane</a:t>
            </a:r>
            <a:r>
              <a:rPr lang="en-US" b="1" i="0" u="none" strike="noStrike" baseline="0" dirty="0">
                <a:latin typeface="Times New Roman" panose="02020603050405020304" pitchFamily="18" charset="0"/>
              </a:rPr>
              <a:t> vegetation and Acacia-</a:t>
            </a:r>
            <a:r>
              <a:rPr lang="en-US" b="1" i="0" u="none" strike="noStrike" baseline="0" dirty="0" err="1">
                <a:latin typeface="Times New Roman" panose="02020603050405020304" pitchFamily="18" charset="0"/>
              </a:rPr>
              <a:t>Commiphora</a:t>
            </a:r>
            <a:r>
              <a:rPr lang="en-US" b="1" i="0" u="none" strike="noStrike" baseline="0" dirty="0">
                <a:latin typeface="Times New Roman" panose="02020603050405020304" pitchFamily="18" charset="0"/>
              </a:rPr>
              <a:t> </a:t>
            </a:r>
            <a:r>
              <a:rPr lang="en-US" b="1" i="0" u="none" strike="noStrike" baseline="0" dirty="0" err="1">
                <a:latin typeface="Times New Roman" panose="02020603050405020304" pitchFamily="18" charset="0"/>
              </a:rPr>
              <a:t>bushland</a:t>
            </a:r>
            <a:r>
              <a:rPr lang="en-US" b="1" i="0" u="none" strike="noStrike" baseline="0" dirty="0">
                <a:latin typeface="Times New Roman" panose="02020603050405020304" pitchFamily="18" charset="0"/>
              </a:rPr>
              <a:t> on the Eastern escarpment). </a:t>
            </a:r>
          </a:p>
        </p:txBody>
      </p:sp>
    </p:spTree>
    <p:extLst>
      <p:ext uri="{BB962C8B-B14F-4D97-AF65-F5344CB8AC3E}">
        <p14:creationId xmlns:p14="http://schemas.microsoft.com/office/powerpoint/2010/main" val="3880225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The types and subtypes are </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Moist evergreen </a:t>
            </a:r>
            <a:r>
              <a:rPr lang="en-US" b="1" i="0" u="none" strike="noStrike" baseline="0" dirty="0" err="1">
                <a:latin typeface="Times New Roman" panose="02020603050405020304" pitchFamily="18" charset="0"/>
              </a:rPr>
              <a:t>Afromontane</a:t>
            </a:r>
            <a:r>
              <a:rPr lang="en-US" b="1" i="0" u="none" strike="noStrike" baseline="0" dirty="0">
                <a:latin typeface="Times New Roman" panose="02020603050405020304" pitchFamily="18" charset="0"/>
              </a:rPr>
              <a:t> forest (with the subtypes </a:t>
            </a:r>
          </a:p>
          <a:p>
            <a:pPr lvl="1"/>
            <a:r>
              <a:rPr lang="en-US" b="1" i="0" u="none" strike="noStrike" baseline="0" dirty="0">
                <a:latin typeface="Times New Roman" panose="02020603050405020304" pitchFamily="18" charset="0"/>
              </a:rPr>
              <a:t>(</a:t>
            </a:r>
            <a:r>
              <a:rPr lang="en-US" b="1" i="0" u="none" strike="noStrike" baseline="0" dirty="0" err="1">
                <a:latin typeface="Times New Roman" panose="02020603050405020304" pitchFamily="18" charset="0"/>
              </a:rPr>
              <a:t>6a</a:t>
            </a:r>
            <a:r>
              <a:rPr lang="en-US" b="1" i="0" u="none" strike="noStrike" baseline="0" dirty="0">
                <a:latin typeface="Times New Roman" panose="02020603050405020304" pitchFamily="18" charset="0"/>
              </a:rPr>
              <a:t>) Primary or mature secondary moist evergreen </a:t>
            </a:r>
            <a:r>
              <a:rPr lang="en-US" b="1" i="0" u="none" strike="noStrike" baseline="0" dirty="0" err="1">
                <a:latin typeface="Times New Roman" panose="02020603050405020304" pitchFamily="18" charset="0"/>
              </a:rPr>
              <a:t>Afromontane</a:t>
            </a:r>
            <a:r>
              <a:rPr lang="en-US" b="1" i="0" u="none" strike="noStrike" baseline="0" dirty="0">
                <a:latin typeface="Times New Roman" panose="02020603050405020304" pitchFamily="18" charset="0"/>
              </a:rPr>
              <a:t> forest, and </a:t>
            </a:r>
          </a:p>
          <a:p>
            <a:pPr lvl="1"/>
            <a:r>
              <a:rPr lang="en-US" b="1" i="0" u="none" strike="noStrike" baseline="0" dirty="0">
                <a:latin typeface="Times New Roman" panose="02020603050405020304" pitchFamily="18" charset="0"/>
              </a:rPr>
              <a:t>(</a:t>
            </a:r>
            <a:r>
              <a:rPr lang="en-US" b="1" i="0" u="none" strike="noStrike" baseline="0" dirty="0" err="1">
                <a:latin typeface="Times New Roman" panose="02020603050405020304" pitchFamily="18" charset="0"/>
              </a:rPr>
              <a:t>6b</a:t>
            </a:r>
            <a:r>
              <a:rPr lang="en-US" b="1" i="0" u="none" strike="noStrike" baseline="0" dirty="0">
                <a:latin typeface="Times New Roman" panose="02020603050405020304" pitchFamily="18" charset="0"/>
              </a:rPr>
              <a:t>) Edges if moist evergreen </a:t>
            </a:r>
            <a:r>
              <a:rPr lang="en-US" b="1" i="0" u="none" strike="noStrike" baseline="0" dirty="0" err="1">
                <a:latin typeface="Times New Roman" panose="02020603050405020304" pitchFamily="18" charset="0"/>
              </a:rPr>
              <a:t>Afromontane</a:t>
            </a:r>
            <a:r>
              <a:rPr lang="en-US" b="1" i="0" u="none" strike="noStrike" baseline="0" dirty="0">
                <a:latin typeface="Times New Roman" panose="02020603050405020304" pitchFamily="18" charset="0"/>
              </a:rPr>
              <a:t> forest, </a:t>
            </a:r>
            <a:r>
              <a:rPr lang="en-US" b="1" i="0" u="none" strike="noStrike" baseline="0" dirty="0" err="1">
                <a:latin typeface="Times New Roman" panose="02020603050405020304" pitchFamily="18" charset="0"/>
              </a:rPr>
              <a:t>bushland</a:t>
            </a:r>
            <a:r>
              <a:rPr lang="en-US" b="1" i="0" u="none" strike="noStrike" baseline="0" dirty="0">
                <a:latin typeface="Times New Roman" panose="02020603050405020304" pitchFamily="18" charset="0"/>
              </a:rPr>
              <a:t>, woodland, and wooded grassland. </a:t>
            </a:r>
          </a:p>
          <a:p>
            <a:pPr marR="0" lvl="0" rtl="0"/>
            <a:r>
              <a:rPr lang="en-US" b="1" i="0" u="none" strike="noStrike" baseline="0" dirty="0">
                <a:latin typeface="Times New Roman" panose="02020603050405020304" pitchFamily="18" charset="0"/>
              </a:rPr>
              <a:t>Transitional rainforest. </a:t>
            </a:r>
          </a:p>
          <a:p>
            <a:pPr marR="0" lvl="0" rtl="0"/>
            <a:r>
              <a:rPr lang="en-US" b="1" i="0" u="none" strike="noStrike" baseline="0" dirty="0">
                <a:latin typeface="Times New Roman" panose="02020603050405020304" pitchFamily="18" charset="0"/>
              </a:rPr>
              <a:t>Ericaceous belt.</a:t>
            </a:r>
          </a:p>
          <a:p>
            <a:pPr marR="0" lvl="0" rtl="0"/>
            <a:r>
              <a:rPr lang="en-US" b="1" i="0" u="none" strike="noStrike" baseline="0" dirty="0" err="1">
                <a:latin typeface="Times New Roman" panose="02020603050405020304" pitchFamily="18" charset="0"/>
              </a:rPr>
              <a:t>Afroalpine</a:t>
            </a:r>
            <a:r>
              <a:rPr lang="en-US" b="1" i="0" u="none" strike="noStrike" baseline="0" dirty="0">
                <a:latin typeface="Times New Roman" panose="02020603050405020304" pitchFamily="18" charset="0"/>
              </a:rPr>
              <a:t> belt. </a:t>
            </a:r>
          </a:p>
        </p:txBody>
      </p:sp>
    </p:spTree>
    <p:extLst>
      <p:ext uri="{BB962C8B-B14F-4D97-AF65-F5344CB8AC3E}">
        <p14:creationId xmlns:p14="http://schemas.microsoft.com/office/powerpoint/2010/main" val="16985040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The types and subtypes are </a:t>
            </a:r>
          </a:p>
        </p:txBody>
      </p:sp>
      <p:sp>
        <p:nvSpPr>
          <p:cNvPr id="3" name="Text Placeholder 2"/>
          <p:cNvSpPr>
            <a:spLocks noGrp="1"/>
          </p:cNvSpPr>
          <p:nvPr>
            <p:ph type="body" idx="1"/>
          </p:nvPr>
        </p:nvSpPr>
        <p:spPr/>
        <p:txBody>
          <a:bodyPr>
            <a:normAutofit/>
          </a:bodyPr>
          <a:lstStyle/>
          <a:p>
            <a:pPr marR="0" lvl="0" rtl="0"/>
            <a:r>
              <a:rPr lang="en-US" b="1" i="0" u="none" strike="noStrike" baseline="0" dirty="0">
                <a:latin typeface="Times New Roman" panose="02020603050405020304" pitchFamily="18" charset="0"/>
              </a:rPr>
              <a:t>Riverine vegetation. </a:t>
            </a:r>
          </a:p>
          <a:p>
            <a:pPr marR="0" lvl="0" rtl="0"/>
            <a:r>
              <a:rPr lang="en-US" b="1" i="0" u="none" strike="noStrike" baseline="0" dirty="0">
                <a:latin typeface="Times New Roman" panose="02020603050405020304" pitchFamily="18" charset="0"/>
              </a:rPr>
              <a:t>Fresh-water lakes, etc. (with the subtypes </a:t>
            </a:r>
          </a:p>
          <a:p>
            <a:pPr lvl="1"/>
            <a:r>
              <a:rPr lang="en-US" b="1" i="0" u="none" strike="noStrike" baseline="0" dirty="0">
                <a:latin typeface="Times New Roman" panose="02020603050405020304" pitchFamily="18" charset="0"/>
              </a:rPr>
              <a:t>(</a:t>
            </a:r>
            <a:r>
              <a:rPr lang="en-US" b="1" i="0" u="none" strike="noStrike" baseline="0" dirty="0" err="1">
                <a:latin typeface="Times New Roman" panose="02020603050405020304" pitchFamily="18" charset="0"/>
              </a:rPr>
              <a:t>11a</a:t>
            </a:r>
            <a:r>
              <a:rPr lang="en-US" b="1" i="0" u="none" strike="noStrike" baseline="0" dirty="0">
                <a:latin typeface="Times New Roman" panose="02020603050405020304" pitchFamily="18" charset="0"/>
              </a:rPr>
              <a:t>) Fresh-water lake vegetation (open water) and </a:t>
            </a:r>
          </a:p>
          <a:p>
            <a:pPr lvl="1"/>
            <a:r>
              <a:rPr lang="en-US" b="1" i="0" u="none" strike="noStrike" baseline="0" dirty="0">
                <a:latin typeface="Times New Roman" panose="02020603050405020304" pitchFamily="18" charset="0"/>
              </a:rPr>
              <a:t>(</a:t>
            </a:r>
            <a:r>
              <a:rPr lang="en-US" b="1" i="0" u="none" strike="noStrike" baseline="0" dirty="0" err="1">
                <a:latin typeface="Times New Roman" panose="02020603050405020304" pitchFamily="18" charset="0"/>
              </a:rPr>
              <a:t>11b</a:t>
            </a:r>
            <a:r>
              <a:rPr lang="en-US" b="1" i="0" u="none" strike="noStrike" baseline="0" dirty="0">
                <a:latin typeface="Times New Roman" panose="02020603050405020304" pitchFamily="18" charset="0"/>
              </a:rPr>
              <a:t>) Freshwater marshes and swamps, floodplains, and lakeshore vegetation).</a:t>
            </a:r>
          </a:p>
          <a:p>
            <a:pPr lvl="1"/>
            <a:r>
              <a:rPr lang="en-US" b="1" i="0" u="none" strike="noStrike" baseline="0" dirty="0">
                <a:latin typeface="Times New Roman" panose="02020603050405020304" pitchFamily="18" charset="0"/>
              </a:rPr>
              <a:t> Salt lakes, etc. (with the subtypes </a:t>
            </a:r>
          </a:p>
          <a:p>
            <a:pPr lvl="1"/>
            <a:r>
              <a:rPr lang="en-US" b="1" i="0" u="none" strike="noStrike" baseline="0" dirty="0">
                <a:latin typeface="Times New Roman" panose="02020603050405020304" pitchFamily="18" charset="0"/>
              </a:rPr>
              <a:t>(</a:t>
            </a:r>
            <a:r>
              <a:rPr lang="en-US" b="1" i="0" u="none" strike="noStrike" baseline="0" dirty="0" err="1">
                <a:latin typeface="Times New Roman" panose="02020603050405020304" pitchFamily="18" charset="0"/>
              </a:rPr>
              <a:t>12a</a:t>
            </a:r>
            <a:r>
              <a:rPr lang="en-US" b="1" i="0" u="none" strike="noStrike" baseline="0" dirty="0">
                <a:latin typeface="Times New Roman" panose="02020603050405020304" pitchFamily="18" charset="0"/>
              </a:rPr>
              <a:t>) Salt lake vegetation (open-water) and </a:t>
            </a:r>
          </a:p>
          <a:p>
            <a:pPr lvl="1"/>
            <a:r>
              <a:rPr lang="en-US" b="1" i="0" u="none" strike="noStrike" baseline="0" dirty="0">
                <a:latin typeface="Times New Roman" panose="02020603050405020304" pitchFamily="18" charset="0"/>
              </a:rPr>
              <a:t>(</a:t>
            </a:r>
            <a:r>
              <a:rPr lang="en-US" b="1" i="0" u="none" strike="noStrike" baseline="0" dirty="0" err="1">
                <a:latin typeface="Times New Roman" panose="02020603050405020304" pitchFamily="18" charset="0"/>
              </a:rPr>
              <a:t>12b</a:t>
            </a:r>
            <a:r>
              <a:rPr lang="en-US" b="1" i="0" u="none" strike="noStrike" baseline="0" dirty="0">
                <a:latin typeface="Times New Roman" panose="02020603050405020304" pitchFamily="18" charset="0"/>
              </a:rPr>
              <a:t>) Salt pans, saline/brackish and intermittent wetlands, and salt-lake shore vegetation). </a:t>
            </a:r>
          </a:p>
        </p:txBody>
      </p:sp>
    </p:spTree>
    <p:extLst>
      <p:ext uri="{BB962C8B-B14F-4D97-AF65-F5344CB8AC3E}">
        <p14:creationId xmlns:p14="http://schemas.microsoft.com/office/powerpoint/2010/main" val="3068903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Biomes of Ethiopia</a:t>
            </a:r>
          </a:p>
        </p:txBody>
      </p:sp>
      <p:sp>
        <p:nvSpPr>
          <p:cNvPr id="3" name="Text Placeholder 2"/>
          <p:cNvSpPr>
            <a:spLocks noGrp="1"/>
          </p:cNvSpPr>
          <p:nvPr>
            <p:ph type="body" idx="1"/>
          </p:nvPr>
        </p:nvSpPr>
        <p:spPr/>
        <p:txBody>
          <a:bodyPr>
            <a:normAutofit fontScale="92500" lnSpcReduction="10000"/>
          </a:bodyPr>
          <a:lstStyle/>
          <a:p>
            <a:pPr marR="0" lvl="0" rtl="0"/>
            <a:r>
              <a:rPr lang="en-US" b="1" i="0" u="none" strike="noStrike" baseline="0">
                <a:latin typeface="Times New Roman" panose="02020603050405020304" pitchFamily="18" charset="0"/>
              </a:rPr>
              <a:t>The potential vegetation map has been also used as an input to create the strata map that is the base layer used to design the national Forest and Landscape Inventory of Ethiopia. </a:t>
            </a:r>
          </a:p>
          <a:p>
            <a:pPr marR="0" lvl="0" rtl="0"/>
            <a:r>
              <a:rPr lang="en-US" b="1" i="0" u="none" strike="noStrike" baseline="0">
                <a:latin typeface="Times New Roman" panose="02020603050405020304" pitchFamily="18" charset="0"/>
              </a:rPr>
              <a:t>As the Forest and Landscape Inventory is not focused only on forest strata, during 2015 a new aggregation map was proposed to better represent the reliable carbon stock estimates. </a:t>
            </a:r>
          </a:p>
          <a:p>
            <a:pPr marR="0" lvl="0" rtl="0"/>
            <a:r>
              <a:rPr lang="en-US" b="1" i="0" u="none" strike="noStrike" baseline="0">
                <a:latin typeface="Times New Roman" panose="02020603050405020304" pitchFamily="18" charset="0"/>
              </a:rPr>
              <a:t>Using the 12 vegetation types as input, these have been aggregated into 5 biomes following expert judgment by Ethiopian botanical scientists. </a:t>
            </a:r>
          </a:p>
          <a:p>
            <a:pPr marR="0" lvl="0" rtl="0"/>
            <a:r>
              <a:rPr lang="en-US" b="1" i="0" u="none" strike="noStrike" baseline="0">
                <a:latin typeface="Times New Roman" panose="02020603050405020304" pitchFamily="18" charset="0"/>
              </a:rPr>
              <a:t>Based on their knowledge of the vegetation types and their physiology they have suggested the following aggregation into four biomes with expected homogenous carbon contents</a:t>
            </a:r>
          </a:p>
        </p:txBody>
      </p:sp>
    </p:spTree>
    <p:extLst>
      <p:ext uri="{BB962C8B-B14F-4D97-AF65-F5344CB8AC3E}">
        <p14:creationId xmlns:p14="http://schemas.microsoft.com/office/powerpoint/2010/main" val="35925580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04-Apr-23</a:t>
            </a:r>
          </a:p>
        </p:txBody>
      </p:sp>
      <p:sp>
        <p:nvSpPr>
          <p:cNvPr id="3" name="Footer Placeholder 2"/>
          <p:cNvSpPr>
            <a:spLocks noGrp="1"/>
          </p:cNvSpPr>
          <p:nvPr>
            <p:ph type="ftr" sz="quarter" idx="11"/>
          </p:nvPr>
        </p:nvSpPr>
        <p:spPr/>
        <p:txBody>
          <a:bodyPr/>
          <a:lstStyle/>
          <a:p>
            <a:r>
              <a:rPr lang="en-US"/>
              <a:t>Kefyalew Sahle (HU, WGCFNR)</a:t>
            </a:r>
          </a:p>
        </p:txBody>
      </p:sp>
      <p:sp>
        <p:nvSpPr>
          <p:cNvPr id="4" name="Slide Number Placeholder 3"/>
          <p:cNvSpPr>
            <a:spLocks noGrp="1"/>
          </p:cNvSpPr>
          <p:nvPr>
            <p:ph type="sldNum" sz="quarter" idx="12"/>
          </p:nvPr>
        </p:nvSpPr>
        <p:spPr/>
        <p:txBody>
          <a:bodyPr/>
          <a:lstStyle/>
          <a:p>
            <a:fld id="{A088C100-5670-4E20-940F-F4434F56A4F4}" type="slidenum">
              <a:rPr lang="en-US" smtClean="0"/>
              <a:t>46</a:t>
            </a:fld>
            <a:endParaRPr lang="en-US"/>
          </a:p>
        </p:txBody>
      </p:sp>
      <p:pic>
        <p:nvPicPr>
          <p:cNvPr id="5" name="Picture 4"/>
          <p:cNvPicPr/>
          <p:nvPr/>
        </p:nvPicPr>
        <p:blipFill>
          <a:blip r:embed="rId3"/>
          <a:stretch>
            <a:fillRect/>
          </a:stretch>
        </p:blipFill>
        <p:spPr>
          <a:xfrm>
            <a:off x="0" y="118968"/>
            <a:ext cx="5942330" cy="3357880"/>
          </a:xfrm>
          <a:prstGeom prst="rect">
            <a:avLst/>
          </a:prstGeom>
        </p:spPr>
      </p:pic>
      <p:pic>
        <p:nvPicPr>
          <p:cNvPr id="6" name="Picture 5"/>
          <p:cNvPicPr/>
          <p:nvPr/>
        </p:nvPicPr>
        <p:blipFill>
          <a:blip r:embed="rId4"/>
          <a:stretch>
            <a:fillRect/>
          </a:stretch>
        </p:blipFill>
        <p:spPr>
          <a:xfrm>
            <a:off x="6249670" y="1477028"/>
            <a:ext cx="5942330" cy="4497070"/>
          </a:xfrm>
          <a:prstGeom prst="rect">
            <a:avLst/>
          </a:prstGeom>
        </p:spPr>
      </p:pic>
      <p:sp>
        <p:nvSpPr>
          <p:cNvPr id="7" name="Rectangle 6"/>
          <p:cNvSpPr/>
          <p:nvPr/>
        </p:nvSpPr>
        <p:spPr>
          <a:xfrm>
            <a:off x="428367" y="4440365"/>
            <a:ext cx="6096000" cy="646331"/>
          </a:xfrm>
          <a:prstGeom prst="rect">
            <a:avLst/>
          </a:prstGeom>
        </p:spPr>
        <p:txBody>
          <a:bodyPr>
            <a:spAutoFit/>
          </a:bodyPr>
          <a:lstStyle/>
          <a:p>
            <a:pPr lvl="0"/>
            <a:r>
              <a:rPr lang="en-US" b="1" dirty="0">
                <a:latin typeface="Times New Roman" panose="02020603050405020304" pitchFamily="18" charset="0"/>
              </a:rPr>
              <a:t>This new stratification has been adopted to estimate the carbon content for the </a:t>
            </a:r>
            <a:r>
              <a:rPr lang="en-US" b="1" dirty="0" err="1">
                <a:latin typeface="Times New Roman" panose="02020603050405020304" pitchFamily="18" charset="0"/>
              </a:rPr>
              <a:t>FRL</a:t>
            </a:r>
            <a:r>
              <a:rPr lang="en-US" b="1" dirty="0">
                <a:latin typeface="Times New Roman" panose="02020603050405020304" pitchFamily="18" charset="0"/>
              </a:rPr>
              <a:t> purposes.</a:t>
            </a:r>
          </a:p>
        </p:txBody>
      </p:sp>
    </p:spTree>
    <p:extLst>
      <p:ext uri="{BB962C8B-B14F-4D97-AF65-F5344CB8AC3E}">
        <p14:creationId xmlns:p14="http://schemas.microsoft.com/office/powerpoint/2010/main" val="6266161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BFE918-356C-FA95-5299-1F207DAA587B}"/>
              </a:ext>
            </a:extLst>
          </p:cNvPr>
          <p:cNvSpPr>
            <a:spLocks noGrp="1"/>
          </p:cNvSpPr>
          <p:nvPr>
            <p:ph type="dt" sz="half" idx="10"/>
          </p:nvPr>
        </p:nvSpPr>
        <p:spPr/>
        <p:txBody>
          <a:bodyPr/>
          <a:lstStyle/>
          <a:p>
            <a:r>
              <a:rPr lang="en-US"/>
              <a:t>04-Apr-23</a:t>
            </a:r>
          </a:p>
        </p:txBody>
      </p:sp>
      <p:sp>
        <p:nvSpPr>
          <p:cNvPr id="3" name="Footer Placeholder 2">
            <a:extLst>
              <a:ext uri="{FF2B5EF4-FFF2-40B4-BE49-F238E27FC236}">
                <a16:creationId xmlns:a16="http://schemas.microsoft.com/office/drawing/2014/main" id="{BE497693-3193-57C0-DCFB-92468485DAD8}"/>
              </a:ext>
            </a:extLst>
          </p:cNvPr>
          <p:cNvSpPr>
            <a:spLocks noGrp="1"/>
          </p:cNvSpPr>
          <p:nvPr>
            <p:ph type="ftr" sz="quarter" idx="11"/>
          </p:nvPr>
        </p:nvSpPr>
        <p:spPr/>
        <p:txBody>
          <a:bodyPr/>
          <a:lstStyle/>
          <a:p>
            <a:r>
              <a:rPr lang="en-US"/>
              <a:t>Kefyalew Sahle (HU, WGCFNR)</a:t>
            </a:r>
          </a:p>
        </p:txBody>
      </p:sp>
      <p:sp>
        <p:nvSpPr>
          <p:cNvPr id="4" name="Slide Number Placeholder 3">
            <a:extLst>
              <a:ext uri="{FF2B5EF4-FFF2-40B4-BE49-F238E27FC236}">
                <a16:creationId xmlns:a16="http://schemas.microsoft.com/office/drawing/2014/main" id="{8047061C-D344-84E7-5334-AE0F92645D53}"/>
              </a:ext>
            </a:extLst>
          </p:cNvPr>
          <p:cNvSpPr>
            <a:spLocks noGrp="1"/>
          </p:cNvSpPr>
          <p:nvPr>
            <p:ph type="sldNum" sz="quarter" idx="12"/>
          </p:nvPr>
        </p:nvSpPr>
        <p:spPr/>
        <p:txBody>
          <a:bodyPr/>
          <a:lstStyle/>
          <a:p>
            <a:fld id="{A088C100-5670-4E20-940F-F4434F56A4F4}" type="slidenum">
              <a:rPr lang="en-US" smtClean="0"/>
              <a:t>47</a:t>
            </a:fld>
            <a:endParaRPr lang="en-US"/>
          </a:p>
        </p:txBody>
      </p:sp>
    </p:spTree>
    <p:extLst>
      <p:ext uri="{BB962C8B-B14F-4D97-AF65-F5344CB8AC3E}">
        <p14:creationId xmlns:p14="http://schemas.microsoft.com/office/powerpoint/2010/main" val="1260104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Zoning</a:t>
            </a:r>
          </a:p>
        </p:txBody>
      </p:sp>
      <p:sp>
        <p:nvSpPr>
          <p:cNvPr id="3" name="Text Placeholder 2"/>
          <p:cNvSpPr>
            <a:spLocks noGrp="1"/>
          </p:cNvSpPr>
          <p:nvPr>
            <p:ph type="body" idx="1"/>
          </p:nvPr>
        </p:nvSpPr>
        <p:spPr/>
        <p:txBody>
          <a:bodyPr>
            <a:normAutofit fontScale="85000" lnSpcReduction="10000"/>
          </a:bodyPr>
          <a:lstStyle/>
          <a:p>
            <a:pPr marR="0" lvl="0" rtl="0"/>
            <a:r>
              <a:rPr lang="en-US" b="1" i="0" u="none" strike="noStrike" baseline="0" dirty="0">
                <a:latin typeface="Times New Roman" panose="02020603050405020304" pitchFamily="18" charset="0"/>
              </a:rPr>
              <a:t>Demarcation and maintenance of internal forest boundaries: The boundaries of biological, wildlife, watershed, forest community or other reserves should be as clearly defined as are external boundaries. Roads, cut lines, pillars, painted standing trees and poles should be used to define internal boundaries.</a:t>
            </a:r>
          </a:p>
          <a:p>
            <a:pPr marR="0" lvl="0" rtl="0"/>
            <a:r>
              <a:rPr lang="en-US" b="1" i="0" u="none" strike="noStrike" baseline="0" dirty="0">
                <a:latin typeface="Times New Roman" panose="02020603050405020304" pitchFamily="18" charset="0"/>
              </a:rPr>
              <a:t>Internal compartment boundaries should be surveyed and mapped. Notices should be erected showing boundaries of watershed and other reserves where wood harvesting is not allowed.</a:t>
            </a:r>
          </a:p>
          <a:p>
            <a:pPr marR="0" lvl="0" rtl="0"/>
            <a:r>
              <a:rPr lang="en-US" b="1" i="0" u="none" strike="noStrike" baseline="0" dirty="0">
                <a:latin typeface="Times New Roman" panose="02020603050405020304" pitchFamily="18" charset="0"/>
              </a:rPr>
              <a:t>Each specific area of forest that is a separate zone should be placed in a separate sub-compartment, or a compartment if the zone occupies a whole compartment. Value </a:t>
            </a:r>
            <a:r>
              <a:rPr lang="en-US" b="1" i="0" u="none" strike="noStrike" baseline="0" dirty="0" err="1">
                <a:latin typeface="Times New Roman" panose="02020603050405020304" pitchFamily="18" charset="0"/>
              </a:rPr>
              <a:t>judgements</a:t>
            </a:r>
            <a:r>
              <a:rPr lang="en-US" b="1" i="0" u="none" strike="noStrike" baseline="0" dirty="0">
                <a:latin typeface="Times New Roman" panose="02020603050405020304" pitchFamily="18" charset="0"/>
              </a:rPr>
              <a:t> that are formed in the field and will form the basis of forest zones should be supported by inventory data. </a:t>
            </a:r>
          </a:p>
          <a:p>
            <a:pPr marR="0" lvl="0" rtl="0"/>
            <a:r>
              <a:rPr lang="en-US" b="1" i="0" u="none" strike="noStrike" baseline="0" dirty="0">
                <a:latin typeface="Times New Roman" panose="02020603050405020304" pitchFamily="18" charset="0"/>
              </a:rPr>
              <a:t>Forest zoning may be assisted through the use of a GIS that enables computer generated maps of zones to be drawn. </a:t>
            </a:r>
          </a:p>
        </p:txBody>
      </p:sp>
    </p:spTree>
    <p:extLst>
      <p:ext uri="{BB962C8B-B14F-4D97-AF65-F5344CB8AC3E}">
        <p14:creationId xmlns:p14="http://schemas.microsoft.com/office/powerpoint/2010/main" val="1268664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a:latin typeface="Times New Roman" panose="02020603050405020304" pitchFamily="18" charset="0"/>
              </a:rPr>
              <a:t>Common descriptions of the primary forest zones are</a:t>
            </a:r>
          </a:p>
        </p:txBody>
      </p:sp>
      <p:sp>
        <p:nvSpPr>
          <p:cNvPr id="3" name="Text Placeholder 2"/>
          <p:cNvSpPr>
            <a:spLocks noGrp="1"/>
          </p:cNvSpPr>
          <p:nvPr>
            <p:ph type="body" idx="1"/>
          </p:nvPr>
        </p:nvSpPr>
        <p:spPr/>
        <p:txBody>
          <a:bodyPr>
            <a:normAutofit fontScale="70000" lnSpcReduction="20000"/>
          </a:bodyPr>
          <a:lstStyle/>
          <a:p>
            <a:pPr marR="0" lvl="0" rtl="0"/>
            <a:r>
              <a:rPr lang="en-US" b="1" i="0" u="none" strike="noStrike" baseline="0">
                <a:latin typeface="Times New Roman" panose="02020603050405020304" pitchFamily="18" charset="0"/>
              </a:rPr>
              <a:t>Each may be sub-divided, depending upon local needs, into more specific zones:</a:t>
            </a:r>
          </a:p>
          <a:p>
            <a:pPr marR="0" lvl="0" rtl="0"/>
            <a:r>
              <a:rPr lang="en-US" b="1" i="0" u="none" strike="noStrike" baseline="0">
                <a:latin typeface="Times New Roman" panose="02020603050405020304" pitchFamily="18" charset="0"/>
              </a:rPr>
              <a:t>Wood Production Zone - where wood production is not bound by other forest values.</a:t>
            </a:r>
          </a:p>
          <a:p>
            <a:pPr marR="0" lvl="0" rtl="0"/>
            <a:r>
              <a:rPr lang="en-US" b="1" i="0" u="none" strike="noStrike" baseline="0">
                <a:latin typeface="Times New Roman" panose="02020603050405020304" pitchFamily="18" charset="0"/>
              </a:rPr>
              <a:t>Watershed Zone - where soil conservation and watershed values are dominant.</a:t>
            </a:r>
          </a:p>
          <a:p>
            <a:pPr marR="0" lvl="0" rtl="0"/>
            <a:r>
              <a:rPr lang="en-US" b="1" i="0" u="none" strike="noStrike" baseline="0">
                <a:latin typeface="Times New Roman" panose="02020603050405020304" pitchFamily="18" charset="0"/>
              </a:rPr>
              <a:t>Wildlife Conservation Zone - where forest forms an important habitat for specific animals.</a:t>
            </a:r>
          </a:p>
          <a:p>
            <a:pPr marR="0" lvl="0" rtl="0"/>
            <a:r>
              <a:rPr lang="en-US" b="1" i="0" u="none" strike="noStrike" baseline="0">
                <a:latin typeface="Times New Roman" panose="02020603050405020304" pitchFamily="18" charset="0"/>
              </a:rPr>
              <a:t>Biological Diversity Conservation Zone - where forest is ecologically important because it contains unusual and possibly endangered plants and/or animals.</a:t>
            </a:r>
          </a:p>
          <a:p>
            <a:pPr marR="0" lvl="0" rtl="0"/>
            <a:r>
              <a:rPr lang="en-US" b="1" i="0" u="none" strike="noStrike" baseline="0">
                <a:latin typeface="Times New Roman" panose="02020603050405020304" pitchFamily="18" charset="0"/>
              </a:rPr>
              <a:t>Amenity (or Scenic) Zone - where forest has landscape values in relation to highways, railways or towns where the forest is frequently viewed by people.</a:t>
            </a:r>
          </a:p>
          <a:p>
            <a:pPr marR="0" lvl="0" rtl="0"/>
            <a:r>
              <a:rPr lang="en-US" b="1" i="0" u="none" strike="noStrike" baseline="0">
                <a:latin typeface="Times New Roman" panose="02020603050405020304" pitchFamily="18" charset="0"/>
              </a:rPr>
              <a:t>Local Community Zone - where areas of forest are predominantly of value to the physical and spiritual well-being of local forest dependent communities. It can include burial grounds.</a:t>
            </a:r>
          </a:p>
          <a:p>
            <a:pPr marR="0" lvl="0" rtl="0"/>
            <a:r>
              <a:rPr lang="en-US" b="1" i="0" u="none" strike="noStrike" baseline="0">
                <a:latin typeface="Times New Roman" panose="02020603050405020304" pitchFamily="18" charset="0"/>
              </a:rPr>
              <a:t>Recreation Zone - where forest is used for public recreation, such as picnic, camping and trekking areas.</a:t>
            </a:r>
          </a:p>
          <a:p>
            <a:pPr marR="0" lvl="0" rtl="0"/>
            <a:r>
              <a:rPr lang="en-US" b="1" i="0" u="none" strike="noStrike" baseline="0">
                <a:latin typeface="Times New Roman" panose="02020603050405020304" pitchFamily="18" charset="0"/>
              </a:rPr>
              <a:t>Scientific Studies Zone - where forest is used, or might be used, for specific forest research studies. It may be linked to wildlife, biological diversity and watershed conservation zones.</a:t>
            </a:r>
          </a:p>
        </p:txBody>
      </p:sp>
    </p:spTree>
    <p:extLst>
      <p:ext uri="{BB962C8B-B14F-4D97-AF65-F5344CB8AC3E}">
        <p14:creationId xmlns:p14="http://schemas.microsoft.com/office/powerpoint/2010/main" val="2709647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i="0" u="none" strike="noStrike" kern="1800" baseline="0" dirty="0">
                <a:latin typeface="Times New Roman" panose="02020603050405020304" pitchFamily="18" charset="0"/>
              </a:rPr>
              <a:t>Overview</a:t>
            </a:r>
            <a:br>
              <a:rPr lang="en-US" b="1" i="0" u="none" strike="noStrike" kern="1800" baseline="0" dirty="0">
                <a:latin typeface="Times New Roman" panose="02020603050405020304" pitchFamily="18" charset="0"/>
              </a:rPr>
            </a:br>
            <a:r>
              <a:rPr lang="en-US" b="1" dirty="0">
                <a:latin typeface="Times New Roman" panose="02020603050405020304" pitchFamily="18" charset="0"/>
              </a:rPr>
              <a:t>What information should be included in model forest management plan?</a:t>
            </a:r>
            <a:endParaRPr lang="en-US" b="1" i="0" u="none" strike="noStrike" kern="1800" baseline="0" dirty="0">
              <a:latin typeface="Times New Roman" panose="02020603050405020304" pitchFamily="18" charset="0"/>
            </a:endParaRPr>
          </a:p>
        </p:txBody>
      </p:sp>
      <p:sp>
        <p:nvSpPr>
          <p:cNvPr id="3" name="Text Placeholder 2"/>
          <p:cNvSpPr>
            <a:spLocks noGrp="1"/>
          </p:cNvSpPr>
          <p:nvPr>
            <p:ph type="body" idx="1"/>
          </p:nvPr>
        </p:nvSpPr>
        <p:spPr/>
        <p:txBody>
          <a:bodyPr/>
          <a:lstStyle/>
          <a:p>
            <a:r>
              <a:rPr lang="en-US" b="1" i="0" u="none" strike="noStrike" baseline="0" dirty="0">
                <a:latin typeface="Times New Roman" panose="02020603050405020304" pitchFamily="18" charset="0"/>
              </a:rPr>
              <a:t>A forest management plan defines the planned forestry activities, specifying objectives, actions and control arrangements in a forest area. </a:t>
            </a:r>
          </a:p>
          <a:p>
            <a:r>
              <a:rPr lang="en-US" b="1" i="0" u="none" strike="noStrike" baseline="0" dirty="0">
                <a:latin typeface="Times New Roman" panose="02020603050405020304" pitchFamily="18" charset="0"/>
              </a:rPr>
              <a:t>Examples of forest activities are forest inventory, yield calculation, harvesting, silviculture, protection and monitoring.</a:t>
            </a:r>
          </a:p>
          <a:p>
            <a:r>
              <a:rPr lang="en-US" b="1" dirty="0">
                <a:latin typeface="Times New Roman" panose="02020603050405020304" pitchFamily="18" charset="0"/>
              </a:rPr>
              <a:t>The required information depends on the activities types</a:t>
            </a:r>
            <a:endParaRPr lang="en-US"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14916361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1" i="0" u="none" strike="noStrike" kern="1800" baseline="0" dirty="0">
                <a:latin typeface="Times New Roman" panose="02020603050405020304" pitchFamily="18" charset="0"/>
              </a:rPr>
              <a:t>Important questions that should be asked when undertaking zoning</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What are the primary values, or characteristics, of each specific area of forest? Can the values identified be clearly described and can they form the basis of a zone?</a:t>
            </a:r>
          </a:p>
          <a:p>
            <a:pPr marR="0" lvl="0" rtl="0"/>
            <a:r>
              <a:rPr lang="en-US" b="1" i="0" u="none" strike="noStrike" baseline="0">
                <a:latin typeface="Times New Roman" panose="02020603050405020304" pitchFamily="18" charset="0"/>
              </a:rPr>
              <a:t>Can value judgements on possible zones be supported by good quality inventory and other technical data? What new data is necessary and how can it best be acquired?</a:t>
            </a:r>
          </a:p>
        </p:txBody>
      </p:sp>
    </p:spTree>
    <p:extLst>
      <p:ext uri="{BB962C8B-B14F-4D97-AF65-F5344CB8AC3E}">
        <p14:creationId xmlns:p14="http://schemas.microsoft.com/office/powerpoint/2010/main" val="16205626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Forest site characteristics (physical) </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Many characteristics of the forest are affected by the physical environment in which they are found.</a:t>
            </a:r>
          </a:p>
          <a:p>
            <a:pPr marR="0" lvl="0" rtl="0"/>
            <a:r>
              <a:rPr lang="en-US" b="1" i="0" u="none" strike="noStrike" baseline="0" dirty="0">
                <a:latin typeface="Times New Roman" panose="02020603050405020304" pitchFamily="18" charset="0"/>
              </a:rPr>
              <a:t>The major components of the physical environment that shape the forest include </a:t>
            </a:r>
          </a:p>
          <a:p>
            <a:pPr lvl="1"/>
            <a:r>
              <a:rPr lang="en-US" b="1" i="0" u="none" strike="noStrike" baseline="0" dirty="0">
                <a:latin typeface="Times New Roman" panose="02020603050405020304" pitchFamily="18" charset="0"/>
              </a:rPr>
              <a:t>landscape and soil type, </a:t>
            </a:r>
          </a:p>
          <a:p>
            <a:pPr lvl="1"/>
            <a:r>
              <a:rPr lang="en-US" b="1" i="0" u="none" strike="noStrike" baseline="0" dirty="0">
                <a:latin typeface="Times New Roman" panose="02020603050405020304" pitchFamily="18" charset="0"/>
              </a:rPr>
              <a:t>climate, </a:t>
            </a:r>
          </a:p>
          <a:p>
            <a:pPr lvl="1"/>
            <a:r>
              <a:rPr lang="en-US" b="1" i="0" u="none" strike="noStrike" baseline="0" dirty="0">
                <a:latin typeface="Times New Roman" panose="02020603050405020304" pitchFamily="18" charset="0"/>
              </a:rPr>
              <a:t>topography, and </a:t>
            </a:r>
          </a:p>
          <a:p>
            <a:pPr lvl="1"/>
            <a:r>
              <a:rPr lang="en-US" b="1" i="0" u="none" strike="noStrike" baseline="0" dirty="0">
                <a:latin typeface="Times New Roman" panose="02020603050405020304" pitchFamily="18" charset="0"/>
              </a:rPr>
              <a:t>water systems.</a:t>
            </a:r>
          </a:p>
        </p:txBody>
      </p:sp>
    </p:spTree>
    <p:extLst>
      <p:ext uri="{BB962C8B-B14F-4D97-AF65-F5344CB8AC3E}">
        <p14:creationId xmlns:p14="http://schemas.microsoft.com/office/powerpoint/2010/main" val="2941473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Climate</a:t>
            </a:r>
          </a:p>
        </p:txBody>
      </p:sp>
      <p:sp>
        <p:nvSpPr>
          <p:cNvPr id="3" name="Text Placeholder 2"/>
          <p:cNvSpPr>
            <a:spLocks noGrp="1"/>
          </p:cNvSpPr>
          <p:nvPr>
            <p:ph type="body" idx="1"/>
          </p:nvPr>
        </p:nvSpPr>
        <p:spPr/>
        <p:txBody>
          <a:bodyPr>
            <a:normAutofit fontScale="85000" lnSpcReduction="20000"/>
          </a:bodyPr>
          <a:lstStyle/>
          <a:p>
            <a:pPr marR="0" lvl="0" rtl="0"/>
            <a:r>
              <a:rPr lang="en-US" b="1" i="0" u="none" strike="noStrike" baseline="0">
                <a:latin typeface="Times New Roman" panose="02020603050405020304" pitchFamily="18" charset="0"/>
              </a:rPr>
              <a:t>Variations in the physical environment, such as </a:t>
            </a:r>
            <a:r>
              <a:rPr lang="en-US" b="1" i="1" u="none" strike="noStrike" baseline="0">
                <a:latin typeface="Times New Roman" panose="02020603050405020304" pitchFamily="18" charset="0"/>
              </a:rPr>
              <a:t>temperature</a:t>
            </a:r>
            <a:r>
              <a:rPr lang="en-US" b="1" i="0" u="none" strike="noStrike" baseline="0">
                <a:latin typeface="Times New Roman" panose="02020603050405020304" pitchFamily="18" charset="0"/>
              </a:rPr>
              <a:t>, </a:t>
            </a:r>
            <a:r>
              <a:rPr lang="en-US" b="1" i="1" u="none" strike="noStrike" baseline="0">
                <a:latin typeface="Times New Roman" panose="02020603050405020304" pitchFamily="18" charset="0"/>
              </a:rPr>
              <a:t>light</a:t>
            </a:r>
            <a:r>
              <a:rPr lang="en-US" b="1" i="0" u="none" strike="noStrike" baseline="0">
                <a:latin typeface="Times New Roman" panose="02020603050405020304" pitchFamily="18" charset="0"/>
              </a:rPr>
              <a:t>, and </a:t>
            </a:r>
            <a:r>
              <a:rPr lang="en-US" b="1" i="1" u="none" strike="noStrike" baseline="0">
                <a:latin typeface="Times New Roman" panose="02020603050405020304" pitchFamily="18" charset="0"/>
              </a:rPr>
              <a:t>precipitation</a:t>
            </a:r>
            <a:r>
              <a:rPr lang="en-US" b="1" i="0" u="none" strike="noStrike" baseline="0">
                <a:latin typeface="Times New Roman" panose="02020603050405020304" pitchFamily="18" charset="0"/>
              </a:rPr>
              <a:t>, depend upon the time of year, time of day, </a:t>
            </a:r>
            <a:r>
              <a:rPr lang="en-US" b="1" i="1" u="none" strike="noStrike" baseline="0">
                <a:latin typeface="Times New Roman" panose="02020603050405020304" pitchFamily="18" charset="0"/>
              </a:rPr>
              <a:t>topography</a:t>
            </a:r>
            <a:r>
              <a:rPr lang="en-US" b="1" i="0" u="none" strike="noStrike" baseline="0">
                <a:latin typeface="Times New Roman" panose="02020603050405020304" pitchFamily="18" charset="0"/>
              </a:rPr>
              <a:t>, and </a:t>
            </a:r>
            <a:r>
              <a:rPr lang="en-US" b="1" i="1" u="none" strike="noStrike" baseline="0">
                <a:latin typeface="Times New Roman" panose="02020603050405020304" pitchFamily="18" charset="0"/>
              </a:rPr>
              <a:t>latitude</a:t>
            </a:r>
            <a:r>
              <a:rPr lang="en-US" b="1" i="0" u="none" strike="noStrike" baseline="0">
                <a:latin typeface="Times New Roman" panose="02020603050405020304" pitchFamily="18" charset="0"/>
              </a:rPr>
              <a:t>. </a:t>
            </a:r>
          </a:p>
          <a:p>
            <a:pPr marR="0" lvl="0" rtl="0"/>
            <a:r>
              <a:rPr lang="en-US" b="1" i="0" u="none" strike="noStrike" baseline="0">
                <a:latin typeface="Times New Roman" panose="02020603050405020304" pitchFamily="18" charset="0"/>
              </a:rPr>
              <a:t>These variations are commonly called climate, which can be expressed on a large areal scale (e.g., the tropical climate) or on a very local scale (e.g., the climate of a forest), which we call microclimate. </a:t>
            </a:r>
          </a:p>
          <a:p>
            <a:pPr marR="0" lvl="0" rtl="0"/>
            <a:r>
              <a:rPr lang="en-US" b="1" i="0" u="none" strike="noStrike" baseline="0">
                <a:latin typeface="Times New Roman" panose="02020603050405020304" pitchFamily="18" charset="0"/>
              </a:rPr>
              <a:t>All plant growth depends on the availability of water, which in forest ecosystems is provided primarily by precipitation, but can also be provided by access to groundwater or, in riparian forest communities, to stream water. </a:t>
            </a:r>
          </a:p>
          <a:p>
            <a:pPr marR="0" lvl="0" rtl="0"/>
            <a:r>
              <a:rPr lang="en-US" b="1" i="0" u="none" strike="noStrike" baseline="0">
                <a:latin typeface="Times New Roman" panose="02020603050405020304" pitchFamily="18" charset="0"/>
              </a:rPr>
              <a:t>Forest canopies intercept some precipitation, and thus only 50-80% of rainfall reaches the forest floor, of which some of that evaporates before entering the soil. Of the precipitation that reaches the soil, approximately 50-80% will be transpired back into the atmosphere by the vegetation. Thus, forests serve as large water pumps between the soil and the atmosphere.</a:t>
            </a:r>
          </a:p>
        </p:txBody>
      </p:sp>
    </p:spTree>
    <p:extLst>
      <p:ext uri="{BB962C8B-B14F-4D97-AF65-F5344CB8AC3E}">
        <p14:creationId xmlns:p14="http://schemas.microsoft.com/office/powerpoint/2010/main" val="718147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Soil</a:t>
            </a:r>
          </a:p>
        </p:txBody>
      </p:sp>
      <p:sp>
        <p:nvSpPr>
          <p:cNvPr id="3" name="Text Placeholder 2"/>
          <p:cNvSpPr>
            <a:spLocks noGrp="1"/>
          </p:cNvSpPr>
          <p:nvPr>
            <p:ph type="body" idx="1"/>
          </p:nvPr>
        </p:nvSpPr>
        <p:spPr/>
        <p:txBody>
          <a:bodyPr>
            <a:normAutofit fontScale="92500"/>
          </a:bodyPr>
          <a:lstStyle/>
          <a:p>
            <a:pPr marR="0" lvl="0" rtl="0"/>
            <a:r>
              <a:rPr lang="en-US" b="1" i="0" u="none" strike="noStrike" baseline="0" dirty="0">
                <a:latin typeface="Times New Roman" panose="02020603050405020304" pitchFamily="18" charset="0"/>
              </a:rPr>
              <a:t>Trees are rooted in soil, which provides nutrients and water that support tree growth. The availability of nutrients and water are dependent on soil texture (sand, silt, loam, clay content), pH, </a:t>
            </a:r>
            <a:r>
              <a:rPr lang="en-US" b="1" i="0" u="none" strike="noStrike" baseline="0" dirty="0" err="1">
                <a:latin typeface="Times New Roman" panose="02020603050405020304" pitchFamily="18" charset="0"/>
              </a:rPr>
              <a:t>cation</a:t>
            </a:r>
            <a:r>
              <a:rPr lang="en-US" b="1" i="0" u="none" strike="noStrike" baseline="0" dirty="0">
                <a:latin typeface="Times New Roman" panose="02020603050405020304" pitchFamily="18" charset="0"/>
              </a:rPr>
              <a:t> exchange capacity, and water holding capacity, that are determined not only by soil texture but also by organic matter content, and porosity. </a:t>
            </a:r>
          </a:p>
          <a:p>
            <a:pPr marR="0" lvl="0" rtl="0"/>
            <a:r>
              <a:rPr lang="en-US" b="1" i="0" u="none" strike="noStrike" baseline="0" dirty="0">
                <a:latin typeface="Times New Roman" panose="02020603050405020304" pitchFamily="18" charset="0"/>
              </a:rPr>
              <a:t>These properties are largely a function of the geology of a specific site, which is determined by the bedrock quality, weathered bedrock material, and organic matter incorporated into the weathered bedrock material. </a:t>
            </a:r>
          </a:p>
          <a:p>
            <a:pPr marR="0" lvl="0" rtl="0"/>
            <a:r>
              <a:rPr lang="en-US" b="1" i="0" u="none" strike="noStrike" baseline="0" dirty="0">
                <a:latin typeface="Times New Roman" panose="02020603050405020304" pitchFamily="18" charset="0"/>
              </a:rPr>
              <a:t>Depending on the soil properties, more or less nutrients or water become available to the trees. </a:t>
            </a:r>
          </a:p>
        </p:txBody>
      </p:sp>
    </p:spTree>
    <p:extLst>
      <p:ext uri="{BB962C8B-B14F-4D97-AF65-F5344CB8AC3E}">
        <p14:creationId xmlns:p14="http://schemas.microsoft.com/office/powerpoint/2010/main" val="21480361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Topography</a:t>
            </a:r>
          </a:p>
        </p:txBody>
      </p:sp>
      <p:sp>
        <p:nvSpPr>
          <p:cNvPr id="3" name="Text Placeholder 2"/>
          <p:cNvSpPr>
            <a:spLocks noGrp="1"/>
          </p:cNvSpPr>
          <p:nvPr>
            <p:ph type="body" idx="1"/>
          </p:nvPr>
        </p:nvSpPr>
        <p:spPr/>
        <p:txBody>
          <a:bodyPr>
            <a:normAutofit fontScale="85000" lnSpcReduction="20000"/>
          </a:bodyPr>
          <a:lstStyle/>
          <a:p>
            <a:pPr marR="0" lvl="0" rtl="0"/>
            <a:r>
              <a:rPr lang="en-US" b="1" i="0" u="none" strike="noStrike" baseline="0">
                <a:latin typeface="Times New Roman" panose="02020603050405020304" pitchFamily="18" charset="0"/>
              </a:rPr>
              <a:t>A key factor in maintaining heterogeneous forest landscapes is topography. Topographic features such as terrain relief, slope and curvature strongly influence local‐scale variation in soil chemistry, hydrology and microclimate. </a:t>
            </a:r>
          </a:p>
          <a:p>
            <a:pPr marR="0" lvl="0" rtl="0"/>
            <a:r>
              <a:rPr lang="en-US" b="1" i="0" u="none" strike="noStrike" baseline="0">
                <a:latin typeface="Times New Roman" panose="02020603050405020304" pitchFamily="18" charset="0"/>
              </a:rPr>
              <a:t>As such, they directly constrain the conditions within which trees grow, driving environmental filtering, controlling species’ demographic rates, and ultimately shaping the structure and composition of forest patches. </a:t>
            </a:r>
          </a:p>
          <a:p>
            <a:pPr marR="0" lvl="0" rtl="0"/>
            <a:r>
              <a:rPr lang="en-US" b="1" i="0" u="none" strike="noStrike" baseline="0">
                <a:latin typeface="Times New Roman" panose="02020603050405020304" pitchFamily="18" charset="0"/>
              </a:rPr>
              <a:t>For instance, on ridges and steep slopes, strong competition for nutrients and water favours species with life‐history traits geared towards maximising survival. By contrast, forests in alluvial valleys are moulded by fierce competition for light, and generally develop taller, vertically stratified canopies, while also maintaining higher productivity and turnover rates.</a:t>
            </a:r>
          </a:p>
          <a:p>
            <a:pPr marR="0" lvl="0" rtl="0"/>
            <a:r>
              <a:rPr lang="en-US" b="1" i="0" u="none" strike="noStrike" baseline="0">
                <a:latin typeface="Times New Roman" panose="02020603050405020304" pitchFamily="18" charset="0"/>
              </a:rPr>
              <a:t>Slope determines the forest harvesting. Harvesting includes marking the trees to be removed (in selective cutting), felling and processing (conversion) of trees, and transportation of the wood from the felling site, or stump area, to a roadside storage site or a central processing yard (landing) in the forest.</a:t>
            </a:r>
          </a:p>
        </p:txBody>
      </p:sp>
    </p:spTree>
    <p:extLst>
      <p:ext uri="{BB962C8B-B14F-4D97-AF65-F5344CB8AC3E}">
        <p14:creationId xmlns:p14="http://schemas.microsoft.com/office/powerpoint/2010/main" val="8228974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Forest owners </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Proclamation No. 1065/2018 is for the Forest Development, Conservation and Utilization Proclamation. Article 4 addresses the Forest Ownership in Ethiopia. According to this article, there shall be the following types of forest ownership</a:t>
            </a:r>
            <a:r>
              <a:rPr lang="en-US" b="1" i="0" u="none" strike="noStrike" baseline="0">
                <a:latin typeface="Ebrima" panose="02000000000000000000" pitchFamily="2" charset="0"/>
              </a:rPr>
              <a:t>፡</a:t>
            </a:r>
            <a:r>
              <a:rPr lang="en-US" b="1" i="0" u="none" strike="noStrike" baseline="0">
                <a:latin typeface="Times New Roman" panose="02020603050405020304" pitchFamily="18" charset="0"/>
              </a:rPr>
              <a:t> </a:t>
            </a:r>
          </a:p>
          <a:p>
            <a:pPr marR="0" lvl="1" rtl="0"/>
            <a:r>
              <a:rPr lang="en-US" b="1" i="0" u="none" strike="noStrike" baseline="0">
                <a:solidFill>
                  <a:srgbClr val="000000"/>
                </a:solidFill>
                <a:latin typeface="Times New Roman" panose="02020603050405020304" pitchFamily="18" charset="0"/>
              </a:rPr>
              <a:t>Private forest or; </a:t>
            </a:r>
          </a:p>
          <a:p>
            <a:pPr marR="0" lvl="1" rtl="0"/>
            <a:r>
              <a:rPr lang="en-US" b="1" i="0" u="none" strike="noStrike" baseline="0">
                <a:solidFill>
                  <a:srgbClr val="000000"/>
                </a:solidFill>
                <a:latin typeface="Times New Roman" panose="02020603050405020304" pitchFamily="18" charset="0"/>
              </a:rPr>
              <a:t>Community forest or </a:t>
            </a:r>
          </a:p>
          <a:p>
            <a:pPr marR="0" lvl="1" rtl="0"/>
            <a:r>
              <a:rPr lang="en-US" b="1" i="0" u="none" strike="noStrike" baseline="0">
                <a:solidFill>
                  <a:srgbClr val="000000"/>
                </a:solidFill>
                <a:latin typeface="Times New Roman" panose="02020603050405020304" pitchFamily="18" charset="0"/>
              </a:rPr>
              <a:t>Association forest </a:t>
            </a:r>
          </a:p>
          <a:p>
            <a:pPr marR="0" lvl="1" rtl="0"/>
            <a:r>
              <a:rPr lang="en-US" b="1" i="0" u="none" strike="noStrike" baseline="0">
                <a:solidFill>
                  <a:srgbClr val="000000"/>
                </a:solidFill>
                <a:latin typeface="Times New Roman" panose="02020603050405020304" pitchFamily="18" charset="0"/>
              </a:rPr>
              <a:t>State forest. </a:t>
            </a:r>
          </a:p>
        </p:txBody>
      </p:sp>
    </p:spTree>
    <p:extLst>
      <p:ext uri="{BB962C8B-B14F-4D97-AF65-F5344CB8AC3E}">
        <p14:creationId xmlns:p14="http://schemas.microsoft.com/office/powerpoint/2010/main" val="26454996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Forest inventory</a:t>
            </a:r>
          </a:p>
        </p:txBody>
      </p:sp>
      <p:sp>
        <p:nvSpPr>
          <p:cNvPr id="3" name="Text Placeholder 2"/>
          <p:cNvSpPr>
            <a:spLocks noGrp="1"/>
          </p:cNvSpPr>
          <p:nvPr>
            <p:ph type="body" idx="1"/>
          </p:nvPr>
        </p:nvSpPr>
        <p:spPr/>
        <p:txBody>
          <a:bodyPr/>
          <a:lstStyle/>
          <a:p>
            <a:pPr marR="0" lvl="0" rtl="0"/>
            <a:r>
              <a:rPr lang="en-US" b="1" i="0" u="none" strike="noStrike" baseline="0" dirty="0">
                <a:latin typeface="Times New Roman" panose="02020603050405020304" pitchFamily="18" charset="0"/>
              </a:rPr>
              <a:t>Forest inventory data are the primary information source for forest management. </a:t>
            </a:r>
          </a:p>
          <a:p>
            <a:pPr marR="0" lvl="0" rtl="0"/>
            <a:r>
              <a:rPr lang="en-US" b="1" i="0" u="none" strike="noStrike" baseline="0" dirty="0">
                <a:latin typeface="Times New Roman" panose="02020603050405020304" pitchFamily="18" charset="0"/>
              </a:rPr>
              <a:t>Forest inventories are undertaken to provide a survey of the location, composition, and distribution of the </a:t>
            </a:r>
            <a:r>
              <a:rPr lang="en-US" b="0" i="0" u="none" strike="noStrike" baseline="0" dirty="0">
                <a:latin typeface="Times New Roman" panose="02020603050405020304" pitchFamily="18" charset="0"/>
              </a:rPr>
              <a:t>forest</a:t>
            </a:r>
            <a:r>
              <a:rPr lang="en-US" b="1" i="0" u="none" strike="noStrike" baseline="0" dirty="0">
                <a:latin typeface="Times New Roman" panose="02020603050405020304" pitchFamily="18" charset="0"/>
              </a:rPr>
              <a:t> resource and their relative amounts over a given area. </a:t>
            </a:r>
          </a:p>
          <a:p>
            <a:pPr marR="0" lvl="0" rtl="0"/>
            <a:r>
              <a:rPr lang="en-US" b="1" i="0" u="none" strike="noStrike" baseline="0" dirty="0">
                <a:latin typeface="Times New Roman" panose="02020603050405020304" pitchFamily="18" charset="0"/>
              </a:rPr>
              <a:t>Forest inventories are required to derive the information for resource evaluation enabling management decisions at a variety of levels, such as harvest plans through to the development of different level strategies. </a:t>
            </a:r>
          </a:p>
        </p:txBody>
      </p:sp>
    </p:spTree>
    <p:extLst>
      <p:ext uri="{BB962C8B-B14F-4D97-AF65-F5344CB8AC3E}">
        <p14:creationId xmlns:p14="http://schemas.microsoft.com/office/powerpoint/2010/main" val="20184366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Forest cover change</a:t>
            </a:r>
          </a:p>
        </p:txBody>
      </p:sp>
      <p:sp>
        <p:nvSpPr>
          <p:cNvPr id="3" name="Text Placeholder 2"/>
          <p:cNvSpPr>
            <a:spLocks noGrp="1"/>
          </p:cNvSpPr>
          <p:nvPr>
            <p:ph type="body" idx="1"/>
          </p:nvPr>
        </p:nvSpPr>
        <p:spPr/>
        <p:txBody>
          <a:bodyPr/>
          <a:lstStyle/>
          <a:p>
            <a:pPr marR="0" lvl="0" rtl="0"/>
            <a:r>
              <a:rPr lang="en-US" b="1" i="0" u="none" strike="noStrike" baseline="0">
                <a:latin typeface="Times New Roman" panose="02020603050405020304" pitchFamily="18" charset="0"/>
              </a:rPr>
              <a:t>Roughly speaking, change detection methods in remote sensing and GIS are based on finding discrepancies in two satellite images before and after a certain event. </a:t>
            </a:r>
          </a:p>
          <a:p>
            <a:pPr marR="0" lvl="0" rtl="0"/>
            <a:r>
              <a:rPr lang="en-US" b="1" i="0" u="none" strike="noStrike" baseline="0">
                <a:latin typeface="Times New Roman" panose="02020603050405020304" pitchFamily="18" charset="0"/>
              </a:rPr>
              <a:t>Change detection algorithms for GIS compare the spatial representation of two points in time and measure differences in the variables of interest.</a:t>
            </a:r>
          </a:p>
        </p:txBody>
      </p:sp>
    </p:spTree>
    <p:extLst>
      <p:ext uri="{BB962C8B-B14F-4D97-AF65-F5344CB8AC3E}">
        <p14:creationId xmlns:p14="http://schemas.microsoft.com/office/powerpoint/2010/main" val="252880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latin typeface="Times New Roman" panose="02020603050405020304" pitchFamily="18" charset="0"/>
              </a:rPr>
              <a:t>Ideal Forest Resources Information Requirements (Source </a:t>
            </a:r>
            <a:r>
              <a:rPr lang="en-US" b="1" kern="1800" dirty="0" err="1">
                <a:latin typeface="Times New Roman" panose="02020603050405020304" pitchFamily="18" charset="0"/>
              </a:rPr>
              <a:t>FAO</a:t>
            </a:r>
            <a:r>
              <a:rPr lang="en-US" b="1" kern="1800" dirty="0">
                <a:latin typeface="Times New Roman" panose="02020603050405020304" pitchFamily="18" charset="0"/>
              </a:rPr>
              <a:t>)</a:t>
            </a:r>
            <a:endParaRPr lang="en-US" dirty="0"/>
          </a:p>
        </p:txBody>
      </p:sp>
      <p:sp>
        <p:nvSpPr>
          <p:cNvPr id="3" name="Date Placeholder 2"/>
          <p:cNvSpPr>
            <a:spLocks noGrp="1"/>
          </p:cNvSpPr>
          <p:nvPr>
            <p:ph type="dt" sz="half" idx="10"/>
          </p:nvPr>
        </p:nvSpPr>
        <p:spPr/>
        <p:txBody>
          <a:bodyPr/>
          <a:lstStyle/>
          <a:p>
            <a:r>
              <a:rPr lang="en-US"/>
              <a:t>04-Apr-23</a:t>
            </a:r>
          </a:p>
        </p:txBody>
      </p:sp>
      <p:sp>
        <p:nvSpPr>
          <p:cNvPr id="4" name="Footer Placeholder 3"/>
          <p:cNvSpPr>
            <a:spLocks noGrp="1"/>
          </p:cNvSpPr>
          <p:nvPr>
            <p:ph type="ftr" sz="quarter" idx="11"/>
          </p:nvPr>
        </p:nvSpPr>
        <p:spPr/>
        <p:txBody>
          <a:bodyPr/>
          <a:lstStyle/>
          <a:p>
            <a:r>
              <a:rPr lang="en-US"/>
              <a:t>Kefyalew Sahle (HU, WGCFNR)</a:t>
            </a:r>
          </a:p>
        </p:txBody>
      </p:sp>
      <p:sp>
        <p:nvSpPr>
          <p:cNvPr id="5" name="Slide Number Placeholder 4"/>
          <p:cNvSpPr>
            <a:spLocks noGrp="1"/>
          </p:cNvSpPr>
          <p:nvPr>
            <p:ph type="sldNum" sz="quarter" idx="12"/>
          </p:nvPr>
        </p:nvSpPr>
        <p:spPr/>
        <p:txBody>
          <a:bodyPr/>
          <a:lstStyle/>
          <a:p>
            <a:fld id="{A088C100-5670-4E20-940F-F4434F56A4F4}" type="slidenum">
              <a:rPr lang="en-US" smtClean="0"/>
              <a:t>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679865211"/>
              </p:ext>
            </p:extLst>
          </p:nvPr>
        </p:nvGraphicFramePr>
        <p:xfrm>
          <a:off x="757238" y="1753381"/>
          <a:ext cx="10987088" cy="3623386"/>
        </p:xfrm>
        <a:graphic>
          <a:graphicData uri="http://schemas.openxmlformats.org/drawingml/2006/table">
            <a:tbl>
              <a:tblPr firstRow="1" firstCol="1" bandRow="1">
                <a:tableStyleId>{5C22544A-7EE6-4342-B048-85BDC9FD1C3A}</a:tableStyleId>
              </a:tblPr>
              <a:tblGrid>
                <a:gridCol w="6916889">
                  <a:extLst>
                    <a:ext uri="{9D8B030D-6E8A-4147-A177-3AD203B41FA5}">
                      <a16:colId xmlns:a16="http://schemas.microsoft.com/office/drawing/2014/main" val="20000"/>
                    </a:ext>
                  </a:extLst>
                </a:gridCol>
                <a:gridCol w="4070199">
                  <a:extLst>
                    <a:ext uri="{9D8B030D-6E8A-4147-A177-3AD203B41FA5}">
                      <a16:colId xmlns:a16="http://schemas.microsoft.com/office/drawing/2014/main" val="20001"/>
                    </a:ext>
                  </a:extLst>
                </a:gridCol>
              </a:tblGrid>
              <a:tr h="207207">
                <a:tc gridSpan="2">
                  <a:txBody>
                    <a:bodyPr/>
                    <a:lstStyle/>
                    <a:p>
                      <a:pPr marL="457200" lvl="0" indent="-457200" algn="just">
                        <a:lnSpc>
                          <a:spcPct val="107000"/>
                        </a:lnSpc>
                        <a:spcAft>
                          <a:spcPts val="600"/>
                        </a:spcAft>
                        <a:buFont typeface="+mj-lt"/>
                        <a:buAutoNum type="arabicPeriod"/>
                      </a:pPr>
                      <a:r>
                        <a:rPr lang="en-US" sz="2800" dirty="0">
                          <a:effectLst/>
                        </a:rPr>
                        <a:t>Graphical Information Concerning Forest Land</a:t>
                      </a:r>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tc hMerge="1">
                  <a:txBody>
                    <a:bodyPr/>
                    <a:lstStyle/>
                    <a:p>
                      <a:endParaRPr lang="en-US"/>
                    </a:p>
                  </a:txBody>
                  <a:tcPr/>
                </a:tc>
                <a:extLst>
                  <a:ext uri="{0D108BD9-81ED-4DB2-BD59-A6C34878D82A}">
                    <a16:rowId xmlns:a16="http://schemas.microsoft.com/office/drawing/2014/main" val="10000"/>
                  </a:ext>
                </a:extLst>
              </a:tr>
              <a:tr h="207207">
                <a:tc>
                  <a:txBody>
                    <a:bodyPr/>
                    <a:lstStyle/>
                    <a:p>
                      <a:pPr algn="just">
                        <a:lnSpc>
                          <a:spcPct val="107000"/>
                        </a:lnSpc>
                        <a:spcAft>
                          <a:spcPts val="600"/>
                        </a:spcAft>
                      </a:pPr>
                      <a:r>
                        <a:rPr lang="en-US" sz="2800">
                          <a:effectLst/>
                        </a:rPr>
                        <a:t>- topographic maps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tc>
                  <a:txBody>
                    <a:bodyPr/>
                    <a:lstStyle/>
                    <a:p>
                      <a:pPr algn="just">
                        <a:lnSpc>
                          <a:spcPct val="107000"/>
                        </a:lnSpc>
                        <a:spcAft>
                          <a:spcPts val="600"/>
                        </a:spcAft>
                      </a:pPr>
                      <a:r>
                        <a:rPr lang="en-US" sz="2800">
                          <a:effectLst/>
                        </a:rPr>
                        <a:t>- cadastral maps (the forest boundary)</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extLst>
                  <a:ext uri="{0D108BD9-81ED-4DB2-BD59-A6C34878D82A}">
                    <a16:rowId xmlns:a16="http://schemas.microsoft.com/office/drawing/2014/main" val="10001"/>
                  </a:ext>
                </a:extLst>
              </a:tr>
              <a:tr h="207207">
                <a:tc>
                  <a:txBody>
                    <a:bodyPr/>
                    <a:lstStyle/>
                    <a:p>
                      <a:pPr algn="just">
                        <a:lnSpc>
                          <a:spcPct val="107000"/>
                        </a:lnSpc>
                        <a:spcAft>
                          <a:spcPts val="600"/>
                        </a:spcAft>
                      </a:pPr>
                      <a:r>
                        <a:rPr lang="en-US" sz="2800">
                          <a:effectLst/>
                        </a:rPr>
                        <a:t>- management maps, including boundaries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tc>
                  <a:txBody>
                    <a:bodyPr/>
                    <a:lstStyle/>
                    <a:p>
                      <a:endParaRPr lang="en-US" sz="2000"/>
                    </a:p>
                  </a:txBody>
                  <a:tcPr marL="9190" marR="9190" marT="9190" marB="9190"/>
                </a:tc>
                <a:extLst>
                  <a:ext uri="{0D108BD9-81ED-4DB2-BD59-A6C34878D82A}">
                    <a16:rowId xmlns:a16="http://schemas.microsoft.com/office/drawing/2014/main" val="10002"/>
                  </a:ext>
                </a:extLst>
              </a:tr>
              <a:tr h="207207">
                <a:tc>
                  <a:txBody>
                    <a:bodyPr/>
                    <a:lstStyle/>
                    <a:p>
                      <a:pPr algn="just">
                        <a:lnSpc>
                          <a:spcPct val="107000"/>
                        </a:lnSpc>
                        <a:spcAft>
                          <a:spcPts val="600"/>
                        </a:spcAft>
                      </a:pPr>
                      <a:r>
                        <a:rPr lang="en-US" sz="2800">
                          <a:effectLst/>
                        </a:rPr>
                        <a:t>- aerial photographs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tc>
                  <a:txBody>
                    <a:bodyPr/>
                    <a:lstStyle/>
                    <a:p>
                      <a:pPr algn="just">
                        <a:lnSpc>
                          <a:spcPct val="107000"/>
                        </a:lnSpc>
                        <a:spcAft>
                          <a:spcPts val="600"/>
                        </a:spcAft>
                      </a:pPr>
                      <a:r>
                        <a:rPr lang="en-US" sz="2800">
                          <a:effectLst/>
                        </a:rPr>
                        <a:t>- satellite imagery</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extLst>
                  <a:ext uri="{0D108BD9-81ED-4DB2-BD59-A6C34878D82A}">
                    <a16:rowId xmlns:a16="http://schemas.microsoft.com/office/drawing/2014/main" val="10003"/>
                  </a:ext>
                </a:extLst>
              </a:tr>
              <a:tr h="207207">
                <a:tc>
                  <a:txBody>
                    <a:bodyPr/>
                    <a:lstStyle/>
                    <a:p>
                      <a:pPr algn="just">
                        <a:lnSpc>
                          <a:spcPct val="107000"/>
                        </a:lnSpc>
                        <a:spcAft>
                          <a:spcPts val="600"/>
                        </a:spcAft>
                      </a:pPr>
                      <a:r>
                        <a:rPr lang="en-US" sz="2800">
                          <a:effectLst/>
                        </a:rPr>
                        <a:t>- geographic information system data</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tc>
                  <a:txBody>
                    <a:bodyPr/>
                    <a:lstStyle/>
                    <a:p>
                      <a:endParaRPr lang="en-US" sz="2000"/>
                    </a:p>
                  </a:txBody>
                  <a:tcPr marL="9190" marR="9190" marT="9190" marB="9190"/>
                </a:tc>
                <a:extLst>
                  <a:ext uri="{0D108BD9-81ED-4DB2-BD59-A6C34878D82A}">
                    <a16:rowId xmlns:a16="http://schemas.microsoft.com/office/drawing/2014/main" val="10004"/>
                  </a:ext>
                </a:extLst>
              </a:tr>
              <a:tr h="207207">
                <a:tc gridSpan="2">
                  <a:txBody>
                    <a:bodyPr/>
                    <a:lstStyle/>
                    <a:p>
                      <a:pPr marL="0" lvl="0" indent="0" algn="just">
                        <a:lnSpc>
                          <a:spcPct val="107000"/>
                        </a:lnSpc>
                        <a:spcAft>
                          <a:spcPts val="600"/>
                        </a:spcAft>
                        <a:buFont typeface="+mj-lt"/>
                        <a:buNone/>
                      </a:pPr>
                      <a:r>
                        <a:rPr lang="en-US" sz="2800" dirty="0">
                          <a:effectLst/>
                        </a:rPr>
                        <a:t>2. Legal Information</a:t>
                      </a:r>
                      <a:endPar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tc hMerge="1">
                  <a:txBody>
                    <a:bodyPr/>
                    <a:lstStyle/>
                    <a:p>
                      <a:endParaRPr lang="en-US"/>
                    </a:p>
                  </a:txBody>
                  <a:tcPr/>
                </a:tc>
                <a:extLst>
                  <a:ext uri="{0D108BD9-81ED-4DB2-BD59-A6C34878D82A}">
                    <a16:rowId xmlns:a16="http://schemas.microsoft.com/office/drawing/2014/main" val="10005"/>
                  </a:ext>
                </a:extLst>
              </a:tr>
              <a:tr h="207207">
                <a:tc>
                  <a:txBody>
                    <a:bodyPr/>
                    <a:lstStyle/>
                    <a:p>
                      <a:pPr algn="just">
                        <a:lnSpc>
                          <a:spcPct val="107000"/>
                        </a:lnSpc>
                        <a:spcAft>
                          <a:spcPts val="600"/>
                        </a:spcAft>
                      </a:pPr>
                      <a:r>
                        <a:rPr lang="en-US" sz="2800">
                          <a:effectLst/>
                        </a:rPr>
                        <a:t>- rights and privileges</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tc>
                  <a:txBody>
                    <a:bodyPr/>
                    <a:lstStyle/>
                    <a:p>
                      <a:pPr algn="just">
                        <a:lnSpc>
                          <a:spcPct val="107000"/>
                        </a:lnSpc>
                        <a:spcAft>
                          <a:spcPts val="600"/>
                        </a:spcAft>
                      </a:pPr>
                      <a:r>
                        <a:rPr lang="en-US" sz="2800" dirty="0">
                          <a:effectLst/>
                        </a:rPr>
                        <a:t>- land tenure</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4871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latin typeface="Times New Roman" panose="02020603050405020304" pitchFamily="18" charset="0"/>
              </a:rPr>
              <a:t>Ideal Forest Resources Information Requirements (Source </a:t>
            </a:r>
            <a:r>
              <a:rPr lang="en-US" b="1" kern="1800" dirty="0" err="1">
                <a:latin typeface="Times New Roman" panose="02020603050405020304" pitchFamily="18" charset="0"/>
              </a:rPr>
              <a:t>FAO</a:t>
            </a:r>
            <a:r>
              <a:rPr lang="en-US" b="1" kern="1800" dirty="0">
                <a:latin typeface="Times New Roman" panose="02020603050405020304" pitchFamily="18" charset="0"/>
              </a:rPr>
              <a:t>)</a:t>
            </a:r>
            <a:endParaRPr lang="en-US" dirty="0"/>
          </a:p>
        </p:txBody>
      </p:sp>
      <p:sp>
        <p:nvSpPr>
          <p:cNvPr id="3" name="Date Placeholder 2"/>
          <p:cNvSpPr>
            <a:spLocks noGrp="1"/>
          </p:cNvSpPr>
          <p:nvPr>
            <p:ph type="dt" sz="half" idx="10"/>
          </p:nvPr>
        </p:nvSpPr>
        <p:spPr/>
        <p:txBody>
          <a:bodyPr/>
          <a:lstStyle/>
          <a:p>
            <a:r>
              <a:rPr lang="en-US"/>
              <a:t>04-Apr-23</a:t>
            </a:r>
          </a:p>
        </p:txBody>
      </p:sp>
      <p:sp>
        <p:nvSpPr>
          <p:cNvPr id="4" name="Footer Placeholder 3"/>
          <p:cNvSpPr>
            <a:spLocks noGrp="1"/>
          </p:cNvSpPr>
          <p:nvPr>
            <p:ph type="ftr" sz="quarter" idx="11"/>
          </p:nvPr>
        </p:nvSpPr>
        <p:spPr/>
        <p:txBody>
          <a:bodyPr/>
          <a:lstStyle/>
          <a:p>
            <a:r>
              <a:rPr lang="en-US"/>
              <a:t>Kefyalew Sahle (HU, WGCFNR)</a:t>
            </a:r>
          </a:p>
        </p:txBody>
      </p:sp>
      <p:sp>
        <p:nvSpPr>
          <p:cNvPr id="5" name="Slide Number Placeholder 4"/>
          <p:cNvSpPr>
            <a:spLocks noGrp="1"/>
          </p:cNvSpPr>
          <p:nvPr>
            <p:ph type="sldNum" sz="quarter" idx="12"/>
          </p:nvPr>
        </p:nvSpPr>
        <p:spPr/>
        <p:txBody>
          <a:bodyPr/>
          <a:lstStyle/>
          <a:p>
            <a:fld id="{A088C100-5670-4E20-940F-F4434F56A4F4}" type="slidenum">
              <a:rPr lang="en-US" smtClean="0"/>
              <a:t>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013680479"/>
              </p:ext>
            </p:extLst>
          </p:nvPr>
        </p:nvGraphicFramePr>
        <p:xfrm>
          <a:off x="1114425" y="1753381"/>
          <a:ext cx="10239375" cy="3123920"/>
        </p:xfrm>
        <a:graphic>
          <a:graphicData uri="http://schemas.openxmlformats.org/drawingml/2006/table">
            <a:tbl>
              <a:tblPr firstRow="1" firstCol="1" bandRow="1">
                <a:tableStyleId>{5C22544A-7EE6-4342-B048-85BDC9FD1C3A}</a:tableStyleId>
              </a:tblPr>
              <a:tblGrid>
                <a:gridCol w="6681747">
                  <a:extLst>
                    <a:ext uri="{9D8B030D-6E8A-4147-A177-3AD203B41FA5}">
                      <a16:colId xmlns:a16="http://schemas.microsoft.com/office/drawing/2014/main" val="20000"/>
                    </a:ext>
                  </a:extLst>
                </a:gridCol>
                <a:gridCol w="3557628">
                  <a:extLst>
                    <a:ext uri="{9D8B030D-6E8A-4147-A177-3AD203B41FA5}">
                      <a16:colId xmlns:a16="http://schemas.microsoft.com/office/drawing/2014/main" val="20001"/>
                    </a:ext>
                  </a:extLst>
                </a:gridCol>
              </a:tblGrid>
              <a:tr h="207207">
                <a:tc gridSpan="2">
                  <a:txBody>
                    <a:bodyPr/>
                    <a:lstStyle/>
                    <a:p>
                      <a:pPr marL="0" lvl="0" indent="0" algn="just">
                        <a:lnSpc>
                          <a:spcPct val="107000"/>
                        </a:lnSpc>
                        <a:spcAft>
                          <a:spcPts val="600"/>
                        </a:spcAft>
                        <a:buFont typeface="+mj-lt"/>
                        <a:buNone/>
                      </a:pPr>
                      <a:r>
                        <a:rPr lang="en-US" sz="2400" dirty="0">
                          <a:effectLst/>
                        </a:rPr>
                        <a:t>3. Environmental Information</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tc hMerge="1">
                  <a:txBody>
                    <a:bodyPr/>
                    <a:lstStyle/>
                    <a:p>
                      <a:endParaRPr lang="en-US"/>
                    </a:p>
                  </a:txBody>
                  <a:tcPr/>
                </a:tc>
                <a:extLst>
                  <a:ext uri="{0D108BD9-81ED-4DB2-BD59-A6C34878D82A}">
                    <a16:rowId xmlns:a16="http://schemas.microsoft.com/office/drawing/2014/main" val="10000"/>
                  </a:ext>
                </a:extLst>
              </a:tr>
              <a:tr h="207207">
                <a:tc>
                  <a:txBody>
                    <a:bodyPr/>
                    <a:lstStyle/>
                    <a:p>
                      <a:pPr algn="just">
                        <a:lnSpc>
                          <a:spcPct val="107000"/>
                        </a:lnSpc>
                        <a:spcAft>
                          <a:spcPts val="600"/>
                        </a:spcAft>
                      </a:pPr>
                      <a:r>
                        <a:rPr lang="en-US" sz="2400">
                          <a:effectLst/>
                        </a:rPr>
                        <a:t>- geology</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tc>
                  <a:txBody>
                    <a:bodyPr/>
                    <a:lstStyle/>
                    <a:p>
                      <a:pPr algn="just">
                        <a:lnSpc>
                          <a:spcPct val="107000"/>
                        </a:lnSpc>
                        <a:spcAft>
                          <a:spcPts val="600"/>
                        </a:spcAft>
                      </a:pPr>
                      <a:r>
                        <a:rPr lang="en-US" sz="2400" dirty="0">
                          <a:effectLst/>
                        </a:rPr>
                        <a:t>- soils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extLst>
                  <a:ext uri="{0D108BD9-81ED-4DB2-BD59-A6C34878D82A}">
                    <a16:rowId xmlns:a16="http://schemas.microsoft.com/office/drawing/2014/main" val="10001"/>
                  </a:ext>
                </a:extLst>
              </a:tr>
              <a:tr h="207207">
                <a:tc>
                  <a:txBody>
                    <a:bodyPr/>
                    <a:lstStyle/>
                    <a:p>
                      <a:pPr algn="just">
                        <a:lnSpc>
                          <a:spcPct val="107000"/>
                        </a:lnSpc>
                        <a:spcAft>
                          <a:spcPts val="600"/>
                        </a:spcAft>
                      </a:pPr>
                      <a:r>
                        <a:rPr lang="en-US" sz="2400">
                          <a:effectLst/>
                        </a:rPr>
                        <a:t>- biological diversity</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tc>
                  <a:txBody>
                    <a:bodyPr/>
                    <a:lstStyle/>
                    <a:p>
                      <a:pPr algn="just">
                        <a:lnSpc>
                          <a:spcPct val="107000"/>
                        </a:lnSpc>
                        <a:spcAft>
                          <a:spcPts val="600"/>
                        </a:spcAft>
                      </a:pPr>
                      <a:r>
                        <a:rPr lang="en-US" sz="2400">
                          <a:effectLst/>
                        </a:rPr>
                        <a:t>- wildlife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extLst>
                  <a:ext uri="{0D108BD9-81ED-4DB2-BD59-A6C34878D82A}">
                    <a16:rowId xmlns:a16="http://schemas.microsoft.com/office/drawing/2014/main" val="10002"/>
                  </a:ext>
                </a:extLst>
              </a:tr>
              <a:tr h="207207">
                <a:tc>
                  <a:txBody>
                    <a:bodyPr/>
                    <a:lstStyle/>
                    <a:p>
                      <a:pPr algn="just">
                        <a:lnSpc>
                          <a:spcPct val="107000"/>
                        </a:lnSpc>
                        <a:spcAft>
                          <a:spcPts val="600"/>
                        </a:spcAft>
                      </a:pPr>
                      <a:r>
                        <a:rPr lang="en-US" sz="2400">
                          <a:effectLst/>
                        </a:rPr>
                        <a:t>- meteorology</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tc>
                  <a:txBody>
                    <a:bodyPr/>
                    <a:lstStyle/>
                    <a:p>
                      <a:pPr algn="just">
                        <a:lnSpc>
                          <a:spcPct val="107000"/>
                        </a:lnSpc>
                        <a:spcAft>
                          <a:spcPts val="600"/>
                        </a:spcAft>
                      </a:pPr>
                      <a:r>
                        <a:rPr lang="en-US" sz="2400">
                          <a:effectLst/>
                        </a:rPr>
                        <a:t>- hydrology and watersheds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extLst>
                  <a:ext uri="{0D108BD9-81ED-4DB2-BD59-A6C34878D82A}">
                    <a16:rowId xmlns:a16="http://schemas.microsoft.com/office/drawing/2014/main" val="10003"/>
                  </a:ext>
                </a:extLst>
              </a:tr>
              <a:tr h="207207">
                <a:tc>
                  <a:txBody>
                    <a:bodyPr/>
                    <a:lstStyle/>
                    <a:p>
                      <a:pPr algn="just">
                        <a:lnSpc>
                          <a:spcPct val="107000"/>
                        </a:lnSpc>
                        <a:spcAft>
                          <a:spcPts val="600"/>
                        </a:spcAft>
                      </a:pPr>
                      <a:r>
                        <a:rPr lang="en-US" sz="2400">
                          <a:effectLst/>
                        </a:rPr>
                        <a:t>- forest ecology</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tc>
                  <a:txBody>
                    <a:bodyPr/>
                    <a:lstStyle/>
                    <a:p>
                      <a:pPr algn="just">
                        <a:lnSpc>
                          <a:spcPct val="107000"/>
                        </a:lnSpc>
                        <a:spcAft>
                          <a:spcPts val="600"/>
                        </a:spcAft>
                      </a:pPr>
                      <a:r>
                        <a:rPr lang="en-US" sz="2400" dirty="0">
                          <a:effectLst/>
                        </a:rPr>
                        <a:t>- wood (log) resources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extLst>
                  <a:ext uri="{0D108BD9-81ED-4DB2-BD59-A6C34878D82A}">
                    <a16:rowId xmlns:a16="http://schemas.microsoft.com/office/drawing/2014/main" val="10004"/>
                  </a:ext>
                </a:extLst>
              </a:tr>
              <a:tr h="207207">
                <a:tc>
                  <a:txBody>
                    <a:bodyPr/>
                    <a:lstStyle/>
                    <a:p>
                      <a:pPr algn="just">
                        <a:lnSpc>
                          <a:spcPct val="107000"/>
                        </a:lnSpc>
                        <a:spcAft>
                          <a:spcPts val="600"/>
                        </a:spcAft>
                      </a:pPr>
                      <a:r>
                        <a:rPr lang="en-US" sz="2400">
                          <a:effectLst/>
                        </a:rPr>
                        <a:t>- forest growth and yields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tc>
                  <a:txBody>
                    <a:bodyPr/>
                    <a:lstStyle/>
                    <a:p>
                      <a:pPr algn="just">
                        <a:lnSpc>
                          <a:spcPct val="107000"/>
                        </a:lnSpc>
                        <a:spcAft>
                          <a:spcPts val="600"/>
                        </a:spcAft>
                      </a:pPr>
                      <a:r>
                        <a:rPr lang="en-US" sz="2400">
                          <a:effectLst/>
                        </a:rPr>
                        <a:t>- silviculture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extLst>
                  <a:ext uri="{0D108BD9-81ED-4DB2-BD59-A6C34878D82A}">
                    <a16:rowId xmlns:a16="http://schemas.microsoft.com/office/drawing/2014/main" val="10005"/>
                  </a:ext>
                </a:extLst>
              </a:tr>
              <a:tr h="207207">
                <a:tc>
                  <a:txBody>
                    <a:bodyPr/>
                    <a:lstStyle/>
                    <a:p>
                      <a:pPr algn="just">
                        <a:lnSpc>
                          <a:spcPct val="107000"/>
                        </a:lnSpc>
                        <a:spcAft>
                          <a:spcPts val="600"/>
                        </a:spcAft>
                      </a:pPr>
                      <a:r>
                        <a:rPr lang="en-US" sz="2400">
                          <a:effectLst/>
                        </a:rPr>
                        <a:t>- non-wood resources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tc>
                  <a:txBody>
                    <a:bodyPr/>
                    <a:lstStyle/>
                    <a:p>
                      <a:pPr algn="just">
                        <a:lnSpc>
                          <a:spcPct val="107000"/>
                        </a:lnSpc>
                        <a:spcAft>
                          <a:spcPts val="600"/>
                        </a:spcAft>
                      </a:pPr>
                      <a:r>
                        <a:rPr lang="en-US" sz="2400">
                          <a:effectLst/>
                        </a:rPr>
                        <a:t>- pests and diseases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extLst>
                  <a:ext uri="{0D108BD9-81ED-4DB2-BD59-A6C34878D82A}">
                    <a16:rowId xmlns:a16="http://schemas.microsoft.com/office/drawing/2014/main" val="10006"/>
                  </a:ext>
                </a:extLst>
              </a:tr>
              <a:tr h="207207">
                <a:tc>
                  <a:txBody>
                    <a:bodyPr/>
                    <a:lstStyle/>
                    <a:p>
                      <a:pPr algn="just">
                        <a:lnSpc>
                          <a:spcPct val="107000"/>
                        </a:lnSpc>
                        <a:spcAft>
                          <a:spcPts val="600"/>
                        </a:spcAft>
                      </a:pPr>
                      <a:r>
                        <a:rPr lang="en-US" sz="2400">
                          <a:effectLst/>
                        </a:rPr>
                        <a:t>- forest use &amp; management history</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tc>
                  <a:txBody>
                    <a:bodyPr/>
                    <a:lstStyle/>
                    <a:p>
                      <a:pPr algn="just">
                        <a:lnSpc>
                          <a:spcPct val="107000"/>
                        </a:lnSpc>
                        <a:spcAft>
                          <a:spcPts val="600"/>
                        </a:spcAft>
                      </a:pPr>
                      <a:r>
                        <a:rPr lang="en-US" sz="2400" dirty="0">
                          <a:effectLst/>
                        </a:rPr>
                        <a:t>- amenity and scenery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5854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latin typeface="Times New Roman" panose="02020603050405020304" pitchFamily="18" charset="0"/>
              </a:rPr>
              <a:t>Ideal Forest Resources Information Requirements (Source </a:t>
            </a:r>
            <a:r>
              <a:rPr lang="en-US" b="1" kern="1800" dirty="0" err="1">
                <a:latin typeface="Times New Roman" panose="02020603050405020304" pitchFamily="18" charset="0"/>
              </a:rPr>
              <a:t>FAO</a:t>
            </a:r>
            <a:r>
              <a:rPr lang="en-US" b="1" kern="1800" dirty="0">
                <a:latin typeface="Times New Roman" panose="02020603050405020304" pitchFamily="18" charset="0"/>
              </a:rPr>
              <a:t>)</a:t>
            </a:r>
            <a:endParaRPr lang="en-US" dirty="0"/>
          </a:p>
        </p:txBody>
      </p:sp>
      <p:sp>
        <p:nvSpPr>
          <p:cNvPr id="3" name="Date Placeholder 2"/>
          <p:cNvSpPr>
            <a:spLocks noGrp="1"/>
          </p:cNvSpPr>
          <p:nvPr>
            <p:ph type="dt" sz="half" idx="10"/>
          </p:nvPr>
        </p:nvSpPr>
        <p:spPr/>
        <p:txBody>
          <a:bodyPr/>
          <a:lstStyle/>
          <a:p>
            <a:r>
              <a:rPr lang="en-US"/>
              <a:t>04-Apr-23</a:t>
            </a:r>
          </a:p>
        </p:txBody>
      </p:sp>
      <p:sp>
        <p:nvSpPr>
          <p:cNvPr id="4" name="Footer Placeholder 3"/>
          <p:cNvSpPr>
            <a:spLocks noGrp="1"/>
          </p:cNvSpPr>
          <p:nvPr>
            <p:ph type="ftr" sz="quarter" idx="11"/>
          </p:nvPr>
        </p:nvSpPr>
        <p:spPr/>
        <p:txBody>
          <a:bodyPr/>
          <a:lstStyle/>
          <a:p>
            <a:r>
              <a:rPr lang="en-US"/>
              <a:t>Kefyalew Sahle (HU, WGCFNR)</a:t>
            </a:r>
          </a:p>
        </p:txBody>
      </p:sp>
      <p:sp>
        <p:nvSpPr>
          <p:cNvPr id="5" name="Slide Number Placeholder 4"/>
          <p:cNvSpPr>
            <a:spLocks noGrp="1"/>
          </p:cNvSpPr>
          <p:nvPr>
            <p:ph type="sldNum" sz="quarter" idx="12"/>
          </p:nvPr>
        </p:nvSpPr>
        <p:spPr/>
        <p:txBody>
          <a:bodyPr/>
          <a:lstStyle/>
          <a:p>
            <a:fld id="{A088C100-5670-4E20-940F-F4434F56A4F4}" type="slidenum">
              <a:rPr lang="en-US" smtClean="0"/>
              <a:t>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082199009"/>
              </p:ext>
            </p:extLst>
          </p:nvPr>
        </p:nvGraphicFramePr>
        <p:xfrm>
          <a:off x="914400" y="1753381"/>
          <a:ext cx="10558463" cy="2342940"/>
        </p:xfrm>
        <a:graphic>
          <a:graphicData uri="http://schemas.openxmlformats.org/drawingml/2006/table">
            <a:tbl>
              <a:tblPr firstRow="1" firstCol="1" bandRow="1">
                <a:tableStyleId>{5C22544A-7EE6-4342-B048-85BDC9FD1C3A}</a:tableStyleId>
              </a:tblPr>
              <a:tblGrid>
                <a:gridCol w="5372845">
                  <a:extLst>
                    <a:ext uri="{9D8B030D-6E8A-4147-A177-3AD203B41FA5}">
                      <a16:colId xmlns:a16="http://schemas.microsoft.com/office/drawing/2014/main" val="20000"/>
                    </a:ext>
                  </a:extLst>
                </a:gridCol>
                <a:gridCol w="5185618">
                  <a:extLst>
                    <a:ext uri="{9D8B030D-6E8A-4147-A177-3AD203B41FA5}">
                      <a16:colId xmlns:a16="http://schemas.microsoft.com/office/drawing/2014/main" val="20001"/>
                    </a:ext>
                  </a:extLst>
                </a:gridCol>
              </a:tblGrid>
              <a:tr h="207207">
                <a:tc gridSpan="2">
                  <a:txBody>
                    <a:bodyPr/>
                    <a:lstStyle/>
                    <a:p>
                      <a:pPr marL="0" lvl="0" indent="0" algn="just">
                        <a:lnSpc>
                          <a:spcPct val="107000"/>
                        </a:lnSpc>
                        <a:spcAft>
                          <a:spcPts val="600"/>
                        </a:spcAft>
                        <a:buFont typeface="+mj-lt"/>
                        <a:buNone/>
                      </a:pPr>
                      <a:r>
                        <a:rPr lang="en-US" sz="2400" dirty="0">
                          <a:effectLst/>
                        </a:rPr>
                        <a:t>4. Social Information</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tc hMerge="1">
                  <a:txBody>
                    <a:bodyPr/>
                    <a:lstStyle/>
                    <a:p>
                      <a:endParaRPr lang="en-US"/>
                    </a:p>
                  </a:txBody>
                  <a:tcPr/>
                </a:tc>
                <a:extLst>
                  <a:ext uri="{0D108BD9-81ED-4DB2-BD59-A6C34878D82A}">
                    <a16:rowId xmlns:a16="http://schemas.microsoft.com/office/drawing/2014/main" val="10000"/>
                  </a:ext>
                </a:extLst>
              </a:tr>
              <a:tr h="207207">
                <a:tc>
                  <a:txBody>
                    <a:bodyPr/>
                    <a:lstStyle/>
                    <a:p>
                      <a:pPr algn="just">
                        <a:lnSpc>
                          <a:spcPct val="107000"/>
                        </a:lnSpc>
                        <a:spcAft>
                          <a:spcPts val="600"/>
                        </a:spcAft>
                      </a:pPr>
                      <a:r>
                        <a:rPr lang="en-US" sz="2400">
                          <a:effectLst/>
                        </a:rPr>
                        <a:t>- population and location</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tc>
                  <a:txBody>
                    <a:bodyPr/>
                    <a:lstStyle/>
                    <a:p>
                      <a:pPr algn="just">
                        <a:lnSpc>
                          <a:spcPct val="107000"/>
                        </a:lnSpc>
                        <a:spcAft>
                          <a:spcPts val="600"/>
                        </a:spcAft>
                      </a:pPr>
                      <a:r>
                        <a:rPr lang="en-US" sz="2400">
                          <a:effectLst/>
                        </a:rPr>
                        <a:t>- community structure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extLst>
                  <a:ext uri="{0D108BD9-81ED-4DB2-BD59-A6C34878D82A}">
                    <a16:rowId xmlns:a16="http://schemas.microsoft.com/office/drawing/2014/main" val="10001"/>
                  </a:ext>
                </a:extLst>
              </a:tr>
              <a:tr h="207207">
                <a:tc>
                  <a:txBody>
                    <a:bodyPr/>
                    <a:lstStyle/>
                    <a:p>
                      <a:pPr algn="just">
                        <a:lnSpc>
                          <a:spcPct val="107000"/>
                        </a:lnSpc>
                        <a:spcAft>
                          <a:spcPts val="600"/>
                        </a:spcAft>
                      </a:pPr>
                      <a:r>
                        <a:rPr lang="en-US" sz="2400">
                          <a:effectLst/>
                        </a:rPr>
                        <a:t>- social relationships with forests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tc>
                  <a:txBody>
                    <a:bodyPr/>
                    <a:lstStyle/>
                    <a:p>
                      <a:pPr algn="just">
                        <a:lnSpc>
                          <a:spcPct val="107000"/>
                        </a:lnSpc>
                        <a:spcAft>
                          <a:spcPts val="600"/>
                        </a:spcAft>
                      </a:pPr>
                      <a:r>
                        <a:rPr lang="en-US" sz="2400">
                          <a:effectLst/>
                        </a:rPr>
                        <a:t>- recreation interest or potential</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extLst>
                  <a:ext uri="{0D108BD9-81ED-4DB2-BD59-A6C34878D82A}">
                    <a16:rowId xmlns:a16="http://schemas.microsoft.com/office/drawing/2014/main" val="10002"/>
                  </a:ext>
                </a:extLst>
              </a:tr>
              <a:tr h="207207">
                <a:tc gridSpan="2">
                  <a:txBody>
                    <a:bodyPr/>
                    <a:lstStyle/>
                    <a:p>
                      <a:pPr marL="0" lvl="0" indent="0" algn="just">
                        <a:lnSpc>
                          <a:spcPct val="107000"/>
                        </a:lnSpc>
                        <a:spcAft>
                          <a:spcPts val="600"/>
                        </a:spcAft>
                        <a:buFont typeface="+mj-lt"/>
                        <a:buNone/>
                      </a:pPr>
                      <a:r>
                        <a:rPr lang="en-US" sz="2400" dirty="0">
                          <a:effectLst/>
                        </a:rPr>
                        <a:t>5. Economic Information</a:t>
                      </a:r>
                      <a:endPar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tc hMerge="1">
                  <a:txBody>
                    <a:bodyPr/>
                    <a:lstStyle/>
                    <a:p>
                      <a:endParaRPr lang="en-US"/>
                    </a:p>
                  </a:txBody>
                  <a:tcPr/>
                </a:tc>
                <a:extLst>
                  <a:ext uri="{0D108BD9-81ED-4DB2-BD59-A6C34878D82A}">
                    <a16:rowId xmlns:a16="http://schemas.microsoft.com/office/drawing/2014/main" val="10003"/>
                  </a:ext>
                </a:extLst>
              </a:tr>
              <a:tr h="207207">
                <a:tc>
                  <a:txBody>
                    <a:bodyPr/>
                    <a:lstStyle/>
                    <a:p>
                      <a:pPr algn="just">
                        <a:lnSpc>
                          <a:spcPct val="107000"/>
                        </a:lnSpc>
                        <a:spcAft>
                          <a:spcPts val="600"/>
                        </a:spcAft>
                      </a:pPr>
                      <a:r>
                        <a:rPr lang="en-US" sz="2400">
                          <a:effectLst/>
                        </a:rPr>
                        <a:t>- wood prices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tc>
                  <a:txBody>
                    <a:bodyPr/>
                    <a:lstStyle/>
                    <a:p>
                      <a:pPr algn="just">
                        <a:lnSpc>
                          <a:spcPct val="107000"/>
                        </a:lnSpc>
                        <a:spcAft>
                          <a:spcPts val="600"/>
                        </a:spcAft>
                      </a:pPr>
                      <a:r>
                        <a:rPr lang="en-US" sz="2400">
                          <a:effectLst/>
                        </a:rPr>
                        <a:t>- wood markets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extLst>
                  <a:ext uri="{0D108BD9-81ED-4DB2-BD59-A6C34878D82A}">
                    <a16:rowId xmlns:a16="http://schemas.microsoft.com/office/drawing/2014/main" val="10004"/>
                  </a:ext>
                </a:extLst>
              </a:tr>
              <a:tr h="207207">
                <a:tc>
                  <a:txBody>
                    <a:bodyPr/>
                    <a:lstStyle/>
                    <a:p>
                      <a:pPr algn="just">
                        <a:lnSpc>
                          <a:spcPct val="107000"/>
                        </a:lnSpc>
                        <a:spcAft>
                          <a:spcPts val="600"/>
                        </a:spcAft>
                      </a:pPr>
                      <a:r>
                        <a:rPr lang="en-US" sz="2400">
                          <a:effectLst/>
                        </a:rPr>
                        <a:t>- taxation issues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tc>
                  <a:txBody>
                    <a:bodyPr/>
                    <a:lstStyle/>
                    <a:p>
                      <a:pPr algn="just">
                        <a:lnSpc>
                          <a:spcPct val="107000"/>
                        </a:lnSpc>
                        <a:spcAft>
                          <a:spcPts val="600"/>
                        </a:spcAft>
                      </a:pPr>
                      <a:r>
                        <a:rPr lang="en-US" sz="2400" dirty="0">
                          <a:effectLst/>
                        </a:rPr>
                        <a:t>- costs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90" marR="9190" marT="9190" marB="91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23748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a:latin typeface="Times New Roman" panose="02020603050405020304" pitchFamily="18" charset="0"/>
              </a:rPr>
              <a:t>List of the common information required in forestry are related to</a:t>
            </a:r>
          </a:p>
        </p:txBody>
      </p:sp>
      <p:sp>
        <p:nvSpPr>
          <p:cNvPr id="3" name="Text Placeholder 2"/>
          <p:cNvSpPr>
            <a:spLocks noGrp="1"/>
          </p:cNvSpPr>
          <p:nvPr>
            <p:ph type="body" idx="1"/>
          </p:nvPr>
        </p:nvSpPr>
        <p:spPr/>
        <p:txBody>
          <a:bodyPr>
            <a:normAutofit fontScale="92500" lnSpcReduction="20000"/>
          </a:bodyPr>
          <a:lstStyle/>
          <a:p>
            <a:pPr marR="0" lvl="0" rtl="0"/>
            <a:r>
              <a:rPr lang="en-US" b="1" i="0" u="none" strike="noStrike" baseline="0" dirty="0">
                <a:latin typeface="Times New Roman" panose="02020603050405020304" pitchFamily="18" charset="0"/>
              </a:rPr>
              <a:t>Forest boundary </a:t>
            </a:r>
          </a:p>
          <a:p>
            <a:pPr marR="0" lvl="0" rtl="0"/>
            <a:r>
              <a:rPr lang="en-US" b="1" i="0" u="none" strike="noStrike" baseline="0" dirty="0">
                <a:latin typeface="Times New Roman" panose="02020603050405020304" pitchFamily="18" charset="0"/>
              </a:rPr>
              <a:t>Forest compartment </a:t>
            </a:r>
          </a:p>
          <a:p>
            <a:pPr marR="0" lvl="0" rtl="0"/>
            <a:r>
              <a:rPr lang="en-US" b="1" i="0" u="none" strike="noStrike" baseline="0" dirty="0">
                <a:latin typeface="Times New Roman" panose="02020603050405020304" pitchFamily="18" charset="0"/>
              </a:rPr>
              <a:t>Forest types / stratification </a:t>
            </a:r>
          </a:p>
          <a:p>
            <a:pPr marR="0" lvl="0" rtl="0"/>
            <a:r>
              <a:rPr lang="en-US" b="1" i="0" u="none" strike="noStrike" baseline="0" dirty="0">
                <a:latin typeface="Times New Roman" panose="02020603050405020304" pitchFamily="18" charset="0"/>
              </a:rPr>
              <a:t>Forest site characteristics (climate and physical) </a:t>
            </a:r>
          </a:p>
          <a:p>
            <a:pPr marR="0" lvl="0" rtl="0"/>
            <a:r>
              <a:rPr lang="en-US" b="1" i="0" u="none" strike="noStrike" baseline="0" dirty="0">
                <a:latin typeface="Times New Roman" panose="02020603050405020304" pitchFamily="18" charset="0"/>
              </a:rPr>
              <a:t>Forest owners </a:t>
            </a:r>
          </a:p>
          <a:p>
            <a:pPr marR="0" lvl="0" rtl="0"/>
            <a:r>
              <a:rPr lang="en-US" b="1" i="0" u="none" strike="noStrike" baseline="0" dirty="0">
                <a:latin typeface="Times New Roman" panose="02020603050405020304" pitchFamily="18" charset="0"/>
              </a:rPr>
              <a:t>Forest inventory summary </a:t>
            </a:r>
          </a:p>
          <a:p>
            <a:pPr marR="0" lvl="0" rtl="0"/>
            <a:r>
              <a:rPr lang="en-US" b="1" i="0" u="none" strike="noStrike" baseline="0" dirty="0">
                <a:latin typeface="Times New Roman" panose="02020603050405020304" pitchFamily="18" charset="0"/>
              </a:rPr>
              <a:t>Forest cover change</a:t>
            </a:r>
          </a:p>
          <a:p>
            <a:pPr marR="0" lvl="0" rtl="0"/>
            <a:r>
              <a:rPr lang="en-US" b="1" i="0" u="none" strike="noStrike" baseline="0" dirty="0">
                <a:latin typeface="Times New Roman" panose="02020603050405020304" pitchFamily="18" charset="0"/>
              </a:rPr>
              <a:t>Forest biomass (carbon stock)</a:t>
            </a:r>
          </a:p>
          <a:p>
            <a:pPr marR="0" lvl="0" rtl="0"/>
            <a:r>
              <a:rPr lang="en-US" b="1" i="0" u="none" strike="noStrike" baseline="0" dirty="0">
                <a:latin typeface="Times New Roman" panose="02020603050405020304" pitchFamily="18" charset="0"/>
              </a:rPr>
              <a:t>Forest damage</a:t>
            </a:r>
          </a:p>
          <a:p>
            <a:pPr marR="0" lvl="0" rtl="0"/>
            <a:r>
              <a:rPr lang="en-US" b="1" dirty="0">
                <a:latin typeface="Times New Roman" panose="02020603050405020304" pitchFamily="18" charset="0"/>
              </a:rPr>
              <a:t>Forest use / services</a:t>
            </a:r>
            <a:endParaRPr lang="en-US"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374473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4379</Words>
  <Application>Microsoft Office PowerPoint</Application>
  <PresentationFormat>Widescreen</PresentationFormat>
  <Paragraphs>313</Paragraphs>
  <Slides>57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Ebrima</vt:lpstr>
      <vt:lpstr>Times New Roman</vt:lpstr>
      <vt:lpstr>Office Theme</vt:lpstr>
      <vt:lpstr>GIS and RS for Forest Resource Assessment</vt:lpstr>
      <vt:lpstr>Unit 2. Information requirements for forest resources management </vt:lpstr>
      <vt:lpstr>Topic to be covered are</vt:lpstr>
      <vt:lpstr>Overview</vt:lpstr>
      <vt:lpstr>Overview What information should be included in model forest management plan?</vt:lpstr>
      <vt:lpstr>Ideal Forest Resources Information Requirements (Source FAO)</vt:lpstr>
      <vt:lpstr>Ideal Forest Resources Information Requirements (Source FAO)</vt:lpstr>
      <vt:lpstr>Ideal Forest Resources Information Requirements (Source FAO)</vt:lpstr>
      <vt:lpstr>List of the common information required in forestry are related to</vt:lpstr>
      <vt:lpstr>Mapping requirements </vt:lpstr>
      <vt:lpstr>Essential Maps</vt:lpstr>
      <vt:lpstr>Essential Maps</vt:lpstr>
      <vt:lpstr>Essential Maps</vt:lpstr>
      <vt:lpstr>Desirable Maps</vt:lpstr>
      <vt:lpstr>Other maps examples</vt:lpstr>
      <vt:lpstr>Other maps examples: what and why?</vt:lpstr>
      <vt:lpstr>Stages in the review of maps for practical forest management</vt:lpstr>
      <vt:lpstr>Stages in the review of maps for practical forest management</vt:lpstr>
      <vt:lpstr>Forest boundary </vt:lpstr>
      <vt:lpstr>What is forest according to the current definition of Ethiopia?</vt:lpstr>
      <vt:lpstr>What is forest according to FAO?</vt:lpstr>
      <vt:lpstr>Forest boundaries</vt:lpstr>
      <vt:lpstr>Permanent definition of forest boundaries</vt:lpstr>
      <vt:lpstr>Permanent definition of forest boundaries</vt:lpstr>
      <vt:lpstr>Forest boundaries</vt:lpstr>
      <vt:lpstr>Selection of Forest Management Unit Boundaries: </vt:lpstr>
      <vt:lpstr>Demarcation and Maintenance of External Forest Boundaries</vt:lpstr>
      <vt:lpstr>Definition and maintenance of forest boundaries: Patrolling </vt:lpstr>
      <vt:lpstr>Forest boundaries</vt:lpstr>
      <vt:lpstr>What is forest compartment?</vt:lpstr>
      <vt:lpstr>Practical guidelines for defining forest compartments are:</vt:lpstr>
      <vt:lpstr>Compartment Records</vt:lpstr>
      <vt:lpstr>Manually maintained compartment history </vt:lpstr>
      <vt:lpstr>PowerPoint Presentation</vt:lpstr>
      <vt:lpstr>Forest types / stratification</vt:lpstr>
      <vt:lpstr>Forest types / stratification</vt:lpstr>
      <vt:lpstr>Forest types / stratification</vt:lpstr>
      <vt:lpstr>Forest can be classified / stratified based on </vt:lpstr>
      <vt:lpstr>Ethiopian vegetation types </vt:lpstr>
      <vt:lpstr>PowerPoint Presentation</vt:lpstr>
      <vt:lpstr>The types and subtypes are </vt:lpstr>
      <vt:lpstr>The types and subtypes are </vt:lpstr>
      <vt:lpstr>The types and subtypes are </vt:lpstr>
      <vt:lpstr>The types and subtypes are </vt:lpstr>
      <vt:lpstr>Biomes of Ethiopia</vt:lpstr>
      <vt:lpstr>PowerPoint Presentation</vt:lpstr>
      <vt:lpstr>PowerPoint Presentation</vt:lpstr>
      <vt:lpstr>Zoning</vt:lpstr>
      <vt:lpstr>Common descriptions of the primary forest zones are</vt:lpstr>
      <vt:lpstr>Important questions that should be asked when undertaking zoning</vt:lpstr>
      <vt:lpstr>Forest site characteristics (physical) </vt:lpstr>
      <vt:lpstr>Climate</vt:lpstr>
      <vt:lpstr>Soil</vt:lpstr>
      <vt:lpstr>Topography</vt:lpstr>
      <vt:lpstr>Forest owners </vt:lpstr>
      <vt:lpstr>Forest inventory</vt:lpstr>
      <vt:lpstr>Forest cover change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and RS for ForestResource Assessment</dc:title>
  <dc:creator>Kefyalew Sahle Kibret</dc:creator>
  <cp:lastModifiedBy>HP</cp:lastModifiedBy>
  <cp:revision>37</cp:revision>
  <dcterms:created xsi:type="dcterms:W3CDTF">2023-04-04T09:35:02Z</dcterms:created>
  <dcterms:modified xsi:type="dcterms:W3CDTF">2024-04-03T05:24:28Z</dcterms:modified>
</cp:coreProperties>
</file>