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475" r:id="rId3"/>
    <p:sldId id="342" r:id="rId4"/>
    <p:sldId id="343" r:id="rId5"/>
    <p:sldId id="344" r:id="rId6"/>
    <p:sldId id="345" r:id="rId7"/>
    <p:sldId id="346" r:id="rId8"/>
    <p:sldId id="347" r:id="rId9"/>
    <p:sldId id="476" r:id="rId10"/>
    <p:sldId id="348" r:id="rId11"/>
    <p:sldId id="350" r:id="rId12"/>
    <p:sldId id="477" r:id="rId13"/>
    <p:sldId id="478" r:id="rId14"/>
    <p:sldId id="354" r:id="rId15"/>
    <p:sldId id="356" r:id="rId16"/>
    <p:sldId id="358" r:id="rId17"/>
    <p:sldId id="362" r:id="rId18"/>
    <p:sldId id="479" r:id="rId19"/>
    <p:sldId id="364" r:id="rId20"/>
    <p:sldId id="481" r:id="rId21"/>
    <p:sldId id="480" r:id="rId22"/>
    <p:sldId id="365" r:id="rId23"/>
    <p:sldId id="482" r:id="rId24"/>
    <p:sldId id="366" r:id="rId25"/>
    <p:sldId id="483" r:id="rId26"/>
    <p:sldId id="367" r:id="rId27"/>
    <p:sldId id="368" r:id="rId28"/>
    <p:sldId id="484" r:id="rId29"/>
    <p:sldId id="369" r:id="rId30"/>
    <p:sldId id="370" r:id="rId31"/>
    <p:sldId id="485" r:id="rId32"/>
    <p:sldId id="371" r:id="rId33"/>
    <p:sldId id="486" r:id="rId34"/>
    <p:sldId id="373" r:id="rId35"/>
    <p:sldId id="374" r:id="rId36"/>
    <p:sldId id="375" r:id="rId37"/>
    <p:sldId id="376" r:id="rId38"/>
    <p:sldId id="377" r:id="rId39"/>
    <p:sldId id="378" r:id="rId40"/>
    <p:sldId id="380" r:id="rId41"/>
    <p:sldId id="381" r:id="rId42"/>
    <p:sldId id="382" r:id="rId43"/>
    <p:sldId id="383" r:id="rId44"/>
    <p:sldId id="384" r:id="rId45"/>
    <p:sldId id="385" r:id="rId46"/>
    <p:sldId id="386" r:id="rId47"/>
    <p:sldId id="387" r:id="rId48"/>
    <p:sldId id="388" r:id="rId49"/>
    <p:sldId id="390" r:id="rId50"/>
    <p:sldId id="487" r:id="rId51"/>
    <p:sldId id="394" r:id="rId52"/>
    <p:sldId id="395" r:id="rId53"/>
    <p:sldId id="396" r:id="rId54"/>
    <p:sldId id="397"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92" r:id="rId68"/>
    <p:sldId id="493" r:id="rId69"/>
    <p:sldId id="494" r:id="rId70"/>
    <p:sldId id="411" r:id="rId71"/>
    <p:sldId id="412" r:id="rId72"/>
    <p:sldId id="413" r:id="rId73"/>
    <p:sldId id="414" r:id="rId74"/>
    <p:sldId id="415" r:id="rId75"/>
    <p:sldId id="416" r:id="rId76"/>
    <p:sldId id="488" r:id="rId77"/>
    <p:sldId id="417" r:id="rId78"/>
    <p:sldId id="495" r:id="rId79"/>
    <p:sldId id="418" r:id="rId80"/>
    <p:sldId id="419" r:id="rId81"/>
    <p:sldId id="420" r:id="rId82"/>
    <p:sldId id="489" r:id="rId83"/>
    <p:sldId id="421" r:id="rId84"/>
    <p:sldId id="422" r:id="rId85"/>
    <p:sldId id="423" r:id="rId86"/>
    <p:sldId id="496" r:id="rId87"/>
    <p:sldId id="497" r:id="rId88"/>
    <p:sldId id="426" r:id="rId89"/>
    <p:sldId id="498" r:id="rId90"/>
    <p:sldId id="427" r:id="rId91"/>
    <p:sldId id="428" r:id="rId92"/>
    <p:sldId id="500" r:id="rId93"/>
    <p:sldId id="499" r:id="rId94"/>
    <p:sldId id="430" r:id="rId95"/>
    <p:sldId id="490" r:id="rId96"/>
    <p:sldId id="431" r:id="rId97"/>
    <p:sldId id="433" r:id="rId98"/>
    <p:sldId id="491" r:id="rId99"/>
    <p:sldId id="434" r:id="rId100"/>
    <p:sldId id="435" r:id="rId101"/>
    <p:sldId id="436"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5FF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A7AB5-780F-4656-A839-B8D4FD471AD7}"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D7D98-F644-4DA4-9749-7C4895CDD38F}" type="slidenum">
              <a:rPr lang="en-US" smtClean="0"/>
              <a:t>‹#›</a:t>
            </a:fld>
            <a:endParaRPr lang="en-US"/>
          </a:p>
        </p:txBody>
      </p:sp>
    </p:spTree>
    <p:extLst>
      <p:ext uri="{BB962C8B-B14F-4D97-AF65-F5344CB8AC3E}">
        <p14:creationId xmlns:p14="http://schemas.microsoft.com/office/powerpoint/2010/main" val="22272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CD7D98-F644-4DA4-9749-7C4895CDD38F}" type="slidenum">
              <a:rPr lang="en-US" smtClean="0"/>
              <a:t>1</a:t>
            </a:fld>
            <a:endParaRPr lang="en-US"/>
          </a:p>
        </p:txBody>
      </p:sp>
    </p:spTree>
    <p:extLst>
      <p:ext uri="{BB962C8B-B14F-4D97-AF65-F5344CB8AC3E}">
        <p14:creationId xmlns:p14="http://schemas.microsoft.com/office/powerpoint/2010/main" val="397037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751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11787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164021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F5A9D-D745-4DA0-B32B-81281E183263}"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310CB-9A93-403B-AA01-2F790D745945}" type="slidenum">
              <a:rPr lang="en-US" smtClean="0"/>
              <a:t>‹#›</a:t>
            </a:fld>
            <a:endParaRPr lang="en-US"/>
          </a:p>
        </p:txBody>
      </p:sp>
    </p:spTree>
    <p:extLst>
      <p:ext uri="{BB962C8B-B14F-4D97-AF65-F5344CB8AC3E}">
        <p14:creationId xmlns:p14="http://schemas.microsoft.com/office/powerpoint/2010/main" val="221170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200" b="1"/>
            </a:lvl1pPr>
          </a:lstStyle>
          <a:p>
            <a:r>
              <a:rPr lang="en-US"/>
              <a:t>Click to edit Master title style</a:t>
            </a:r>
          </a:p>
        </p:txBody>
      </p:sp>
      <p:sp>
        <p:nvSpPr>
          <p:cNvPr id="3" name="Content Placeholder 2"/>
          <p:cNvSpPr>
            <a:spLocks noGrp="1"/>
          </p:cNvSpPr>
          <p:nvPr>
            <p:ph idx="1"/>
          </p:nvPr>
        </p:nvSpPr>
        <p:spPr/>
        <p:txBody>
          <a:bodyPr>
            <a:normAutofit/>
          </a:bodyPr>
          <a:lstStyle>
            <a:lvl1pPr>
              <a:defRPr sz="4000"/>
            </a:lvl1pPr>
            <a:lvl2pPr>
              <a:defRPr sz="3600">
                <a:solidFill>
                  <a:srgbClr val="0000CC"/>
                </a:solidFill>
              </a:defRPr>
            </a:lvl2pPr>
            <a:lvl3pPr>
              <a:defRPr sz="32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cxnSp>
        <p:nvCxnSpPr>
          <p:cNvPr id="8" name="Straight Connector 7"/>
          <p:cNvCxnSpPr/>
          <p:nvPr userDrawn="1"/>
        </p:nvCxnSpPr>
        <p:spPr>
          <a:xfrm flipV="1">
            <a:off x="838200" y="1656522"/>
            <a:ext cx="10515600" cy="66261"/>
          </a:xfrm>
          <a:prstGeom prst="line">
            <a:avLst/>
          </a:prstGeom>
          <a:ln w="57150">
            <a:solidFill>
              <a:srgbClr val="5FFC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5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43707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409635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04-Apr-23</a:t>
            </a:r>
          </a:p>
        </p:txBody>
      </p:sp>
      <p:sp>
        <p:nvSpPr>
          <p:cNvPr id="8" name="Footer Placeholder 7"/>
          <p:cNvSpPr>
            <a:spLocks noGrp="1"/>
          </p:cNvSpPr>
          <p:nvPr>
            <p:ph type="ftr" sz="quarter" idx="11"/>
          </p:nvPr>
        </p:nvSpPr>
        <p:spPr/>
        <p:txBody>
          <a:bodyPr/>
          <a:lstStyle/>
          <a:p>
            <a:r>
              <a:rPr lang="en-US"/>
              <a:t>Kefyalew Sahle (HU, WGCFNR)</a:t>
            </a:r>
          </a:p>
        </p:txBody>
      </p:sp>
      <p:sp>
        <p:nvSpPr>
          <p:cNvPr id="9" name="Slide Number Placeholder 8"/>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8400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34079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68574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20956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22571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04-Apr-23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Kefyalew Sahle (HU, WGCFNR)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8C100-5670-4E20-940F-F4434F56A4F4}" type="slidenum">
              <a:rPr lang="en-US" smtClean="0"/>
              <a:t>‹#›</a:t>
            </a:fld>
            <a:endParaRPr lang="en-US"/>
          </a:p>
        </p:txBody>
      </p:sp>
    </p:spTree>
    <p:extLst>
      <p:ext uri="{BB962C8B-B14F-4D97-AF65-F5344CB8AC3E}">
        <p14:creationId xmlns:p14="http://schemas.microsoft.com/office/powerpoint/2010/main" val="14319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GIS and RS for Forest Resource Assessment</a:t>
            </a:r>
          </a:p>
        </p:txBody>
      </p:sp>
      <p:sp>
        <p:nvSpPr>
          <p:cNvPr id="5" name="Title 1"/>
          <p:cNvSpPr>
            <a:spLocks noGrp="1"/>
          </p:cNvSpPr>
          <p:nvPr>
            <p:ph type="subTitle" idx="1"/>
          </p:nvPr>
        </p:nvSpPr>
        <p:spPr/>
        <p:txBody>
          <a:bodyPr>
            <a:normAutofit fontScale="90000" lnSpcReduction="20000"/>
          </a:bodyPr>
          <a:lstStyle/>
          <a:p>
            <a:r>
              <a:rPr lang="en-US" dirty="0" err="1"/>
              <a:t>Kefyalew</a:t>
            </a:r>
            <a:r>
              <a:rPr lang="en-US" dirty="0"/>
              <a:t> </a:t>
            </a:r>
            <a:r>
              <a:rPr lang="en-US" dirty="0" err="1"/>
              <a:t>Sahle</a:t>
            </a:r>
            <a:br>
              <a:rPr lang="en-US" dirty="0"/>
            </a:br>
            <a:br>
              <a:rPr lang="en-US" dirty="0"/>
            </a:br>
            <a:r>
              <a:rPr lang="en-US" dirty="0" err="1"/>
              <a:t>Hawassa</a:t>
            </a:r>
            <a:r>
              <a:rPr lang="en-US" dirty="0"/>
              <a:t> University</a:t>
            </a:r>
          </a:p>
          <a:p>
            <a:r>
              <a:rPr lang="en-US" dirty="0" err="1"/>
              <a:t>Wondo</a:t>
            </a:r>
            <a:r>
              <a:rPr lang="en-US" dirty="0"/>
              <a:t> Genet College of Forestry and Natural Resources</a:t>
            </a:r>
          </a:p>
          <a:p>
            <a:r>
              <a:rPr lang="en-US" dirty="0"/>
              <a:t>GIS Department</a:t>
            </a:r>
          </a:p>
          <a:p>
            <a:endParaRPr lang="en-US" dirty="0"/>
          </a:p>
        </p:txBody>
      </p:sp>
      <p:sp>
        <p:nvSpPr>
          <p:cNvPr id="6" name="Date Placeholder 5"/>
          <p:cNvSpPr>
            <a:spLocks noGrp="1"/>
          </p:cNvSpPr>
          <p:nvPr>
            <p:ph type="dt" sz="half" idx="10"/>
          </p:nvPr>
        </p:nvSpPr>
        <p:spPr/>
        <p:txBody>
          <a:bodyPr/>
          <a:lstStyle/>
          <a:p>
            <a:r>
              <a:rPr lang="en-US"/>
              <a:t>04-Apr-23</a:t>
            </a:r>
          </a:p>
        </p:txBody>
      </p:sp>
      <p:sp>
        <p:nvSpPr>
          <p:cNvPr id="7" name="Footer Placeholder 6"/>
          <p:cNvSpPr>
            <a:spLocks noGrp="1"/>
          </p:cNvSpPr>
          <p:nvPr>
            <p:ph type="ftr" sz="quarter" idx="11"/>
          </p:nvPr>
        </p:nvSpPr>
        <p:spPr/>
        <p:txBody>
          <a:bodyPr/>
          <a:lstStyle/>
          <a:p>
            <a:r>
              <a:rPr lang="en-US"/>
              <a:t>Kefyalew Sahle (HU, WGCFNR)</a:t>
            </a:r>
          </a:p>
        </p:txBody>
      </p:sp>
      <p:sp>
        <p:nvSpPr>
          <p:cNvPr id="8" name="Slide Number Placeholder 7"/>
          <p:cNvSpPr>
            <a:spLocks noGrp="1"/>
          </p:cNvSpPr>
          <p:nvPr>
            <p:ph type="sldNum" sz="quarter" idx="12"/>
          </p:nvPr>
        </p:nvSpPr>
        <p:spPr/>
        <p:txBody>
          <a:bodyPr/>
          <a:lstStyle/>
          <a:p>
            <a:fld id="{A088C100-5670-4E20-940F-F4434F56A4F4}" type="slidenum">
              <a:rPr lang="en-US" smtClean="0"/>
              <a:t>1</a:t>
            </a:fld>
            <a:endParaRPr lang="en-US"/>
          </a:p>
        </p:txBody>
      </p:sp>
    </p:spTree>
    <p:extLst>
      <p:ext uri="{BB962C8B-B14F-4D97-AF65-F5344CB8AC3E}">
        <p14:creationId xmlns:p14="http://schemas.microsoft.com/office/powerpoint/2010/main" val="409016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Forest boundary of forest site XXXX</a:t>
            </a:r>
          </a:p>
        </p:txBody>
      </p:sp>
      <p:sp>
        <p:nvSpPr>
          <p:cNvPr id="3" name="Text Placeholder 2"/>
          <p:cNvSpPr>
            <a:spLocks noGrp="1"/>
          </p:cNvSpPr>
          <p:nvPr>
            <p:ph type="body" idx="1"/>
          </p:nvPr>
        </p:nvSpPr>
        <p:spPr/>
        <p:txBody>
          <a:bodyPr>
            <a:normAutofit fontScale="70000" lnSpcReduction="20000"/>
          </a:bodyPr>
          <a:lstStyle/>
          <a:p>
            <a:pPr marR="0" lvl="0" rtl="0"/>
            <a:r>
              <a:rPr lang="en-US" b="1" i="0" u="none" strike="noStrike" baseline="0">
                <a:latin typeface="Times New Roman" panose="02020603050405020304" pitchFamily="18" charset="0"/>
              </a:rPr>
              <a:t>Forest boundary in the field and on the map: The external boundary should be kept clear of bushy vegetation for a width of two meters in order that people easily recognize the boundary and to allow it to be patrolled. Trees located on a boundary should not be removed. Cost sharing between forest neighbors in the maintenance of common boundaries is desirable. This approach confirms agreement on the line of a common boundary and is cost-efficient.</a:t>
            </a:r>
          </a:p>
          <a:p>
            <a:pPr marR="0" lvl="0" rtl="0"/>
            <a:r>
              <a:rPr lang="en-US" b="1" i="0" u="none" strike="noStrike" baseline="0">
                <a:latin typeface="Times New Roman" panose="02020603050405020304" pitchFamily="18" charset="0"/>
              </a:rPr>
              <a:t>Boundaries should be defined and marked using beacons which may be durable wooden poles or stone or concrete pillars painted using two contrasting colors, such as broad red and white bands. The tops of poles should be pointed, partly to shed water and also to assist with recognition. Poles should be between 1.5 meters and two meters tall. Although not all pillars need to be labelled, permanent labels should be firmly attached to those that indicate major changes in boundary direction or are triangulation points for surveys, or are "tie-in" points for internal surveys, such as compartment boundaries or various types of reserves. Trees or shrubs used for boundary definition should be fast growing and distinctively different from surrounding forest vegetation. Live markers may also be used on boundary pillars. At the comers of boundary lines direction trenches can be dug and kept clear of vegetation. Direction trenches should be 30 cm × 30 cm (wide × deep), up to 3 meters long, and should be correctly aligned to indicate the direction of the boundary </a:t>
            </a:r>
          </a:p>
        </p:txBody>
      </p:sp>
    </p:spTree>
    <p:extLst>
      <p:ext uri="{BB962C8B-B14F-4D97-AF65-F5344CB8AC3E}">
        <p14:creationId xmlns:p14="http://schemas.microsoft.com/office/powerpoint/2010/main" val="23935145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Activity: road network data</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Task: create a forest road network dataset for a forest project area </a:t>
            </a:r>
          </a:p>
          <a:p>
            <a:pPr marR="0" lvl="0" rtl="0"/>
            <a:r>
              <a:rPr lang="en-US" b="1" i="0" u="none" strike="noStrike" baseline="0">
                <a:latin typeface="Times New Roman" panose="02020603050405020304" pitchFamily="18" charset="0"/>
              </a:rPr>
              <a:t>Database: use the database used in the previous activities</a:t>
            </a:r>
          </a:p>
          <a:p>
            <a:pPr marR="0" lvl="0" rtl="0"/>
            <a:r>
              <a:rPr lang="en-US" b="1" i="0" u="none" strike="noStrike" baseline="0">
                <a:latin typeface="Times New Roman" panose="02020603050405020304" pitchFamily="18" charset="0"/>
              </a:rPr>
              <a:t>Deliverables: 1) The forest database with road-network dataset add, 2) thematic maps </a:t>
            </a:r>
            <a:r>
              <a:rPr lang="en-US" b="0" i="0" u="none" strike="noStrike" baseline="0">
                <a:latin typeface="Times New Roman" panose="02020603050405020304" pitchFamily="18" charset="0"/>
              </a:rPr>
              <a:t>published for A) forest compartment, and B) forest zoning/land cover</a:t>
            </a:r>
          </a:p>
        </p:txBody>
      </p:sp>
    </p:spTree>
    <p:extLst>
      <p:ext uri="{BB962C8B-B14F-4D97-AF65-F5344CB8AC3E}">
        <p14:creationId xmlns:p14="http://schemas.microsoft.com/office/powerpoint/2010/main" val="20781767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Trees outside forest (TOF) mapping</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This unit covers issues related with TOF mapping from GIS and RS perspective views.</a:t>
            </a:r>
          </a:p>
          <a:p>
            <a:pPr marR="0" lvl="0" rtl="0"/>
            <a:r>
              <a:rPr lang="en-US" b="1" i="0" u="none" strike="noStrike" baseline="0">
                <a:latin typeface="Times New Roman" panose="02020603050405020304" pitchFamily="18" charset="0"/>
              </a:rPr>
              <a:t>Students are advised to refer to the book named “Techniques/Methodologies Used to Map TOF/Agroforestry”.</a:t>
            </a:r>
          </a:p>
        </p:txBody>
      </p:sp>
    </p:spTree>
    <p:extLst>
      <p:ext uri="{BB962C8B-B14F-4D97-AF65-F5344CB8AC3E}">
        <p14:creationId xmlns:p14="http://schemas.microsoft.com/office/powerpoint/2010/main" val="8354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compartment mapping</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For definition and explanation of the forest compartment, refer to section the practical aspect of the forest boundary data creation is discussed</a:t>
            </a:r>
            <a:r>
              <a:rPr lang="en-US" b="1" dirty="0">
                <a:latin typeface="Times New Roman" panose="02020603050405020304" pitchFamily="18" charset="0"/>
              </a:rPr>
              <a:t>.</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9689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12</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85738" y="785813"/>
            <a:ext cx="10186986" cy="5935661"/>
          </a:xfrm>
          <a:prstGeom prst="rect">
            <a:avLst/>
          </a:prstGeom>
        </p:spPr>
      </p:pic>
      <p:sp>
        <p:nvSpPr>
          <p:cNvPr id="6" name="Rectangle 5"/>
          <p:cNvSpPr/>
          <p:nvPr/>
        </p:nvSpPr>
        <p:spPr>
          <a:xfrm>
            <a:off x="1745450" y="186809"/>
            <a:ext cx="3476273" cy="369332"/>
          </a:xfrm>
          <a:prstGeom prst="rect">
            <a:avLst/>
          </a:prstGeom>
        </p:spPr>
        <p:txBody>
          <a:bodyPr wrap="none">
            <a:spAutoFit/>
          </a:bodyPr>
          <a:lstStyle/>
          <a:p>
            <a:r>
              <a:rPr lang="en-US" b="1" kern="1800" dirty="0">
                <a:latin typeface="Times New Roman" panose="02020603050405020304" pitchFamily="18" charset="0"/>
              </a:rPr>
              <a:t>Sample forest compartment  map</a:t>
            </a:r>
            <a:endParaRPr lang="en-US" dirty="0"/>
          </a:p>
        </p:txBody>
      </p:sp>
    </p:spTree>
    <p:extLst>
      <p:ext uri="{BB962C8B-B14F-4D97-AF65-F5344CB8AC3E}">
        <p14:creationId xmlns:p14="http://schemas.microsoft.com/office/powerpoint/2010/main" val="21400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84029973"/>
              </p:ext>
            </p:extLst>
          </p:nvPr>
        </p:nvGraphicFramePr>
        <p:xfrm>
          <a:off x="695325" y="3210719"/>
          <a:ext cx="10515600" cy="2948623"/>
        </p:xfrm>
        <a:graphic>
          <a:graphicData uri="http://schemas.openxmlformats.org/drawingml/2006/table">
            <a:tbl>
              <a:tblPr firstRow="1" firstCol="1" bandRow="1">
                <a:tableStyleId>{5C22544A-7EE6-4342-B048-85BDC9FD1C3A}</a:tableStyleId>
              </a:tblPr>
              <a:tblGrid>
                <a:gridCol w="1278697">
                  <a:extLst>
                    <a:ext uri="{9D8B030D-6E8A-4147-A177-3AD203B41FA5}">
                      <a16:colId xmlns:a16="http://schemas.microsoft.com/office/drawing/2014/main" val="20000"/>
                    </a:ext>
                  </a:extLst>
                </a:gridCol>
                <a:gridCol w="1032632">
                  <a:extLst>
                    <a:ext uri="{9D8B030D-6E8A-4147-A177-3AD203B41FA5}">
                      <a16:colId xmlns:a16="http://schemas.microsoft.com/office/drawing/2014/main" val="20001"/>
                    </a:ext>
                  </a:extLst>
                </a:gridCol>
                <a:gridCol w="1419606">
                  <a:extLst>
                    <a:ext uri="{9D8B030D-6E8A-4147-A177-3AD203B41FA5}">
                      <a16:colId xmlns:a16="http://schemas.microsoft.com/office/drawing/2014/main" val="20002"/>
                    </a:ext>
                  </a:extLst>
                </a:gridCol>
                <a:gridCol w="2262957">
                  <a:extLst>
                    <a:ext uri="{9D8B030D-6E8A-4147-A177-3AD203B41FA5}">
                      <a16:colId xmlns:a16="http://schemas.microsoft.com/office/drawing/2014/main" val="20003"/>
                    </a:ext>
                  </a:extLst>
                </a:gridCol>
                <a:gridCol w="1202985">
                  <a:extLst>
                    <a:ext uri="{9D8B030D-6E8A-4147-A177-3AD203B41FA5}">
                      <a16:colId xmlns:a16="http://schemas.microsoft.com/office/drawing/2014/main" val="20004"/>
                    </a:ext>
                  </a:extLst>
                </a:gridCol>
                <a:gridCol w="929579">
                  <a:extLst>
                    <a:ext uri="{9D8B030D-6E8A-4147-A177-3AD203B41FA5}">
                      <a16:colId xmlns:a16="http://schemas.microsoft.com/office/drawing/2014/main" val="20005"/>
                    </a:ext>
                  </a:extLst>
                </a:gridCol>
                <a:gridCol w="954816">
                  <a:extLst>
                    <a:ext uri="{9D8B030D-6E8A-4147-A177-3AD203B41FA5}">
                      <a16:colId xmlns:a16="http://schemas.microsoft.com/office/drawing/2014/main" val="20006"/>
                    </a:ext>
                  </a:extLst>
                </a:gridCol>
                <a:gridCol w="1434328">
                  <a:extLst>
                    <a:ext uri="{9D8B030D-6E8A-4147-A177-3AD203B41FA5}">
                      <a16:colId xmlns:a16="http://schemas.microsoft.com/office/drawing/2014/main" val="20007"/>
                    </a:ext>
                  </a:extLst>
                </a:gridCol>
              </a:tblGrid>
              <a:tr h="323850">
                <a:tc>
                  <a:txBody>
                    <a:bodyPr/>
                    <a:lstStyle/>
                    <a:p>
                      <a:pPr algn="just">
                        <a:lnSpc>
                          <a:spcPct val="107000"/>
                        </a:lnSpc>
                        <a:spcAft>
                          <a:spcPts val="0"/>
                        </a:spcAft>
                      </a:pPr>
                      <a:r>
                        <a:rPr lang="en-US" sz="2000">
                          <a:effectLst/>
                        </a:rPr>
                        <a:t>giscomp</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a:effectLst/>
                        </a:rPr>
                        <a:t>Comp</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a:effectLst/>
                        </a:rPr>
                        <a:t>Subcomp</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US" sz="2000">
                          <a:effectLst/>
                        </a:rPr>
                        <a:t>Land cover 1</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US" sz="2000">
                          <a:effectLst/>
                        </a:rPr>
                        <a:t>Tree crown density</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2000">
                          <a:effectLst/>
                        </a:rPr>
                        <a:t>Area (ha)</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2000">
                          <a:effectLst/>
                        </a:rPr>
                        <a:t>Slope (%)</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2000">
                          <a:effectLst/>
                        </a:rPr>
                        <a:t>Elevation (m a.s.l.)</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90500">
                <a:tc>
                  <a:txBody>
                    <a:bodyPr/>
                    <a:lstStyle/>
                    <a:p>
                      <a:pPr algn="just">
                        <a:lnSpc>
                          <a:spcPct val="107000"/>
                        </a:lnSpc>
                        <a:spcAft>
                          <a:spcPts val="0"/>
                        </a:spcAft>
                      </a:pPr>
                      <a:r>
                        <a:rPr lang="en-US" sz="2000">
                          <a:effectLst/>
                        </a:rPr>
                        <a:t>1b</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1</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B</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Plantation forest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Close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8.16</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29</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2870</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190500">
                <a:tc>
                  <a:txBody>
                    <a:bodyPr/>
                    <a:lstStyle/>
                    <a:p>
                      <a:pPr algn="just">
                        <a:lnSpc>
                          <a:spcPct val="107000"/>
                        </a:lnSpc>
                        <a:spcAft>
                          <a:spcPts val="0"/>
                        </a:spcAft>
                      </a:pPr>
                      <a:r>
                        <a:rPr lang="en-US" sz="2000">
                          <a:effectLst/>
                        </a:rPr>
                        <a:t>1d</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1</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D</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Plantation forest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Close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33.54</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27</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2840</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190500">
                <a:tc>
                  <a:txBody>
                    <a:bodyPr/>
                    <a:lstStyle/>
                    <a:p>
                      <a:pPr algn="just">
                        <a:lnSpc>
                          <a:spcPct val="107000"/>
                        </a:lnSpc>
                        <a:spcAft>
                          <a:spcPts val="0"/>
                        </a:spcAft>
                      </a:pPr>
                      <a:r>
                        <a:rPr lang="en-US" sz="2000">
                          <a:effectLst/>
                        </a:rPr>
                        <a:t>1z</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1</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Z</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Built up</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28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3.09</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17</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2894</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190500">
                <a:tc>
                  <a:txBody>
                    <a:bodyPr/>
                    <a:lstStyle/>
                    <a:p>
                      <a:pPr algn="just">
                        <a:lnSpc>
                          <a:spcPct val="107000"/>
                        </a:lnSpc>
                        <a:spcAft>
                          <a:spcPts val="0"/>
                        </a:spcAft>
                      </a:pPr>
                      <a:r>
                        <a:rPr lang="en-US" sz="2000">
                          <a:effectLst/>
                        </a:rPr>
                        <a:t>2a</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2</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A</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Plantation forest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Close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25.78</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21</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2882</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190500">
                <a:tc>
                  <a:txBody>
                    <a:bodyPr/>
                    <a:lstStyle/>
                    <a:p>
                      <a:pPr algn="just">
                        <a:lnSpc>
                          <a:spcPct val="107000"/>
                        </a:lnSpc>
                        <a:spcAft>
                          <a:spcPts val="0"/>
                        </a:spcAft>
                      </a:pPr>
                      <a:r>
                        <a:rPr lang="en-US" sz="2000">
                          <a:effectLst/>
                        </a:rPr>
                        <a:t>2b</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2</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B</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Plantation forest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Close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18.14</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29</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2845</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190500">
                <a:tc>
                  <a:txBody>
                    <a:bodyPr/>
                    <a:lstStyle/>
                    <a:p>
                      <a:pPr algn="just">
                        <a:lnSpc>
                          <a:spcPct val="107000"/>
                        </a:lnSpc>
                        <a:spcAft>
                          <a:spcPts val="0"/>
                        </a:spcAft>
                      </a:pPr>
                      <a:r>
                        <a:rPr lang="en-US" sz="2000">
                          <a:effectLst/>
                        </a:rPr>
                        <a:t>2c</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2</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2000">
                          <a:effectLst/>
                        </a:rPr>
                        <a:t>C</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Plantation forest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000">
                          <a:effectLst/>
                        </a:rPr>
                        <a:t>Close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9.67</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a:effectLst/>
                        </a:rPr>
                        <a:t>25</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2000" dirty="0">
                          <a:effectLst/>
                        </a:rPr>
                        <a:t>2766</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sp>
        <p:nvSpPr>
          <p:cNvPr id="6" name="Rectangle 5"/>
          <p:cNvSpPr/>
          <p:nvPr/>
        </p:nvSpPr>
        <p:spPr>
          <a:xfrm>
            <a:off x="700089" y="491223"/>
            <a:ext cx="10244136" cy="830997"/>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rPr>
              <a:t>Sample of the compartments-list (area, major land use, forest crown cover, elevation and slope)</a:t>
            </a:r>
            <a:endParaRPr lang="en-US" sz="2400" dirty="0"/>
          </a:p>
        </p:txBody>
      </p:sp>
    </p:spTree>
    <p:extLst>
      <p:ext uri="{BB962C8B-B14F-4D97-AF65-F5344CB8AC3E}">
        <p14:creationId xmlns:p14="http://schemas.microsoft.com/office/powerpoint/2010/main" val="379830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Procedure for boundary and compartment map preparation </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Approaches for creating the forest boundaries are shown in. The type of approach to be selected depends on the availability of the data sources. </a:t>
            </a:r>
          </a:p>
          <a:p>
            <a:pPr marR="0" lvl="0" rtl="0"/>
            <a:r>
              <a:rPr lang="en-US" b="1" i="0" u="none" strike="noStrike" baseline="0" dirty="0">
                <a:latin typeface="Times New Roman" panose="02020603050405020304" pitchFamily="18" charset="0"/>
              </a:rPr>
              <a:t>Priority is given to existing map followed by the use of exiting GPS data. </a:t>
            </a:r>
          </a:p>
          <a:p>
            <a:pPr marR="0" lvl="0" rtl="0"/>
            <a:r>
              <a:rPr lang="en-US" b="1" i="0" u="none" strike="noStrike" baseline="0" dirty="0">
                <a:latin typeface="Times New Roman" panose="02020603050405020304" pitchFamily="18" charset="0"/>
              </a:rPr>
              <a:t>The use of more recent </a:t>
            </a:r>
            <a:r>
              <a:rPr lang="en-US" b="1" i="0" u="none" strike="noStrike" baseline="0" dirty="0" err="1">
                <a:latin typeface="Times New Roman" panose="02020603050405020304" pitchFamily="18" charset="0"/>
              </a:rPr>
              <a:t>ortho</a:t>
            </a:r>
            <a:r>
              <a:rPr lang="en-US" b="1" i="0" u="none" strike="noStrike" baseline="0" dirty="0">
                <a:latin typeface="Times New Roman" panose="02020603050405020304" pitchFamily="18" charset="0"/>
              </a:rPr>
              <a:t>-photo is highly advised if available, which is not available for most parts of the country. Recent and very high resolution image can be used if the aforementioned approaches are not applicable for a given area. </a:t>
            </a:r>
          </a:p>
          <a:p>
            <a:pPr marR="0" lvl="0" rtl="0"/>
            <a:r>
              <a:rPr lang="en-US" b="1" i="0" u="none" strike="noStrike" baseline="0" dirty="0">
                <a:latin typeface="Times New Roman" panose="02020603050405020304" pitchFamily="18" charset="0"/>
              </a:rPr>
              <a:t>The last approach is to use moderate resolution images for creating the forest boundary.</a:t>
            </a:r>
          </a:p>
        </p:txBody>
      </p:sp>
    </p:spTree>
    <p:extLst>
      <p:ext uri="{BB962C8B-B14F-4D97-AF65-F5344CB8AC3E}">
        <p14:creationId xmlns:p14="http://schemas.microsoft.com/office/powerpoint/2010/main" val="397431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Practical: Creating /updating forest compartment map</a:t>
            </a:r>
          </a:p>
        </p:txBody>
      </p:sp>
      <p:sp>
        <p:nvSpPr>
          <p:cNvPr id="3" name="Text Placeholder 2"/>
          <p:cNvSpPr>
            <a:spLocks noGrp="1"/>
          </p:cNvSpPr>
          <p:nvPr>
            <p:ph type="body" idx="1"/>
          </p:nvPr>
        </p:nvSpPr>
        <p:spPr/>
        <p:txBody>
          <a:bodyPr/>
          <a:lstStyle/>
          <a:p>
            <a:r>
              <a:rPr lang="en-US" dirty="0"/>
              <a:t>Refer to the </a:t>
            </a:r>
            <a:r>
              <a:rPr lang="en-US" dirty="0" err="1"/>
              <a:t>praccal</a:t>
            </a:r>
            <a:r>
              <a:rPr lang="en-US" dirty="0"/>
              <a:t> session discussion notes</a:t>
            </a:r>
          </a:p>
        </p:txBody>
      </p:sp>
    </p:spTree>
    <p:extLst>
      <p:ext uri="{BB962C8B-B14F-4D97-AF65-F5344CB8AC3E}">
        <p14:creationId xmlns:p14="http://schemas.microsoft.com/office/powerpoint/2010/main" val="27608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Use of RS and GIS for Forest inventory</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write a report after the parctcal</a:t>
            </a:r>
          </a:p>
        </p:txBody>
      </p:sp>
    </p:spTree>
    <p:extLst>
      <p:ext uri="{BB962C8B-B14F-4D97-AF65-F5344CB8AC3E}">
        <p14:creationId xmlns:p14="http://schemas.microsoft.com/office/powerpoint/2010/main" val="3912401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RS and GIS</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a:latin typeface="Times New Roman" panose="02020603050405020304" pitchFamily="18" charset="0"/>
              </a:rPr>
              <a:t>Remote-sensing data, image access solutions, and GIS provide opportunities for integrated analysis of spatial data and product development. The interactions of these components have been summarized by Wilkinson (1996):</a:t>
            </a:r>
          </a:p>
          <a:p>
            <a:pPr marR="0" lvl="0" rtl="0"/>
            <a:r>
              <a:rPr lang="en-US" b="1" i="0" u="none" strike="noStrike" baseline="0">
                <a:latin typeface="Times New Roman" panose="02020603050405020304" pitchFamily="18" charset="0"/>
              </a:rPr>
              <a:t>Remote-sensing data can be used as input data for analysis within a GIS.</a:t>
            </a:r>
          </a:p>
          <a:p>
            <a:pPr marR="0" lvl="0" rtl="0"/>
            <a:r>
              <a:rPr lang="en-US" b="1" i="0" u="none" strike="noStrike" baseline="0">
                <a:latin typeface="Times New Roman" panose="02020603050405020304" pitchFamily="18" charset="0"/>
              </a:rPr>
              <a:t>GIS can provide ancillary data for improved remote-sensing analysis for discrimination of forest types and land-cover and land-use classes.</a:t>
            </a:r>
          </a:p>
          <a:p>
            <a:pPr marR="0" lvl="0" rtl="0"/>
            <a:r>
              <a:rPr lang="en-US" b="1" i="0" u="none" strike="noStrike" baseline="0">
                <a:latin typeface="Times New Roman" panose="02020603050405020304" pitchFamily="18" charset="0"/>
              </a:rPr>
              <a:t>The application of remote sensing and other spatial data within a GIS provides capabilities for modeling and scenario analysis.</a:t>
            </a:r>
          </a:p>
        </p:txBody>
      </p:sp>
    </p:spTree>
    <p:extLst>
      <p:ext uri="{BB962C8B-B14F-4D97-AF65-F5344CB8AC3E}">
        <p14:creationId xmlns:p14="http://schemas.microsoft.com/office/powerpoint/2010/main" val="18890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Inventory</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18</a:t>
            </a:fld>
            <a:endParaRPr lang="en-US"/>
          </a:p>
        </p:txBody>
      </p:sp>
    </p:spTree>
    <p:extLst>
      <p:ext uri="{BB962C8B-B14F-4D97-AF65-F5344CB8AC3E}">
        <p14:creationId xmlns:p14="http://schemas.microsoft.com/office/powerpoint/2010/main" val="3528936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Inventory by compartments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Inventory by compartments is the method typically used for acquiring data for traditional forest management planning purposes. It is based on the concept of the forest stand, which is traditionally defined as a geographically contiguous parcel of land whose site type and growing stock is homogenous. In this context, compartment can almost be considered a synonym for forest stand, but a compartment must be also a suitable cutting unit or treatment unit for silvicultural measures and need not necessarily be as homogenous as a forest stand.</a:t>
            </a:r>
          </a:p>
        </p:txBody>
      </p:sp>
    </p:spTree>
    <p:extLst>
      <p:ext uri="{BB962C8B-B14F-4D97-AF65-F5344CB8AC3E}">
        <p14:creationId xmlns:p14="http://schemas.microsoft.com/office/powerpoint/2010/main" val="285796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kern="1800" dirty="0">
                <a:latin typeface="Times New Roman" panose="02020603050405020304" pitchFamily="18" charset="0"/>
              </a:rPr>
              <a:t>Unit 3. GIS &amp; RS application in forestry management</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a:t>
            </a:fld>
            <a:endParaRPr lang="en-US"/>
          </a:p>
        </p:txBody>
      </p:sp>
    </p:spTree>
    <p:extLst>
      <p:ext uri="{BB962C8B-B14F-4D97-AF65-F5344CB8AC3E}">
        <p14:creationId xmlns:p14="http://schemas.microsoft.com/office/powerpoint/2010/main" val="1461864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Inventory by compartments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Detailed forest management plans cannot be produced without compartment-wise estimates of site characteristics and growing stock and without silvicultural treatment proposals for each compartment. The latter must be made within the field inventory, because otherwise the planner has no way of ensuring that in the optimum solution to the forest management planning problem every compartment will be treated </a:t>
            </a:r>
            <a:r>
              <a:rPr lang="en-US" b="1" i="0" u="none" strike="noStrike" baseline="0" dirty="0" err="1">
                <a:latin typeface="Times New Roman" panose="02020603050405020304" pitchFamily="18" charset="0"/>
              </a:rPr>
              <a:t>silviculturally</a:t>
            </a:r>
            <a:r>
              <a:rPr lang="en-US" b="1" i="0" u="none" strike="noStrike" baseline="0" dirty="0">
                <a:latin typeface="Times New Roman" panose="02020603050405020304" pitchFamily="18" charset="0"/>
              </a:rPr>
              <a:t> in a feasible manner.</a:t>
            </a:r>
          </a:p>
        </p:txBody>
      </p:sp>
    </p:spTree>
    <p:extLst>
      <p:ext uri="{BB962C8B-B14F-4D97-AF65-F5344CB8AC3E}">
        <p14:creationId xmlns:p14="http://schemas.microsoft.com/office/powerpoint/2010/main" val="4218275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Inventory by compartments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Sampling theory could be used to estimate the sample size needed to attain a certain required level of accuracy in estimates of growing stock, but if the compartments are small the sample sizes become so large that the inventories will be too expensive. </a:t>
            </a:r>
          </a:p>
          <a:p>
            <a:pPr marR="0" lvl="0" rtl="0"/>
            <a:r>
              <a:rPr lang="en-US" b="1" i="0" u="none" strike="noStrike" baseline="0" dirty="0">
                <a:latin typeface="Times New Roman" panose="02020603050405020304" pitchFamily="18" charset="0"/>
              </a:rPr>
              <a:t>Compartments identified in the inventory</a:t>
            </a:r>
          </a:p>
        </p:txBody>
      </p:sp>
    </p:spTree>
    <p:extLst>
      <p:ext uri="{BB962C8B-B14F-4D97-AF65-F5344CB8AC3E}">
        <p14:creationId xmlns:p14="http://schemas.microsoft.com/office/powerpoint/2010/main" val="3855343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Delineation of the compartment</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The first step in the inventory is delineation of the compartment borders using digital aerial photographs, base maps and </a:t>
            </a:r>
            <a:r>
              <a:rPr lang="en-US" b="0" i="0" u="none" strike="noStrike" baseline="0" dirty="0">
                <a:latin typeface="Times New Roman" panose="02020603050405020304" pitchFamily="18" charset="0"/>
              </a:rPr>
              <a:t>the</a:t>
            </a:r>
            <a:r>
              <a:rPr lang="en-US" b="1" i="0" u="none" strike="noStrike" baseline="0" dirty="0">
                <a:latin typeface="Times New Roman" panose="02020603050405020304" pitchFamily="18" charset="0"/>
              </a:rPr>
              <a:t> old inventory data. </a:t>
            </a:r>
          </a:p>
          <a:p>
            <a:pPr marR="0" lvl="0" rtl="0"/>
            <a:r>
              <a:rPr lang="en-US" b="1" i="0" u="none" strike="noStrike" baseline="0" dirty="0">
                <a:latin typeface="Times New Roman" panose="02020603050405020304" pitchFamily="18" charset="0"/>
              </a:rPr>
              <a:t>The old inventory data are also used in the field inventory, being valuable for assessing site characteristics, for example. </a:t>
            </a:r>
          </a:p>
          <a:p>
            <a:pPr marR="0" lvl="0" rtl="0"/>
            <a:r>
              <a:rPr lang="en-US" b="1" i="0" u="none" strike="noStrike" baseline="0" dirty="0">
                <a:latin typeface="Times New Roman" panose="02020603050405020304" pitchFamily="18" charset="0"/>
              </a:rPr>
              <a:t>In the field work, a surveyor visits every compartment, checks the compartment borders, measures 2-8 sample plots at subjectively selected locations in each compartment and makes proposals for silvicultural treatment over the next 10-year planning period.</a:t>
            </a:r>
          </a:p>
        </p:txBody>
      </p:sp>
    </p:spTree>
    <p:extLst>
      <p:ext uri="{BB962C8B-B14F-4D97-AF65-F5344CB8AC3E}">
        <p14:creationId xmlns:p14="http://schemas.microsoft.com/office/powerpoint/2010/main" val="227568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Information on forest structure</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23</a:t>
            </a:fld>
            <a:endParaRPr lang="en-US"/>
          </a:p>
        </p:txBody>
      </p:sp>
    </p:spTree>
    <p:extLst>
      <p:ext uri="{BB962C8B-B14F-4D97-AF65-F5344CB8AC3E}">
        <p14:creationId xmlns:p14="http://schemas.microsoft.com/office/powerpoint/2010/main" val="4287029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Information on forest structure</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The spatial and statistical output from a classification procedure comprises one of the major information products on forest condition available by remote sensing; generally, a second set of forestry information products is obtained by continuous variable estimation procedures. </a:t>
            </a:r>
          </a:p>
          <a:p>
            <a:pPr marR="0" lvl="0" rtl="0"/>
            <a:r>
              <a:rPr lang="en-US" b="1" i="0" u="none" strike="noStrike" baseline="0" dirty="0">
                <a:latin typeface="Times New Roman" panose="02020603050405020304" pitchFamily="18" charset="0"/>
              </a:rPr>
              <a:t>Classification produces information on the features that are contained in the list of classes imposed on the image data; the result is typically a classification map. Continuous variable estimation produces information on features that vary continuously over the landscape depicted in imagery. </a:t>
            </a:r>
          </a:p>
        </p:txBody>
      </p:sp>
    </p:spTree>
    <p:extLst>
      <p:ext uri="{BB962C8B-B14F-4D97-AF65-F5344CB8AC3E}">
        <p14:creationId xmlns:p14="http://schemas.microsoft.com/office/powerpoint/2010/main" val="1687515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Information on forest structure</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The result may be a map or an image in which the tones correspond to the level or value of the feature of interest and vary over the extent of the map. The process can become more complex when continuously varying forest conditions are used in the process of classification. </a:t>
            </a:r>
          </a:p>
          <a:p>
            <a:pPr marR="0" lvl="0" rtl="0"/>
            <a:r>
              <a:rPr lang="en-US" b="1" i="0" u="none" strike="noStrike" baseline="0" dirty="0">
                <a:latin typeface="Times New Roman" panose="02020603050405020304" pitchFamily="18" charset="0"/>
              </a:rPr>
              <a:t>This is not usually a problem in conventional vegetation typing or species composition of stands; the map is derived via the usual logic of classification . But typing and compiling species composition are only two of the structural attributes of forest stands that are of interest, usually as part of a general forest inventory.</a:t>
            </a:r>
          </a:p>
        </p:txBody>
      </p:sp>
    </p:spTree>
    <p:extLst>
      <p:ext uri="{BB962C8B-B14F-4D97-AF65-F5344CB8AC3E}">
        <p14:creationId xmlns:p14="http://schemas.microsoft.com/office/powerpoint/2010/main" val="3677598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Some of the other forest attributes of interest might include:</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Forest crown closure,</a:t>
            </a:r>
          </a:p>
          <a:p>
            <a:pPr marR="0" lvl="0" rtl="0"/>
            <a:r>
              <a:rPr lang="en-US" b="1" i="0" u="none" strike="noStrike" baseline="0">
                <a:latin typeface="Times New Roman" panose="02020603050405020304" pitchFamily="18" charset="0"/>
              </a:rPr>
              <a:t>Diameter at breast height (dbh),</a:t>
            </a:r>
          </a:p>
          <a:p>
            <a:pPr marR="0" lvl="0" rtl="0"/>
            <a:r>
              <a:rPr lang="en-US" b="1" i="0" u="none" strike="noStrike" baseline="0">
                <a:latin typeface="Times New Roman" panose="02020603050405020304" pitchFamily="18" charset="0"/>
              </a:rPr>
              <a:t>Volume,</a:t>
            </a:r>
          </a:p>
          <a:p>
            <a:pPr marR="0" lvl="0" rtl="0"/>
            <a:r>
              <a:rPr lang="en-US" b="1" i="0" u="none" strike="noStrike" baseline="0">
                <a:latin typeface="Times New Roman" panose="02020603050405020304" pitchFamily="18" charset="0"/>
              </a:rPr>
              <a:t>Height,</a:t>
            </a:r>
          </a:p>
          <a:p>
            <a:pPr marR="0" lvl="0" rtl="0"/>
            <a:r>
              <a:rPr lang="en-US" b="1" i="0" u="none" strike="noStrike" baseline="0">
                <a:latin typeface="Times New Roman" panose="02020603050405020304" pitchFamily="18" charset="0"/>
              </a:rPr>
              <a:t>Stem density</a:t>
            </a:r>
          </a:p>
          <a:p>
            <a:pPr marR="0" lvl="0" rtl="0"/>
            <a:r>
              <a:rPr lang="en-US" b="1" i="0" u="none" strike="noStrike" baseline="0">
                <a:latin typeface="Times New Roman" panose="02020603050405020304" pitchFamily="18" charset="0"/>
              </a:rPr>
              <a:t>Age, and</a:t>
            </a:r>
          </a:p>
          <a:p>
            <a:pPr marR="0" lvl="0" rtl="0"/>
            <a:r>
              <a:rPr lang="en-US" b="1" i="0" u="none" strike="noStrike" baseline="0">
                <a:latin typeface="Times New Roman" panose="02020603050405020304" pitchFamily="18" charset="0"/>
              </a:rPr>
              <a:t>Stage of development</a:t>
            </a:r>
          </a:p>
        </p:txBody>
      </p:sp>
    </p:spTree>
    <p:extLst>
      <p:ext uri="{BB962C8B-B14F-4D97-AF65-F5344CB8AC3E}">
        <p14:creationId xmlns:p14="http://schemas.microsoft.com/office/powerpoint/2010/main" val="2289137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Digital classification</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Digital classification has been used less frequently when the objective is to map other forest structures, because this type of mapping resembles more the estimation of a continuous variable rather than a discrete categorization. </a:t>
            </a:r>
          </a:p>
          <a:p>
            <a:pPr marR="0" lvl="0" rtl="0"/>
            <a:r>
              <a:rPr lang="en-US" b="1" i="0" u="none" strike="noStrike" baseline="0" dirty="0">
                <a:latin typeface="Times New Roman" panose="02020603050405020304" pitchFamily="18" charset="0"/>
              </a:rPr>
              <a:t>Classification of different density or height classes has been described, but applications of remote sensing aimed at these continuous aspects of the forest inventory have been driven largely by empirical or </a:t>
            </a:r>
            <a:r>
              <a:rPr lang="en-US" b="1" i="0" u="none" strike="noStrike" baseline="0" dirty="0" err="1">
                <a:latin typeface="Times New Roman" panose="02020603050405020304" pitchFamily="18" charset="0"/>
              </a:rPr>
              <a:t>semiempirical</a:t>
            </a:r>
            <a:r>
              <a:rPr lang="en-US" b="1" i="0" u="none" strike="noStrike" baseline="0" dirty="0">
                <a:latin typeface="Times New Roman" panose="02020603050405020304" pitchFamily="18" charset="0"/>
              </a:rPr>
              <a:t> model estimation. </a:t>
            </a:r>
          </a:p>
        </p:txBody>
      </p:sp>
    </p:spTree>
    <p:extLst>
      <p:ext uri="{BB962C8B-B14F-4D97-AF65-F5344CB8AC3E}">
        <p14:creationId xmlns:p14="http://schemas.microsoft.com/office/powerpoint/2010/main" val="1613289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Digital classification</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Unlike classification, which is typically driven by a statistical understanding of what the spectral response patterns mean, such models are based more on the relationships incorporated in a fundamental understanding of the physically based </a:t>
            </a:r>
            <a:r>
              <a:rPr lang="en-US" b="1" i="0" u="none" strike="noStrike" baseline="0" dirty="0" err="1">
                <a:latin typeface="Times New Roman" panose="02020603050405020304" pitchFamily="18" charset="0"/>
              </a:rPr>
              <a:t>radiative</a:t>
            </a:r>
            <a:r>
              <a:rPr lang="en-US" b="1" i="0" u="none" strike="noStrike" baseline="0" dirty="0">
                <a:latin typeface="Times New Roman" panose="02020603050405020304" pitchFamily="18" charset="0"/>
              </a:rPr>
              <a:t> transfer in forests. </a:t>
            </a:r>
          </a:p>
          <a:p>
            <a:pPr marR="0" lvl="0" rtl="0"/>
            <a:r>
              <a:rPr lang="en-US" b="1" i="0" u="none" strike="noStrike" baseline="0" dirty="0">
                <a:latin typeface="Times New Roman" panose="02020603050405020304" pitchFamily="18" charset="0"/>
              </a:rPr>
              <a:t>A plethora of such studies have been reported attempting to estimate individual forest parameters such as crown closure, basal area, or volume, as independent variables which can be predicted or estimated using a calibrated remote sensing image.</a:t>
            </a:r>
          </a:p>
        </p:txBody>
      </p:sp>
    </p:spTree>
    <p:extLst>
      <p:ext uri="{BB962C8B-B14F-4D97-AF65-F5344CB8AC3E}">
        <p14:creationId xmlns:p14="http://schemas.microsoft.com/office/powerpoint/2010/main" val="215791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 The general approach is to</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Establish a number of field observation sites in a forest area,</a:t>
            </a:r>
          </a:p>
          <a:p>
            <a:pPr marR="0" lvl="0" rtl="0"/>
            <a:r>
              <a:rPr lang="en-US" b="1" i="0" u="none" strike="noStrike" baseline="0">
                <a:latin typeface="Times New Roman" panose="02020603050405020304" pitchFamily="18" charset="0"/>
              </a:rPr>
              <a:t>Collect forest condition information at those sites,</a:t>
            </a:r>
          </a:p>
          <a:p>
            <a:pPr marR="0" lvl="0" rtl="0"/>
            <a:r>
              <a:rPr lang="en-US" b="1" i="0" u="none" strike="noStrike" baseline="0">
                <a:latin typeface="Times New Roman" panose="02020603050405020304" pitchFamily="18" charset="0"/>
              </a:rPr>
              <a:t>Acquire imagery of the sites,</a:t>
            </a:r>
          </a:p>
          <a:p>
            <a:pPr marR="0" lvl="0" rtl="0"/>
            <a:r>
              <a:rPr lang="en-US" b="1" i="0" u="none" strike="noStrike" baseline="0">
                <a:latin typeface="Times New Roman" panose="02020603050405020304" pitchFamily="18" charset="0"/>
              </a:rPr>
              <a:t>Locate the sites on the image,</a:t>
            </a:r>
          </a:p>
          <a:p>
            <a:pPr marR="0" lvl="0" rtl="0"/>
            <a:r>
              <a:rPr lang="en-US" b="1" i="0" u="none" strike="noStrike" baseline="0">
                <a:latin typeface="Times New Roman" panose="02020603050405020304" pitchFamily="18" charset="0"/>
              </a:rPr>
              <a:t>Extract the remote sensing data from these sites,</a:t>
            </a:r>
          </a:p>
          <a:p>
            <a:pPr marR="0" lvl="0" rtl="0"/>
            <a:r>
              <a:rPr lang="en-US" b="1" i="0" u="none" strike="noStrike" baseline="0">
                <a:latin typeface="Times New Roman" panose="02020603050405020304" pitchFamily="18" charset="0"/>
              </a:rPr>
              <a:t>Develop a model relating the field and spectral data, and finally,</a:t>
            </a:r>
          </a:p>
          <a:p>
            <a:pPr marR="0" lvl="0" rtl="0"/>
            <a:r>
              <a:rPr lang="en-US" b="1" i="0" u="none" strike="noStrike" baseline="0">
                <a:latin typeface="Times New Roman" panose="02020603050405020304" pitchFamily="18" charset="0"/>
              </a:rPr>
              <a:t>Use the model to predict forest parameters for all forest pixels based on the spectral data.</a:t>
            </a:r>
          </a:p>
        </p:txBody>
      </p:sp>
      <p:sp>
        <p:nvSpPr>
          <p:cNvPr id="4" name="TextBox 3"/>
          <p:cNvSpPr txBox="1"/>
          <p:nvPr/>
        </p:nvSpPr>
        <p:spPr>
          <a:xfrm>
            <a:off x="9415463" y="365125"/>
            <a:ext cx="2443162"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94397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Topics to be covered are the  practical aspects of </a:t>
            </a:r>
          </a:p>
        </p:txBody>
      </p:sp>
      <p:sp>
        <p:nvSpPr>
          <p:cNvPr id="3" name="Text Placeholder 2"/>
          <p:cNvSpPr>
            <a:spLocks noGrp="1"/>
          </p:cNvSpPr>
          <p:nvPr>
            <p:ph type="body" idx="1"/>
          </p:nvPr>
        </p:nvSpPr>
        <p:spPr/>
        <p:txBody>
          <a:bodyPr>
            <a:normAutofit fontScale="55000" lnSpcReduction="20000"/>
          </a:bodyPr>
          <a:lstStyle/>
          <a:p>
            <a:pPr marR="0" lvl="0" rtl="0"/>
            <a:r>
              <a:rPr lang="en-US" b="1" i="0" u="none" strike="noStrike" baseline="0">
                <a:latin typeface="Times New Roman" panose="02020603050405020304" pitchFamily="18" charset="0"/>
              </a:rPr>
              <a:t>Forest boundary delineation</a:t>
            </a:r>
          </a:p>
          <a:p>
            <a:pPr marR="0" lvl="0" rtl="0"/>
            <a:r>
              <a:rPr lang="en-US" b="1" i="0" u="none" strike="noStrike" baseline="0">
                <a:latin typeface="Times New Roman" panose="02020603050405020304" pitchFamily="18" charset="0"/>
              </a:rPr>
              <a:t>Forest compartment mapping</a:t>
            </a:r>
          </a:p>
          <a:p>
            <a:pPr marR="0" lvl="0" rtl="0"/>
            <a:r>
              <a:rPr lang="en-US" b="1" i="0" u="none" strike="noStrike" baseline="0">
                <a:latin typeface="Times New Roman" panose="02020603050405020304" pitchFamily="18" charset="0"/>
              </a:rPr>
              <a:t>Use of RS and GIS for Forest inventory</a:t>
            </a:r>
          </a:p>
          <a:p>
            <a:pPr marR="0" lvl="1" rtl="0"/>
            <a:r>
              <a:rPr lang="en-US" b="1" i="0" u="none" strike="noStrike" baseline="0">
                <a:solidFill>
                  <a:srgbClr val="000000"/>
                </a:solidFill>
                <a:latin typeface="Times New Roman" panose="02020603050405020304" pitchFamily="18" charset="0"/>
              </a:rPr>
              <a:t>Compilation units mapping</a:t>
            </a:r>
          </a:p>
          <a:p>
            <a:pPr marR="0" lvl="1" rtl="0"/>
            <a:r>
              <a:rPr lang="en-US" b="1" i="0" u="none" strike="noStrike" baseline="0">
                <a:solidFill>
                  <a:srgbClr val="000000"/>
                </a:solidFill>
                <a:latin typeface="Times New Roman" panose="02020603050405020304" pitchFamily="18" charset="0"/>
              </a:rPr>
              <a:t>Stratification of the mapping units</a:t>
            </a:r>
          </a:p>
          <a:p>
            <a:pPr marR="0" lvl="1" rtl="0"/>
            <a:r>
              <a:rPr lang="en-US" b="1" i="0" u="none" strike="noStrike" baseline="0">
                <a:solidFill>
                  <a:srgbClr val="000000"/>
                </a:solidFill>
                <a:latin typeface="Times New Roman" panose="02020603050405020304" pitchFamily="18" charset="0"/>
              </a:rPr>
              <a:t>Sampling (plot distribution)</a:t>
            </a:r>
          </a:p>
          <a:p>
            <a:pPr marR="0" lvl="1" rtl="0"/>
            <a:r>
              <a:rPr lang="en-US" b="1" i="0" u="none" strike="noStrike" baseline="0">
                <a:solidFill>
                  <a:srgbClr val="000000"/>
                </a:solidFill>
                <a:latin typeface="Times New Roman" panose="02020603050405020304" pitchFamily="18" charset="0"/>
              </a:rPr>
              <a:t>Locating sample plots</a:t>
            </a:r>
          </a:p>
          <a:p>
            <a:pPr marR="0" lvl="0" rtl="0"/>
            <a:r>
              <a:rPr lang="en-US" b="1" i="0" u="none" strike="noStrike" baseline="0">
                <a:latin typeface="Times New Roman" panose="02020603050405020304" pitchFamily="18" charset="0"/>
              </a:rPr>
              <a:t>Relating inventory summary with forest compartment spatial data</a:t>
            </a:r>
          </a:p>
          <a:p>
            <a:pPr marR="0" lvl="0" rtl="0"/>
            <a:r>
              <a:rPr lang="en-US" b="1" i="0" u="none" strike="noStrike" baseline="0">
                <a:latin typeface="Times New Roman" panose="02020603050405020304" pitchFamily="18" charset="0"/>
              </a:rPr>
              <a:t>Forest zoning</a:t>
            </a:r>
          </a:p>
          <a:p>
            <a:pPr marR="0" lvl="0" rtl="0"/>
            <a:r>
              <a:rPr lang="en-US" b="1" i="0" u="none" strike="noStrike" baseline="0">
                <a:latin typeface="Times New Roman" panose="02020603050405020304" pitchFamily="18" charset="0"/>
              </a:rPr>
              <a:t>Forest road network mapping</a:t>
            </a:r>
          </a:p>
          <a:p>
            <a:pPr marR="0" lvl="0" rtl="0"/>
            <a:r>
              <a:rPr lang="en-US" b="1" i="0" u="none" strike="noStrike" baseline="0">
                <a:latin typeface="Times New Roman" panose="02020603050405020304" pitchFamily="18" charset="0"/>
              </a:rPr>
              <a:t>Trees outside forest mapping</a:t>
            </a:r>
          </a:p>
          <a:p>
            <a:pPr marR="0" lvl="0" rtl="0"/>
            <a:r>
              <a:rPr lang="en-US" b="1" i="0" u="none" strike="noStrike" baseline="0">
                <a:latin typeface="Times New Roman" panose="02020603050405020304" pitchFamily="18" charset="0"/>
              </a:rPr>
              <a:t>Thematic maps preparation using inventory summary</a:t>
            </a:r>
          </a:p>
          <a:p>
            <a:pPr marR="0" lvl="0" rtl="0"/>
            <a:r>
              <a:rPr lang="en-US" b="1" i="0" u="none" strike="noStrike" baseline="0">
                <a:latin typeface="Times New Roman" panose="02020603050405020304" pitchFamily="18" charset="0"/>
              </a:rPr>
              <a:t>Synthetic Aperture Radar (SAR)sensing to support forest resource monitoring &amp; management</a:t>
            </a:r>
          </a:p>
          <a:p>
            <a:pPr marR="0" lvl="0" rtl="0"/>
            <a:r>
              <a:rPr lang="en-US" b="1" i="0" u="none" strike="noStrike" baseline="0">
                <a:latin typeface="Times New Roman" panose="02020603050405020304" pitchFamily="18" charset="0"/>
              </a:rPr>
              <a:t>Automated Individual Tree-Crown Delineation and Treetop Detection with Very-High-Resolution Aerial Imagery</a:t>
            </a:r>
          </a:p>
          <a:p>
            <a:pPr marR="0" lvl="0" rtl="0"/>
            <a:r>
              <a:rPr lang="en-US" b="1" i="0" u="none" strike="noStrike" baseline="0">
                <a:latin typeface="Times New Roman" panose="02020603050405020304" pitchFamily="18" charset="0"/>
              </a:rPr>
              <a:t>LiDAR and Drone/UAV remote sensing for forest application</a:t>
            </a:r>
          </a:p>
        </p:txBody>
      </p:sp>
    </p:spTree>
    <p:extLst>
      <p:ext uri="{BB962C8B-B14F-4D97-AF65-F5344CB8AC3E}">
        <p14:creationId xmlns:p14="http://schemas.microsoft.com/office/powerpoint/2010/main" val="2557165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it-IT" b="1" i="0" u="none" strike="noStrike" kern="1800" baseline="0">
                <a:latin typeface="Times New Roman" panose="02020603050405020304" pitchFamily="18" charset="0"/>
              </a:rPr>
              <a:t>Model (RS data, inventory data)</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Typically, the objective is to predict the selected field variable through model analysis, with the available remote sensing data as the dependent variables. </a:t>
            </a:r>
          </a:p>
          <a:p>
            <a:pPr marR="0" lvl="0" rtl="0"/>
            <a:r>
              <a:rPr lang="en-US" b="1" i="0" u="none" strike="noStrike" baseline="0" dirty="0">
                <a:latin typeface="Times New Roman" panose="02020603050405020304" pitchFamily="18" charset="0"/>
              </a:rPr>
              <a:t>Then, the model is inverted to predict the independent variable (such as stand volume or density) over large areas of forest. </a:t>
            </a:r>
          </a:p>
          <a:p>
            <a:pPr marR="0" lvl="0" rtl="0"/>
            <a:r>
              <a:rPr lang="en-US" b="1" i="0" u="none" strike="noStrike" baseline="0" dirty="0">
                <a:latin typeface="Times New Roman" panose="02020603050405020304" pitchFamily="18" charset="0"/>
              </a:rPr>
              <a:t>In other words, the spatially explicit remote sensing data are considered the predictors of the locally known field parameters so that the remote sensing image can be used to map that parameter across the image landscape. </a:t>
            </a:r>
          </a:p>
        </p:txBody>
      </p:sp>
    </p:spTree>
    <p:extLst>
      <p:ext uri="{BB962C8B-B14F-4D97-AF65-F5344CB8AC3E}">
        <p14:creationId xmlns:p14="http://schemas.microsoft.com/office/powerpoint/2010/main" val="214075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it-IT" b="1" i="0" u="none" strike="noStrike" kern="1800" baseline="0">
                <a:latin typeface="Times New Roman" panose="02020603050405020304" pitchFamily="18" charset="0"/>
              </a:rPr>
              <a:t>Model (RS data, inventory data)</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The remote sensing data are inverted to provide predictions of the desired field variables. Intuitively this seems reasonable; users are aware of the fact that the remote sensing data are dependent on the field data, not the other way around. </a:t>
            </a:r>
          </a:p>
          <a:p>
            <a:pPr marR="0" lvl="0" rtl="0"/>
            <a:r>
              <a:rPr lang="en-US" b="1" i="0" u="none" strike="noStrike" baseline="0" dirty="0">
                <a:latin typeface="Times New Roman" panose="02020603050405020304" pitchFamily="18" charset="0"/>
              </a:rPr>
              <a:t>The common tool is model inversion; models developed through experimental or normative designs are used to describe the relationships contained within a forest/remote sensing data set. The aim is to generate new insights which can guide the field scientists and help new applications become possible.</a:t>
            </a:r>
          </a:p>
        </p:txBody>
      </p:sp>
    </p:spTree>
    <p:extLst>
      <p:ext uri="{BB962C8B-B14F-4D97-AF65-F5344CB8AC3E}">
        <p14:creationId xmlns:p14="http://schemas.microsoft.com/office/powerpoint/2010/main" val="1612741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379412"/>
            <a:ext cx="10515600" cy="1325563"/>
          </a:xfrm>
        </p:spPr>
        <p:txBody>
          <a:bodyPr>
            <a:noAutofit/>
          </a:bodyPr>
          <a:lstStyle/>
          <a:p>
            <a:pPr marR="0" rtl="0"/>
            <a:r>
              <a:rPr lang="en-US" sz="3200" b="1" i="0" u="none" strike="noStrike" kern="1800" baseline="0" dirty="0">
                <a:latin typeface="Times New Roman" panose="02020603050405020304" pitchFamily="18" charset="0"/>
              </a:rPr>
              <a:t>When using some types of remote sensing data,</a:t>
            </a:r>
            <a:r>
              <a:rPr lang="en-US" sz="3200" b="1" i="0" u="none" strike="noStrike" kern="1800" dirty="0">
                <a:latin typeface="Times New Roman" panose="02020603050405020304" pitchFamily="18" charset="0"/>
              </a:rPr>
              <a:t> and </a:t>
            </a:r>
            <a:r>
              <a:rPr lang="en-US" sz="3200" b="1" i="0" u="none" strike="noStrike" kern="1800" baseline="0" dirty="0">
                <a:latin typeface="Times New Roman" panose="02020603050405020304" pitchFamily="18" charset="0"/>
              </a:rPr>
              <a:t>empirical models such as linear regression techniques, other difficulties arise:</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a:latin typeface="Times New Roman" panose="02020603050405020304" pitchFamily="18" charset="0"/>
              </a:rPr>
              <a:t>Typically low dynamic range of the data; generally, higher correlations can be obtained if log transformations are applied. For example, with respect to leaf biomass, after a certain density is reached, doubling that parameter will not affect the spectral response, but a log transform can help establish linear relationships;</a:t>
            </a:r>
          </a:p>
          <a:p>
            <a:pPr marR="0" lvl="0" rtl="0"/>
            <a:r>
              <a:rPr lang="en-US" b="1" i="0" u="none" strike="noStrike" baseline="0">
                <a:latin typeface="Times New Roman" panose="02020603050405020304" pitchFamily="18" charset="0"/>
              </a:rPr>
              <a:t>Extensive atmospheric and geometric corrections are needed;</a:t>
            </a:r>
          </a:p>
          <a:p>
            <a:pPr marR="0" lvl="0" rtl="0"/>
            <a:r>
              <a:rPr lang="en-US" b="1" i="0" u="none" strike="noStrike" baseline="0">
                <a:latin typeface="Times New Roman" panose="02020603050405020304" pitchFamily="18" charset="0"/>
              </a:rPr>
              <a:t>Difficulty in reducing sensitivity to extraneous factors (a standard feature of the normative remote sensing approach);</a:t>
            </a:r>
          </a:p>
          <a:p>
            <a:pPr marR="0" lvl="0" rtl="0"/>
            <a:r>
              <a:rPr lang="en-US" b="1" i="0" u="none" strike="noStrike" baseline="0">
                <a:latin typeface="Times New Roman" panose="02020603050405020304" pitchFamily="18" charset="0"/>
              </a:rPr>
              <a:t>Generally low spatial resolution relative to the objects under scrutiny trees, and;</a:t>
            </a:r>
          </a:p>
          <a:p>
            <a:pPr marR="0" lvl="0" rtl="0"/>
            <a:r>
              <a:rPr lang="en-US" b="1" i="0" u="none" strike="noStrike" baseline="0">
                <a:latin typeface="Times New Roman" panose="02020603050405020304" pitchFamily="18" charset="0"/>
              </a:rPr>
              <a:t>Generally, small sample sizes often resulting in fewer degrees of freedom than required for extensive use.</a:t>
            </a:r>
          </a:p>
        </p:txBody>
      </p:sp>
    </p:spTree>
    <p:extLst>
      <p:ext uri="{BB962C8B-B14F-4D97-AF65-F5344CB8AC3E}">
        <p14:creationId xmlns:p14="http://schemas.microsoft.com/office/powerpoint/2010/main" val="1616045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Basics of forest inventory</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33</a:t>
            </a:fld>
            <a:endParaRPr lang="en-US"/>
          </a:p>
        </p:txBody>
      </p:sp>
    </p:spTree>
    <p:extLst>
      <p:ext uri="{BB962C8B-B14F-4D97-AF65-F5344CB8AC3E}">
        <p14:creationId xmlns:p14="http://schemas.microsoft.com/office/powerpoint/2010/main" val="350974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The Work Phases of Forest Inventories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Definition of the inventory objectives and the information desired.</a:t>
            </a:r>
          </a:p>
          <a:p>
            <a:pPr marR="0" lvl="0" rtl="0"/>
            <a:r>
              <a:rPr lang="en-US" b="1" i="0" u="none" strike="noStrike" baseline="0">
                <a:latin typeface="Times New Roman" panose="02020603050405020304" pitchFamily="18" charset="0"/>
              </a:rPr>
              <a:t>Development of the sampling design, the sampling methods, and the concept for data analysis.</a:t>
            </a:r>
          </a:p>
          <a:p>
            <a:pPr marR="0" lvl="0" rtl="0"/>
            <a:r>
              <a:rPr lang="en-US" b="1" i="0" u="none" strike="noStrike" baseline="0">
                <a:latin typeface="Times New Roman" panose="02020603050405020304" pitchFamily="18" charset="0"/>
              </a:rPr>
              <a:t>Data assessment (field surveys, remote sensing data analyses, and collection of information in other data sources).</a:t>
            </a:r>
          </a:p>
          <a:p>
            <a:pPr marR="0" lvl="0" rtl="0"/>
            <a:r>
              <a:rPr lang="en-US" b="1" i="0" u="none" strike="noStrike" baseline="0">
                <a:latin typeface="Times New Roman" panose="02020603050405020304" pitchFamily="18" charset="0"/>
              </a:rPr>
              <a:t>Data analyses</a:t>
            </a:r>
          </a:p>
          <a:p>
            <a:pPr marR="0" lvl="0" rtl="0"/>
            <a:r>
              <a:rPr lang="en-US" b="1" i="0" u="none" strike="noStrike" baseline="0">
                <a:latin typeface="Times New Roman" panose="02020603050405020304" pitchFamily="18" charset="0"/>
              </a:rPr>
              <a:t>Publication of the results (report, table, maps).</a:t>
            </a:r>
          </a:p>
        </p:txBody>
      </p:sp>
    </p:spTree>
    <p:extLst>
      <p:ext uri="{BB962C8B-B14F-4D97-AF65-F5344CB8AC3E}">
        <p14:creationId xmlns:p14="http://schemas.microsoft.com/office/powerpoint/2010/main" val="1653932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inventory </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a:latin typeface="Times New Roman" panose="02020603050405020304" pitchFamily="18" charset="0"/>
              </a:rPr>
              <a:t>is described/defined in different forms by different authors, but essentially with more or less the same meaning.</a:t>
            </a:r>
          </a:p>
          <a:p>
            <a:pPr marR="0" lvl="0" rtl="0"/>
            <a:r>
              <a:rPr lang="en-US" b="1" i="0" u="none" strike="noStrike" baseline="0" dirty="0">
                <a:latin typeface="Times New Roman" panose="02020603050405020304" pitchFamily="18" charset="0"/>
              </a:rPr>
              <a:t>is the activity of data collection that helps generating the required information base on the forest resource within an area of interest. </a:t>
            </a:r>
          </a:p>
          <a:p>
            <a:pPr marR="0" lvl="0" rtl="0"/>
            <a:r>
              <a:rPr lang="en-US" b="1" i="0" u="none" strike="noStrike" baseline="0" dirty="0">
                <a:latin typeface="Times New Roman" panose="02020603050405020304" pitchFamily="18" charset="0"/>
              </a:rPr>
              <a:t>is a tool that provides the information about size and shape of the area as well as qualitative and/or quantitative information of the growing stock.</a:t>
            </a:r>
          </a:p>
          <a:p>
            <a:pPr marR="0" lvl="0" rtl="0"/>
            <a:r>
              <a:rPr lang="en-US" b="1" i="0" u="none" strike="noStrike" baseline="0" dirty="0">
                <a:latin typeface="Times New Roman" panose="02020603050405020304" pitchFamily="18" charset="0"/>
              </a:rPr>
              <a:t>is the tabulated, reliable and satisfactory tree information, related to the required units of assessment in hierarchical order. It is an attempt to describe quantity, quality, and diameter distribution of forest trees and many characteristics of land upon which trees are growing.</a:t>
            </a:r>
          </a:p>
        </p:txBody>
      </p:sp>
    </p:spTree>
    <p:extLst>
      <p:ext uri="{BB962C8B-B14F-4D97-AF65-F5344CB8AC3E}">
        <p14:creationId xmlns:p14="http://schemas.microsoft.com/office/powerpoint/2010/main" val="2645796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inventory information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Forest inventory information is obtained either from measurements of individual trees or stand. </a:t>
            </a:r>
          </a:p>
          <a:p>
            <a:pPr marR="0" lvl="0" rtl="0"/>
            <a:r>
              <a:rPr lang="en-US" b="1" i="0" u="none" strike="noStrike" baseline="0" dirty="0">
                <a:latin typeface="Times New Roman" panose="02020603050405020304" pitchFamily="18" charset="0"/>
              </a:rPr>
              <a:t>The information may be obtained from measurements taken from ground or on remote sensed imagery (aerial photographs, satellite imagery, etc.). </a:t>
            </a:r>
          </a:p>
          <a:p>
            <a:pPr marR="0" lvl="0" rtl="0"/>
            <a:r>
              <a:rPr lang="en-US" b="1" i="0" u="none" strike="noStrike" baseline="0" dirty="0">
                <a:latin typeface="Times New Roman" panose="02020603050405020304" pitchFamily="18" charset="0"/>
              </a:rPr>
              <a:t>Forest inventory information obtained from the entire forest is called complete or 100% inventory. </a:t>
            </a:r>
          </a:p>
          <a:p>
            <a:pPr marR="0" lvl="0" rtl="0"/>
            <a:r>
              <a:rPr lang="en-US" b="1" i="0" u="none" strike="noStrike" baseline="0" dirty="0">
                <a:latin typeface="Times New Roman" panose="02020603050405020304" pitchFamily="18" charset="0"/>
              </a:rPr>
              <a:t>In contrast, when the measurements are taken from a representative sample of the forest it is a sampling inventory.</a:t>
            </a:r>
          </a:p>
        </p:txBody>
      </p:sp>
    </p:spTree>
    <p:extLst>
      <p:ext uri="{BB962C8B-B14F-4D97-AF65-F5344CB8AC3E}">
        <p14:creationId xmlns:p14="http://schemas.microsoft.com/office/powerpoint/2010/main" val="3096319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User of forest inventory information</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a:latin typeface="Times New Roman" panose="02020603050405020304" pitchFamily="18" charset="0"/>
              </a:rPr>
              <a:t>The information requirements regarding the forest resource are as manifold as are the interests in forest as an ecosystem. Interested parties are above all decision makers and researchers in forestry and related fields. </a:t>
            </a:r>
          </a:p>
          <a:p>
            <a:pPr marR="0" lvl="0" rtl="0"/>
            <a:r>
              <a:rPr lang="en-US" b="1" i="0" u="none" strike="noStrike" baseline="0" dirty="0">
                <a:latin typeface="Times New Roman" panose="02020603050405020304" pitchFamily="18" charset="0"/>
              </a:rPr>
              <a:t>Forest owners, forest managers and forest politicians are those who demand information about the forest resource, but also regional planners, the wood industry, conservation biologists, tourism people, etc. </a:t>
            </a:r>
          </a:p>
          <a:p>
            <a:pPr marR="0" lvl="0" rtl="0"/>
            <a:r>
              <a:rPr lang="en-US" b="1" i="0" u="none" strike="noStrike" baseline="0" dirty="0">
                <a:latin typeface="Times New Roman" panose="02020603050405020304" pitchFamily="18" charset="0"/>
              </a:rPr>
              <a:t>When the group of actually and potentially interested parties can clearly be identified, it is straight forward to plan an inventory in a flexible manner to serve many different potentially interested experts without yet knowing all of them exactly.</a:t>
            </a:r>
          </a:p>
        </p:txBody>
      </p:sp>
    </p:spTree>
    <p:extLst>
      <p:ext uri="{BB962C8B-B14F-4D97-AF65-F5344CB8AC3E}">
        <p14:creationId xmlns:p14="http://schemas.microsoft.com/office/powerpoint/2010/main" val="2023270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Geographical levels of forest inventory</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Forest inventories at local level</a:t>
            </a:r>
            <a:endParaRPr lang="en-US" b="1" i="0" u="none" strike="noStrike" baseline="0" dirty="0">
              <a:solidFill>
                <a:srgbClr val="000000"/>
              </a:solidFill>
              <a:latin typeface="Times New Roman" panose="02020603050405020304" pitchFamily="18" charset="0"/>
            </a:endParaRPr>
          </a:p>
          <a:p>
            <a:pPr marR="0" lvl="0" rtl="0"/>
            <a:r>
              <a:rPr lang="en-US" b="1" i="0" u="none" strike="noStrike" baseline="0" dirty="0">
                <a:latin typeface="Times New Roman" panose="02020603050405020304" pitchFamily="18" charset="0"/>
              </a:rPr>
              <a:t>Forest inventories at national level</a:t>
            </a:r>
          </a:p>
          <a:p>
            <a:pPr marR="0" lvl="0" rtl="0"/>
            <a:r>
              <a:rPr lang="en-US" b="1" i="0" u="none" strike="noStrike" baseline="0" dirty="0">
                <a:latin typeface="Times New Roman" panose="02020603050405020304" pitchFamily="18" charset="0"/>
              </a:rPr>
              <a:t>Forest inventory at International level</a:t>
            </a:r>
          </a:p>
        </p:txBody>
      </p:sp>
    </p:spTree>
    <p:extLst>
      <p:ext uri="{BB962C8B-B14F-4D97-AF65-F5344CB8AC3E}">
        <p14:creationId xmlns:p14="http://schemas.microsoft.com/office/powerpoint/2010/main" val="3287150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Types of forest inventory</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Three broad classes of forest inventories can be considered based on the depth of the investigation:</a:t>
            </a:r>
          </a:p>
          <a:p>
            <a:pPr lvl="1"/>
            <a:r>
              <a:rPr lang="en-US" b="1" i="0" u="none" strike="noStrike" baseline="0" dirty="0">
                <a:latin typeface="Times New Roman" panose="02020603050405020304" pitchFamily="18" charset="0"/>
              </a:rPr>
              <a:t>Reconnaissance inventory</a:t>
            </a:r>
          </a:p>
          <a:p>
            <a:pPr lvl="1"/>
            <a:r>
              <a:rPr lang="en-US" b="1" i="0" u="none" strike="noStrike" baseline="0" dirty="0">
                <a:latin typeface="Times New Roman" panose="02020603050405020304" pitchFamily="18" charset="0"/>
              </a:rPr>
              <a:t>Management inventory</a:t>
            </a:r>
          </a:p>
          <a:p>
            <a:pPr lvl="1"/>
            <a:r>
              <a:rPr lang="en-US" b="1" i="0" u="none" strike="noStrike" baseline="0" dirty="0">
                <a:latin typeface="Times New Roman" panose="02020603050405020304" pitchFamily="18" charset="0"/>
              </a:rPr>
              <a:t>Operational inventory</a:t>
            </a:r>
          </a:p>
        </p:txBody>
      </p:sp>
    </p:spTree>
    <p:extLst>
      <p:ext uri="{BB962C8B-B14F-4D97-AF65-F5344CB8AC3E}">
        <p14:creationId xmlns:p14="http://schemas.microsoft.com/office/powerpoint/2010/main" val="15663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boundary delineation</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a:latin typeface="Times New Roman" panose="02020603050405020304" pitchFamily="18" charset="0"/>
              </a:rPr>
              <a:t>For definition and explanation of the forest boundary, …  In this section, the practical aspect of the forest boundary data creation is discussed.</a:t>
            </a:r>
          </a:p>
          <a:p>
            <a:pPr marR="0" lvl="0" rtl="0"/>
            <a:r>
              <a:rPr lang="en-US" b="1" i="0" u="none" strike="noStrike" baseline="0">
                <a:latin typeface="Times New Roman" panose="02020603050405020304" pitchFamily="18" charset="0"/>
              </a:rPr>
              <a:t>Permanent definition of forest boundaries: A basic principle of forest management is clear and permanent definition of forest boundaries , irrespective of land ownership and tenure, linked to permanent marking, surveying and mapping of boundaries.</a:t>
            </a:r>
          </a:p>
          <a:p>
            <a:pPr marR="0" lvl="0" rtl="0"/>
            <a:r>
              <a:rPr lang="en-US" b="1" i="0" u="none" strike="noStrike" baseline="0">
                <a:latin typeface="Times New Roman" panose="02020603050405020304" pitchFamily="18" charset="0"/>
              </a:rPr>
              <a:t>Clear definition and subsequent surveying of boundaries are essential steps in defining and mapping forestland.</a:t>
            </a:r>
          </a:p>
          <a:p>
            <a:pPr marR="0" lvl="0" rtl="0"/>
            <a:r>
              <a:rPr lang="en-US" b="1" i="0" u="none" strike="noStrike" baseline="0">
                <a:latin typeface="Times New Roman" panose="02020603050405020304" pitchFamily="18" charset="0"/>
              </a:rPr>
              <a:t>They also contribute towards achieving effective protection of a forest from degradation or loss.</a:t>
            </a:r>
          </a:p>
          <a:p>
            <a:pPr marR="0" lvl="0" rtl="0"/>
            <a:r>
              <a:rPr lang="en-US" b="1" i="0" u="none" strike="noStrike" baseline="0">
                <a:latin typeface="Times New Roman" panose="02020603050405020304" pitchFamily="18" charset="0"/>
              </a:rPr>
              <a:t>It is not possible, in practice, to define the area of a forest where planned sustainable management will take place, nor to derive an annual allowable harvest in the absence of clearly defined, surveyed and mapped forest boundaries.</a:t>
            </a:r>
          </a:p>
        </p:txBody>
      </p:sp>
    </p:spTree>
    <p:extLst>
      <p:ext uri="{BB962C8B-B14F-4D97-AF65-F5344CB8AC3E}">
        <p14:creationId xmlns:p14="http://schemas.microsoft.com/office/powerpoint/2010/main" val="1933673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Planning a forest inventory</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Attributes</a:t>
            </a:r>
          </a:p>
          <a:p>
            <a:pPr marR="0" lvl="0" rtl="0"/>
            <a:r>
              <a:rPr lang="en-US" b="1" i="0" u="none" strike="noStrike" baseline="0" dirty="0">
                <a:latin typeface="Times New Roman" panose="02020603050405020304" pitchFamily="18" charset="0"/>
              </a:rPr>
              <a:t>Required information</a:t>
            </a:r>
          </a:p>
        </p:txBody>
      </p:sp>
    </p:spTree>
    <p:extLst>
      <p:ext uri="{BB962C8B-B14F-4D97-AF65-F5344CB8AC3E}">
        <p14:creationId xmlns:p14="http://schemas.microsoft.com/office/powerpoint/2010/main" val="2277613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The main task of forest inventory</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 is to collect information efficiently and present it in a form, which is readily understood. This requires, however, much thought and preparation, i.e., planning. Forest inventories like any other projects require planning. </a:t>
            </a:r>
          </a:p>
          <a:p>
            <a:pPr marR="0" lvl="0" rtl="0"/>
            <a:r>
              <a:rPr lang="en-US" b="1" i="0" u="none" strike="noStrike" baseline="0" dirty="0">
                <a:latin typeface="Times New Roman" panose="02020603050405020304" pitchFamily="18" charset="0"/>
              </a:rPr>
              <a:t>There must be an explicit information requirement that justifies the need for an inventory to be carried out. </a:t>
            </a:r>
          </a:p>
          <a:p>
            <a:pPr marR="0" lvl="0" rtl="0"/>
            <a:r>
              <a:rPr lang="en-US" b="1" i="0" u="none" strike="noStrike" baseline="0" dirty="0">
                <a:latin typeface="Times New Roman" panose="02020603050405020304" pitchFamily="18" charset="0"/>
              </a:rPr>
              <a:t>Make discussions with decision makers or others who request the information in order to make clear &amp; illustrate options and limitations of a forest inventory.</a:t>
            </a:r>
          </a:p>
        </p:txBody>
      </p:sp>
    </p:spTree>
    <p:extLst>
      <p:ext uri="{BB962C8B-B14F-4D97-AF65-F5344CB8AC3E}">
        <p14:creationId xmlns:p14="http://schemas.microsoft.com/office/powerpoint/2010/main" val="2798197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A good forest inventory</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Should be conform to the objectives</a:t>
            </a:r>
          </a:p>
          <a:p>
            <a:pPr marR="0" lvl="0" rtl="0"/>
            <a:r>
              <a:rPr lang="en-US" b="1" i="0" u="none" strike="noStrike" baseline="0">
                <a:latin typeface="Times New Roman" panose="02020603050405020304" pitchFamily="18" charset="0"/>
              </a:rPr>
              <a:t>Should provide adequate precision</a:t>
            </a:r>
          </a:p>
          <a:p>
            <a:pPr marR="0" lvl="0" rtl="0"/>
            <a:r>
              <a:rPr lang="en-US" b="1" i="0" u="none" strike="noStrike" baseline="0">
                <a:latin typeface="Times New Roman" panose="02020603050405020304" pitchFamily="18" charset="0"/>
              </a:rPr>
              <a:t>Methodologically sound &amp; follow statistical sampling criteria</a:t>
            </a:r>
          </a:p>
          <a:p>
            <a:pPr marR="0" lvl="0" rtl="0"/>
            <a:r>
              <a:rPr lang="en-US" b="1" i="0" u="none" strike="noStrike" baseline="0">
                <a:latin typeface="Times New Roman" panose="02020603050405020304" pitchFamily="18" charset="0"/>
              </a:rPr>
              <a:t>Have comprehensive &amp; transparent reporting &amp; documentation</a:t>
            </a:r>
          </a:p>
          <a:p>
            <a:pPr marR="0" lvl="0" rtl="0"/>
            <a:r>
              <a:rPr lang="en-US" b="1" i="0" u="none" strike="noStrike" baseline="0">
                <a:latin typeface="Times New Roman" panose="02020603050405020304" pitchFamily="18" charset="0"/>
              </a:rPr>
              <a:t>Overall credibility</a:t>
            </a:r>
          </a:p>
        </p:txBody>
      </p:sp>
    </p:spTree>
    <p:extLst>
      <p:ext uri="{BB962C8B-B14F-4D97-AF65-F5344CB8AC3E}">
        <p14:creationId xmlns:p14="http://schemas.microsoft.com/office/powerpoint/2010/main" val="2243912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Procedure of planning a forest inventory</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a:latin typeface="Times New Roman" panose="02020603050405020304" pitchFamily="18" charset="0"/>
              </a:rPr>
              <a:t>Setting the foundations</a:t>
            </a:r>
          </a:p>
          <a:p>
            <a:pPr marR="0" lvl="0" rtl="0"/>
            <a:r>
              <a:rPr lang="en-US" b="1" i="0" u="none" strike="noStrike" baseline="0">
                <a:latin typeface="Times New Roman" panose="02020603050405020304" pitchFamily="18" charset="0"/>
              </a:rPr>
              <a:t>Justification, funds, objectives, defining mandates, etc</a:t>
            </a:r>
          </a:p>
          <a:p>
            <a:pPr marR="0" lvl="0" rtl="0"/>
            <a:r>
              <a:rPr lang="en-US" b="1" i="0" u="none" strike="noStrike" baseline="0">
                <a:latin typeface="Times New Roman" panose="02020603050405020304" pitchFamily="18" charset="0"/>
              </a:rPr>
              <a:t>Inventory planning</a:t>
            </a:r>
          </a:p>
          <a:p>
            <a:pPr marR="0" lvl="0" rtl="0"/>
            <a:r>
              <a:rPr lang="en-US" b="1" i="0" u="none" strike="noStrike" baseline="0">
                <a:latin typeface="Times New Roman" panose="02020603050405020304" pitchFamily="18" charset="0"/>
              </a:rPr>
              <a:t>Definition of technical objectives, development of inventory design, inventory protocol (Write the field manual, which gives a detailed information of the measurement procedure in the field; and design form sheets.), etc.</a:t>
            </a:r>
          </a:p>
          <a:p>
            <a:pPr marR="0" lvl="0" rtl="0"/>
            <a:r>
              <a:rPr lang="en-US" b="1" i="0" u="none" strike="noStrike" baseline="0">
                <a:latin typeface="Times New Roman" panose="02020603050405020304" pitchFamily="18" charset="0"/>
              </a:rPr>
              <a:t>Data collection</a:t>
            </a:r>
          </a:p>
          <a:p>
            <a:pPr marR="0" lvl="1" rtl="0"/>
            <a:r>
              <a:rPr lang="en-US" b="1" i="0" u="none" strike="noStrike" baseline="0">
                <a:solidFill>
                  <a:srgbClr val="000000"/>
                </a:solidFill>
                <a:latin typeface="Times New Roman" panose="02020603050405020304" pitchFamily="18" charset="0"/>
              </a:rPr>
              <a:t>Remote sensing (selection of imagery – map products) and/or</a:t>
            </a:r>
          </a:p>
          <a:p>
            <a:pPr marR="0" lvl="1" rtl="0"/>
            <a:r>
              <a:rPr lang="en-US" b="1" i="0" u="none" strike="noStrike" baseline="0">
                <a:solidFill>
                  <a:srgbClr val="000000"/>
                </a:solidFill>
                <a:latin typeface="Times New Roman" panose="02020603050405020304" pitchFamily="18" charset="0"/>
              </a:rPr>
              <a:t>Field data: organization, training, implementation, supervision, etc</a:t>
            </a:r>
          </a:p>
          <a:p>
            <a:pPr marR="0" lvl="0" rtl="0"/>
            <a:r>
              <a:rPr lang="en-US" b="1" i="0" u="none" strike="noStrike" baseline="0">
                <a:latin typeface="Times New Roman" panose="02020603050405020304" pitchFamily="18" charset="0"/>
              </a:rPr>
              <a:t>Data management &amp; analysis</a:t>
            </a:r>
          </a:p>
          <a:p>
            <a:pPr marR="0" lvl="0" rtl="0"/>
            <a:r>
              <a:rPr lang="en-US" b="1" i="0" u="none" strike="noStrike" baseline="0">
                <a:latin typeface="Times New Roman" panose="02020603050405020304" pitchFamily="18" charset="0"/>
              </a:rPr>
              <a:t>Database development, data entry, data analysis, database maintenance, etc</a:t>
            </a:r>
          </a:p>
          <a:p>
            <a:pPr marR="0" lvl="0" rtl="0"/>
            <a:r>
              <a:rPr lang="en-US" b="1" i="0" u="none" strike="noStrike" baseline="0">
                <a:latin typeface="Times New Roman" panose="02020603050405020304" pitchFamily="18" charset="0"/>
              </a:rPr>
              <a:t>Reporting</a:t>
            </a:r>
          </a:p>
        </p:txBody>
      </p:sp>
    </p:spTree>
    <p:extLst>
      <p:ext uri="{BB962C8B-B14F-4D97-AF65-F5344CB8AC3E}">
        <p14:creationId xmlns:p14="http://schemas.microsoft.com/office/powerpoint/2010/main" val="2051341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classification</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The classification of a very large forest area into smaller sub-divisions enables the observer or the surveyor to have a better understanding of the forest. </a:t>
            </a:r>
          </a:p>
          <a:p>
            <a:pPr marR="0" lvl="0" rtl="0"/>
            <a:r>
              <a:rPr lang="en-US" b="1" i="0" u="none" strike="noStrike" baseline="0" dirty="0">
                <a:latin typeface="Times New Roman" panose="02020603050405020304" pitchFamily="18" charset="0"/>
              </a:rPr>
              <a:t>Furthermore, this sub- division allows more efficient sampling and maps can also be prepared showing the different forest and land types.</a:t>
            </a:r>
          </a:p>
        </p:txBody>
      </p:sp>
    </p:spTree>
    <p:extLst>
      <p:ext uri="{BB962C8B-B14F-4D97-AF65-F5344CB8AC3E}">
        <p14:creationId xmlns:p14="http://schemas.microsoft.com/office/powerpoint/2010/main" val="1610393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Sampling and plot designs</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The information collected by an inventory is obtained either by observations and measurements in the field or aerial photographs or by a combination of both methods. </a:t>
            </a:r>
          </a:p>
          <a:p>
            <a:pPr marR="0" lvl="0" rtl="0"/>
            <a:r>
              <a:rPr lang="en-US" b="1" i="0" u="none" strike="noStrike" baseline="0" dirty="0">
                <a:latin typeface="Times New Roman" panose="02020603050405020304" pitchFamily="18" charset="0"/>
              </a:rPr>
              <a:t>In most cases the combined approach is used.</a:t>
            </a:r>
          </a:p>
        </p:txBody>
      </p:sp>
    </p:spTree>
    <p:extLst>
      <p:ext uri="{BB962C8B-B14F-4D97-AF65-F5344CB8AC3E}">
        <p14:creationId xmlns:p14="http://schemas.microsoft.com/office/powerpoint/2010/main" val="1187584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Maps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Before the commencement of the inventory work, maps must be adequately available.</a:t>
            </a:r>
          </a:p>
        </p:txBody>
      </p:sp>
    </p:spTree>
    <p:extLst>
      <p:ext uri="{BB962C8B-B14F-4D97-AF65-F5344CB8AC3E}">
        <p14:creationId xmlns:p14="http://schemas.microsoft.com/office/powerpoint/2010/main" val="46247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Compilation units mapping</a:t>
            </a:r>
          </a:p>
        </p:txBody>
      </p:sp>
      <p:sp>
        <p:nvSpPr>
          <p:cNvPr id="3" name="Text Placeholder 2"/>
          <p:cNvSpPr>
            <a:spLocks noGrp="1"/>
          </p:cNvSpPr>
          <p:nvPr>
            <p:ph type="body" idx="1"/>
          </p:nvPr>
        </p:nvSpPr>
        <p:spPr/>
        <p:txBody>
          <a:bodyPr>
            <a:normAutofit fontScale="77500" lnSpcReduction="20000"/>
          </a:bodyPr>
          <a:lstStyle/>
          <a:p>
            <a:pPr marR="0" lvl="0" rtl="0"/>
            <a:r>
              <a:rPr lang="en-US" b="1" i="0" u="none" strike="noStrike" baseline="0">
                <a:latin typeface="Times New Roman" panose="02020603050405020304" pitchFamily="18" charset="0"/>
              </a:rPr>
              <a:t>The first step in planning of the vegetation inventory consist in defining the limits of th area to be sampled. Given the usual extent of the of inventory projects, it is required to subdivide the whole area in smaller working units in order to reduce the variability of the Vegetation Cover and to optimize the sampling intensity.</a:t>
            </a:r>
          </a:p>
          <a:p>
            <a:pPr marR="0" lvl="0" rtl="0"/>
            <a:r>
              <a:rPr lang="en-US" b="1" i="0" u="none" strike="noStrike" baseline="0">
                <a:latin typeface="Times New Roman" panose="02020603050405020304" pitchFamily="18" charset="0"/>
              </a:rPr>
              <a:t>For Ethiopian condition, it is considered that the National Regions, Agro-ecological Zones, length of growing periods can adequately guide the delimitation of the Compilation units at national level The natural regions given an homogenous pattern in terms of landscape and slope, therefore, they will act as a permanent framework characterized by specific land use patterns, average soil deepness, geological conditions and management system.</a:t>
            </a:r>
          </a:p>
          <a:p>
            <a:pPr marR="0" lvl="0" rtl="0"/>
            <a:r>
              <a:rPr lang="en-US" b="1" i="0" u="none" strike="noStrike" baseline="0">
                <a:latin typeface="Times New Roman" panose="02020603050405020304" pitchFamily="18" charset="0"/>
              </a:rPr>
              <a:t>The climate factors which influence the species distribution, plant shape and growing rate are mainly annual rainfall and mean annual  temperature during the growing season. Usually the annual rainfall and temperature are managed in a single climatic classification system, as, the “Agroecological Zones”. </a:t>
            </a:r>
          </a:p>
        </p:txBody>
      </p:sp>
    </p:spTree>
    <p:extLst>
      <p:ext uri="{BB962C8B-B14F-4D97-AF65-F5344CB8AC3E}">
        <p14:creationId xmlns:p14="http://schemas.microsoft.com/office/powerpoint/2010/main" val="2196311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Stratification of the mapping units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Refer to stratifications in unit 2. </a:t>
            </a:r>
          </a:p>
          <a:p>
            <a:pPr marR="0" lvl="1" rtl="0"/>
            <a:r>
              <a:rPr lang="en-US" b="1" i="0" u="none" strike="noStrike" baseline="0">
                <a:solidFill>
                  <a:srgbClr val="000000"/>
                </a:solidFill>
                <a:latin typeface="Times New Roman" panose="02020603050405020304" pitchFamily="18" charset="0"/>
              </a:rPr>
              <a:t>Sampling (plot distribution) and Locating sample plots</a:t>
            </a:r>
          </a:p>
        </p:txBody>
      </p:sp>
    </p:spTree>
    <p:extLst>
      <p:ext uri="{BB962C8B-B14F-4D97-AF65-F5344CB8AC3E}">
        <p14:creationId xmlns:p14="http://schemas.microsoft.com/office/powerpoint/2010/main" val="3320750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major activities in forest resource assessment</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major activities in forest resource assessment include: </a:t>
            </a:r>
          </a:p>
          <a:p>
            <a:pPr marR="0" lvl="1" rtl="0"/>
            <a:r>
              <a:rPr lang="en-US" b="1" i="0" u="none" strike="noStrike" baseline="0">
                <a:solidFill>
                  <a:srgbClr val="000000"/>
                </a:solidFill>
                <a:latin typeface="Times New Roman" panose="02020603050405020304" pitchFamily="18" charset="0"/>
              </a:rPr>
              <a:t>Forest boundary identification / demarcation and forest compartmentalization / forest zoning </a:t>
            </a:r>
          </a:p>
          <a:p>
            <a:pPr marR="0" lvl="1" rtl="0"/>
            <a:r>
              <a:rPr lang="en-US" b="1" i="0" u="none" strike="noStrike" baseline="0">
                <a:solidFill>
                  <a:srgbClr val="000000"/>
                </a:solidFill>
                <a:latin typeface="Times New Roman" panose="02020603050405020304" pitchFamily="18" charset="0"/>
              </a:rPr>
              <a:t>Forest inventory</a:t>
            </a:r>
          </a:p>
          <a:p>
            <a:pPr marR="0" lvl="1" rtl="0"/>
            <a:r>
              <a:rPr lang="en-US" b="1" i="0" u="none" strike="noStrike" baseline="0">
                <a:solidFill>
                  <a:srgbClr val="000000"/>
                </a:solidFill>
                <a:latin typeface="Times New Roman" panose="02020603050405020304" pitchFamily="18" charset="0"/>
              </a:rPr>
              <a:t>Analysis of inventory data</a:t>
            </a:r>
          </a:p>
          <a:p>
            <a:pPr marR="0" lvl="1" rtl="0"/>
            <a:r>
              <a:rPr lang="en-US" b="1" i="0" u="none" strike="noStrike" baseline="0">
                <a:solidFill>
                  <a:srgbClr val="000000"/>
                </a:solidFill>
                <a:latin typeface="Times New Roman" panose="02020603050405020304" pitchFamily="18" charset="0"/>
              </a:rPr>
              <a:t>Documentation of the inventory</a:t>
            </a:r>
          </a:p>
          <a:p>
            <a:pPr marR="0" lvl="1" rtl="0"/>
            <a:r>
              <a:rPr lang="en-US" b="1" i="0" u="none" strike="noStrike" baseline="0">
                <a:solidFill>
                  <a:srgbClr val="000000"/>
                </a:solidFill>
                <a:latin typeface="Times New Roman" panose="02020603050405020304" pitchFamily="18" charset="0"/>
              </a:rPr>
              <a:t>Organizing the inventory summary data for the developing prescriptions</a:t>
            </a:r>
          </a:p>
        </p:txBody>
      </p:sp>
    </p:spTree>
    <p:extLst>
      <p:ext uri="{BB962C8B-B14F-4D97-AF65-F5344CB8AC3E}">
        <p14:creationId xmlns:p14="http://schemas.microsoft.com/office/powerpoint/2010/main" val="98855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Data source for forest-boundary map preparation</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a:latin typeface="Times New Roman" panose="02020603050405020304" pitchFamily="18" charset="0"/>
              </a:rPr>
              <a:t> Creating a new forest boundary map should involve the different stockholders. The agreed boundaries should be documented using different sources of data including</a:t>
            </a:r>
          </a:p>
          <a:p>
            <a:pPr marR="0" lvl="1" rtl="0"/>
            <a:r>
              <a:rPr lang="en-US" b="1" i="0" u="none" strike="noStrike" baseline="0">
                <a:solidFill>
                  <a:srgbClr val="000000"/>
                </a:solidFill>
                <a:latin typeface="Times New Roman" panose="02020603050405020304" pitchFamily="18" charset="0"/>
              </a:rPr>
              <a:t>Field surveying</a:t>
            </a:r>
          </a:p>
          <a:p>
            <a:pPr marR="0" lvl="2" rtl="0"/>
            <a:r>
              <a:rPr lang="en-US" b="1" i="0" u="none" strike="noStrike" baseline="0">
                <a:solidFill>
                  <a:srgbClr val="000000"/>
                </a:solidFill>
                <a:latin typeface="Times New Roman" panose="02020603050405020304" pitchFamily="18" charset="0"/>
              </a:rPr>
              <a:t>The agreed beacon points coordinates,</a:t>
            </a:r>
          </a:p>
          <a:p>
            <a:pPr marR="0" lvl="2" rtl="0"/>
            <a:r>
              <a:rPr lang="en-US" b="1" i="0" u="none" strike="noStrike" baseline="0">
                <a:solidFill>
                  <a:srgbClr val="000000"/>
                </a:solidFill>
                <a:latin typeface="Times New Roman" panose="02020603050405020304" pitchFamily="18" charset="0"/>
              </a:rPr>
              <a:t>The description of the agreed lines following natural features (e.g. rivers), ridges, valleys</a:t>
            </a:r>
          </a:p>
          <a:p>
            <a:pPr marR="0" lvl="2" rtl="0"/>
            <a:r>
              <a:rPr lang="en-US" b="1" i="0" u="none" strike="noStrike" baseline="0">
                <a:solidFill>
                  <a:srgbClr val="000000"/>
                </a:solidFill>
                <a:latin typeface="Times New Roman" panose="02020603050405020304" pitchFamily="18" charset="0"/>
              </a:rPr>
              <a:t>Parts of the boundary following the manmade features such as roads</a:t>
            </a:r>
          </a:p>
          <a:p>
            <a:pPr marR="0" lvl="2" rtl="0"/>
            <a:r>
              <a:rPr lang="en-US" b="1" i="0" u="none" strike="noStrike" baseline="0">
                <a:solidFill>
                  <a:srgbClr val="000000"/>
                </a:solidFill>
                <a:latin typeface="Times New Roman" panose="02020603050405020304" pitchFamily="18" charset="0"/>
              </a:rPr>
              <a:t>Land marks such as hill tops, contours from topographic maps</a:t>
            </a:r>
          </a:p>
          <a:p>
            <a:pPr marR="0" lvl="1" rtl="0"/>
            <a:r>
              <a:rPr lang="en-US" b="1" i="0" u="none" strike="noStrike" baseline="0">
                <a:solidFill>
                  <a:srgbClr val="000000"/>
                </a:solidFill>
                <a:latin typeface="Times New Roman" panose="02020603050405020304" pitchFamily="18" charset="0"/>
              </a:rPr>
              <a:t>Existing maps and /or documents</a:t>
            </a:r>
          </a:p>
          <a:p>
            <a:pPr marR="0" lvl="1" rtl="0"/>
            <a:r>
              <a:rPr lang="en-US" b="1" i="0" u="none" strike="noStrike" baseline="0">
                <a:solidFill>
                  <a:srgbClr val="000000"/>
                </a:solidFill>
                <a:latin typeface="Times New Roman" panose="02020603050405020304" pitchFamily="18" charset="0"/>
              </a:rPr>
              <a:t>Ortho-rectified aerial photographs (ortho-rectified high resolution satellite imageries)</a:t>
            </a:r>
          </a:p>
          <a:p>
            <a:pPr marR="0" lvl="1" rtl="0"/>
            <a:r>
              <a:rPr lang="en-US" b="1" i="0" u="none" strike="noStrike" baseline="0">
                <a:solidFill>
                  <a:srgbClr val="000000"/>
                </a:solidFill>
                <a:latin typeface="Times New Roman" panose="02020603050405020304" pitchFamily="18" charset="0"/>
              </a:rPr>
              <a:t>Baseline data such as road, river and land cover</a:t>
            </a:r>
          </a:p>
        </p:txBody>
      </p:sp>
    </p:spTree>
    <p:extLst>
      <p:ext uri="{BB962C8B-B14F-4D97-AF65-F5344CB8AC3E}">
        <p14:creationId xmlns:p14="http://schemas.microsoft.com/office/powerpoint/2010/main" val="3107775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50</a:t>
            </a:fld>
            <a:endParaRPr lang="en-US"/>
          </a:p>
        </p:txBody>
      </p:sp>
      <p:sp>
        <p:nvSpPr>
          <p:cNvPr id="5" name="Rectangle 4"/>
          <p:cNvSpPr/>
          <p:nvPr/>
        </p:nvSpPr>
        <p:spPr>
          <a:xfrm>
            <a:off x="147470" y="101084"/>
            <a:ext cx="5126019" cy="461665"/>
          </a:xfrm>
          <a:prstGeom prst="rect">
            <a:avLst/>
          </a:prstGeom>
        </p:spPr>
        <p:txBody>
          <a:bodyPr wrap="none">
            <a:spAutoFit/>
          </a:bodyPr>
          <a:lstStyle/>
          <a:p>
            <a:r>
              <a:rPr lang="en-US" sz="2400" b="1" kern="1800" dirty="0">
                <a:latin typeface="Times New Roman" panose="02020603050405020304" pitchFamily="18" charset="0"/>
              </a:rPr>
              <a:t>Forest resource assessment work flow</a:t>
            </a:r>
            <a:endParaRPr lang="en-US" sz="24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610600" y="270192"/>
            <a:ext cx="3208020" cy="6268720"/>
          </a:xfrm>
          <a:prstGeom prst="rect">
            <a:avLst/>
          </a:prstGeom>
        </p:spPr>
      </p:pic>
    </p:spTree>
    <p:extLst>
      <p:ext uri="{BB962C8B-B14F-4D97-AF65-F5344CB8AC3E}">
        <p14:creationId xmlns:p14="http://schemas.microsoft.com/office/powerpoint/2010/main" val="141160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Step 3: Plot selection / Sampling design</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Plot type / shape</a:t>
            </a:r>
          </a:p>
          <a:p>
            <a:pPr marR="0" lvl="1" rtl="0"/>
            <a:r>
              <a:rPr lang="en-US" b="1" i="0" u="none" strike="noStrike" baseline="0">
                <a:solidFill>
                  <a:srgbClr val="000000"/>
                </a:solidFill>
                <a:latin typeface="Times New Roman" panose="02020603050405020304" pitchFamily="18" charset="0"/>
              </a:rPr>
              <a:t>In forest inventories, the independent observation unit is plot. The shape of a plot in forest inventory could be circular, square or rectangular/strip plot. Most relevant characteristics when comparing circular, square, rectangular/strip plots are: </a:t>
            </a:r>
          </a:p>
        </p:txBody>
      </p:sp>
    </p:spTree>
    <p:extLst>
      <p:ext uri="{BB962C8B-B14F-4D97-AF65-F5344CB8AC3E}">
        <p14:creationId xmlns:p14="http://schemas.microsoft.com/office/powerpoint/2010/main" val="1793729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 Various plot shapes, B) example of circular nested sub-plots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71637" y="2228851"/>
            <a:ext cx="7672387" cy="2771774"/>
          </a:xfrm>
          <a:prstGeom prst="rect">
            <a:avLst/>
          </a:prstGeom>
          <a:noFill/>
          <a:ln>
            <a:noFill/>
          </a:ln>
        </p:spPr>
      </p:pic>
    </p:spTree>
    <p:extLst>
      <p:ext uri="{BB962C8B-B14F-4D97-AF65-F5344CB8AC3E}">
        <p14:creationId xmlns:p14="http://schemas.microsoft.com/office/powerpoint/2010/main" val="3871121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Nested sub-plots: </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Sometimes in fixed area plots a large number of small trees may enter. Thus, using a set of sub-plots of different sizes for different size (diameter) classes might be a solution. Not only for trees, but also used for litter and soil observation purposes. Nested plots can be designed for all plot shapes. </a:t>
            </a:r>
          </a:p>
        </p:txBody>
      </p:sp>
    </p:spTree>
    <p:extLst>
      <p:ext uri="{BB962C8B-B14F-4D97-AF65-F5344CB8AC3E}">
        <p14:creationId xmlns:p14="http://schemas.microsoft.com/office/powerpoint/2010/main" val="130630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Plot size</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number and size of the sample plots required will vary based on how variable the site is, and how precise you need the data to be. For measuring tree dimensions, approximately 15-20 trees in a sample plot is recommended. </a:t>
            </a:r>
          </a:p>
          <a:p>
            <a:pPr marR="0" lvl="0" rtl="0"/>
            <a:r>
              <a:rPr lang="en-US" b="1" i="0" u="none" strike="noStrike" baseline="0">
                <a:latin typeface="Times New Roman" panose="02020603050405020304" pitchFamily="18" charset="0"/>
              </a:rPr>
              <a:t>Sample plots of various sizes can be established based on the following dimensions. On sloping ground, all distance measurements should be horizontal.</a:t>
            </a:r>
          </a:p>
        </p:txBody>
      </p:sp>
    </p:spTree>
    <p:extLst>
      <p:ext uri="{BB962C8B-B14F-4D97-AF65-F5344CB8AC3E}">
        <p14:creationId xmlns:p14="http://schemas.microsoft.com/office/powerpoint/2010/main" val="4253895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Slope correction</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Results from forest inventories are area-related; examples are volume/ha, basal area/ha, number of stems/ha. The area to which these measures refer is the map area; that is the horizontal projection of the terrain into the map plane. If we lay out a circular sample plot with a defined radius on the slope, the projected area in the map plane will be different. This is obviously not desired but if we wish to make an extrapolation of the per-plot observation to the per hectare observation, then all related areas must refer to the same reference system, and that is the map plane.</a:t>
            </a:r>
          </a:p>
        </p:txBody>
      </p:sp>
    </p:spTree>
    <p:extLst>
      <p:ext uri="{BB962C8B-B14F-4D97-AF65-F5344CB8AC3E}">
        <p14:creationId xmlns:p14="http://schemas.microsoft.com/office/powerpoint/2010/main" val="4186783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 diagram showing an area of reference and projected area into the map plane on a sloping terrain (Kleinn et al 2002).</a:t>
            </a:r>
          </a:p>
        </p:txBody>
      </p:sp>
      <p:pic>
        <p:nvPicPr>
          <p:cNvPr id="5" name="Picture 4"/>
          <p:cNvPicPr/>
          <p:nvPr/>
        </p:nvPicPr>
        <p:blipFill>
          <a:blip r:embed="rId2"/>
          <a:stretch>
            <a:fillRect/>
          </a:stretch>
        </p:blipFill>
        <p:spPr>
          <a:xfrm>
            <a:off x="2786063" y="2195512"/>
            <a:ext cx="4767262" cy="4248151"/>
          </a:xfrm>
          <a:prstGeom prst="rect">
            <a:avLst/>
          </a:prstGeom>
        </p:spPr>
      </p:pic>
    </p:spTree>
    <p:extLst>
      <p:ext uri="{BB962C8B-B14F-4D97-AF65-F5344CB8AC3E}">
        <p14:creationId xmlns:p14="http://schemas.microsoft.com/office/powerpoint/2010/main" val="785267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Determine sample number</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In order to determine the sample size, the following equation can be used</a:t>
            </a:r>
          </a:p>
          <a:p>
            <a:pPr marR="0" lvl="0" rtl="0"/>
            <a:r>
              <a:rPr lang="en-US" b="1" i="0" u="none" strike="noStrike" baseline="0">
                <a:latin typeface="Times New Roman" panose="02020603050405020304" pitchFamily="18" charset="0"/>
              </a:rPr>
              <a:t>Equation : number of sample units</a:t>
            </a:r>
          </a:p>
        </p:txBody>
      </p:sp>
    </p:spTree>
    <p:extLst>
      <p:ext uri="{BB962C8B-B14F-4D97-AF65-F5344CB8AC3E}">
        <p14:creationId xmlns:p14="http://schemas.microsoft.com/office/powerpoint/2010/main" val="14135308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Determining spacing between sample plots</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fontScale="77500" lnSpcReduction="20000"/>
              </a:bodyPr>
              <a:lstStyle/>
              <a:p>
                <a:pPr marL="0" indent="0">
                  <a:buNone/>
                </a:pPr>
                <a:r>
                  <a:rPr lang="en-US" dirty="0"/>
                  <a:t>Sample area = n*0.03</a:t>
                </a:r>
              </a:p>
              <a:p>
                <a:pPr marL="0" indent="0">
                  <a:buNone/>
                </a:pPr>
                <a:r>
                  <a:rPr lang="en-US" dirty="0"/>
                  <a:t>                     = 51*0.03</a:t>
                </a:r>
              </a:p>
              <a:p>
                <a:pPr marL="0" indent="0">
                  <a:buNone/>
                </a:pPr>
                <a:r>
                  <a:rPr lang="en-US" dirty="0"/>
                  <a:t>                     = 1.56</a:t>
                </a:r>
              </a:p>
              <a:p>
                <a:pPr marL="0" indent="0">
                  <a:buNone/>
                </a:pPr>
                <a14:m>
                  <m:oMath xmlns:m="http://schemas.openxmlformats.org/officeDocument/2006/math">
                    <m:r>
                      <m:rPr>
                        <m:sty m:val="p"/>
                      </m:rPr>
                      <a:rPr lang="en-US">
                        <a:latin typeface="Cambria Math" panose="02040503050406030204" pitchFamily="18" charset="0"/>
                      </a:rPr>
                      <m:t>Sample</m:t>
                    </m:r>
                    <m:r>
                      <a:rPr lang="en-US">
                        <a:latin typeface="Cambria Math" panose="02040503050406030204" pitchFamily="18" charset="0"/>
                      </a:rPr>
                      <m:t> </m:t>
                    </m:r>
                    <m:r>
                      <m:rPr>
                        <m:sty m:val="p"/>
                      </m:rPr>
                      <a:rPr lang="en-US">
                        <a:latin typeface="Cambria Math" panose="02040503050406030204" pitchFamily="18" charset="0"/>
                      </a:rPr>
                      <m:t>intensity</m:t>
                    </m:r>
                    <m:r>
                      <a:rPr lang="en-US">
                        <a:latin typeface="Cambria Math" panose="02040503050406030204" pitchFamily="18" charset="0"/>
                      </a:rPr>
                      <m:t> (</m:t>
                    </m:r>
                    <m:r>
                      <m:rPr>
                        <m:sty m:val="p"/>
                      </m:rPr>
                      <a:rPr lang="en-US">
                        <a:latin typeface="Cambria Math" panose="02040503050406030204" pitchFamily="18" charset="0"/>
                      </a:rPr>
                      <m:t>SI</m:t>
                    </m:r>
                    <m:r>
                      <a:rPr lang="en-US">
                        <a:latin typeface="Cambria Math" panose="02040503050406030204" pitchFamily="18" charset="0"/>
                      </a:rPr>
                      <m:t>) (%)</m:t>
                    </m:r>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Sample</m:t>
                        </m:r>
                        <m:r>
                          <a:rPr lang="en-US">
                            <a:latin typeface="Cambria Math" panose="02040503050406030204" pitchFamily="18" charset="0"/>
                          </a:rPr>
                          <m:t> </m:t>
                        </m:r>
                        <m:r>
                          <m:rPr>
                            <m:sty m:val="p"/>
                          </m:rPr>
                          <a:rPr lang="en-US">
                            <a:latin typeface="Cambria Math" panose="02040503050406030204" pitchFamily="18" charset="0"/>
                          </a:rPr>
                          <m:t>area</m:t>
                        </m:r>
                      </m:num>
                      <m:den>
                        <m:r>
                          <m:rPr>
                            <m:sty m:val="p"/>
                          </m:rPr>
                          <a:rPr lang="en-US">
                            <a:latin typeface="Cambria Math" panose="02040503050406030204" pitchFamily="18" charset="0"/>
                          </a:rPr>
                          <m:t>Total</m:t>
                        </m:r>
                        <m:r>
                          <a:rPr lang="en-US">
                            <a:latin typeface="Cambria Math" panose="02040503050406030204" pitchFamily="18" charset="0"/>
                          </a:rPr>
                          <m:t> </m:t>
                        </m:r>
                        <m:r>
                          <m:rPr>
                            <m:sty m:val="p"/>
                          </m:rPr>
                          <a:rPr lang="en-US">
                            <a:latin typeface="Cambria Math" panose="02040503050406030204" pitchFamily="18" charset="0"/>
                          </a:rPr>
                          <m:t>area</m:t>
                        </m:r>
                      </m:den>
                    </m:f>
                  </m:oMath>
                </a14:m>
                <a:r>
                  <a:rPr lang="en-US" dirty="0"/>
                  <a:t>*100</a:t>
                </a:r>
              </a:p>
              <a:p>
                <a:pPr marL="0" indent="0">
                  <a:buNone/>
                </a:pPr>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1.56</m:t>
                        </m:r>
                      </m:num>
                      <m:den>
                        <m:r>
                          <a:rPr lang="en-US">
                            <a:latin typeface="Cambria Math" panose="02040503050406030204" pitchFamily="18" charset="0"/>
                          </a:rPr>
                          <m:t>97.366</m:t>
                        </m:r>
                      </m:den>
                    </m:f>
                  </m:oMath>
                </a14:m>
                <a:r>
                  <a:rPr lang="en-US" dirty="0"/>
                  <a:t>*100</a:t>
                </a:r>
              </a:p>
              <a:p>
                <a:pPr marL="0" indent="0">
                  <a:buNone/>
                </a:pPr>
                <a:r>
                  <a:rPr lang="en-US" dirty="0"/>
                  <a:t>                                             </a:t>
                </a:r>
                <a14:m>
                  <m:oMath xmlns:m="http://schemas.openxmlformats.org/officeDocument/2006/math">
                    <m:r>
                      <a:rPr lang="en-US" i="1">
                        <a:latin typeface="Cambria Math" panose="02040503050406030204" pitchFamily="18" charset="0"/>
                      </a:rPr>
                      <m:t>=1.602</m:t>
                    </m:r>
                  </m:oMath>
                </a14:m>
                <a:endParaRPr lang="en-US" dirty="0"/>
              </a:p>
              <a:p>
                <a:pPr marL="0" indent="0">
                  <a:buNone/>
                </a:pPr>
                <a:r>
                  <a:rPr lang="en-US" dirty="0"/>
                  <a:t>The spacing between the sample plots for the layout of simple systematic sampling is calculated as follows:</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Spacing</m:t>
                      </m:r>
                      <m:r>
                        <a:rPr lang="en-US">
                          <a:latin typeface="Cambria Math" panose="02040503050406030204" pitchFamily="18" charset="0"/>
                        </a:rPr>
                        <m:t> (</m:t>
                      </m:r>
                      <m:r>
                        <m:rPr>
                          <m:sty m:val="p"/>
                        </m:rPr>
                        <a:rPr lang="en-US">
                          <a:latin typeface="Cambria Math" panose="02040503050406030204" pitchFamily="18" charset="0"/>
                        </a:rPr>
                        <m:t>m</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𝑆𝑄𝑅𝑇</m:t>
                      </m:r>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Total</m:t>
                          </m:r>
                          <m:r>
                            <a:rPr lang="en-US">
                              <a:latin typeface="Cambria Math" panose="02040503050406030204" pitchFamily="18" charset="0"/>
                            </a:rPr>
                            <m:t>  </m:t>
                          </m:r>
                          <m:r>
                            <m:rPr>
                              <m:sty m:val="p"/>
                            </m:rPr>
                            <a:rPr lang="en-US">
                              <a:latin typeface="Cambria Math" panose="02040503050406030204" pitchFamily="18" charset="0"/>
                            </a:rPr>
                            <m:t>area</m:t>
                          </m:r>
                          <m:r>
                            <a:rPr lang="en-US">
                              <a:latin typeface="Cambria Math" panose="02040503050406030204" pitchFamily="18" charset="0"/>
                            </a:rPr>
                            <m:t> </m:t>
                          </m:r>
                          <m:d>
                            <m:dPr>
                              <m:ctrlPr>
                                <a:rPr lang="en-US" i="1">
                                  <a:latin typeface="Cambria Math" panose="02040503050406030204" pitchFamily="18" charset="0"/>
                                </a:rPr>
                              </m:ctrlPr>
                            </m:dPr>
                            <m:e>
                              <m:r>
                                <m:rPr>
                                  <m:sty m:val="p"/>
                                </m:rPr>
                                <a:rPr lang="en-US">
                                  <a:latin typeface="Cambria Math" panose="02040503050406030204" pitchFamily="18" charset="0"/>
                                </a:rPr>
                                <m:t>m</m:t>
                              </m:r>
                              <m:r>
                                <a:rPr lang="en-US">
                                  <a:latin typeface="Cambria Math" panose="02040503050406030204" pitchFamily="18" charset="0"/>
                                </a:rPr>
                                <m:t>2</m:t>
                              </m:r>
                            </m:e>
                          </m:d>
                        </m:num>
                        <m:den>
                          <m:r>
                            <m:rPr>
                              <m:sty m:val="p"/>
                            </m:rPr>
                            <a:rPr lang="en-US">
                              <a:latin typeface="Cambria Math" panose="02040503050406030204" pitchFamily="18" charset="0"/>
                            </a:rPr>
                            <m:t>n</m:t>
                          </m:r>
                        </m:den>
                      </m:f>
                      <m:r>
                        <a:rPr lang="en-US" i="1">
                          <a:latin typeface="Cambria Math" panose="02040503050406030204" pitchFamily="18" charset="0"/>
                        </a:rPr>
                        <m:t>)</m:t>
                      </m:r>
                    </m:oMath>
                  </m:oMathPara>
                </a14:m>
                <a:endParaRPr lang="en-US" dirty="0"/>
              </a:p>
              <a:p>
                <a:pPr marL="0" indent="0">
                  <a:buNone/>
                </a:pPr>
                <a:r>
                  <a:rPr lang="en-US" dirty="0"/>
                  <a:t>                     =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10000∗</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𝑛</m:t>
                        </m:r>
                      </m:e>
                    </m:rad>
                  </m:oMath>
                </a14:m>
                <a:endParaRPr lang="en-US" dirty="0"/>
              </a:p>
              <a:p>
                <a:pPr marL="0" indent="0">
                  <a:buNone/>
                </a:pPr>
                <a14:m>
                  <m:oMath xmlns:m="http://schemas.openxmlformats.org/officeDocument/2006/math">
                    <m:r>
                      <m:rPr>
                        <m:sty m:val="p"/>
                      </m:rPr>
                      <a:rPr lang="en-US">
                        <a:latin typeface="Cambria Math" panose="02040503050406030204" pitchFamily="18" charset="0"/>
                      </a:rPr>
                      <m:t>Spacing</m:t>
                    </m:r>
                    <m:r>
                      <a:rPr lang="en-US">
                        <a:latin typeface="Cambria Math" panose="02040503050406030204" pitchFamily="18" charset="0"/>
                      </a:rPr>
                      <m:t> (</m:t>
                    </m:r>
                    <m:r>
                      <m:rPr>
                        <m:sty m:val="p"/>
                      </m:rPr>
                      <a:rPr lang="en-US">
                        <a:latin typeface="Cambria Math" panose="02040503050406030204" pitchFamily="18" charset="0"/>
                      </a:rPr>
                      <m:t>m</m:t>
                    </m:r>
                    <m:r>
                      <a:rPr lang="en-US">
                        <a:latin typeface="Cambria Math" panose="02040503050406030204" pitchFamily="18" charset="0"/>
                      </a:rPr>
                      <m:t>)</m:t>
                    </m:r>
                    <m:r>
                      <a:rPr lang="en-US" i="1">
                        <a:latin typeface="Cambria Math" panose="02040503050406030204" pitchFamily="18" charset="0"/>
                      </a:rPr>
                      <m:t>=136.8365110971146</m:t>
                    </m:r>
                    <m:r>
                      <a:rPr lang="en-US" i="1">
                        <a:latin typeface="Cambria Math" panose="02040503050406030204" pitchFamily="18" charset="0"/>
                      </a:rPr>
                      <m:t>𝑚</m:t>
                    </m:r>
                  </m:oMath>
                </a14:m>
                <a:r>
                  <a:rPr lang="en-US" dirty="0"/>
                  <a:t> = </a:t>
                </a:r>
                <a:r>
                  <a:rPr lang="en-US" dirty="0" err="1"/>
                  <a:t>137m</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754" t="-2801" b="-2101"/>
                </a:stretch>
              </a:blipFill>
            </p:spPr>
            <p:txBody>
              <a:bodyPr/>
              <a:lstStyle/>
              <a:p>
                <a:r>
                  <a:rPr lang="en-US">
                    <a:noFill/>
                  </a:rPr>
                  <a:t> </a:t>
                </a:r>
              </a:p>
            </p:txBody>
          </p:sp>
        </mc:Fallback>
      </mc:AlternateContent>
    </p:spTree>
    <p:extLst>
      <p:ext uri="{BB962C8B-B14F-4D97-AF65-F5344CB8AC3E}">
        <p14:creationId xmlns:p14="http://schemas.microsoft.com/office/powerpoint/2010/main" val="897739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Decide on the sampling design</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Simple random sampling</a:t>
            </a:r>
          </a:p>
          <a:p>
            <a:pPr marR="0" lvl="0" rtl="0"/>
            <a:r>
              <a:rPr lang="en-US" b="1" i="0" u="none" strike="noStrike" baseline="0">
                <a:latin typeface="Times New Roman" panose="02020603050405020304" pitchFamily="18" charset="0"/>
              </a:rPr>
              <a:t>Stratified random/systematic sampling</a:t>
            </a:r>
          </a:p>
          <a:p>
            <a:pPr marR="0" lvl="1" rtl="0"/>
            <a:r>
              <a:rPr lang="en-US" b="1" i="0" u="none" strike="noStrike" baseline="0">
                <a:solidFill>
                  <a:srgbClr val="000000"/>
                </a:solidFill>
                <a:latin typeface="Times New Roman" panose="02020603050405020304" pitchFamily="18" charset="0"/>
              </a:rPr>
              <a:t>Stratification criteria could be:</a:t>
            </a:r>
          </a:p>
          <a:p>
            <a:pPr marR="0" lvl="2" rtl="0"/>
            <a:r>
              <a:rPr lang="en-US" b="1" i="0" u="none" strike="noStrike" baseline="0">
                <a:solidFill>
                  <a:srgbClr val="000000"/>
                </a:solidFill>
                <a:latin typeface="Times New Roman" panose="02020603050405020304" pitchFamily="18" charset="0"/>
              </a:rPr>
              <a:t>Forest types,</a:t>
            </a:r>
          </a:p>
          <a:p>
            <a:pPr marR="0" lvl="2" rtl="0"/>
            <a:r>
              <a:rPr lang="en-US" b="1" i="0" u="none" strike="noStrike" baseline="0">
                <a:solidFill>
                  <a:srgbClr val="000000"/>
                </a:solidFill>
                <a:latin typeface="Times New Roman" panose="02020603050405020304" pitchFamily="18" charset="0"/>
              </a:rPr>
              <a:t>Ecozones</a:t>
            </a:r>
          </a:p>
          <a:p>
            <a:pPr marR="0" lvl="2" rtl="0"/>
            <a:r>
              <a:rPr lang="en-US" b="1" i="0" u="none" strike="noStrike" baseline="0">
                <a:solidFill>
                  <a:srgbClr val="000000"/>
                </a:solidFill>
                <a:latin typeface="Times New Roman" panose="02020603050405020304" pitchFamily="18" charset="0"/>
              </a:rPr>
              <a:t>Site conditions</a:t>
            </a:r>
          </a:p>
          <a:p>
            <a:pPr marR="0" lvl="2" rtl="0"/>
            <a:r>
              <a:rPr lang="en-US" b="1" i="0" u="none" strike="noStrike" baseline="0">
                <a:solidFill>
                  <a:srgbClr val="000000"/>
                </a:solidFill>
                <a:latin typeface="Times New Roman" panose="02020603050405020304" pitchFamily="18" charset="0"/>
              </a:rPr>
              <a:t>Political or property boundaries</a:t>
            </a:r>
          </a:p>
          <a:p>
            <a:pPr marR="0" lvl="2" rtl="0"/>
            <a:r>
              <a:rPr lang="en-US" b="1" i="0" u="none" strike="noStrike" baseline="0">
                <a:solidFill>
                  <a:srgbClr val="000000"/>
                </a:solidFill>
                <a:latin typeface="Times New Roman" panose="02020603050405020304" pitchFamily="18" charset="0"/>
              </a:rPr>
              <a:t>Tree sociological classes</a:t>
            </a:r>
          </a:p>
          <a:p>
            <a:pPr marR="0" lvl="2" rtl="0"/>
            <a:r>
              <a:rPr lang="en-US" b="1" i="0" u="none" strike="noStrike" baseline="0">
                <a:solidFill>
                  <a:srgbClr val="000000"/>
                </a:solidFill>
                <a:latin typeface="Times New Roman" panose="02020603050405020304" pitchFamily="18" charset="0"/>
              </a:rPr>
              <a:t>Species, etc</a:t>
            </a:r>
          </a:p>
          <a:p>
            <a:pPr marR="0" lvl="0" rtl="0"/>
            <a:r>
              <a:rPr lang="en-US" b="1" i="0" u="none" strike="noStrike" baseline="0">
                <a:latin typeface="Times New Roman" panose="02020603050405020304" pitchFamily="18" charset="0"/>
              </a:rPr>
              <a:t>Systematic sampling</a:t>
            </a:r>
          </a:p>
        </p:txBody>
      </p:sp>
    </p:spTree>
    <p:extLst>
      <p:ext uri="{BB962C8B-B14F-4D97-AF65-F5344CB8AC3E}">
        <p14:creationId xmlns:p14="http://schemas.microsoft.com/office/powerpoint/2010/main" val="83030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Contents of forest boundary map</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boundary map should show the permanent beacon points, natural and artificial features that are part of the boundary, and contour lines mainly in mountainous terrains.  The map should be complete, i.e. a closed polygon. shows an example of a forest boundary of an imaginary forest site.</a:t>
            </a:r>
          </a:p>
        </p:txBody>
      </p:sp>
    </p:spTree>
    <p:extLst>
      <p:ext uri="{BB962C8B-B14F-4D97-AF65-F5344CB8AC3E}">
        <p14:creationId xmlns:p14="http://schemas.microsoft.com/office/powerpoint/2010/main" val="3704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Step 4: Sample plots map and coordinates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Distribution of sample plot</a:t>
            </a:r>
            <a:r>
              <a:rPr lang="en-US" b="0" i="0" u="none" strike="noStrike" kern="1200" baseline="0">
                <a:latin typeface="Times New Roman" panose="02020603050405020304" pitchFamily="18" charset="0"/>
              </a:rPr>
              <a:t> </a:t>
            </a:r>
          </a:p>
          <a:p>
            <a:pPr marR="0" lvl="0" rtl="0"/>
            <a:r>
              <a:rPr lang="en-US" b="1" i="0" u="none" strike="noStrike" baseline="0">
                <a:latin typeface="Times New Roman" panose="02020603050405020304" pitchFamily="18" charset="0"/>
              </a:rPr>
              <a:t>Procedure: Example for sampling design – distribution of sample plot</a:t>
            </a:r>
          </a:p>
          <a:p>
            <a:pPr marR="0" lvl="0" rtl="0"/>
            <a:r>
              <a:rPr lang="en-US" b="1" i="0" u="none" strike="noStrike" baseline="0">
                <a:latin typeface="Times New Roman" panose="02020603050405020304" pitchFamily="18" charset="0"/>
              </a:rPr>
              <a:t>Coordinates of the sample points</a:t>
            </a:r>
          </a:p>
        </p:txBody>
      </p:sp>
    </p:spTree>
    <p:extLst>
      <p:ext uri="{BB962C8B-B14F-4D97-AF65-F5344CB8AC3E}">
        <p14:creationId xmlns:p14="http://schemas.microsoft.com/office/powerpoint/2010/main" val="14265824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Step 5: Finding plots (cruising plots)</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Locating the sample plots in the field can be done using different approaches.</a:t>
            </a:r>
          </a:p>
          <a:p>
            <a:pPr marR="0" lvl="1" rtl="0"/>
            <a:r>
              <a:rPr lang="en-US" b="1" i="0" u="none" strike="noStrike" baseline="0">
                <a:solidFill>
                  <a:srgbClr val="000000"/>
                </a:solidFill>
                <a:latin typeface="Times New Roman" panose="02020603050405020304" pitchFamily="18" charset="0"/>
              </a:rPr>
              <a:t>Use GPS</a:t>
            </a:r>
          </a:p>
          <a:p>
            <a:pPr marR="0" lvl="2" rtl="0"/>
            <a:r>
              <a:rPr lang="en-US" b="1" i="0" u="none" strike="noStrike" baseline="0">
                <a:solidFill>
                  <a:srgbClr val="000000"/>
                </a:solidFill>
                <a:latin typeface="Times New Roman" panose="02020603050405020304" pitchFamily="18" charset="0"/>
              </a:rPr>
              <a:t>Use GPS to locate plots, if the forest is not dense/closed.</a:t>
            </a:r>
          </a:p>
          <a:p>
            <a:pPr marR="0" lvl="1" rtl="0"/>
            <a:r>
              <a:rPr lang="en-US" b="1" i="0" u="none" strike="noStrike" baseline="0">
                <a:solidFill>
                  <a:srgbClr val="000000"/>
                </a:solidFill>
                <a:latin typeface="Times New Roman" panose="02020603050405020304" pitchFamily="18" charset="0"/>
              </a:rPr>
              <a:t>When to use it? The field teams use GPS receivers in field: </a:t>
            </a:r>
          </a:p>
          <a:p>
            <a:pPr marR="0" lvl="1" rtl="0"/>
            <a:r>
              <a:rPr lang="en-US" b="1" i="0" u="none" strike="noStrike" baseline="0">
                <a:solidFill>
                  <a:srgbClr val="000000"/>
                </a:solidFill>
                <a:latin typeface="Times New Roman" panose="02020603050405020304" pitchFamily="18" charset="0"/>
              </a:rPr>
              <a:t>to navigate to the starting point of the transect line /  plot and reach the starting point for every plot; </a:t>
            </a:r>
          </a:p>
          <a:p>
            <a:pPr marR="0" lvl="1" rtl="0"/>
            <a:r>
              <a:rPr lang="en-US" b="1" i="0" u="none" strike="noStrike" baseline="0">
                <a:solidFill>
                  <a:srgbClr val="000000"/>
                </a:solidFill>
                <a:latin typeface="Times New Roman" panose="02020603050405020304" pitchFamily="18" charset="0"/>
              </a:rPr>
              <a:t>to verify the position of the plot after some  meters (halfway) the transect line and at the end of the transect line; </a:t>
            </a:r>
          </a:p>
          <a:p>
            <a:pPr marR="0" lvl="1" rtl="0"/>
            <a:r>
              <a:rPr lang="en-US" b="1" i="0" u="none" strike="noStrike" baseline="0">
                <a:solidFill>
                  <a:srgbClr val="000000"/>
                </a:solidFill>
                <a:latin typeface="Times New Roman" panose="02020603050405020304" pitchFamily="18" charset="0"/>
              </a:rPr>
              <a:t>to get the coordinate of the reference points (marker position and while accessing to the sampling unit). With the recorded field positions of the plots their actual extension can be applied in a GIS to make overlays with other geographical data as satellite images, air photo, maps, etc., for further analyses.</a:t>
            </a:r>
          </a:p>
        </p:txBody>
      </p:sp>
    </p:spTree>
    <p:extLst>
      <p:ext uri="{BB962C8B-B14F-4D97-AF65-F5344CB8AC3E}">
        <p14:creationId xmlns:p14="http://schemas.microsoft.com/office/powerpoint/2010/main" val="2650124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Practical points in using the GPS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Preparation: </a:t>
            </a:r>
          </a:p>
          <a:p>
            <a:pPr marR="0" lvl="1" rtl="0"/>
            <a:r>
              <a:rPr lang="en-US" b="1" i="0" u="none" strike="noStrike" baseline="0">
                <a:solidFill>
                  <a:srgbClr val="000000"/>
                </a:solidFill>
                <a:latin typeface="Times New Roman" panose="02020603050405020304" pitchFamily="18" charset="0"/>
              </a:rPr>
              <a:t>Initialise the GPS (first use only).</a:t>
            </a:r>
          </a:p>
          <a:p>
            <a:pPr marR="0" lvl="1" rtl="0"/>
            <a:r>
              <a:rPr lang="en-US" b="1" i="0" u="none" strike="noStrike" baseline="0">
                <a:solidFill>
                  <a:srgbClr val="000000"/>
                </a:solidFill>
                <a:latin typeface="Times New Roman" panose="02020603050405020304" pitchFamily="18" charset="0"/>
              </a:rPr>
              <a:t>Set up units. Appropriate coordinate system and datum should be selected.</a:t>
            </a:r>
          </a:p>
          <a:p>
            <a:pPr marR="0" lvl="1" rtl="0"/>
            <a:r>
              <a:rPr lang="en-US" b="1" i="0" u="none" strike="noStrike" baseline="0">
                <a:solidFill>
                  <a:srgbClr val="000000"/>
                </a:solidFill>
                <a:latin typeface="Times New Roman" panose="02020603050405020304" pitchFamily="18" charset="0"/>
              </a:rPr>
              <a:t>Enter the starting point coordinates of the plots into the GPS receiver as waypoints. </a:t>
            </a:r>
          </a:p>
          <a:p>
            <a:pPr marR="0" lvl="0" rtl="0"/>
            <a:r>
              <a:rPr lang="en-US" b="1" i="0" u="none" strike="noStrike" baseline="0">
                <a:latin typeface="Times New Roman" panose="02020603050405020304" pitchFamily="18" charset="0"/>
              </a:rPr>
              <a:t>In the field</a:t>
            </a:r>
          </a:p>
          <a:p>
            <a:pPr marR="0" lvl="1" rtl="0"/>
            <a:r>
              <a:rPr lang="en-US" b="1" i="0" u="none" strike="noStrike" baseline="0">
                <a:solidFill>
                  <a:srgbClr val="000000"/>
                </a:solidFill>
                <a:latin typeface="Times New Roman" panose="02020603050405020304" pitchFamily="18" charset="0"/>
              </a:rPr>
              <a:t>Identify the closest plot starting point (find nearest). </a:t>
            </a:r>
          </a:p>
          <a:p>
            <a:pPr marR="0" lvl="1" rtl="0"/>
            <a:r>
              <a:rPr lang="en-US" b="1" i="0" u="none" strike="noStrike" baseline="0">
                <a:solidFill>
                  <a:srgbClr val="000000"/>
                </a:solidFill>
                <a:latin typeface="Times New Roman" panose="02020603050405020304" pitchFamily="18" charset="0"/>
              </a:rPr>
              <a:t>Navigate to the starting point of the first plot to be inventoried (Go To function). Use the compass / navigation page)</a:t>
            </a:r>
            <a:r>
              <a:rPr lang="en-US" b="1" i="1" u="none" strike="noStrike" baseline="0">
                <a:solidFill>
                  <a:srgbClr val="000000"/>
                </a:solidFill>
                <a:latin typeface="Times New Roman" panose="02020603050405020304" pitchFamily="18" charset="0"/>
              </a:rPr>
              <a:t>.</a:t>
            </a:r>
          </a:p>
          <a:p>
            <a:pPr marR="0" lvl="1" rtl="0"/>
            <a:r>
              <a:rPr lang="en-US" b="1" i="0" u="none" strike="noStrike" baseline="0">
                <a:solidFill>
                  <a:srgbClr val="000000"/>
                </a:solidFill>
                <a:latin typeface="Times New Roman" panose="02020603050405020304" pitchFamily="18" charset="0"/>
              </a:rPr>
              <a:t>Navigate to the next plot starting point (Go To).</a:t>
            </a:r>
          </a:p>
        </p:txBody>
      </p:sp>
    </p:spTree>
    <p:extLst>
      <p:ext uri="{BB962C8B-B14F-4D97-AF65-F5344CB8AC3E}">
        <p14:creationId xmlns:p14="http://schemas.microsoft.com/office/powerpoint/2010/main" val="1841421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Use compass and distance measurement tools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If the forest is densely covered by tree crown, use compass, ranging rod and measuring tape</a:t>
            </a:r>
          </a:p>
          <a:p>
            <a:pPr marR="0" lvl="0" rtl="0"/>
            <a:r>
              <a:rPr lang="en-US" b="1" i="0" u="none" strike="noStrike" baseline="0">
                <a:latin typeface="Times New Roman" panose="02020603050405020304" pitchFamily="18" charset="0"/>
              </a:rPr>
              <a:t>Find the location of the startining plot (e.g. plot 58 uising GPS)</a:t>
            </a:r>
          </a:p>
          <a:p>
            <a:pPr marR="0" lvl="0" rtl="0"/>
            <a:r>
              <a:rPr lang="en-US" b="1" i="0" u="none" strike="noStrike" baseline="0">
                <a:latin typeface="Times New Roman" panose="02020603050405020304" pitchFamily="18" charset="0"/>
              </a:rPr>
              <a:t>Adjucts the compass accordining to the bearining (e.g. line 58 to 59). The bearining can be measure on the map. It is east of plot 58 (i.e. 90 degree)</a:t>
            </a:r>
          </a:p>
          <a:p>
            <a:pPr marR="0" lvl="0" rtl="0"/>
            <a:r>
              <a:rPr lang="en-US" b="1" i="0" u="none" strike="noStrike" baseline="0">
                <a:latin typeface="Times New Roman" panose="02020603050405020304" pitchFamily="18" charset="0"/>
              </a:rPr>
              <a:t>Find the direction of the next plot</a:t>
            </a:r>
          </a:p>
          <a:p>
            <a:pPr marR="0" lvl="0" rtl="0"/>
            <a:r>
              <a:rPr lang="en-US" b="1" i="0" u="none" strike="noStrike" baseline="0">
                <a:latin typeface="Times New Roman" panose="02020603050405020304" pitchFamily="18" charset="0"/>
              </a:rPr>
              <a:t>From the staning point, earct a line usining rangining rods.</a:t>
            </a:r>
          </a:p>
        </p:txBody>
      </p:sp>
    </p:spTree>
    <p:extLst>
      <p:ext uri="{BB962C8B-B14F-4D97-AF65-F5344CB8AC3E}">
        <p14:creationId xmlns:p14="http://schemas.microsoft.com/office/powerpoint/2010/main" val="2352156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Upload points to a GPS from QGIS</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a:latin typeface="Times New Roman" panose="02020603050405020304" pitchFamily="18" charset="0"/>
              </a:rPr>
              <a:t>Connect your GPS device to your computer with the USB cable.</a:t>
            </a:r>
          </a:p>
          <a:p>
            <a:pPr marR="0" lvl="0" rtl="0"/>
            <a:r>
              <a:rPr lang="en-US" b="1" i="0" u="none" strike="noStrike" baseline="0">
                <a:latin typeface="Times New Roman" panose="02020603050405020304" pitchFamily="18" charset="0"/>
              </a:rPr>
              <a:t>Click on the GPS icon in QGIS to open the GPS Tools window.</a:t>
            </a:r>
          </a:p>
          <a:p>
            <a:pPr marR="0" lvl="0" rtl="0"/>
            <a:r>
              <a:rPr lang="en-US" b="1" i="0" u="none" strike="noStrike" baseline="0">
                <a:latin typeface="Times New Roman" panose="02020603050405020304" pitchFamily="18" charset="0"/>
              </a:rPr>
              <a:t>Open the ‘Import other file’ tab.</a:t>
            </a:r>
          </a:p>
          <a:p>
            <a:pPr marR="0" lvl="0" rtl="0"/>
            <a:r>
              <a:rPr lang="en-US" b="1" i="0" u="none" strike="noStrike" baseline="0">
                <a:latin typeface="Times New Roman" panose="02020603050405020304" pitchFamily="18" charset="0"/>
              </a:rPr>
              <a:t>Browse to and enter the shapefilethat you want to upload.</a:t>
            </a:r>
          </a:p>
          <a:p>
            <a:pPr marR="0" lvl="0" rtl="0"/>
            <a:r>
              <a:rPr lang="en-US" b="1" i="0" u="none" strike="noStrike" baseline="0">
                <a:latin typeface="Times New Roman" panose="02020603050405020304" pitchFamily="18" charset="0"/>
              </a:rPr>
              <a:t>Specify what Feature type it is, for example Waypoints.</a:t>
            </a:r>
          </a:p>
          <a:p>
            <a:pPr marR="0" lvl="0" rtl="0"/>
            <a:r>
              <a:rPr lang="en-US" b="1" i="0" u="none" strike="noStrike" baseline="0">
                <a:latin typeface="Times New Roman" panose="02020603050405020304" pitchFamily="18" charset="0"/>
              </a:rPr>
              <a:t>Enter a Layer name, then the GPX output file location and name with the Save as… button. This is where you will specify the location of the Garmin device and folder location: Garmin\GPX.</a:t>
            </a:r>
          </a:p>
          <a:p>
            <a:pPr marR="0" lvl="0" rtl="0"/>
            <a:r>
              <a:rPr lang="en-US" b="1" i="0" u="none" strike="noStrike" baseline="0">
                <a:latin typeface="Times New Roman" panose="02020603050405020304" pitchFamily="18" charset="0"/>
              </a:rPr>
              <a:t>You will be able to see these points now from your Garmin GPS device next time you turn it on.</a:t>
            </a:r>
          </a:p>
          <a:p>
            <a:pPr marR="0" lvl="1" rtl="0"/>
            <a:r>
              <a:rPr lang="en-US" b="1" i="0" u="none" strike="noStrike" baseline="0">
                <a:solidFill>
                  <a:srgbClr val="000000"/>
                </a:solidFill>
                <a:latin typeface="Times New Roman" panose="02020603050405020304" pitchFamily="18" charset="0"/>
              </a:rPr>
              <a:t>Note that to see your points labelled on your GPS, you will need to have a ‘name’ field –this will be the field that is labelled by default.</a:t>
            </a:r>
          </a:p>
        </p:txBody>
      </p:sp>
    </p:spTree>
    <p:extLst>
      <p:ext uri="{BB962C8B-B14F-4D97-AF65-F5344CB8AC3E}">
        <p14:creationId xmlns:p14="http://schemas.microsoft.com/office/powerpoint/2010/main" val="34210318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The procedure to use the GPS will be</a:t>
            </a:r>
          </a:p>
        </p:txBody>
      </p:sp>
      <p:sp>
        <p:nvSpPr>
          <p:cNvPr id="3" name="Text Placeholder 2"/>
          <p:cNvSpPr>
            <a:spLocks noGrp="1"/>
          </p:cNvSpPr>
          <p:nvPr>
            <p:ph type="body" idx="1"/>
          </p:nvPr>
        </p:nvSpPr>
        <p:spPr/>
        <p:txBody>
          <a:bodyPr>
            <a:normAutofit fontScale="70000" lnSpcReduction="20000"/>
          </a:bodyPr>
          <a:lstStyle/>
          <a:p>
            <a:pPr marR="0" lvl="0" rtl="0"/>
            <a:r>
              <a:rPr lang="en-US" b="1" i="0" u="none" strike="noStrike" baseline="0">
                <a:latin typeface="Times New Roman" panose="02020603050405020304" pitchFamily="18" charset="0"/>
              </a:rPr>
              <a:t>Plan the route to the plots in the camp. If using a car in approaching, mark the point where to leave the car in the GPS as a waypoint. Mark also the other possible waypoints, e.g. a point where to leave the trail.</a:t>
            </a:r>
          </a:p>
          <a:p>
            <a:pPr marR="0" lvl="0" rtl="0"/>
            <a:r>
              <a:rPr lang="en-US" b="1" i="0" u="none" strike="noStrike" baseline="0">
                <a:latin typeface="Times New Roman" panose="02020603050405020304" pitchFamily="18" charset="0"/>
              </a:rPr>
              <a:t>Use the map to navigate to the point where to leave the car. Check the point with the GPS.</a:t>
            </a:r>
          </a:p>
          <a:p>
            <a:pPr marR="0" lvl="0" rtl="0"/>
            <a:r>
              <a:rPr lang="en-US" b="1" i="0" u="none" strike="noStrike" baseline="0">
                <a:latin typeface="Times New Roman" panose="02020603050405020304" pitchFamily="18" charset="0"/>
              </a:rPr>
              <a:t>Navigate to the plots by using the map and GPS. Plan the easiest and shortest possible route from one plot to another by considering their reachability.</a:t>
            </a:r>
          </a:p>
          <a:p>
            <a:pPr marR="0" lvl="0" rtl="0"/>
            <a:r>
              <a:rPr lang="en-US" b="1" i="0" u="none" strike="noStrike" baseline="0">
                <a:latin typeface="Times New Roman" panose="02020603050405020304" pitchFamily="18" charset="0"/>
              </a:rPr>
              <a:t>When arriving to the plot, select an open point where the GPS works well. Collect GPS data 0.5–1 min. The GPS will average the collected data, calculate the current location and display the distance and bearing to the plot centre.</a:t>
            </a:r>
          </a:p>
          <a:p>
            <a:pPr marR="0" lvl="0" rtl="0"/>
            <a:r>
              <a:rPr lang="en-US" b="1" i="0" u="none" strike="noStrike" baseline="0">
                <a:latin typeface="Times New Roman" panose="02020603050405020304" pitchFamily="18" charset="0"/>
              </a:rPr>
              <a:t>Use the compass / bussoland linear tape to go exactly to the plot centre.</a:t>
            </a:r>
          </a:p>
          <a:p>
            <a:pPr marR="0" lvl="0" rtl="0"/>
            <a:r>
              <a:rPr lang="en-US" b="1" i="0" u="none" strike="noStrike" baseline="0">
                <a:latin typeface="Times New Roman" panose="02020603050405020304" pitchFamily="18" charset="0"/>
              </a:rPr>
              <a:t>When you have determined the final plot centre, place the GPS device in the centrepoint and start collecting GPS coordinates. Leave the device to collect the coordinates (</a:t>
            </a:r>
            <a:r>
              <a:rPr lang="en-US" b="1" i="1" u="none" strike="noStrike" baseline="0">
                <a:latin typeface="Times New Roman" panose="02020603050405020304" pitchFamily="18" charset="0"/>
              </a:rPr>
              <a:t>at least 0.5 hours*</a:t>
            </a:r>
            <a:r>
              <a:rPr lang="en-US" b="1" i="0" u="none" strike="noStrike" baseline="0">
                <a:latin typeface="Times New Roman" panose="02020603050405020304" pitchFamily="18" charset="0"/>
              </a:rPr>
              <a:t>).</a:t>
            </a:r>
          </a:p>
          <a:p>
            <a:pPr marR="0" lvl="0" rtl="0"/>
            <a:r>
              <a:rPr lang="en-US" b="1" i="0" u="none" strike="noStrike" baseline="0">
                <a:latin typeface="Times New Roman" panose="02020603050405020304" pitchFamily="18" charset="0"/>
              </a:rPr>
              <a:t>After making all plot measurements ensure that there is enough GPS observations (xy) Stop collecting the coordinates and save the collected coordinates.</a:t>
            </a:r>
          </a:p>
        </p:txBody>
      </p:sp>
    </p:spTree>
    <p:extLst>
      <p:ext uri="{BB962C8B-B14F-4D97-AF65-F5344CB8AC3E}">
        <p14:creationId xmlns:p14="http://schemas.microsoft.com/office/powerpoint/2010/main" val="41978685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Step 6: Inventory data collection form</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Sample table: Field data record form (inventory form) – </a:t>
            </a:r>
            <a:r>
              <a:rPr lang="en-US" b="0" i="0" u="none" strike="noStrike" baseline="0">
                <a:latin typeface="Times New Roman" panose="02020603050405020304" pitchFamily="18" charset="0"/>
              </a:rPr>
              <a:t>natural</a:t>
            </a:r>
            <a:r>
              <a:rPr lang="en-US" b="1" i="0" u="none" strike="noStrike" baseline="0">
                <a:latin typeface="Times New Roman" panose="02020603050405020304" pitchFamily="18" charset="0"/>
              </a:rPr>
              <a:t> forest</a:t>
            </a:r>
          </a:p>
          <a:p>
            <a:pPr marR="0" lvl="1" rtl="0"/>
            <a:r>
              <a:rPr lang="en-US" b="1" i="0" u="none" strike="noStrike" baseline="0">
                <a:solidFill>
                  <a:srgbClr val="000000"/>
                </a:solidFill>
                <a:latin typeface="Times New Roman" panose="02020603050405020304" pitchFamily="18" charset="0"/>
              </a:rPr>
              <a:t>Sample forest inventory form (natural forest</a:t>
            </a:r>
          </a:p>
          <a:p>
            <a:pPr marR="0" lvl="0" rtl="0"/>
            <a:r>
              <a:rPr lang="en-US" b="1" i="0" u="none" strike="noStrike" baseline="0">
                <a:latin typeface="Times New Roman" panose="02020603050405020304" pitchFamily="18" charset="0"/>
              </a:rPr>
              <a:t>Sample table: Field data record form (inventory form) – plantation forest</a:t>
            </a:r>
          </a:p>
          <a:p>
            <a:pPr marR="0" lvl="1" rtl="0"/>
            <a:r>
              <a:rPr lang="en-US" b="1" i="0" u="none" strike="noStrike" baseline="0">
                <a:solidFill>
                  <a:srgbClr val="000000"/>
                </a:solidFill>
                <a:latin typeface="Times New Roman" panose="02020603050405020304" pitchFamily="18" charset="0"/>
              </a:rPr>
              <a:t>Sample forest inventory form (plantation forest)</a:t>
            </a:r>
          </a:p>
        </p:txBody>
      </p:sp>
    </p:spTree>
    <p:extLst>
      <p:ext uri="{BB962C8B-B14F-4D97-AF65-F5344CB8AC3E}">
        <p14:creationId xmlns:p14="http://schemas.microsoft.com/office/powerpoint/2010/main" val="36867196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67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97277178"/>
              </p:ext>
            </p:extLst>
          </p:nvPr>
        </p:nvGraphicFramePr>
        <p:xfrm>
          <a:off x="2286001" y="0"/>
          <a:ext cx="9905999" cy="6279515"/>
        </p:xfrm>
        <a:graphic>
          <a:graphicData uri="http://schemas.openxmlformats.org/drawingml/2006/table">
            <a:tbl>
              <a:tblPr firstRow="1" firstCol="1" bandRow="1">
                <a:tableStyleId>{5C22544A-7EE6-4342-B048-85BDC9FD1C3A}</a:tableStyleId>
              </a:tblPr>
              <a:tblGrid>
                <a:gridCol w="1122916">
                  <a:extLst>
                    <a:ext uri="{9D8B030D-6E8A-4147-A177-3AD203B41FA5}">
                      <a16:colId xmlns:a16="http://schemas.microsoft.com/office/drawing/2014/main" val="20000"/>
                    </a:ext>
                  </a:extLst>
                </a:gridCol>
                <a:gridCol w="1514006">
                  <a:extLst>
                    <a:ext uri="{9D8B030D-6E8A-4147-A177-3AD203B41FA5}">
                      <a16:colId xmlns:a16="http://schemas.microsoft.com/office/drawing/2014/main" val="20001"/>
                    </a:ext>
                  </a:extLst>
                </a:gridCol>
                <a:gridCol w="1320801">
                  <a:extLst>
                    <a:ext uri="{9D8B030D-6E8A-4147-A177-3AD203B41FA5}">
                      <a16:colId xmlns:a16="http://schemas.microsoft.com/office/drawing/2014/main" val="20002"/>
                    </a:ext>
                  </a:extLst>
                </a:gridCol>
                <a:gridCol w="898097">
                  <a:extLst>
                    <a:ext uri="{9D8B030D-6E8A-4147-A177-3AD203B41FA5}">
                      <a16:colId xmlns:a16="http://schemas.microsoft.com/office/drawing/2014/main" val="20003"/>
                    </a:ext>
                  </a:extLst>
                </a:gridCol>
                <a:gridCol w="934394">
                  <a:extLst>
                    <a:ext uri="{9D8B030D-6E8A-4147-A177-3AD203B41FA5}">
                      <a16:colId xmlns:a16="http://schemas.microsoft.com/office/drawing/2014/main" val="20004"/>
                    </a:ext>
                  </a:extLst>
                </a:gridCol>
                <a:gridCol w="1832492">
                  <a:extLst>
                    <a:ext uri="{9D8B030D-6E8A-4147-A177-3AD203B41FA5}">
                      <a16:colId xmlns:a16="http://schemas.microsoft.com/office/drawing/2014/main" val="20005"/>
                    </a:ext>
                  </a:extLst>
                </a:gridCol>
                <a:gridCol w="1208391">
                  <a:extLst>
                    <a:ext uri="{9D8B030D-6E8A-4147-A177-3AD203B41FA5}">
                      <a16:colId xmlns:a16="http://schemas.microsoft.com/office/drawing/2014/main" val="20006"/>
                    </a:ext>
                  </a:extLst>
                </a:gridCol>
                <a:gridCol w="1074902">
                  <a:extLst>
                    <a:ext uri="{9D8B030D-6E8A-4147-A177-3AD203B41FA5}">
                      <a16:colId xmlns:a16="http://schemas.microsoft.com/office/drawing/2014/main" val="20007"/>
                    </a:ext>
                  </a:extLst>
                </a:gridCol>
              </a:tblGrid>
              <a:tr h="82097">
                <a:tc gridSpan="3">
                  <a:txBody>
                    <a:bodyPr/>
                    <a:lstStyle/>
                    <a:p>
                      <a:pPr algn="just">
                        <a:lnSpc>
                          <a:spcPct val="107000"/>
                        </a:lnSpc>
                        <a:spcAft>
                          <a:spcPts val="0"/>
                        </a:spcAft>
                      </a:pPr>
                      <a:r>
                        <a:rPr lang="en-US" sz="1400" dirty="0">
                          <a:effectLst/>
                        </a:rPr>
                        <a:t>Forest site: __________________</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gridSpan="4">
                  <a:txBody>
                    <a:bodyPr/>
                    <a:lstStyle/>
                    <a:p>
                      <a:pPr algn="just">
                        <a:lnSpc>
                          <a:spcPct val="107000"/>
                        </a:lnSpc>
                        <a:spcAft>
                          <a:spcPts val="0"/>
                        </a:spcAft>
                      </a:pPr>
                      <a:r>
                        <a:rPr lang="en-US" sz="1400">
                          <a:effectLst/>
                        </a:rPr>
                        <a:t>Date of data collection: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0313">
                <a:tc gridSpan="3">
                  <a:txBody>
                    <a:bodyPr/>
                    <a:lstStyle/>
                    <a:p>
                      <a:pPr algn="just">
                        <a:lnSpc>
                          <a:spcPct val="107000"/>
                        </a:lnSpc>
                        <a:spcAft>
                          <a:spcPts val="0"/>
                        </a:spcAft>
                      </a:pPr>
                      <a:r>
                        <a:rPr lang="en-US" sz="1400">
                          <a:effectLst/>
                        </a:rPr>
                        <a:t>Forest block: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gridSpan="4">
                  <a:txBody>
                    <a:bodyPr/>
                    <a:lstStyle/>
                    <a:p>
                      <a:pPr algn="just">
                        <a:lnSpc>
                          <a:spcPct val="107000"/>
                        </a:lnSpc>
                        <a:spcAft>
                          <a:spcPts val="0"/>
                        </a:spcAft>
                      </a:pPr>
                      <a:r>
                        <a:rPr lang="en-US" sz="1400">
                          <a:effectLst/>
                        </a:rPr>
                        <a:t>Team leader: :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82097">
                <a:tc gridSpan="4">
                  <a:txBody>
                    <a:bodyPr/>
                    <a:lstStyle/>
                    <a:p>
                      <a:pPr algn="just">
                        <a:lnSpc>
                          <a:spcPct val="107000"/>
                        </a:lnSpc>
                        <a:spcAft>
                          <a:spcPts val="0"/>
                        </a:spcAft>
                      </a:pPr>
                      <a:r>
                        <a:rPr lang="en-US" sz="1400">
                          <a:effectLst/>
                        </a:rPr>
                        <a:t>Forest compartment: :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just">
                        <a:lnSpc>
                          <a:spcPct val="107000"/>
                        </a:lnSpc>
                        <a:spcAft>
                          <a:spcPts val="0"/>
                        </a:spcAft>
                      </a:pPr>
                      <a:r>
                        <a:rPr lang="en-US" sz="1400">
                          <a:effectLst/>
                        </a:rPr>
                        <a:t>Data recorder: :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0313">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03"/>
                  </a:ext>
                </a:extLst>
              </a:tr>
              <a:tr h="82097">
                <a:tc gridSpan="3">
                  <a:txBody>
                    <a:bodyPr/>
                    <a:lstStyle/>
                    <a:p>
                      <a:pPr algn="just">
                        <a:lnSpc>
                          <a:spcPct val="107000"/>
                        </a:lnSpc>
                        <a:spcAft>
                          <a:spcPts val="0"/>
                        </a:spcAft>
                      </a:pPr>
                      <a:r>
                        <a:rPr lang="en-US" sz="1400">
                          <a:effectLst/>
                        </a:rPr>
                        <a:t>Plot shape: 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gridSpan="4">
                  <a:txBody>
                    <a:bodyPr/>
                    <a:lstStyle/>
                    <a:p>
                      <a:pPr algn="just">
                        <a:lnSpc>
                          <a:spcPct val="107000"/>
                        </a:lnSpc>
                        <a:spcAft>
                          <a:spcPts val="0"/>
                        </a:spcAft>
                      </a:pPr>
                      <a:r>
                        <a:rPr lang="en-US" sz="1400">
                          <a:effectLst/>
                        </a:rPr>
                        <a:t>Rectangular plot size (m): _______ X 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82097">
                <a:tc gridSpan="3">
                  <a:txBody>
                    <a:bodyPr/>
                    <a:lstStyle/>
                    <a:p>
                      <a:pPr algn="just">
                        <a:lnSpc>
                          <a:spcPct val="107000"/>
                        </a:lnSpc>
                        <a:spcAft>
                          <a:spcPts val="0"/>
                        </a:spcAft>
                      </a:pPr>
                      <a:r>
                        <a:rPr lang="en-US" sz="1400">
                          <a:effectLst/>
                        </a:rPr>
                        <a:t>Plot area m</a:t>
                      </a:r>
                      <a:r>
                        <a:rPr lang="en-US" sz="1400" baseline="30000">
                          <a:effectLst/>
                        </a:rPr>
                        <a:t>2: </a:t>
                      </a:r>
                      <a:r>
                        <a:rPr lang="en-US" sz="1400">
                          <a:effectLst/>
                        </a:rPr>
                        <a:t>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gridSpan="4">
                  <a:txBody>
                    <a:bodyPr/>
                    <a:lstStyle/>
                    <a:p>
                      <a:pPr algn="just">
                        <a:lnSpc>
                          <a:spcPct val="107000"/>
                        </a:lnSpc>
                        <a:spcAft>
                          <a:spcPts val="0"/>
                        </a:spcAft>
                      </a:pPr>
                      <a:r>
                        <a:rPr lang="en-US" sz="1400">
                          <a:effectLst/>
                        </a:rPr>
                        <a:t>Circular plot radius (m): 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90313">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06"/>
                  </a:ext>
                </a:extLst>
              </a:tr>
              <a:tr h="82097">
                <a:tc gridSpan="3">
                  <a:txBody>
                    <a:bodyPr/>
                    <a:lstStyle/>
                    <a:p>
                      <a:pPr algn="just">
                        <a:lnSpc>
                          <a:spcPct val="107000"/>
                        </a:lnSpc>
                        <a:spcAft>
                          <a:spcPts val="0"/>
                        </a:spcAft>
                      </a:pPr>
                      <a:r>
                        <a:rPr lang="en-US" sz="1400">
                          <a:effectLst/>
                        </a:rPr>
                        <a:t>Land use type: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gridSpan="4">
                  <a:txBody>
                    <a:bodyPr/>
                    <a:lstStyle/>
                    <a:p>
                      <a:pPr algn="just">
                        <a:lnSpc>
                          <a:spcPct val="107000"/>
                        </a:lnSpc>
                        <a:spcAft>
                          <a:spcPts val="0"/>
                        </a:spcAft>
                      </a:pPr>
                      <a:r>
                        <a:rPr lang="en-US" sz="1400">
                          <a:effectLst/>
                        </a:rPr>
                        <a:t>Land cover type: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4194">
                <a:tc gridSpan="4">
                  <a:txBody>
                    <a:bodyPr/>
                    <a:lstStyle/>
                    <a:p>
                      <a:pPr algn="just">
                        <a:lnSpc>
                          <a:spcPct val="107000"/>
                        </a:lnSpc>
                        <a:spcAft>
                          <a:spcPts val="0"/>
                        </a:spcAft>
                      </a:pPr>
                      <a:r>
                        <a:rPr lang="en-US" sz="1400">
                          <a:effectLst/>
                        </a:rPr>
                        <a:t>Crown cover (%):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400">
                          <a:effectLst/>
                        </a:rPr>
                        <a:t>Elevation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08"/>
                  </a:ext>
                </a:extLst>
              </a:tr>
              <a:tr h="164194">
                <a:tc>
                  <a:txBody>
                    <a:bodyPr/>
                    <a:lstStyle/>
                    <a:p>
                      <a:pPr algn="just">
                        <a:lnSpc>
                          <a:spcPct val="107000"/>
                        </a:lnSpc>
                        <a:spcAft>
                          <a:spcPts val="0"/>
                        </a:spcAft>
                      </a:pPr>
                      <a:r>
                        <a:rPr lang="en-US" sz="1400">
                          <a:effectLst/>
                        </a:rPr>
                        <a:t>Problems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gridSpan="6">
                  <a:txBody>
                    <a:bodyPr/>
                    <a:lstStyle/>
                    <a:p>
                      <a:pPr algn="just">
                        <a:lnSpc>
                          <a:spcPct val="107000"/>
                        </a:lnSpc>
                        <a:spcAft>
                          <a:spcPts val="0"/>
                        </a:spcAft>
                      </a:pPr>
                      <a:r>
                        <a:rPr lang="en-US" sz="1400">
                          <a:effectLst/>
                        </a:rPr>
                        <a:t>: 1)_________________: 2)_________________: 3)_________________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09"/>
                  </a:ext>
                </a:extLst>
              </a:tr>
              <a:tr h="90313">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10"/>
                  </a:ext>
                </a:extLst>
              </a:tr>
              <a:tr h="82097">
                <a:tc gridSpan="3">
                  <a:txBody>
                    <a:bodyPr/>
                    <a:lstStyle/>
                    <a:p>
                      <a:pPr algn="just">
                        <a:lnSpc>
                          <a:spcPct val="107000"/>
                        </a:lnSpc>
                        <a:spcAft>
                          <a:spcPts val="0"/>
                        </a:spcAft>
                      </a:pPr>
                      <a:r>
                        <a:rPr lang="en-US" sz="1400">
                          <a:effectLst/>
                        </a:rPr>
                        <a:t>Plot number: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gridSpan="2">
                  <a:txBody>
                    <a:bodyPr/>
                    <a:lstStyle/>
                    <a:p>
                      <a:pPr algn="just">
                        <a:lnSpc>
                          <a:spcPct val="107000"/>
                        </a:lnSpc>
                        <a:spcAft>
                          <a:spcPts val="0"/>
                        </a:spcAft>
                      </a:pPr>
                      <a:r>
                        <a:rPr lang="en-US" sz="1400">
                          <a:effectLst/>
                        </a:rPr>
                        <a:t>Plot coordinates (x,y)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11"/>
                  </a:ext>
                </a:extLst>
              </a:tr>
              <a:tr h="82097">
                <a:tc>
                  <a:txBody>
                    <a:bodyPr/>
                    <a:lstStyle/>
                    <a:p>
                      <a:pPr algn="just">
                        <a:lnSpc>
                          <a:spcPct val="107000"/>
                        </a:lnSpc>
                        <a:spcAft>
                          <a:spcPts val="0"/>
                        </a:spcAft>
                      </a:pPr>
                      <a:r>
                        <a:rPr lang="en-US" sz="1400">
                          <a:effectLst/>
                        </a:rPr>
                        <a:t>Slope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gridSpan="4">
                  <a:txBody>
                    <a:bodyPr/>
                    <a:lstStyle/>
                    <a:p>
                      <a:pPr algn="just">
                        <a:lnSpc>
                          <a:spcPct val="107000"/>
                        </a:lnSpc>
                        <a:spcAft>
                          <a:spcPts val="0"/>
                        </a:spcAft>
                      </a:pPr>
                      <a:r>
                        <a:rPr lang="en-US" sz="1400">
                          <a:effectLst/>
                        </a:rPr>
                        <a:t>X:_________________, Y:__________________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90313">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13"/>
                  </a:ext>
                </a:extLst>
              </a:tr>
              <a:tr h="90313">
                <a:tc gridSpan="2">
                  <a:txBody>
                    <a:bodyPr/>
                    <a:lstStyle/>
                    <a:p>
                      <a:pPr algn="just">
                        <a:lnSpc>
                          <a:spcPct val="107000"/>
                        </a:lnSpc>
                        <a:spcAft>
                          <a:spcPts val="0"/>
                        </a:spcAft>
                      </a:pPr>
                      <a:r>
                        <a:rPr lang="en-US" sz="1400">
                          <a:effectLst/>
                        </a:rPr>
                        <a:t>Tree record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14"/>
                  </a:ext>
                </a:extLst>
              </a:tr>
              <a:tr h="164194">
                <a:tc>
                  <a:txBody>
                    <a:bodyPr/>
                    <a:lstStyle/>
                    <a:p>
                      <a:pPr algn="just">
                        <a:lnSpc>
                          <a:spcPct val="107000"/>
                        </a:lnSpc>
                        <a:spcAft>
                          <a:spcPts val="0"/>
                        </a:spcAft>
                      </a:pPr>
                      <a:r>
                        <a:rPr lang="en-US" sz="1400">
                          <a:effectLst/>
                        </a:rPr>
                        <a:t>Tree nr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Species code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Species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DBH (cm)</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Height (m)*</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Remark</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15"/>
                  </a:ext>
                </a:extLst>
              </a:tr>
              <a:tr h="90313">
                <a:tc>
                  <a:txBody>
                    <a:bodyPr/>
                    <a:lstStyle/>
                    <a:p>
                      <a:pPr algn="r">
                        <a:lnSpc>
                          <a:spcPct val="107000"/>
                        </a:lnSpc>
                        <a:spcAft>
                          <a:spcPts val="0"/>
                        </a:spcAft>
                      </a:pPr>
                      <a:r>
                        <a:rPr lang="en-US" sz="1400">
                          <a:effectLst/>
                        </a:rPr>
                        <a:t>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16"/>
                  </a:ext>
                </a:extLst>
              </a:tr>
              <a:tr h="90313">
                <a:tc>
                  <a:txBody>
                    <a:bodyPr/>
                    <a:lstStyle/>
                    <a:p>
                      <a:pPr algn="r">
                        <a:lnSpc>
                          <a:spcPct val="107000"/>
                        </a:lnSpc>
                        <a:spcAft>
                          <a:spcPts val="0"/>
                        </a:spcAft>
                      </a:pPr>
                      <a:r>
                        <a:rPr lang="en-US" sz="1400">
                          <a:effectLst/>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17"/>
                  </a:ext>
                </a:extLst>
              </a:tr>
              <a:tr h="90313">
                <a:tc>
                  <a:txBody>
                    <a:bodyPr/>
                    <a:lstStyle/>
                    <a:p>
                      <a:pPr algn="r">
                        <a:lnSpc>
                          <a:spcPct val="107000"/>
                        </a:lnSpc>
                        <a:spcAft>
                          <a:spcPts val="0"/>
                        </a:spcAft>
                      </a:pPr>
                      <a:r>
                        <a:rPr lang="en-US" sz="14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18"/>
                  </a:ext>
                </a:extLst>
              </a:tr>
              <a:tr h="90313">
                <a:tc>
                  <a:txBody>
                    <a:bodyPr/>
                    <a:lstStyle/>
                    <a:p>
                      <a:pPr algn="just">
                        <a:lnSpc>
                          <a:spcPct val="107000"/>
                        </a:lnSpc>
                        <a:spcAft>
                          <a:spcPts val="0"/>
                        </a:spcAft>
                      </a:pPr>
                      <a:r>
                        <a:rPr lang="en-US" sz="14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19"/>
                  </a:ext>
                </a:extLst>
              </a:tr>
              <a:tr h="90313">
                <a:tc gridSpan="3">
                  <a:txBody>
                    <a:bodyPr/>
                    <a:lstStyle/>
                    <a:p>
                      <a:pPr algn="just">
                        <a:lnSpc>
                          <a:spcPct val="107000"/>
                        </a:lnSpc>
                        <a:spcAft>
                          <a:spcPts val="0"/>
                        </a:spcAft>
                      </a:pPr>
                      <a:r>
                        <a:rPr lang="en-US" sz="1400">
                          <a:effectLst/>
                        </a:rPr>
                        <a:t>Seedling and sapling record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4527" marR="34527" marT="0" marB="0" anchor="b"/>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20"/>
                  </a:ext>
                </a:extLst>
              </a:tr>
              <a:tr h="82097">
                <a:tc gridSpan="3">
                  <a:txBody>
                    <a:bodyPr/>
                    <a:lstStyle/>
                    <a:p>
                      <a:pPr algn="just">
                        <a:lnSpc>
                          <a:spcPct val="107000"/>
                        </a:lnSpc>
                        <a:spcAft>
                          <a:spcPts val="0"/>
                        </a:spcAft>
                      </a:pPr>
                      <a:r>
                        <a:rPr lang="en-US" sz="1400">
                          <a:effectLst/>
                        </a:rPr>
                        <a:t>Nested plot area m</a:t>
                      </a:r>
                      <a:r>
                        <a:rPr lang="en-US" sz="1400" baseline="30000">
                          <a:effectLst/>
                        </a:rPr>
                        <a:t>2: </a:t>
                      </a:r>
                      <a:r>
                        <a:rPr lang="en-US" sz="1400">
                          <a:effectLst/>
                        </a:rPr>
                        <a:t>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gridSpan="5">
                  <a:txBody>
                    <a:bodyPr/>
                    <a:lstStyle/>
                    <a:p>
                      <a:pPr algn="just">
                        <a:lnSpc>
                          <a:spcPct val="107000"/>
                        </a:lnSpc>
                        <a:spcAft>
                          <a:spcPts val="0"/>
                        </a:spcAft>
                      </a:pPr>
                      <a:r>
                        <a:rPr lang="en-US" sz="1400">
                          <a:effectLst/>
                        </a:rPr>
                        <a:t>nested plot radius or side:__________________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1"/>
                  </a:ext>
                </a:extLst>
              </a:tr>
              <a:tr h="164194">
                <a:tc>
                  <a:txBody>
                    <a:bodyPr/>
                    <a:lstStyle/>
                    <a:p>
                      <a:pPr algn="just">
                        <a:lnSpc>
                          <a:spcPct val="107000"/>
                        </a:lnSpc>
                        <a:spcAft>
                          <a:spcPts val="0"/>
                        </a:spcAft>
                      </a:pPr>
                      <a:r>
                        <a:rPr lang="en-US" sz="1400">
                          <a:effectLst/>
                        </a:rPr>
                        <a:t>nr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Species code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Seedling nr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Sapling nr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nr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Species code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Seedling nr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Sapling nr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22"/>
                  </a:ext>
                </a:extLst>
              </a:tr>
              <a:tr h="82097">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23"/>
                  </a:ext>
                </a:extLst>
              </a:tr>
              <a:tr h="82097">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24"/>
                  </a:ext>
                </a:extLst>
              </a:tr>
              <a:tr h="82097">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25"/>
                  </a:ext>
                </a:extLst>
              </a:tr>
              <a:tr h="82097">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tc>
                  <a:txBody>
                    <a:bodyPr/>
                    <a:lstStyle/>
                    <a:p>
                      <a:pPr algn="just">
                        <a:lnSpc>
                          <a:spcPct val="107000"/>
                        </a:lnSpc>
                        <a:spcAft>
                          <a:spcPts val="0"/>
                        </a:spcAft>
                      </a:pPr>
                      <a:r>
                        <a:rPr lang="en-US" sz="14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527" marR="34527" marT="0" marB="0" anchor="b"/>
                </a:tc>
                <a:extLst>
                  <a:ext uri="{0D108BD9-81ED-4DB2-BD59-A6C34878D82A}">
                    <a16:rowId xmlns:a16="http://schemas.microsoft.com/office/drawing/2014/main" val="10026"/>
                  </a:ext>
                </a:extLst>
              </a:tr>
            </a:tbl>
          </a:graphicData>
        </a:graphic>
      </p:graphicFrame>
      <p:sp>
        <p:nvSpPr>
          <p:cNvPr id="6" name="Rectangle 5"/>
          <p:cNvSpPr/>
          <p:nvPr/>
        </p:nvSpPr>
        <p:spPr>
          <a:xfrm>
            <a:off x="241497" y="438788"/>
            <a:ext cx="1670430" cy="1323439"/>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rPr>
              <a:t>Sample forest inventory form (natural forest</a:t>
            </a:r>
            <a:endParaRPr lang="en-US" sz="2000" dirty="0"/>
          </a:p>
        </p:txBody>
      </p:sp>
    </p:spTree>
    <p:extLst>
      <p:ext uri="{BB962C8B-B14F-4D97-AF65-F5344CB8AC3E}">
        <p14:creationId xmlns:p14="http://schemas.microsoft.com/office/powerpoint/2010/main" val="39899261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68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71841398"/>
              </p:ext>
            </p:extLst>
          </p:nvPr>
        </p:nvGraphicFramePr>
        <p:xfrm>
          <a:off x="1787234" y="2"/>
          <a:ext cx="10404766" cy="6274750"/>
        </p:xfrm>
        <a:graphic>
          <a:graphicData uri="http://schemas.openxmlformats.org/drawingml/2006/table">
            <a:tbl>
              <a:tblPr firstRow="1" firstCol="1" bandRow="1">
                <a:tableStyleId>{5C22544A-7EE6-4342-B048-85BDC9FD1C3A}</a:tableStyleId>
              </a:tblPr>
              <a:tblGrid>
                <a:gridCol w="1285068">
                  <a:extLst>
                    <a:ext uri="{9D8B030D-6E8A-4147-A177-3AD203B41FA5}">
                      <a16:colId xmlns:a16="http://schemas.microsoft.com/office/drawing/2014/main" val="20000"/>
                    </a:ext>
                  </a:extLst>
                </a:gridCol>
                <a:gridCol w="1365124">
                  <a:extLst>
                    <a:ext uri="{9D8B030D-6E8A-4147-A177-3AD203B41FA5}">
                      <a16:colId xmlns:a16="http://schemas.microsoft.com/office/drawing/2014/main" val="20001"/>
                    </a:ext>
                  </a:extLst>
                </a:gridCol>
                <a:gridCol w="204285">
                  <a:extLst>
                    <a:ext uri="{9D8B030D-6E8A-4147-A177-3AD203B41FA5}">
                      <a16:colId xmlns:a16="http://schemas.microsoft.com/office/drawing/2014/main" val="20002"/>
                    </a:ext>
                  </a:extLst>
                </a:gridCol>
                <a:gridCol w="501054">
                  <a:extLst>
                    <a:ext uri="{9D8B030D-6E8A-4147-A177-3AD203B41FA5}">
                      <a16:colId xmlns:a16="http://schemas.microsoft.com/office/drawing/2014/main" val="20003"/>
                    </a:ext>
                  </a:extLst>
                </a:gridCol>
                <a:gridCol w="499671">
                  <a:extLst>
                    <a:ext uri="{9D8B030D-6E8A-4147-A177-3AD203B41FA5}">
                      <a16:colId xmlns:a16="http://schemas.microsoft.com/office/drawing/2014/main" val="20004"/>
                    </a:ext>
                  </a:extLst>
                </a:gridCol>
                <a:gridCol w="408570">
                  <a:extLst>
                    <a:ext uri="{9D8B030D-6E8A-4147-A177-3AD203B41FA5}">
                      <a16:colId xmlns:a16="http://schemas.microsoft.com/office/drawing/2014/main" val="20005"/>
                    </a:ext>
                  </a:extLst>
                </a:gridCol>
                <a:gridCol w="408570">
                  <a:extLst>
                    <a:ext uri="{9D8B030D-6E8A-4147-A177-3AD203B41FA5}">
                      <a16:colId xmlns:a16="http://schemas.microsoft.com/office/drawing/2014/main" val="20006"/>
                    </a:ext>
                  </a:extLst>
                </a:gridCol>
                <a:gridCol w="398424">
                  <a:extLst>
                    <a:ext uri="{9D8B030D-6E8A-4147-A177-3AD203B41FA5}">
                      <a16:colId xmlns:a16="http://schemas.microsoft.com/office/drawing/2014/main" val="20007"/>
                    </a:ext>
                  </a:extLst>
                </a:gridCol>
                <a:gridCol w="706582">
                  <a:extLst>
                    <a:ext uri="{9D8B030D-6E8A-4147-A177-3AD203B41FA5}">
                      <a16:colId xmlns:a16="http://schemas.microsoft.com/office/drawing/2014/main" val="20008"/>
                    </a:ext>
                  </a:extLst>
                </a:gridCol>
                <a:gridCol w="148314">
                  <a:extLst>
                    <a:ext uri="{9D8B030D-6E8A-4147-A177-3AD203B41FA5}">
                      <a16:colId xmlns:a16="http://schemas.microsoft.com/office/drawing/2014/main" val="20009"/>
                    </a:ext>
                  </a:extLst>
                </a:gridCol>
                <a:gridCol w="204285">
                  <a:extLst>
                    <a:ext uri="{9D8B030D-6E8A-4147-A177-3AD203B41FA5}">
                      <a16:colId xmlns:a16="http://schemas.microsoft.com/office/drawing/2014/main" val="20010"/>
                    </a:ext>
                  </a:extLst>
                </a:gridCol>
                <a:gridCol w="478674">
                  <a:extLst>
                    <a:ext uri="{9D8B030D-6E8A-4147-A177-3AD203B41FA5}">
                      <a16:colId xmlns:a16="http://schemas.microsoft.com/office/drawing/2014/main" val="20011"/>
                    </a:ext>
                  </a:extLst>
                </a:gridCol>
                <a:gridCol w="1982418">
                  <a:extLst>
                    <a:ext uri="{9D8B030D-6E8A-4147-A177-3AD203B41FA5}">
                      <a16:colId xmlns:a16="http://schemas.microsoft.com/office/drawing/2014/main" val="20012"/>
                    </a:ext>
                  </a:extLst>
                </a:gridCol>
                <a:gridCol w="204285">
                  <a:extLst>
                    <a:ext uri="{9D8B030D-6E8A-4147-A177-3AD203B41FA5}">
                      <a16:colId xmlns:a16="http://schemas.microsoft.com/office/drawing/2014/main" val="20013"/>
                    </a:ext>
                  </a:extLst>
                </a:gridCol>
                <a:gridCol w="1609442">
                  <a:extLst>
                    <a:ext uri="{9D8B030D-6E8A-4147-A177-3AD203B41FA5}">
                      <a16:colId xmlns:a16="http://schemas.microsoft.com/office/drawing/2014/main" val="20014"/>
                    </a:ext>
                  </a:extLst>
                </a:gridCol>
              </a:tblGrid>
              <a:tr h="128399">
                <a:tc gridSpan="5">
                  <a:txBody>
                    <a:bodyPr/>
                    <a:lstStyle/>
                    <a:p>
                      <a:pPr algn="just">
                        <a:lnSpc>
                          <a:spcPct val="107000"/>
                        </a:lnSpc>
                        <a:spcAft>
                          <a:spcPts val="0"/>
                        </a:spcAft>
                      </a:pPr>
                      <a:r>
                        <a:rPr lang="en-US" sz="1600">
                          <a:effectLst/>
                        </a:rPr>
                        <a:t>Forest site: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9">
                  <a:txBody>
                    <a:bodyPr/>
                    <a:lstStyle/>
                    <a:p>
                      <a:pPr algn="just">
                        <a:lnSpc>
                          <a:spcPct val="107000"/>
                        </a:lnSpc>
                        <a:spcAft>
                          <a:spcPts val="0"/>
                        </a:spcAft>
                      </a:pPr>
                      <a:r>
                        <a:rPr lang="en-US" sz="1600">
                          <a:effectLst/>
                        </a:rPr>
                        <a:t>Date of data collection: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251">
                <a:tc gridSpan="5">
                  <a:txBody>
                    <a:bodyPr/>
                    <a:lstStyle/>
                    <a:p>
                      <a:pPr algn="just">
                        <a:lnSpc>
                          <a:spcPct val="107000"/>
                        </a:lnSpc>
                        <a:spcAft>
                          <a:spcPts val="0"/>
                        </a:spcAft>
                      </a:pPr>
                      <a:r>
                        <a:rPr lang="en-US" sz="1600">
                          <a:effectLst/>
                        </a:rPr>
                        <a:t>Forest block: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gridSpan="9">
                  <a:txBody>
                    <a:bodyPr/>
                    <a:lstStyle/>
                    <a:p>
                      <a:pPr algn="just">
                        <a:lnSpc>
                          <a:spcPct val="107000"/>
                        </a:lnSpc>
                        <a:spcAft>
                          <a:spcPts val="0"/>
                        </a:spcAft>
                      </a:pPr>
                      <a:r>
                        <a:rPr lang="en-US" sz="1600">
                          <a:effectLst/>
                        </a:rPr>
                        <a:t>Team leader: :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1351">
                <a:tc gridSpan="6">
                  <a:txBody>
                    <a:bodyPr/>
                    <a:lstStyle/>
                    <a:p>
                      <a:pPr algn="just">
                        <a:lnSpc>
                          <a:spcPct val="107000"/>
                        </a:lnSpc>
                        <a:spcAft>
                          <a:spcPts val="0"/>
                        </a:spcAft>
                      </a:pPr>
                      <a:r>
                        <a:rPr lang="en-US" sz="1600">
                          <a:effectLst/>
                        </a:rPr>
                        <a:t>Forest compartment: :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algn="just">
                        <a:lnSpc>
                          <a:spcPct val="107000"/>
                        </a:lnSpc>
                        <a:spcAft>
                          <a:spcPts val="0"/>
                        </a:spcAft>
                      </a:pPr>
                      <a:r>
                        <a:rPr lang="en-US" sz="1600">
                          <a:effectLst/>
                        </a:rPr>
                        <a:t>Data recorder: :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41251">
                <a:tc gridSpan="3">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gridSpan="3">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4">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extLst>
                  <a:ext uri="{0D108BD9-81ED-4DB2-BD59-A6C34878D82A}">
                    <a16:rowId xmlns:a16="http://schemas.microsoft.com/office/drawing/2014/main" val="10003"/>
                  </a:ext>
                </a:extLst>
              </a:tr>
              <a:tr h="128399">
                <a:tc gridSpan="5">
                  <a:txBody>
                    <a:bodyPr/>
                    <a:lstStyle/>
                    <a:p>
                      <a:pPr algn="just">
                        <a:lnSpc>
                          <a:spcPct val="107000"/>
                        </a:lnSpc>
                        <a:spcAft>
                          <a:spcPts val="0"/>
                        </a:spcAft>
                      </a:pPr>
                      <a:r>
                        <a:rPr lang="en-US" sz="1600">
                          <a:effectLst/>
                        </a:rPr>
                        <a:t>Plot shape: 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9">
                  <a:txBody>
                    <a:bodyPr/>
                    <a:lstStyle/>
                    <a:p>
                      <a:pPr algn="just">
                        <a:lnSpc>
                          <a:spcPct val="107000"/>
                        </a:lnSpc>
                        <a:spcAft>
                          <a:spcPts val="0"/>
                        </a:spcAft>
                      </a:pPr>
                      <a:r>
                        <a:rPr lang="en-US" sz="1600">
                          <a:effectLst/>
                        </a:rPr>
                        <a:t>Rectangular plot size (m): _______ X 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28399">
                <a:tc gridSpan="5">
                  <a:txBody>
                    <a:bodyPr/>
                    <a:lstStyle/>
                    <a:p>
                      <a:pPr algn="just">
                        <a:lnSpc>
                          <a:spcPct val="107000"/>
                        </a:lnSpc>
                        <a:spcAft>
                          <a:spcPts val="0"/>
                        </a:spcAft>
                      </a:pPr>
                      <a:r>
                        <a:rPr lang="en-US" sz="1600">
                          <a:effectLst/>
                        </a:rPr>
                        <a:t>Plot area m</a:t>
                      </a:r>
                      <a:r>
                        <a:rPr lang="en-US" sz="1600" baseline="30000">
                          <a:effectLst/>
                        </a:rPr>
                        <a:t>2: </a:t>
                      </a:r>
                      <a:r>
                        <a:rPr lang="en-US" sz="1600">
                          <a:effectLst/>
                        </a:rPr>
                        <a:t>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9">
                  <a:txBody>
                    <a:bodyPr/>
                    <a:lstStyle/>
                    <a:p>
                      <a:pPr algn="just">
                        <a:lnSpc>
                          <a:spcPct val="107000"/>
                        </a:lnSpc>
                        <a:spcAft>
                          <a:spcPts val="0"/>
                        </a:spcAft>
                      </a:pPr>
                      <a:r>
                        <a:rPr lang="en-US" sz="1600">
                          <a:effectLst/>
                        </a:rPr>
                        <a:t>Circular plot radius (m): 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41251">
                <a:tc gridSpan="3">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gridSpan="3">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4">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extLst>
                  <a:ext uri="{0D108BD9-81ED-4DB2-BD59-A6C34878D82A}">
                    <a16:rowId xmlns:a16="http://schemas.microsoft.com/office/drawing/2014/main" val="10006"/>
                  </a:ext>
                </a:extLst>
              </a:tr>
              <a:tr h="128399">
                <a:tc gridSpan="5">
                  <a:txBody>
                    <a:bodyPr/>
                    <a:lstStyle/>
                    <a:p>
                      <a:pPr algn="just">
                        <a:lnSpc>
                          <a:spcPct val="107000"/>
                        </a:lnSpc>
                        <a:spcAft>
                          <a:spcPts val="0"/>
                        </a:spcAft>
                      </a:pPr>
                      <a:r>
                        <a:rPr lang="en-US" sz="1600">
                          <a:effectLst/>
                        </a:rPr>
                        <a:t>Land use type:________________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9">
                  <a:txBody>
                    <a:bodyPr/>
                    <a:lstStyle/>
                    <a:p>
                      <a:pPr algn="just">
                        <a:lnSpc>
                          <a:spcPct val="107000"/>
                        </a:lnSpc>
                        <a:spcAft>
                          <a:spcPts val="0"/>
                        </a:spcAft>
                      </a:pPr>
                      <a:r>
                        <a:rPr lang="en-US" sz="1600">
                          <a:effectLst/>
                        </a:rPr>
                        <a:t>Land cover type: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18371">
                <a:tc gridSpan="6">
                  <a:txBody>
                    <a:bodyPr/>
                    <a:lstStyle/>
                    <a:p>
                      <a:pPr algn="just">
                        <a:lnSpc>
                          <a:spcPct val="107000"/>
                        </a:lnSpc>
                        <a:spcAft>
                          <a:spcPts val="0"/>
                        </a:spcAft>
                      </a:pPr>
                      <a:r>
                        <a:rPr lang="en-US" sz="1600" dirty="0">
                          <a:effectLst/>
                        </a:rPr>
                        <a:t>Crown cover (%): ___________</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just">
                        <a:lnSpc>
                          <a:spcPct val="107000"/>
                        </a:lnSpc>
                        <a:spcAft>
                          <a:spcPts val="0"/>
                        </a:spcAft>
                      </a:pPr>
                      <a:r>
                        <a:rPr lang="en-US" sz="1600" dirty="0">
                          <a:effectLst/>
                        </a:rPr>
                        <a:t>Elevation: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a:txBody>
                    <a:bodyPr/>
                    <a:lstStyle/>
                    <a:p>
                      <a:endParaRPr lang="en-US"/>
                    </a:p>
                  </a:txBody>
                  <a:tcPr marL="39439" marR="39439" marT="0" marB="0" anchor="b"/>
                </a:tc>
                <a:tc gridSpan="4">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extLst>
                  <a:ext uri="{0D108BD9-81ED-4DB2-BD59-A6C34878D82A}">
                    <a16:rowId xmlns:a16="http://schemas.microsoft.com/office/drawing/2014/main" val="10008"/>
                  </a:ext>
                </a:extLst>
              </a:tr>
              <a:tr h="261351">
                <a:tc gridSpan="3">
                  <a:txBody>
                    <a:bodyPr/>
                    <a:lstStyle/>
                    <a:p>
                      <a:pPr algn="just">
                        <a:lnSpc>
                          <a:spcPct val="107000"/>
                        </a:lnSpc>
                        <a:spcAft>
                          <a:spcPts val="0"/>
                        </a:spcAft>
                      </a:pPr>
                      <a:r>
                        <a:rPr lang="en-US" sz="1600">
                          <a:effectLst/>
                        </a:rPr>
                        <a:t>Problems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11">
                  <a:txBody>
                    <a:bodyPr/>
                    <a:lstStyle/>
                    <a:p>
                      <a:pPr algn="just">
                        <a:lnSpc>
                          <a:spcPct val="107000"/>
                        </a:lnSpc>
                        <a:spcAft>
                          <a:spcPts val="0"/>
                        </a:spcAft>
                      </a:pPr>
                      <a:r>
                        <a:rPr lang="en-US" sz="1600">
                          <a:effectLst/>
                        </a:rPr>
                        <a:t>: 1)_________________: 2)_________________: 3)_________________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extLst>
                  <a:ext uri="{0D108BD9-81ED-4DB2-BD59-A6C34878D82A}">
                    <a16:rowId xmlns:a16="http://schemas.microsoft.com/office/drawing/2014/main" val="10009"/>
                  </a:ext>
                </a:extLst>
              </a:tr>
              <a:tr h="141251">
                <a:tc gridSpan="3">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gridSpan="5">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endParaRPr lang="en-US"/>
                    </a:p>
                  </a:txBody>
                  <a:tcPr marL="39439" marR="39439" marT="0" marB="0" anchor="b"/>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39439" marR="39439" marT="0" marB="0" anchor="b"/>
                </a:tc>
                <a:extLst>
                  <a:ext uri="{0D108BD9-81ED-4DB2-BD59-A6C34878D82A}">
                    <a16:rowId xmlns:a16="http://schemas.microsoft.com/office/drawing/2014/main" val="10010"/>
                  </a:ext>
                </a:extLst>
              </a:tr>
              <a:tr h="395332">
                <a:tc gridSpan="5">
                  <a:txBody>
                    <a:bodyPr/>
                    <a:lstStyle/>
                    <a:p>
                      <a:pPr algn="just">
                        <a:lnSpc>
                          <a:spcPct val="107000"/>
                        </a:lnSpc>
                        <a:spcAft>
                          <a:spcPts val="0"/>
                        </a:spcAft>
                      </a:pPr>
                      <a:r>
                        <a:rPr lang="en-US" sz="1600">
                          <a:effectLst/>
                        </a:rPr>
                        <a:t>Plot number:  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6">
                  <a:txBody>
                    <a:bodyPr/>
                    <a:lstStyle/>
                    <a:p>
                      <a:pPr algn="just">
                        <a:lnSpc>
                          <a:spcPct val="107000"/>
                        </a:lnSpc>
                        <a:spcAft>
                          <a:spcPts val="0"/>
                        </a:spcAft>
                      </a:pPr>
                      <a:r>
                        <a:rPr lang="en-US" sz="1600">
                          <a:effectLst/>
                        </a:rPr>
                        <a:t>Plot coordinates (x,y)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just">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extLst>
                  <a:ext uri="{0D108BD9-81ED-4DB2-BD59-A6C34878D82A}">
                    <a16:rowId xmlns:a16="http://schemas.microsoft.com/office/drawing/2014/main" val="10011"/>
                  </a:ext>
                </a:extLst>
              </a:tr>
              <a:tr h="128399">
                <a:tc gridSpan="3">
                  <a:txBody>
                    <a:bodyPr/>
                    <a:lstStyle/>
                    <a:p>
                      <a:pPr algn="just">
                        <a:lnSpc>
                          <a:spcPct val="107000"/>
                        </a:lnSpc>
                        <a:spcAft>
                          <a:spcPts val="0"/>
                        </a:spcAft>
                      </a:pPr>
                      <a:r>
                        <a:rPr lang="en-US" sz="1600">
                          <a:effectLst/>
                        </a:rPr>
                        <a:t>Slope: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9">
                  <a:txBody>
                    <a:bodyPr/>
                    <a:lstStyle/>
                    <a:p>
                      <a:pPr algn="just">
                        <a:lnSpc>
                          <a:spcPct val="107000"/>
                        </a:lnSpc>
                        <a:spcAft>
                          <a:spcPts val="0"/>
                        </a:spcAft>
                      </a:pPr>
                      <a:r>
                        <a:rPr lang="en-US" sz="1600">
                          <a:effectLst/>
                        </a:rPr>
                        <a:t>X:_________________, Y:__________________</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128399">
                <a:tc gridSpan="2">
                  <a:txBody>
                    <a:bodyPr/>
                    <a:lstStyle/>
                    <a:p>
                      <a:pPr algn="ctr">
                        <a:lnSpc>
                          <a:spcPct val="107000"/>
                        </a:lnSpc>
                        <a:spcAft>
                          <a:spcPts val="0"/>
                        </a:spcAft>
                      </a:pPr>
                      <a:r>
                        <a:rPr lang="en-US" sz="1600">
                          <a:effectLst/>
                        </a:rPr>
                        <a:t>DBH class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13">
                  <a:txBody>
                    <a:bodyPr/>
                    <a:lstStyle/>
                    <a:p>
                      <a:pPr algn="ctr">
                        <a:lnSpc>
                          <a:spcPct val="107000"/>
                        </a:lnSpc>
                        <a:spcAft>
                          <a:spcPts val="0"/>
                        </a:spcAft>
                      </a:pPr>
                      <a:r>
                        <a:rPr lang="en-US" sz="1600">
                          <a:effectLst/>
                        </a:rPr>
                        <a:t>Number (tally per DBH class)  and species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296086">
                <a:tc>
                  <a:txBody>
                    <a:bodyPr/>
                    <a:lstStyle/>
                    <a:p>
                      <a:pPr algn="just">
                        <a:lnSpc>
                          <a:spcPct val="107000"/>
                        </a:lnSpc>
                        <a:spcAft>
                          <a:spcPts val="0"/>
                        </a:spcAft>
                      </a:pPr>
                      <a:r>
                        <a:rPr lang="en-US" sz="1600">
                          <a:effectLst/>
                        </a:rPr>
                        <a:t>min DBH</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a:txBody>
                    <a:bodyPr/>
                    <a:lstStyle/>
                    <a:p>
                      <a:pPr algn="just">
                        <a:lnSpc>
                          <a:spcPct val="107000"/>
                        </a:lnSpc>
                        <a:spcAft>
                          <a:spcPts val="0"/>
                        </a:spcAft>
                      </a:pPr>
                      <a:r>
                        <a:rPr lang="en-US" sz="1600" dirty="0">
                          <a:effectLst/>
                        </a:rPr>
                        <a:t>Max </a:t>
                      </a:r>
                      <a:r>
                        <a:rPr lang="en-US" sz="1600" dirty="0" err="1">
                          <a:effectLst/>
                        </a:rPr>
                        <a:t>DBH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ctr">
                        <a:lnSpc>
                          <a:spcPct val="107000"/>
                        </a:lnSpc>
                        <a:spcAft>
                          <a:spcPts val="0"/>
                        </a:spcAft>
                      </a:pPr>
                      <a:r>
                        <a:rPr lang="en-US" sz="1600">
                          <a:effectLst/>
                        </a:rPr>
                        <a:t>Species 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3">
                  <a:txBody>
                    <a:bodyPr/>
                    <a:lstStyle/>
                    <a:p>
                      <a:pPr algn="ctr">
                        <a:lnSpc>
                          <a:spcPct val="107000"/>
                        </a:lnSpc>
                        <a:spcAft>
                          <a:spcPts val="0"/>
                        </a:spcAft>
                      </a:pPr>
                      <a:r>
                        <a:rPr lang="en-US" sz="1600">
                          <a:effectLst/>
                        </a:rPr>
                        <a:t>Species 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pPr algn="ctr">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ctr">
                        <a:lnSpc>
                          <a:spcPct val="107000"/>
                        </a:lnSpc>
                        <a:spcAft>
                          <a:spcPts val="0"/>
                        </a:spcAft>
                      </a:pPr>
                      <a:r>
                        <a:rPr lang="en-US" sz="1600">
                          <a:effectLst/>
                        </a:rPr>
                        <a:t>Species 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1600">
                          <a:effectLst/>
                        </a:rPr>
                        <a:t>Species 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ctr">
                        <a:lnSpc>
                          <a:spcPct val="107000"/>
                        </a:lnSpc>
                        <a:spcAft>
                          <a:spcPts val="0"/>
                        </a:spcAft>
                      </a:pPr>
                      <a:r>
                        <a:rPr lang="en-US" sz="1600">
                          <a:effectLst/>
                        </a:rPr>
                        <a:t>Species 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extLst>
                  <a:ext uri="{0D108BD9-81ED-4DB2-BD59-A6C34878D82A}">
                    <a16:rowId xmlns:a16="http://schemas.microsoft.com/office/drawing/2014/main" val="10014"/>
                  </a:ext>
                </a:extLst>
              </a:tr>
              <a:tr h="128399">
                <a:tc gridSpan="2">
                  <a:txBody>
                    <a:bodyPr/>
                    <a:lstStyle/>
                    <a:p>
                      <a:pPr algn="ctr">
                        <a:lnSpc>
                          <a:spcPct val="107000"/>
                        </a:lnSpc>
                        <a:spcAft>
                          <a:spcPts val="0"/>
                        </a:spcAft>
                      </a:pPr>
                      <a:r>
                        <a:rPr lang="en-US" sz="1600">
                          <a:effectLst/>
                        </a:rPr>
                        <a:t>Seedling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pPr algn="just">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extLst>
                  <a:ext uri="{0D108BD9-81ED-4DB2-BD59-A6C34878D82A}">
                    <a16:rowId xmlns:a16="http://schemas.microsoft.com/office/drawing/2014/main" val="10015"/>
                  </a:ext>
                </a:extLst>
              </a:tr>
              <a:tr h="128399">
                <a:tc gridSpan="2">
                  <a:txBody>
                    <a:bodyPr/>
                    <a:lstStyle/>
                    <a:p>
                      <a:pPr algn="ctr">
                        <a:lnSpc>
                          <a:spcPct val="107000"/>
                        </a:lnSpc>
                        <a:spcAft>
                          <a:spcPts val="0"/>
                        </a:spcAft>
                      </a:pPr>
                      <a:r>
                        <a:rPr lang="en-US" sz="1600">
                          <a:effectLst/>
                        </a:rPr>
                        <a:t>Sapling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pPr algn="just">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extLst>
                  <a:ext uri="{0D108BD9-81ED-4DB2-BD59-A6C34878D82A}">
                    <a16:rowId xmlns:a16="http://schemas.microsoft.com/office/drawing/2014/main" val="10016"/>
                  </a:ext>
                </a:extLst>
              </a:tr>
              <a:tr h="128399">
                <a:tc>
                  <a:txBody>
                    <a:bodyPr/>
                    <a:lstStyle/>
                    <a:p>
                      <a:pPr algn="ctr">
                        <a:lnSpc>
                          <a:spcPct val="107000"/>
                        </a:lnSpc>
                        <a:spcAft>
                          <a:spcPts val="0"/>
                        </a:spcAft>
                      </a:pPr>
                      <a:r>
                        <a:rPr lang="en-US" sz="1600">
                          <a:effectLst/>
                        </a:rPr>
                        <a:t>10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a:txBody>
                    <a:bodyPr/>
                    <a:lstStyle/>
                    <a:p>
                      <a:pPr algn="ctr">
                        <a:lnSpc>
                          <a:spcPct val="107000"/>
                        </a:lnSpc>
                        <a:spcAft>
                          <a:spcPts val="0"/>
                        </a:spcAft>
                      </a:pPr>
                      <a:r>
                        <a:rPr lang="en-US" sz="1600">
                          <a:effectLst/>
                        </a:rPr>
                        <a:t>12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pPr algn="just">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extLst>
                  <a:ext uri="{0D108BD9-81ED-4DB2-BD59-A6C34878D82A}">
                    <a16:rowId xmlns:a16="http://schemas.microsoft.com/office/drawing/2014/main" val="10017"/>
                  </a:ext>
                </a:extLst>
              </a:tr>
              <a:tr h="128399">
                <a:tc>
                  <a:txBody>
                    <a:bodyPr/>
                    <a:lstStyle/>
                    <a:p>
                      <a:pPr algn="ctr">
                        <a:lnSpc>
                          <a:spcPct val="107000"/>
                        </a:lnSpc>
                        <a:spcAft>
                          <a:spcPts val="0"/>
                        </a:spcAft>
                      </a:pPr>
                      <a:r>
                        <a:rPr lang="en-US" sz="1600">
                          <a:effectLst/>
                        </a:rPr>
                        <a:t>12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a:txBody>
                    <a:bodyPr/>
                    <a:lstStyle/>
                    <a:p>
                      <a:pPr algn="ctr">
                        <a:lnSpc>
                          <a:spcPct val="107000"/>
                        </a:lnSpc>
                        <a:spcAft>
                          <a:spcPts val="0"/>
                        </a:spcAft>
                      </a:pPr>
                      <a:r>
                        <a:rPr lang="en-US" sz="1600">
                          <a:effectLst/>
                        </a:rPr>
                        <a:t>14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pPr algn="just">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extLst>
                  <a:ext uri="{0D108BD9-81ED-4DB2-BD59-A6C34878D82A}">
                    <a16:rowId xmlns:a16="http://schemas.microsoft.com/office/drawing/2014/main" val="10018"/>
                  </a:ext>
                </a:extLst>
              </a:tr>
              <a:tr h="128399">
                <a:tc>
                  <a:txBody>
                    <a:bodyPr/>
                    <a:lstStyle/>
                    <a:p>
                      <a:pPr algn="ctr">
                        <a:lnSpc>
                          <a:spcPct val="107000"/>
                        </a:lnSpc>
                        <a:spcAft>
                          <a:spcPts val="0"/>
                        </a:spcAft>
                      </a:pPr>
                      <a:r>
                        <a:rPr lang="en-US" sz="1600">
                          <a:effectLst/>
                        </a:rPr>
                        <a:t>14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a:txBody>
                    <a:bodyPr/>
                    <a:lstStyle/>
                    <a:p>
                      <a:pPr algn="ctr">
                        <a:lnSpc>
                          <a:spcPct val="107000"/>
                        </a:lnSpc>
                        <a:spcAft>
                          <a:spcPts val="0"/>
                        </a:spcAft>
                      </a:pPr>
                      <a:r>
                        <a:rPr lang="en-US" sz="1600">
                          <a:effectLst/>
                        </a:rPr>
                        <a:t>16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pPr algn="just">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extLst>
                  <a:ext uri="{0D108BD9-81ED-4DB2-BD59-A6C34878D82A}">
                    <a16:rowId xmlns:a16="http://schemas.microsoft.com/office/drawing/2014/main" val="10019"/>
                  </a:ext>
                </a:extLst>
              </a:tr>
              <a:tr h="128399">
                <a:tc>
                  <a:txBody>
                    <a:bodyPr/>
                    <a:lstStyle/>
                    <a:p>
                      <a:pPr algn="ctr">
                        <a:lnSpc>
                          <a:spcPct val="107000"/>
                        </a:lnSpc>
                        <a:spcAft>
                          <a:spcPts val="0"/>
                        </a:spcAft>
                      </a:pPr>
                      <a:r>
                        <a:rPr lang="en-US" sz="1600">
                          <a:effectLst/>
                        </a:rPr>
                        <a:t>16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a:txBody>
                    <a:bodyPr/>
                    <a:lstStyle/>
                    <a:p>
                      <a:pPr algn="ctr">
                        <a:lnSpc>
                          <a:spcPct val="107000"/>
                        </a:lnSpc>
                        <a:spcAft>
                          <a:spcPts val="0"/>
                        </a:spcAft>
                      </a:pPr>
                      <a:r>
                        <a:rPr lang="en-US" sz="1600">
                          <a:effectLst/>
                        </a:rPr>
                        <a:t>18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pPr algn="just">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extLst>
                  <a:ext uri="{0D108BD9-81ED-4DB2-BD59-A6C34878D82A}">
                    <a16:rowId xmlns:a16="http://schemas.microsoft.com/office/drawing/2014/main" val="10020"/>
                  </a:ext>
                </a:extLst>
              </a:tr>
              <a:tr h="128399">
                <a:tc>
                  <a:txBody>
                    <a:bodyPr/>
                    <a:lstStyle/>
                    <a:p>
                      <a:pPr algn="ctr">
                        <a:lnSpc>
                          <a:spcPct val="107000"/>
                        </a:lnSpc>
                        <a:spcAft>
                          <a:spcPts val="0"/>
                        </a:spcAft>
                      </a:pPr>
                      <a:r>
                        <a:rPr lang="en-US" sz="1600">
                          <a:effectLst/>
                        </a:rPr>
                        <a:t>18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a:txBody>
                    <a:bodyPr/>
                    <a:lstStyle/>
                    <a:p>
                      <a:pPr algn="ctr">
                        <a:lnSpc>
                          <a:spcPct val="107000"/>
                        </a:lnSpc>
                        <a:spcAft>
                          <a:spcPts val="0"/>
                        </a:spcAft>
                      </a:pPr>
                      <a:r>
                        <a:rPr lang="en-US" sz="1600">
                          <a:effectLst/>
                        </a:rPr>
                        <a:t>20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pPr algn="just">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extLst>
                  <a:ext uri="{0D108BD9-81ED-4DB2-BD59-A6C34878D82A}">
                    <a16:rowId xmlns:a16="http://schemas.microsoft.com/office/drawing/2014/main" val="10021"/>
                  </a:ext>
                </a:extLst>
              </a:tr>
              <a:tr h="128399">
                <a:tc>
                  <a:txBody>
                    <a:bodyPr/>
                    <a:lstStyle/>
                    <a:p>
                      <a:pPr algn="ctr">
                        <a:lnSpc>
                          <a:spcPct val="107000"/>
                        </a:lnSpc>
                        <a:spcAft>
                          <a:spcPts val="0"/>
                        </a:spcAft>
                      </a:pPr>
                      <a:r>
                        <a:rPr lang="en-US" sz="1600">
                          <a:effectLst/>
                        </a:rPr>
                        <a:t>20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a:txBody>
                    <a:bodyPr/>
                    <a:lstStyle/>
                    <a:p>
                      <a:pPr algn="ctr">
                        <a:lnSpc>
                          <a:spcPct val="107000"/>
                        </a:lnSpc>
                        <a:spcAft>
                          <a:spcPts val="0"/>
                        </a:spcAft>
                      </a:pPr>
                      <a:r>
                        <a:rPr lang="en-US" sz="1600">
                          <a:effectLst/>
                        </a:rPr>
                        <a:t>22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pPr algn="just">
                        <a:lnSpc>
                          <a:spcPct val="107000"/>
                        </a:lnSpc>
                        <a:spcAft>
                          <a:spcPts val="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gridSpan="3">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hMerge="1">
                  <a:txBody>
                    <a:bodyPr/>
                    <a:lstStyle/>
                    <a:p>
                      <a:endParaRPr lang="en-US"/>
                    </a:p>
                  </a:txBody>
                  <a:tcPr/>
                </a:tc>
                <a:tc gridSpan="2">
                  <a:txBody>
                    <a:bodyPr/>
                    <a:lstStyle/>
                    <a:p>
                      <a:pPr algn="just">
                        <a:lnSpc>
                          <a:spcPct val="107000"/>
                        </a:lnSpc>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tc gridSpan="2">
                  <a:txBody>
                    <a:bodyPr/>
                    <a:lstStyle/>
                    <a:p>
                      <a:pPr algn="just">
                        <a:lnSpc>
                          <a:spcPct val="107000"/>
                        </a:lnSpc>
                        <a:spcAft>
                          <a:spcPts val="0"/>
                        </a:spcAft>
                      </a:pP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439" marR="39439" marT="0" marB="0" anchor="b"/>
                </a:tc>
                <a:tc hMerge="1">
                  <a:txBody>
                    <a:bodyPr/>
                    <a:lstStyle/>
                    <a:p>
                      <a:endParaRPr lang="en-US"/>
                    </a:p>
                  </a:txBody>
                  <a:tcPr/>
                </a:tc>
                <a:extLst>
                  <a:ext uri="{0D108BD9-81ED-4DB2-BD59-A6C34878D82A}">
                    <a16:rowId xmlns:a16="http://schemas.microsoft.com/office/drawing/2014/main" val="10022"/>
                  </a:ext>
                </a:extLst>
              </a:tr>
            </a:tbl>
          </a:graphicData>
        </a:graphic>
      </p:graphicFrame>
      <p:sp>
        <p:nvSpPr>
          <p:cNvPr id="7" name="Rectangle 6"/>
          <p:cNvSpPr/>
          <p:nvPr/>
        </p:nvSpPr>
        <p:spPr>
          <a:xfrm>
            <a:off x="1" y="1083023"/>
            <a:ext cx="1350818" cy="1938992"/>
          </a:xfrm>
          <a:prstGeom prst="rect">
            <a:avLst/>
          </a:prstGeom>
        </p:spPr>
        <p:txBody>
          <a:bodyPr wrap="square">
            <a:spAutoFit/>
          </a:bodyPr>
          <a:lstStyle/>
          <a:p>
            <a:pPr algn="just">
              <a:spcAft>
                <a:spcPts val="1000"/>
              </a:spcAft>
            </a:pPr>
            <a:r>
              <a:rPr lang="en-US" sz="2000" i="1" dirty="0">
                <a:latin typeface="Times New Roman" panose="02020603050405020304" pitchFamily="18" charset="0"/>
                <a:ea typeface="Calibri" panose="020F0502020204030204" pitchFamily="34" charset="0"/>
                <a:cs typeface="Times New Roman" panose="02020603050405020304" pitchFamily="18" charset="0"/>
              </a:rPr>
              <a:t>Sample forest inventory form (plantation forest)</a:t>
            </a:r>
            <a:endParaRPr lang="en-US" sz="20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1170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69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60107770"/>
              </p:ext>
            </p:extLst>
          </p:nvPr>
        </p:nvGraphicFramePr>
        <p:xfrm>
          <a:off x="4038603" y="0"/>
          <a:ext cx="8222670" cy="2442065"/>
        </p:xfrm>
        <a:graphic>
          <a:graphicData uri="http://schemas.openxmlformats.org/drawingml/2006/table">
            <a:tbl>
              <a:tblPr firstRow="1" firstCol="1" bandRow="1">
                <a:tableStyleId>{5C22544A-7EE6-4342-B048-85BDC9FD1C3A}</a:tableStyleId>
              </a:tblPr>
              <a:tblGrid>
                <a:gridCol w="393392">
                  <a:extLst>
                    <a:ext uri="{9D8B030D-6E8A-4147-A177-3AD203B41FA5}">
                      <a16:colId xmlns:a16="http://schemas.microsoft.com/office/drawing/2014/main" val="20000"/>
                    </a:ext>
                  </a:extLst>
                </a:gridCol>
                <a:gridCol w="820992">
                  <a:extLst>
                    <a:ext uri="{9D8B030D-6E8A-4147-A177-3AD203B41FA5}">
                      <a16:colId xmlns:a16="http://schemas.microsoft.com/office/drawing/2014/main" val="20001"/>
                    </a:ext>
                  </a:extLst>
                </a:gridCol>
                <a:gridCol w="820992">
                  <a:extLst>
                    <a:ext uri="{9D8B030D-6E8A-4147-A177-3AD203B41FA5}">
                      <a16:colId xmlns:a16="http://schemas.microsoft.com/office/drawing/2014/main" val="20002"/>
                    </a:ext>
                  </a:extLst>
                </a:gridCol>
                <a:gridCol w="700409">
                  <a:extLst>
                    <a:ext uri="{9D8B030D-6E8A-4147-A177-3AD203B41FA5}">
                      <a16:colId xmlns:a16="http://schemas.microsoft.com/office/drawing/2014/main" val="20003"/>
                    </a:ext>
                  </a:extLst>
                </a:gridCol>
                <a:gridCol w="584957">
                  <a:extLst>
                    <a:ext uri="{9D8B030D-6E8A-4147-A177-3AD203B41FA5}">
                      <a16:colId xmlns:a16="http://schemas.microsoft.com/office/drawing/2014/main" val="20004"/>
                    </a:ext>
                  </a:extLst>
                </a:gridCol>
                <a:gridCol w="689291">
                  <a:extLst>
                    <a:ext uri="{9D8B030D-6E8A-4147-A177-3AD203B41FA5}">
                      <a16:colId xmlns:a16="http://schemas.microsoft.com/office/drawing/2014/main" val="20005"/>
                    </a:ext>
                  </a:extLst>
                </a:gridCol>
                <a:gridCol w="219708">
                  <a:extLst>
                    <a:ext uri="{9D8B030D-6E8A-4147-A177-3AD203B41FA5}">
                      <a16:colId xmlns:a16="http://schemas.microsoft.com/office/drawing/2014/main" val="20006"/>
                    </a:ext>
                  </a:extLst>
                </a:gridCol>
                <a:gridCol w="376288">
                  <a:extLst>
                    <a:ext uri="{9D8B030D-6E8A-4147-A177-3AD203B41FA5}">
                      <a16:colId xmlns:a16="http://schemas.microsoft.com/office/drawing/2014/main" val="20007"/>
                    </a:ext>
                  </a:extLst>
                </a:gridCol>
                <a:gridCol w="820992">
                  <a:extLst>
                    <a:ext uri="{9D8B030D-6E8A-4147-A177-3AD203B41FA5}">
                      <a16:colId xmlns:a16="http://schemas.microsoft.com/office/drawing/2014/main" val="20008"/>
                    </a:ext>
                  </a:extLst>
                </a:gridCol>
                <a:gridCol w="820992">
                  <a:extLst>
                    <a:ext uri="{9D8B030D-6E8A-4147-A177-3AD203B41FA5}">
                      <a16:colId xmlns:a16="http://schemas.microsoft.com/office/drawing/2014/main" val="20009"/>
                    </a:ext>
                  </a:extLst>
                </a:gridCol>
                <a:gridCol w="700409">
                  <a:extLst>
                    <a:ext uri="{9D8B030D-6E8A-4147-A177-3AD203B41FA5}">
                      <a16:colId xmlns:a16="http://schemas.microsoft.com/office/drawing/2014/main" val="20010"/>
                    </a:ext>
                  </a:extLst>
                </a:gridCol>
                <a:gridCol w="584957">
                  <a:extLst>
                    <a:ext uri="{9D8B030D-6E8A-4147-A177-3AD203B41FA5}">
                      <a16:colId xmlns:a16="http://schemas.microsoft.com/office/drawing/2014/main" val="20011"/>
                    </a:ext>
                  </a:extLst>
                </a:gridCol>
                <a:gridCol w="689291">
                  <a:extLst>
                    <a:ext uri="{9D8B030D-6E8A-4147-A177-3AD203B41FA5}">
                      <a16:colId xmlns:a16="http://schemas.microsoft.com/office/drawing/2014/main" val="20012"/>
                    </a:ext>
                  </a:extLst>
                </a:gridCol>
              </a:tblGrid>
              <a:tr h="425886">
                <a:tc gridSpan="3">
                  <a:txBody>
                    <a:bodyPr/>
                    <a:lstStyle/>
                    <a:p>
                      <a:pPr algn="just">
                        <a:lnSpc>
                          <a:spcPct val="107000"/>
                        </a:lnSpc>
                        <a:spcAft>
                          <a:spcPts val="0"/>
                        </a:spcAft>
                      </a:pPr>
                      <a:r>
                        <a:rPr lang="en-US" sz="1200">
                          <a:effectLst/>
                        </a:rPr>
                        <a:t>Sample tree for height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426169">
                <a:tc>
                  <a:txBody>
                    <a:bodyPr/>
                    <a:lstStyle/>
                    <a:p>
                      <a:pPr algn="just">
                        <a:lnSpc>
                          <a:spcPct val="107000"/>
                        </a:lnSpc>
                        <a:spcAft>
                          <a:spcPts val="0"/>
                        </a:spcAft>
                      </a:pPr>
                      <a:r>
                        <a:rPr lang="en-US" sz="1200">
                          <a:effectLst/>
                        </a:rPr>
                        <a:t>Nr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dirty="0">
                          <a:effectLst/>
                        </a:rPr>
                        <a:t>Species code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Species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DBH (cm)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Height (m)*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Nr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Species code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Species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DBH (cm)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Height (m)*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91031">
                <a:tc>
                  <a:txBody>
                    <a:bodyPr/>
                    <a:lstStyle/>
                    <a:p>
                      <a:pPr algn="r">
                        <a:lnSpc>
                          <a:spcPct val="107000"/>
                        </a:lnSpc>
                        <a:spcAft>
                          <a:spcPts val="0"/>
                        </a:spcAft>
                      </a:pPr>
                      <a:r>
                        <a:rPr lang="en-US" sz="1200">
                          <a:effectLst/>
                        </a:rPr>
                        <a:t>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200">
                          <a:effectLst/>
                        </a:rPr>
                        <a:t>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291031">
                <a:tc>
                  <a:txBody>
                    <a:bodyPr/>
                    <a:lstStyle/>
                    <a:p>
                      <a:pPr algn="r">
                        <a:lnSpc>
                          <a:spcPct val="107000"/>
                        </a:lnSpc>
                        <a:spcAft>
                          <a:spcPts val="0"/>
                        </a:spcAft>
                      </a:pPr>
                      <a:r>
                        <a:rPr lang="en-US" sz="1200">
                          <a:effectLst/>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200">
                          <a:effectLst/>
                        </a:rPr>
                        <a:t>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91031">
                <a:tc>
                  <a:txBody>
                    <a:bodyPr/>
                    <a:lstStyle/>
                    <a:p>
                      <a:pPr algn="r">
                        <a:lnSpc>
                          <a:spcPct val="107000"/>
                        </a:lnSpc>
                        <a:spcAft>
                          <a:spcPts val="0"/>
                        </a:spcAft>
                      </a:pPr>
                      <a:r>
                        <a:rPr lang="en-US" sz="1200">
                          <a:effectLst/>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200">
                          <a:effectLst/>
                        </a:rPr>
                        <a:t>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91031">
                <a:tc>
                  <a:txBody>
                    <a:bodyPr/>
                    <a:lstStyle/>
                    <a:p>
                      <a:pPr algn="r">
                        <a:lnSpc>
                          <a:spcPct val="107000"/>
                        </a:lnSpc>
                        <a:spcAft>
                          <a:spcPts val="0"/>
                        </a:spcAft>
                      </a:pPr>
                      <a:r>
                        <a:rPr lang="en-US" sz="1200">
                          <a:effectLst/>
                        </a:rPr>
                        <a:t>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200">
                          <a:effectLst/>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425886">
                <a:tc>
                  <a:txBody>
                    <a:bodyPr/>
                    <a:lstStyle/>
                    <a:p>
                      <a:pPr algn="r">
                        <a:lnSpc>
                          <a:spcPct val="107000"/>
                        </a:lnSpc>
                        <a:spcAft>
                          <a:spcPts val="0"/>
                        </a:spcAft>
                      </a:pPr>
                      <a:r>
                        <a:rPr lang="en-US" sz="1200">
                          <a:effectLst/>
                        </a:rPr>
                        <a:t>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200">
                          <a:effectLst/>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1200" dirty="0">
                          <a:effectLst/>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sp>
        <p:nvSpPr>
          <p:cNvPr id="6" name="Rectangle 5"/>
          <p:cNvSpPr/>
          <p:nvPr/>
        </p:nvSpPr>
        <p:spPr>
          <a:xfrm>
            <a:off x="1" y="1083023"/>
            <a:ext cx="1350818" cy="1938992"/>
          </a:xfrm>
          <a:prstGeom prst="rect">
            <a:avLst/>
          </a:prstGeom>
        </p:spPr>
        <p:txBody>
          <a:bodyPr wrap="square">
            <a:spAutoFit/>
          </a:bodyPr>
          <a:lstStyle/>
          <a:p>
            <a:pPr algn="just">
              <a:spcAft>
                <a:spcPts val="1000"/>
              </a:spcAft>
            </a:pPr>
            <a:r>
              <a:rPr lang="en-US" sz="2000" i="1" dirty="0">
                <a:latin typeface="Times New Roman" panose="02020603050405020304" pitchFamily="18" charset="0"/>
                <a:ea typeface="Calibri" panose="020F0502020204030204" pitchFamily="34" charset="0"/>
                <a:cs typeface="Times New Roman" panose="02020603050405020304" pitchFamily="18" charset="0"/>
              </a:rPr>
              <a:t>Sample forest inventory form (plantation forest)</a:t>
            </a:r>
            <a:endParaRPr lang="en-US" sz="20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157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management unit boundaries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Wherever it is practicable to do so, natural geographic features should be selected to define the boundaries of a forest management unit. These include rivers, streams, shorelines, ridges and spurs. Permanent and clearly defined roads, railways and tracks may also be used. On flat country not having clearly recognizable natural features boundaries can be defined using straight lines that have a N-S, E-W orientation to enable them to be shown as true or magnetic coordinates on maps. The number of comers on straight line boundaries should be kept to a minimum.</a:t>
            </a:r>
          </a:p>
        </p:txBody>
      </p:sp>
    </p:spTree>
    <p:extLst>
      <p:ext uri="{BB962C8B-B14F-4D97-AF65-F5344CB8AC3E}">
        <p14:creationId xmlns:p14="http://schemas.microsoft.com/office/powerpoint/2010/main" val="3356361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Step 7: Tree level data collection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Tree level data collection – </a:t>
            </a:r>
            <a:r>
              <a:rPr lang="en-US" b="1" i="0" u="none" strike="noStrike" baseline="0" dirty="0" err="1">
                <a:latin typeface="Times New Roman" panose="02020603050405020304" pitchFamily="18" charset="0"/>
              </a:rPr>
              <a:t>DBH</a:t>
            </a:r>
            <a:r>
              <a:rPr lang="en-US" b="1" i="0" u="none" strike="noStrike" baseline="0" dirty="0">
                <a:latin typeface="Times New Roman" panose="02020603050405020304" pitchFamily="18" charset="0"/>
              </a:rPr>
              <a:t> and height</a:t>
            </a:r>
          </a:p>
        </p:txBody>
      </p:sp>
    </p:spTree>
    <p:extLst>
      <p:ext uri="{BB962C8B-B14F-4D97-AF65-F5344CB8AC3E}">
        <p14:creationId xmlns:p14="http://schemas.microsoft.com/office/powerpoint/2010/main" val="19140970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At each plot, tree level data are to be collected including</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dbh of tress (above 10cm dbh) and number of seedlings and/or saplings. These are collected for each tree species, and</a:t>
            </a:r>
          </a:p>
          <a:p>
            <a:pPr marR="0" lvl="0" rtl="0"/>
            <a:r>
              <a:rPr lang="en-US" b="1" i="0" u="none" strike="noStrike" baseline="0">
                <a:latin typeface="Times New Roman" panose="02020603050405020304" pitchFamily="18" charset="0"/>
              </a:rPr>
              <a:t>the number of seedlings and sapling are counted and recorded according to each species and this is usually done in the nested plots.</a:t>
            </a:r>
          </a:p>
          <a:p>
            <a:pPr marR="0" lvl="0" rtl="0"/>
            <a:r>
              <a:rPr lang="en-US" b="1" i="0" u="none" strike="noStrike" baseline="0">
                <a:latin typeface="Times New Roman" panose="02020603050405020304" pitchFamily="18" charset="0"/>
              </a:rPr>
              <a:t>Height of trees (sample trees)</a:t>
            </a:r>
          </a:p>
        </p:txBody>
      </p:sp>
    </p:spTree>
    <p:extLst>
      <p:ext uri="{BB962C8B-B14F-4D97-AF65-F5344CB8AC3E}">
        <p14:creationId xmlns:p14="http://schemas.microsoft.com/office/powerpoint/2010/main" val="1968735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Procedure:  DBH measurement (Source (Forest assessment and monitoring.html)</a:t>
            </a:r>
          </a:p>
        </p:txBody>
      </p:sp>
      <p:sp>
        <p:nvSpPr>
          <p:cNvPr id="3" name="Text Placeholder 2"/>
          <p:cNvSpPr>
            <a:spLocks noGrp="1"/>
          </p:cNvSpPr>
          <p:nvPr>
            <p:ph type="body" idx="1"/>
          </p:nvPr>
        </p:nvSpPr>
        <p:spPr/>
        <p:txBody>
          <a:bodyPr/>
          <a:lstStyle/>
          <a:p>
            <a:r>
              <a:rPr lang="en-US" dirty="0"/>
              <a:t>????</a:t>
            </a:r>
          </a:p>
        </p:txBody>
      </p:sp>
    </p:spTree>
    <p:extLst>
      <p:ext uri="{BB962C8B-B14F-4D97-AF65-F5344CB8AC3E}">
        <p14:creationId xmlns:p14="http://schemas.microsoft.com/office/powerpoint/2010/main" val="3202245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What does DBH mean for trees?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DBH = Diameter at breast height. Diameter at breast height, or DBH, is the standard for measuring trees. DBH refers to the tree diameter measured at 1.3 m above the ground.</a:t>
            </a:r>
          </a:p>
        </p:txBody>
      </p:sp>
    </p:spTree>
    <p:extLst>
      <p:ext uri="{BB962C8B-B14F-4D97-AF65-F5344CB8AC3E}">
        <p14:creationId xmlns:p14="http://schemas.microsoft.com/office/powerpoint/2010/main" val="11008624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Tree level data collection – Height</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Why tree height is needed to be measured?</a:t>
            </a:r>
          </a:p>
          <a:p>
            <a:pPr marR="0" lvl="0" rtl="0"/>
            <a:r>
              <a:rPr lang="en-US" b="1" i="1" u="none" strike="noStrike" baseline="0">
                <a:latin typeface="Times New Roman" panose="02020603050405020304" pitchFamily="18" charset="0"/>
              </a:rPr>
              <a:t>Total height</a:t>
            </a:r>
            <a:r>
              <a:rPr lang="en-US" b="1" i="0" u="none" strike="noStrike" baseline="0">
                <a:latin typeface="Times New Roman" panose="02020603050405020304" pitchFamily="18" charset="0"/>
              </a:rPr>
              <a:t>: the distance between the ground and top of the tree.</a:t>
            </a:r>
          </a:p>
          <a:p>
            <a:pPr marR="0" lvl="0" rtl="0"/>
            <a:r>
              <a:rPr lang="en-US" b="1" i="1" u="none" strike="noStrike" baseline="0">
                <a:latin typeface="Times New Roman" panose="02020603050405020304" pitchFamily="18" charset="0"/>
              </a:rPr>
              <a:t>Bole height</a:t>
            </a:r>
            <a:r>
              <a:rPr lang="en-US" b="1" i="0" u="none" strike="noStrike" baseline="0">
                <a:latin typeface="Times New Roman" panose="02020603050405020304" pitchFamily="18" charset="0"/>
              </a:rPr>
              <a:t>: the distance between the ground and the crown point.</a:t>
            </a:r>
          </a:p>
          <a:p>
            <a:pPr marR="0" lvl="0" rtl="0"/>
            <a:r>
              <a:rPr lang="en-US" b="1" i="1" u="none" strike="noStrike" baseline="0">
                <a:latin typeface="Times New Roman" panose="02020603050405020304" pitchFamily="18" charset="0"/>
              </a:rPr>
              <a:t>Merchantable height</a:t>
            </a:r>
            <a:r>
              <a:rPr lang="en-US" b="1" i="0" u="none" strike="noStrike" baseline="0">
                <a:latin typeface="Times New Roman" panose="02020603050405020304" pitchFamily="18" charset="0"/>
              </a:rPr>
              <a:t>: the distance between the ground and the terminal position of the last useable portion of the tree stem.</a:t>
            </a:r>
          </a:p>
          <a:p>
            <a:pPr marR="0" lvl="0" rtl="0"/>
            <a:r>
              <a:rPr lang="en-US" b="1" i="1" u="none" strike="noStrike" baseline="0">
                <a:latin typeface="Times New Roman" panose="02020603050405020304" pitchFamily="18" charset="0"/>
              </a:rPr>
              <a:t>Stump height</a:t>
            </a:r>
            <a:r>
              <a:rPr lang="en-US" b="1" i="0" u="none" strike="noStrike" baseline="0">
                <a:latin typeface="Times New Roman" panose="02020603050405020304" pitchFamily="18" charset="0"/>
              </a:rPr>
              <a:t>: the distance between the ground and the position where a tree is cut.</a:t>
            </a:r>
          </a:p>
          <a:p>
            <a:pPr marR="0" lvl="0" rtl="0"/>
            <a:r>
              <a:rPr lang="en-US" b="1" i="1" u="none" strike="noStrike" baseline="0">
                <a:latin typeface="Times New Roman" panose="02020603050405020304" pitchFamily="18" charset="0"/>
              </a:rPr>
              <a:t>Merchantable length</a:t>
            </a:r>
            <a:r>
              <a:rPr lang="en-US" b="1" i="0" u="none" strike="noStrike" baseline="0">
                <a:latin typeface="Times New Roman" panose="02020603050405020304" pitchFamily="18" charset="0"/>
              </a:rPr>
              <a:t>: is the distance between the top of the stump and the terminal position of the last useable portion of the tree stem.</a:t>
            </a:r>
          </a:p>
          <a:p>
            <a:pPr marR="0" lvl="0" rtl="0"/>
            <a:r>
              <a:rPr lang="en-US" b="1" i="0" u="none" strike="noStrike" baseline="0">
                <a:latin typeface="Times New Roman" panose="02020603050405020304" pitchFamily="18" charset="0"/>
              </a:rPr>
              <a:t>Dominant</a:t>
            </a:r>
            <a:r>
              <a:rPr lang="en-US" b="1" i="1" u="none" strike="noStrike" baseline="0">
                <a:latin typeface="Times New Roman" panose="02020603050405020304" pitchFamily="18" charset="0"/>
              </a:rPr>
              <a:t> height</a:t>
            </a:r>
            <a:r>
              <a:rPr lang="en-US" b="1" i="0" u="none" strike="noStrike" baseline="0">
                <a:latin typeface="Times New Roman" panose="02020603050405020304" pitchFamily="18" charset="0"/>
              </a:rPr>
              <a:t>: is the average height of 100 thickest trees per hectare.</a:t>
            </a:r>
          </a:p>
        </p:txBody>
      </p:sp>
    </p:spTree>
    <p:extLst>
      <p:ext uri="{BB962C8B-B14F-4D97-AF65-F5344CB8AC3E}">
        <p14:creationId xmlns:p14="http://schemas.microsoft.com/office/powerpoint/2010/main" val="2168547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Tree cross-sectional area estimation</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If the cross-section of a tree is determined using the diameter at breast height, then it is called basal area. It is denoted by “g”.</a:t>
            </a:r>
          </a:p>
          <a:p>
            <a:pPr marR="0" lvl="0" rtl="0"/>
            <a:r>
              <a:rPr lang="en-US" b="1" i="0" u="none" strike="noStrike" baseline="0">
                <a:latin typeface="Times New Roman" panose="02020603050405020304" pitchFamily="18" charset="0"/>
              </a:rPr>
              <a:t>Basal area is commonly expressed in square meter (m</a:t>
            </a:r>
            <a:r>
              <a:rPr lang="en-US" b="1" i="0" u="none" strike="noStrike" baseline="30000">
                <a:latin typeface="Times New Roman" panose="02020603050405020304" pitchFamily="18" charset="0"/>
              </a:rPr>
              <a:t>2</a:t>
            </a:r>
            <a:r>
              <a:rPr lang="en-US" b="1" i="0" u="none" strike="noStrike" baseline="0">
                <a:latin typeface="Times New Roman" panose="02020603050405020304" pitchFamily="18" charset="0"/>
              </a:rPr>
              <a:t>)</a:t>
            </a:r>
          </a:p>
          <a:p>
            <a:pPr marR="0" lvl="0" rtl="0"/>
            <a:r>
              <a:rPr lang="en-US" b="1" i="0" u="none" strike="noStrike" baseline="0">
                <a:latin typeface="Times New Roman" panose="02020603050405020304" pitchFamily="18" charset="0"/>
              </a:rPr>
              <a:t>Importance of basal area measurement:</a:t>
            </a:r>
          </a:p>
          <a:p>
            <a:pPr marR="0" lvl="0" rtl="0"/>
            <a:r>
              <a:rPr lang="en-US" b="1" i="0" u="none" strike="noStrike" baseline="0">
                <a:latin typeface="Times New Roman" panose="02020603050405020304" pitchFamily="18" charset="0"/>
              </a:rPr>
              <a:t>The sum of the basal areas of all trees in crop is a useful measure of stocking.</a:t>
            </a:r>
          </a:p>
          <a:p>
            <a:pPr marR="0" lvl="0" rtl="0"/>
            <a:r>
              <a:rPr lang="en-US" b="1" i="0" u="none" strike="noStrike" baseline="0">
                <a:latin typeface="Times New Roman" panose="02020603050405020304" pitchFamily="18" charset="0"/>
              </a:rPr>
              <a:t>In a uniform plantation of a single species volume is closely related to basal area.</a:t>
            </a:r>
          </a:p>
        </p:txBody>
      </p:sp>
    </p:spTree>
    <p:extLst>
      <p:ext uri="{BB962C8B-B14F-4D97-AF65-F5344CB8AC3E}">
        <p14:creationId xmlns:p14="http://schemas.microsoft.com/office/powerpoint/2010/main" val="6703981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Step 8: Tree and stand parameters summary</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The general procedure for summarizing the compartment level data is given in the appendix</a:t>
            </a:r>
          </a:p>
          <a:p>
            <a:pPr marR="0" lvl="0" rtl="0"/>
            <a:r>
              <a:rPr lang="en-US" b="1" i="0" u="none" strike="noStrike" baseline="0" dirty="0">
                <a:latin typeface="Times New Roman" panose="02020603050405020304" pitchFamily="18" charset="0"/>
              </a:rPr>
              <a:t>The detailed forest inventory data is used to generate forest compartment level information which will be the bases for the prescription development and monitoring of the compartments. </a:t>
            </a:r>
          </a:p>
          <a:p>
            <a:pPr marR="0" lvl="0" rtl="0"/>
            <a:r>
              <a:rPr lang="en-US" b="1" i="0" u="none" strike="noStrike" baseline="0" dirty="0">
                <a:latin typeface="Times New Roman" panose="02020603050405020304" pitchFamily="18" charset="0"/>
              </a:rPr>
              <a:t>The summary should include average </a:t>
            </a:r>
            <a:r>
              <a:rPr lang="en-US" b="1" i="0" u="none" strike="noStrike" baseline="0" dirty="0" err="1">
                <a:latin typeface="Times New Roman" panose="02020603050405020304" pitchFamily="18" charset="0"/>
              </a:rPr>
              <a:t>DBH</a:t>
            </a:r>
            <a:r>
              <a:rPr lang="en-US" b="1" i="0" u="none" strike="noStrike" baseline="0" dirty="0">
                <a:latin typeface="Times New Roman" panose="02020603050405020304" pitchFamily="18" charset="0"/>
              </a:rPr>
              <a:t>, average total height, dominant height, basal area, density (number of trees), volume, biomass and carbon stock. shows a sample stand parameter table. </a:t>
            </a:r>
          </a:p>
        </p:txBody>
      </p:sp>
    </p:spTree>
    <p:extLst>
      <p:ext uri="{BB962C8B-B14F-4D97-AF65-F5344CB8AC3E}">
        <p14:creationId xmlns:p14="http://schemas.microsoft.com/office/powerpoint/2010/main" val="2493187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Step 8: Tree and stand parameters summary</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a:latin typeface="Times New Roman" panose="02020603050405020304" pitchFamily="18" charset="0"/>
              </a:rPr>
              <a:t>The general procedure for summarizing the compartment level data is given in the appendix</a:t>
            </a:r>
          </a:p>
          <a:p>
            <a:pPr marR="0" lvl="0" rtl="0"/>
            <a:r>
              <a:rPr lang="en-US" b="1" i="0" u="none" strike="noStrike" baseline="0" dirty="0">
                <a:latin typeface="Times New Roman" panose="02020603050405020304" pitchFamily="18" charset="0"/>
              </a:rPr>
              <a:t>If the stand is composed of more than one species, the tree parameters should be recorded for each species. </a:t>
            </a:r>
          </a:p>
          <a:p>
            <a:pPr marR="0" lvl="0" rtl="0"/>
            <a:r>
              <a:rPr lang="en-US" b="1" i="0" u="none" strike="noStrike" baseline="0" dirty="0">
                <a:latin typeface="Times New Roman" panose="02020603050405020304" pitchFamily="18" charset="0"/>
              </a:rPr>
              <a:t>In case of natural forest, the year of establishment will be “NA” (not available) unless there was enrichment planting done in the forest. </a:t>
            </a:r>
          </a:p>
          <a:p>
            <a:pPr marR="0" lvl="0" rtl="0"/>
            <a:r>
              <a:rPr lang="en-US" b="1" i="0" u="none" strike="noStrike" baseline="0" dirty="0">
                <a:latin typeface="Times New Roman" panose="02020603050405020304" pitchFamily="18" charset="0"/>
              </a:rPr>
              <a:t>The compartment level summary table should include at least the following information: compartment id, area in ha, species, year of planting (if plantation forest), age at the time of forest inventory (also for plantation), average </a:t>
            </a:r>
            <a:r>
              <a:rPr lang="en-US" b="1" i="0" u="none" strike="noStrike" baseline="0" dirty="0" err="1">
                <a:latin typeface="Times New Roman" panose="02020603050405020304" pitchFamily="18" charset="0"/>
              </a:rPr>
              <a:t>DBH</a:t>
            </a:r>
            <a:r>
              <a:rPr lang="en-US" b="1" i="0" u="none" strike="noStrike" baseline="0" dirty="0">
                <a:latin typeface="Times New Roman" panose="02020603050405020304" pitchFamily="18" charset="0"/>
              </a:rPr>
              <a:t>, average height, dominant height, number of trees per ha (N), basal area (G), volume per ha (V), total number of trees, total volume, biomass, carbon stock and remark.</a:t>
            </a:r>
          </a:p>
        </p:txBody>
      </p:sp>
    </p:spTree>
    <p:extLst>
      <p:ext uri="{BB962C8B-B14F-4D97-AF65-F5344CB8AC3E}">
        <p14:creationId xmlns:p14="http://schemas.microsoft.com/office/powerpoint/2010/main" val="36936545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78</a:t>
            </a:fld>
            <a:endParaRPr lang="en-US"/>
          </a:p>
        </p:txBody>
      </p:sp>
      <p:sp>
        <p:nvSpPr>
          <p:cNvPr id="5"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kern="1800">
                <a:latin typeface="Times New Roman" panose="02020603050405020304" pitchFamily="18" charset="0"/>
              </a:rPr>
              <a:t> Sample compartment stand parameters (year only for assisted regeneration)</a:t>
            </a:r>
            <a:endParaRPr lang="en-US" b="1" kern="1800" dirty="0">
              <a:latin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85147565"/>
              </p:ext>
            </p:extLst>
          </p:nvPr>
        </p:nvGraphicFramePr>
        <p:xfrm>
          <a:off x="623454" y="1987535"/>
          <a:ext cx="11263746" cy="3657600"/>
        </p:xfrm>
        <a:graphic>
          <a:graphicData uri="http://schemas.openxmlformats.org/drawingml/2006/table">
            <a:tbl>
              <a:tblPr firstRow="1" firstCol="1" bandRow="1">
                <a:tableStyleId>{5C22544A-7EE6-4342-B048-85BDC9FD1C3A}</a:tableStyleId>
              </a:tblPr>
              <a:tblGrid>
                <a:gridCol w="1125883">
                  <a:extLst>
                    <a:ext uri="{9D8B030D-6E8A-4147-A177-3AD203B41FA5}">
                      <a16:colId xmlns:a16="http://schemas.microsoft.com/office/drawing/2014/main" val="20000"/>
                    </a:ext>
                  </a:extLst>
                </a:gridCol>
                <a:gridCol w="1125883">
                  <a:extLst>
                    <a:ext uri="{9D8B030D-6E8A-4147-A177-3AD203B41FA5}">
                      <a16:colId xmlns:a16="http://schemas.microsoft.com/office/drawing/2014/main" val="20001"/>
                    </a:ext>
                  </a:extLst>
                </a:gridCol>
                <a:gridCol w="1125883">
                  <a:extLst>
                    <a:ext uri="{9D8B030D-6E8A-4147-A177-3AD203B41FA5}">
                      <a16:colId xmlns:a16="http://schemas.microsoft.com/office/drawing/2014/main" val="20002"/>
                    </a:ext>
                  </a:extLst>
                </a:gridCol>
                <a:gridCol w="1125883">
                  <a:extLst>
                    <a:ext uri="{9D8B030D-6E8A-4147-A177-3AD203B41FA5}">
                      <a16:colId xmlns:a16="http://schemas.microsoft.com/office/drawing/2014/main" val="20003"/>
                    </a:ext>
                  </a:extLst>
                </a:gridCol>
                <a:gridCol w="1125883">
                  <a:extLst>
                    <a:ext uri="{9D8B030D-6E8A-4147-A177-3AD203B41FA5}">
                      <a16:colId xmlns:a16="http://schemas.microsoft.com/office/drawing/2014/main" val="20004"/>
                    </a:ext>
                  </a:extLst>
                </a:gridCol>
                <a:gridCol w="1125883">
                  <a:extLst>
                    <a:ext uri="{9D8B030D-6E8A-4147-A177-3AD203B41FA5}">
                      <a16:colId xmlns:a16="http://schemas.microsoft.com/office/drawing/2014/main" val="20005"/>
                    </a:ext>
                  </a:extLst>
                </a:gridCol>
                <a:gridCol w="1127112">
                  <a:extLst>
                    <a:ext uri="{9D8B030D-6E8A-4147-A177-3AD203B41FA5}">
                      <a16:colId xmlns:a16="http://schemas.microsoft.com/office/drawing/2014/main" val="20006"/>
                    </a:ext>
                  </a:extLst>
                </a:gridCol>
                <a:gridCol w="1127112">
                  <a:extLst>
                    <a:ext uri="{9D8B030D-6E8A-4147-A177-3AD203B41FA5}">
                      <a16:colId xmlns:a16="http://schemas.microsoft.com/office/drawing/2014/main" val="20007"/>
                    </a:ext>
                  </a:extLst>
                </a:gridCol>
                <a:gridCol w="1127112">
                  <a:extLst>
                    <a:ext uri="{9D8B030D-6E8A-4147-A177-3AD203B41FA5}">
                      <a16:colId xmlns:a16="http://schemas.microsoft.com/office/drawing/2014/main" val="20008"/>
                    </a:ext>
                  </a:extLst>
                </a:gridCol>
                <a:gridCol w="1127112">
                  <a:extLst>
                    <a:ext uri="{9D8B030D-6E8A-4147-A177-3AD203B41FA5}">
                      <a16:colId xmlns:a16="http://schemas.microsoft.com/office/drawing/2014/main" val="20009"/>
                    </a:ext>
                  </a:extLst>
                </a:gridCol>
              </a:tblGrid>
              <a:tr h="525904">
                <a:tc>
                  <a:txBody>
                    <a:bodyPr/>
                    <a:lstStyle/>
                    <a:p>
                      <a:pPr algn="just">
                        <a:spcAft>
                          <a:spcPts val="600"/>
                        </a:spcAft>
                      </a:pPr>
                      <a:r>
                        <a:rPr lang="en-US" sz="2000">
                          <a:effectLst/>
                        </a:rPr>
                        <a:t>Comp id</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Species</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Year*</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Regeneration types</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DBH</a:t>
                      </a:r>
                      <a:endParaRPr lang="en-US" sz="3600">
                        <a:effectLst/>
                      </a:endParaRPr>
                    </a:p>
                    <a:p>
                      <a:pPr algn="just">
                        <a:spcAft>
                          <a:spcPts val="600"/>
                        </a:spcAft>
                      </a:pPr>
                      <a:r>
                        <a:rPr lang="en-US" sz="2000">
                          <a:effectLst/>
                        </a:rPr>
                        <a:t>cm</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DOMH</a:t>
                      </a:r>
                      <a:endParaRPr lang="en-US" sz="3600">
                        <a:effectLst/>
                      </a:endParaRPr>
                    </a:p>
                    <a:p>
                      <a:pPr algn="just">
                        <a:spcAft>
                          <a:spcPts val="600"/>
                        </a:spcAft>
                      </a:pPr>
                      <a:r>
                        <a:rPr lang="en-US" sz="2000">
                          <a:effectLst/>
                        </a:rPr>
                        <a:t>m</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N/ha</a:t>
                      </a:r>
                      <a:endParaRPr lang="en-US" sz="3600">
                        <a:effectLst/>
                      </a:endParaRPr>
                    </a:p>
                    <a:p>
                      <a:pPr algn="just">
                        <a:spcAft>
                          <a:spcPts val="600"/>
                        </a:spcAft>
                      </a:pPr>
                      <a:r>
                        <a:rPr lang="en-US" sz="2000">
                          <a:effectLst/>
                        </a:rPr>
                        <a:t>number</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V (m</a:t>
                      </a:r>
                      <a:r>
                        <a:rPr lang="en-US" sz="2000" baseline="30000">
                          <a:effectLst/>
                        </a:rPr>
                        <a:t>3</a:t>
                      </a:r>
                      <a:r>
                        <a:rPr lang="en-US" sz="2000">
                          <a:effectLst/>
                        </a:rPr>
                        <a:t>)ha</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Biomass</a:t>
                      </a:r>
                      <a:endParaRPr lang="en-US" sz="3600">
                        <a:effectLst/>
                      </a:endParaRPr>
                    </a:p>
                    <a:p>
                      <a:pPr algn="just">
                        <a:spcAft>
                          <a:spcPts val="600"/>
                        </a:spcAft>
                      </a:pPr>
                      <a:r>
                        <a:rPr lang="en-US" sz="2000">
                          <a:effectLst/>
                        </a:rPr>
                        <a:t>Tons / ha</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Carbon stock / ha</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43732">
                <a:tc>
                  <a:txBody>
                    <a:bodyPr/>
                    <a:lstStyle/>
                    <a:p>
                      <a:pPr algn="just">
                        <a:spcAft>
                          <a:spcPts val="600"/>
                        </a:spcAft>
                      </a:pPr>
                      <a:r>
                        <a:rPr lang="en-US" sz="2000">
                          <a:effectLst/>
                        </a:rPr>
                        <a:t>1a</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Cupressus lusitanica</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2010</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Plated</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21</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14.5</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701</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245</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1.2</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0.2</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43732">
                <a:tc>
                  <a:txBody>
                    <a:bodyPr/>
                    <a:lstStyle/>
                    <a:p>
                      <a:pPr algn="just">
                        <a:spcAft>
                          <a:spcPts val="600"/>
                        </a:spcAft>
                      </a:pPr>
                      <a:r>
                        <a:rPr lang="en-US" sz="2000">
                          <a:effectLst/>
                        </a:rPr>
                        <a:t>1a</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Afrocarpus gracilior</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22015</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planted</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10</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5</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545</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47911">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47911">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47911">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a:effectLst/>
                        </a:rPr>
                        <a:t>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2000" dirty="0">
                          <a:effectLst/>
                        </a:rPr>
                        <a:t> </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8708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 Sample compartment stand parameters (year only for assisted regeneration)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114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Practical: Creating /updating forest boundary map</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Required data are</a:t>
            </a:r>
          </a:p>
          <a:p>
            <a:pPr marR="0" lvl="1" rtl="0"/>
            <a:r>
              <a:rPr lang="en-US" b="1" i="0" u="none" strike="noStrike" baseline="0" dirty="0">
                <a:solidFill>
                  <a:srgbClr val="000000"/>
                </a:solidFill>
                <a:latin typeface="Times New Roman" panose="02020603050405020304" pitchFamily="18" charset="0"/>
              </a:rPr>
              <a:t>Field protocol including sketches on topographic map and / or satellite image, </a:t>
            </a:r>
            <a:r>
              <a:rPr lang="en-US" b="1" i="0" u="none" strike="noStrike" baseline="0" dirty="0" err="1">
                <a:solidFill>
                  <a:srgbClr val="000000"/>
                </a:solidFill>
                <a:latin typeface="Times New Roman" panose="02020603050405020304" pitchFamily="18" charset="0"/>
              </a:rPr>
              <a:t>GCP</a:t>
            </a:r>
            <a:r>
              <a:rPr lang="en-US" b="1" i="0" u="none" strike="noStrike" baseline="0" dirty="0">
                <a:solidFill>
                  <a:srgbClr val="000000"/>
                </a:solidFill>
                <a:latin typeface="Times New Roman" panose="02020603050405020304" pitchFamily="18" charset="0"/>
              </a:rPr>
              <a:t> collected with the agreement of stakeholders, description of the boundary lines</a:t>
            </a:r>
          </a:p>
          <a:p>
            <a:pPr marR="0" lvl="1" rtl="0"/>
            <a:r>
              <a:rPr lang="en-US" b="1" i="0" u="none" strike="noStrike" baseline="0" dirty="0">
                <a:solidFill>
                  <a:srgbClr val="000000"/>
                </a:solidFill>
                <a:latin typeface="Times New Roman" panose="02020603050405020304" pitchFamily="18" charset="0"/>
              </a:rPr>
              <a:t>Baseline data including river, road and land cover (if exists)</a:t>
            </a:r>
          </a:p>
          <a:p>
            <a:pPr marR="0" lvl="1" rtl="0"/>
            <a:r>
              <a:rPr lang="en-US" b="1" i="0" u="none" strike="noStrike" baseline="0" dirty="0">
                <a:solidFill>
                  <a:srgbClr val="000000"/>
                </a:solidFill>
                <a:latin typeface="Times New Roman" panose="02020603050405020304" pitchFamily="18" charset="0"/>
              </a:rPr>
              <a:t>High resolution image (Give priority for recent </a:t>
            </a:r>
            <a:r>
              <a:rPr lang="en-US" b="1" i="0" u="none" strike="noStrike" baseline="0" dirty="0" err="1">
                <a:solidFill>
                  <a:srgbClr val="000000"/>
                </a:solidFill>
                <a:latin typeface="Times New Roman" panose="02020603050405020304" pitchFamily="18" charset="0"/>
              </a:rPr>
              <a:t>ortho</a:t>
            </a:r>
            <a:r>
              <a:rPr lang="en-US" b="1" i="0" u="none" strike="noStrike" baseline="0" dirty="0">
                <a:solidFill>
                  <a:srgbClr val="000000"/>
                </a:solidFill>
                <a:latin typeface="Times New Roman" panose="02020603050405020304" pitchFamily="18" charset="0"/>
              </a:rPr>
              <a:t>-photos. If these does not exists, use very high resolution, recent satellite imagery)</a:t>
            </a:r>
          </a:p>
          <a:p>
            <a:pPr marR="0" lvl="1" rtl="0"/>
            <a:r>
              <a:rPr lang="en-US" b="1" i="0" u="none" strike="noStrike" baseline="0" dirty="0">
                <a:solidFill>
                  <a:srgbClr val="000000"/>
                </a:solidFill>
                <a:latin typeface="Times New Roman" panose="02020603050405020304" pitchFamily="18" charset="0"/>
              </a:rPr>
              <a:t> Topographic map or contour lines</a:t>
            </a:r>
          </a:p>
        </p:txBody>
      </p:sp>
    </p:spTree>
    <p:extLst>
      <p:ext uri="{BB962C8B-B14F-4D97-AF65-F5344CB8AC3E}">
        <p14:creationId xmlns:p14="http://schemas.microsoft.com/office/powerpoint/2010/main" val="31828010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Step 9: Site level inventory data summary</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compartment level data can be used to develop a site level information. The compartment level data can be used to generate thematic maps and area summaries by the selected attributes. The following are examples of site level data that can be generated from compartment level data:</a:t>
            </a:r>
          </a:p>
          <a:p>
            <a:pPr marR="0" lvl="1" rtl="0"/>
            <a:r>
              <a:rPr lang="en-US" b="1" i="0" u="none" strike="noStrike" baseline="0">
                <a:solidFill>
                  <a:srgbClr val="000000"/>
                </a:solidFill>
                <a:latin typeface="Times New Roman" panose="02020603050405020304" pitchFamily="18" charset="0"/>
              </a:rPr>
              <a:t>land use types</a:t>
            </a:r>
          </a:p>
          <a:p>
            <a:pPr marR="0" lvl="1" rtl="0"/>
            <a:r>
              <a:rPr lang="en-US" b="1" i="0" u="none" strike="noStrike" baseline="0">
                <a:solidFill>
                  <a:srgbClr val="000000"/>
                </a:solidFill>
                <a:latin typeface="Times New Roman" panose="02020603050405020304" pitchFamily="18" charset="0"/>
              </a:rPr>
              <a:t>land cover types</a:t>
            </a:r>
          </a:p>
          <a:p>
            <a:pPr marR="0" lvl="1" rtl="0"/>
            <a:r>
              <a:rPr lang="en-US" b="1" i="0" u="none" strike="noStrike" baseline="0">
                <a:solidFill>
                  <a:srgbClr val="000000"/>
                </a:solidFill>
                <a:latin typeface="Times New Roman" panose="02020603050405020304" pitchFamily="18" charset="0"/>
              </a:rPr>
              <a:t>species types</a:t>
            </a:r>
          </a:p>
          <a:p>
            <a:pPr marR="0" lvl="1" rtl="0"/>
            <a:r>
              <a:rPr lang="en-US" b="1" i="0" u="none" strike="noStrike" baseline="0">
                <a:solidFill>
                  <a:srgbClr val="000000"/>
                </a:solidFill>
                <a:latin typeface="Times New Roman" panose="02020603050405020304" pitchFamily="18" charset="0"/>
              </a:rPr>
              <a:t>age class</a:t>
            </a:r>
          </a:p>
        </p:txBody>
      </p:sp>
    </p:spTree>
    <p:extLst>
      <p:ext uri="{BB962C8B-B14F-4D97-AF65-F5344CB8AC3E}">
        <p14:creationId xmlns:p14="http://schemas.microsoft.com/office/powerpoint/2010/main" val="8751899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Relating inventory summary with forest compartment spatial data</a:t>
            </a:r>
          </a:p>
        </p:txBody>
      </p:sp>
      <p:sp>
        <p:nvSpPr>
          <p:cNvPr id="3" name="Text Placeholder 2"/>
          <p:cNvSpPr>
            <a:spLocks noGrp="1"/>
          </p:cNvSpPr>
          <p:nvPr>
            <p:ph type="body" idx="1"/>
          </p:nvPr>
        </p:nvSpPr>
        <p:spPr/>
        <p:txBody>
          <a:bodyPr>
            <a:normAutofit fontScale="85000" lnSpcReduction="10000"/>
          </a:bodyPr>
          <a:lstStyle/>
          <a:p>
            <a:pPr marR="0" lvl="0" rtl="0"/>
            <a:r>
              <a:rPr lang="en-US" b="1" i="0" u="none" strike="noStrike" baseline="0" dirty="0">
                <a:latin typeface="Times New Roman" panose="02020603050405020304" pitchFamily="18" charset="0"/>
              </a:rPr>
              <a:t>The summary of the forest inventory generally contains first compartment level information about the age, average </a:t>
            </a:r>
            <a:r>
              <a:rPr lang="en-US" b="1" i="0" u="none" strike="noStrike" baseline="0" dirty="0" err="1">
                <a:latin typeface="Times New Roman" panose="02020603050405020304" pitchFamily="18" charset="0"/>
              </a:rPr>
              <a:t>DBH</a:t>
            </a:r>
            <a:r>
              <a:rPr lang="en-US" b="1" i="0" u="none" strike="noStrike" baseline="0" dirty="0">
                <a:latin typeface="Times New Roman" panose="02020603050405020304" pitchFamily="18" charset="0"/>
              </a:rPr>
              <a:t>, average height (total, bole, dominant height), density (number of trees per ha), volume per tree, biomass, and carbon stock/ha. The hectare level information can be used to develop the compartment level information. This requires the compartment’s area, which the attribute of the compartment.</a:t>
            </a:r>
          </a:p>
          <a:p>
            <a:pPr marR="0" lvl="0" rtl="0"/>
            <a:r>
              <a:rPr lang="en-US" b="1" i="0" u="none" strike="noStrike" baseline="0" dirty="0">
                <a:latin typeface="Times New Roman" panose="02020603050405020304" pitchFamily="18" charset="0"/>
              </a:rPr>
              <a:t>The field observation at commitment and level should summarized and integrated with the compartment. Example of such information includes, soil depth, stoniness, problem (fire, grazing, illegal tree cutting, disease, </a:t>
            </a:r>
            <a:r>
              <a:rPr lang="en-US" b="1" i="0" u="none" strike="noStrike" baseline="0" dirty="0" err="1">
                <a:latin typeface="Times New Roman" panose="02020603050405020304" pitchFamily="18" charset="0"/>
              </a:rPr>
              <a:t>etc</a:t>
            </a:r>
            <a:r>
              <a:rPr lang="en-US" b="1" i="0" u="none" strike="noStrike" baseline="0" dirty="0">
                <a:latin typeface="Times New Roman" panose="02020603050405020304" pitchFamily="18" charset="0"/>
              </a:rPr>
              <a:t>). The foresters furthermore prepare a prescription/activity for each compartment to be undertaken during the planning period. Foresters manage the information about already performed activities for each compartment. Example of activities in forestry are site preparation for planting, planting, weeding, slashing, pruning, thinning, clear felling, guarding, conserving, etc.</a:t>
            </a:r>
          </a:p>
        </p:txBody>
      </p:sp>
    </p:spTree>
    <p:extLst>
      <p:ext uri="{BB962C8B-B14F-4D97-AF65-F5344CB8AC3E}">
        <p14:creationId xmlns:p14="http://schemas.microsoft.com/office/powerpoint/2010/main" val="3625027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Relating inventory summary with forest compartment spatial data</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The inventory summary data has temporal aspect, because that forest inventory is under taken at certain interval under normal condition (e.g. every 5 or 10 years). The historical data/information about forest compartment is required for different purposes, therefore, the data should be properly managed to allow analysis seamlessly. Similar to the forest inventory data, the forest activities (planned / performed) vary temporally and spatially.</a:t>
            </a:r>
          </a:p>
          <a:p>
            <a:pPr marR="0" lvl="0" rtl="0"/>
            <a:r>
              <a:rPr lang="en-US" b="1" i="0" u="none" strike="noStrike" baseline="0" dirty="0">
                <a:latin typeface="Times New Roman" panose="02020603050405020304" pitchFamily="18" charset="0"/>
              </a:rPr>
              <a:t>The above forest compartment related information should be managed in a database. The database of the forest compartment can be used to develop forest site level information. </a:t>
            </a:r>
          </a:p>
        </p:txBody>
      </p:sp>
    </p:spTree>
    <p:extLst>
      <p:ext uri="{BB962C8B-B14F-4D97-AF65-F5344CB8AC3E}">
        <p14:creationId xmlns:p14="http://schemas.microsoft.com/office/powerpoint/2010/main" val="3286429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A forest compartment </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compartment (vector layer)</a:t>
            </a:r>
          </a:p>
          <a:p>
            <a:pPr marR="0" lvl="0" rtl="0"/>
            <a:r>
              <a:rPr lang="en-US" b="1" i="0" u="none" strike="noStrike" baseline="0">
                <a:latin typeface="Times New Roman" panose="02020603050405020304" pitchFamily="18" charset="0"/>
              </a:rPr>
              <a:t>the tree level inventory summary at compartment and species level</a:t>
            </a:r>
          </a:p>
          <a:p>
            <a:pPr marR="0" lvl="0" rtl="0"/>
            <a:r>
              <a:rPr lang="en-US" b="1" i="0" u="none" strike="noStrike" baseline="0">
                <a:latin typeface="Times New Roman" panose="02020603050405020304" pitchFamily="18" charset="0"/>
              </a:rPr>
              <a:t>the forest stand/compartment field/site summary</a:t>
            </a:r>
          </a:p>
          <a:p>
            <a:pPr marR="0" lvl="0" rtl="0"/>
            <a:r>
              <a:rPr lang="en-US" b="1" i="0" u="none" strike="noStrike" baseline="0">
                <a:latin typeface="Times New Roman" panose="02020603050405020304" pitchFamily="18" charset="0"/>
              </a:rPr>
              <a:t>planned activities</a:t>
            </a:r>
          </a:p>
          <a:p>
            <a:pPr marR="0" lvl="0" rtl="0"/>
            <a:r>
              <a:rPr lang="en-US" b="1" i="0" u="none" strike="noStrike" baseline="0">
                <a:latin typeface="Times New Roman" panose="02020603050405020304" pitchFamily="18" charset="0"/>
              </a:rPr>
              <a:t>performed activities</a:t>
            </a:r>
          </a:p>
          <a:p>
            <a:pPr marR="0" lvl="1" rtl="0"/>
            <a:r>
              <a:rPr lang="en-US" b="1" i="0" u="none" strike="noStrike" baseline="0">
                <a:solidFill>
                  <a:srgbClr val="000000"/>
                </a:solidFill>
                <a:latin typeface="Times New Roman" panose="02020603050405020304" pitchFamily="18" charset="0"/>
              </a:rPr>
              <a:t>These tables are logically related, and can be managed in a geo-database (e.g. ArcGIS, postgreSQL).</a:t>
            </a:r>
          </a:p>
          <a:p>
            <a:pPr marR="0" lvl="1" rtl="0"/>
            <a:r>
              <a:rPr lang="en-US" b="1" i="0" u="none" strike="noStrike" baseline="0">
                <a:solidFill>
                  <a:srgbClr val="000000"/>
                </a:solidFill>
                <a:latin typeface="Times New Roman" panose="02020603050405020304" pitchFamily="18" charset="0"/>
              </a:rPr>
              <a:t>Activity: 1) Discuss the conceptual and logical design of the above tables in any DBMS, 2) create a template geo-database to manage the proposed database, 3) create a model to develop information at forest site level, 4) publish the thematic maps in ArcGIS/QGIS (forest compartment map, species map, proposed forest activities, etc.)</a:t>
            </a:r>
          </a:p>
        </p:txBody>
      </p:sp>
    </p:spTree>
    <p:extLst>
      <p:ext uri="{BB962C8B-B14F-4D97-AF65-F5344CB8AC3E}">
        <p14:creationId xmlns:p14="http://schemas.microsoft.com/office/powerpoint/2010/main" val="3004847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inventory analysis: tree and stand parameters </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 (Density, basal area, volume, biomass, carbon stock) </a:t>
            </a:r>
          </a:p>
        </p:txBody>
      </p:sp>
    </p:spTree>
    <p:extLst>
      <p:ext uri="{BB962C8B-B14F-4D97-AF65-F5344CB8AC3E}">
        <p14:creationId xmlns:p14="http://schemas.microsoft.com/office/powerpoint/2010/main" val="30697693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Sample table: compartment level summary of inventory data</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forest inventory should be summarized at compartment level. The summary should include average DBH, dominant height, basal area, density (number of trees), volume, biomass and carbon stock.  If the stand is composed of more than one species, the tree parameters should be done recorded for each species.</a:t>
            </a:r>
          </a:p>
        </p:txBody>
      </p:sp>
    </p:spTree>
    <p:extLst>
      <p:ext uri="{BB962C8B-B14F-4D97-AF65-F5344CB8AC3E}">
        <p14:creationId xmlns:p14="http://schemas.microsoft.com/office/powerpoint/2010/main" val="21791878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86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91678603"/>
              </p:ext>
            </p:extLst>
          </p:nvPr>
        </p:nvGraphicFramePr>
        <p:xfrm>
          <a:off x="0" y="2465517"/>
          <a:ext cx="11991108" cy="2571927"/>
        </p:xfrm>
        <a:graphic>
          <a:graphicData uri="http://schemas.openxmlformats.org/drawingml/2006/table">
            <a:tbl>
              <a:tblPr firstRow="1" firstCol="1" bandRow="1">
                <a:tableStyleId>{5C22544A-7EE6-4342-B048-85BDC9FD1C3A}</a:tableStyleId>
              </a:tblPr>
              <a:tblGrid>
                <a:gridCol w="1198588">
                  <a:extLst>
                    <a:ext uri="{9D8B030D-6E8A-4147-A177-3AD203B41FA5}">
                      <a16:colId xmlns:a16="http://schemas.microsoft.com/office/drawing/2014/main" val="20000"/>
                    </a:ext>
                  </a:extLst>
                </a:gridCol>
                <a:gridCol w="1198588">
                  <a:extLst>
                    <a:ext uri="{9D8B030D-6E8A-4147-A177-3AD203B41FA5}">
                      <a16:colId xmlns:a16="http://schemas.microsoft.com/office/drawing/2014/main" val="20001"/>
                    </a:ext>
                  </a:extLst>
                </a:gridCol>
                <a:gridCol w="1198588">
                  <a:extLst>
                    <a:ext uri="{9D8B030D-6E8A-4147-A177-3AD203B41FA5}">
                      <a16:colId xmlns:a16="http://schemas.microsoft.com/office/drawing/2014/main" val="20002"/>
                    </a:ext>
                  </a:extLst>
                </a:gridCol>
                <a:gridCol w="1198588">
                  <a:extLst>
                    <a:ext uri="{9D8B030D-6E8A-4147-A177-3AD203B41FA5}">
                      <a16:colId xmlns:a16="http://schemas.microsoft.com/office/drawing/2014/main" val="20003"/>
                    </a:ext>
                  </a:extLst>
                </a:gridCol>
                <a:gridCol w="1198588">
                  <a:extLst>
                    <a:ext uri="{9D8B030D-6E8A-4147-A177-3AD203B41FA5}">
                      <a16:colId xmlns:a16="http://schemas.microsoft.com/office/drawing/2014/main" val="20004"/>
                    </a:ext>
                  </a:extLst>
                </a:gridCol>
                <a:gridCol w="1198588">
                  <a:extLst>
                    <a:ext uri="{9D8B030D-6E8A-4147-A177-3AD203B41FA5}">
                      <a16:colId xmlns:a16="http://schemas.microsoft.com/office/drawing/2014/main" val="20005"/>
                    </a:ext>
                  </a:extLst>
                </a:gridCol>
                <a:gridCol w="1199895">
                  <a:extLst>
                    <a:ext uri="{9D8B030D-6E8A-4147-A177-3AD203B41FA5}">
                      <a16:colId xmlns:a16="http://schemas.microsoft.com/office/drawing/2014/main" val="20006"/>
                    </a:ext>
                  </a:extLst>
                </a:gridCol>
                <a:gridCol w="1199895">
                  <a:extLst>
                    <a:ext uri="{9D8B030D-6E8A-4147-A177-3AD203B41FA5}">
                      <a16:colId xmlns:a16="http://schemas.microsoft.com/office/drawing/2014/main" val="20007"/>
                    </a:ext>
                  </a:extLst>
                </a:gridCol>
                <a:gridCol w="1199895">
                  <a:extLst>
                    <a:ext uri="{9D8B030D-6E8A-4147-A177-3AD203B41FA5}">
                      <a16:colId xmlns:a16="http://schemas.microsoft.com/office/drawing/2014/main" val="20008"/>
                    </a:ext>
                  </a:extLst>
                </a:gridCol>
                <a:gridCol w="1199895">
                  <a:extLst>
                    <a:ext uri="{9D8B030D-6E8A-4147-A177-3AD203B41FA5}">
                      <a16:colId xmlns:a16="http://schemas.microsoft.com/office/drawing/2014/main" val="20009"/>
                    </a:ext>
                  </a:extLst>
                </a:gridCol>
              </a:tblGrid>
              <a:tr h="684803">
                <a:tc>
                  <a:txBody>
                    <a:bodyPr/>
                    <a:lstStyle/>
                    <a:p>
                      <a:pPr algn="just">
                        <a:spcAft>
                          <a:spcPts val="600"/>
                        </a:spcAft>
                      </a:pPr>
                      <a:r>
                        <a:rPr lang="en-US" sz="1600" dirty="0">
                          <a:effectLst/>
                        </a:rPr>
                        <a:t>Comp id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Species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Year*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Regeneration types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DBH</a:t>
                      </a:r>
                    </a:p>
                    <a:p>
                      <a:pPr algn="just">
                        <a:spcAft>
                          <a:spcPts val="600"/>
                        </a:spcAft>
                      </a:pPr>
                      <a:r>
                        <a:rPr lang="en-US" sz="1600">
                          <a:effectLst/>
                        </a:rPr>
                        <a:t>cm</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DOMH</a:t>
                      </a:r>
                    </a:p>
                    <a:p>
                      <a:pPr algn="just">
                        <a:spcAft>
                          <a:spcPts val="600"/>
                        </a:spcAft>
                      </a:pPr>
                      <a:r>
                        <a:rPr lang="en-US" sz="1600">
                          <a:effectLst/>
                        </a:rPr>
                        <a:t>m</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N/ha</a:t>
                      </a:r>
                    </a:p>
                    <a:p>
                      <a:pPr algn="just">
                        <a:spcAft>
                          <a:spcPts val="600"/>
                        </a:spcAft>
                      </a:pPr>
                      <a:r>
                        <a:rPr lang="en-US" sz="1600">
                          <a:effectLst/>
                        </a:rPr>
                        <a:t>number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V (m</a:t>
                      </a:r>
                      <a:r>
                        <a:rPr lang="en-US" sz="1600" baseline="30000">
                          <a:effectLst/>
                        </a:rPr>
                        <a:t>3</a:t>
                      </a:r>
                      <a:r>
                        <a:rPr lang="en-US" sz="1600">
                          <a:effectLst/>
                        </a:rPr>
                        <a:t>)ha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Biomass</a:t>
                      </a:r>
                    </a:p>
                    <a:p>
                      <a:pPr algn="just">
                        <a:spcAft>
                          <a:spcPts val="600"/>
                        </a:spcAft>
                      </a:pPr>
                      <a:r>
                        <a:rPr lang="en-US" sz="1600">
                          <a:effectLst/>
                        </a:rPr>
                        <a:t>Tons / ha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Carbon stock / ha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77802">
                <a:tc>
                  <a:txBody>
                    <a:bodyPr/>
                    <a:lstStyle/>
                    <a:p>
                      <a:pPr algn="just">
                        <a:spcAft>
                          <a:spcPts val="600"/>
                        </a:spcAft>
                      </a:pPr>
                      <a:r>
                        <a:rPr lang="en-US" sz="1600">
                          <a:effectLst/>
                        </a:rPr>
                        <a:t>1a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Cupressus lusitanica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2010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Plated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21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14.5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701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245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1.2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0.2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77802">
                <a:tc>
                  <a:txBody>
                    <a:bodyPr/>
                    <a:lstStyle/>
                    <a:p>
                      <a:pPr algn="just">
                        <a:spcAft>
                          <a:spcPts val="600"/>
                        </a:spcAft>
                      </a:pPr>
                      <a:r>
                        <a:rPr lang="en-US" sz="1600">
                          <a:effectLst/>
                        </a:rPr>
                        <a:t>1a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Afrocarpus gracilior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dirty="0">
                          <a:effectLst/>
                        </a:rPr>
                        <a:t>2015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planted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10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545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92601">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92601">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92601">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a:effectLst/>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6"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kern="1800">
                <a:latin typeface="Times New Roman" panose="02020603050405020304" pitchFamily="18" charset="0"/>
              </a:rPr>
              <a:t>Compartment stand parameters (year only for assisted regeneration)</a:t>
            </a:r>
            <a:endParaRPr lang="en-US" b="1" kern="1800" dirty="0">
              <a:latin typeface="Times New Roman" panose="02020603050405020304" pitchFamily="18" charset="0"/>
            </a:endParaRPr>
          </a:p>
        </p:txBody>
      </p:sp>
    </p:spTree>
    <p:extLst>
      <p:ext uri="{BB962C8B-B14F-4D97-AF65-F5344CB8AC3E}">
        <p14:creationId xmlns:p14="http://schemas.microsoft.com/office/powerpoint/2010/main" val="42645322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87</a:t>
            </a:fld>
            <a:endParaRPr lang="en-US"/>
          </a:p>
        </p:txBody>
      </p:sp>
      <p:sp>
        <p:nvSpPr>
          <p:cNvPr id="5" name="Title 1"/>
          <p:cNvSpPr txBox="1">
            <a:spLocks/>
          </p:cNvSpPr>
          <p:nvPr/>
        </p:nvSpPr>
        <p:spPr>
          <a:xfrm>
            <a:off x="838200" y="365125"/>
            <a:ext cx="10515600" cy="1325563"/>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kern="1800" dirty="0">
                <a:latin typeface="Times New Roman" panose="02020603050405020304" pitchFamily="18" charset="0"/>
              </a:rPr>
              <a:t> Mean and sum of stock, basal area and volume of selected compartments according species</a:t>
            </a:r>
          </a:p>
        </p:txBody>
      </p:sp>
      <p:graphicFrame>
        <p:nvGraphicFramePr>
          <p:cNvPr id="6" name="Table 5"/>
          <p:cNvGraphicFramePr>
            <a:graphicFrameLocks noGrp="1"/>
          </p:cNvGraphicFramePr>
          <p:nvPr>
            <p:extLst>
              <p:ext uri="{D42A27DB-BD31-4B8C-83A1-F6EECF244321}">
                <p14:modId xmlns:p14="http://schemas.microsoft.com/office/powerpoint/2010/main" val="518074408"/>
              </p:ext>
            </p:extLst>
          </p:nvPr>
        </p:nvGraphicFramePr>
        <p:xfrm>
          <a:off x="838186" y="2784765"/>
          <a:ext cx="10515628" cy="3539842"/>
        </p:xfrm>
        <a:graphic>
          <a:graphicData uri="http://schemas.openxmlformats.org/drawingml/2006/table">
            <a:tbl>
              <a:tblPr firstRow="1" firstCol="1" bandRow="1">
                <a:tableStyleId>{5C22544A-7EE6-4342-B048-85BDC9FD1C3A}</a:tableStyleId>
              </a:tblPr>
              <a:tblGrid>
                <a:gridCol w="594955">
                  <a:extLst>
                    <a:ext uri="{9D8B030D-6E8A-4147-A177-3AD203B41FA5}">
                      <a16:colId xmlns:a16="http://schemas.microsoft.com/office/drawing/2014/main" val="20000"/>
                    </a:ext>
                  </a:extLst>
                </a:gridCol>
                <a:gridCol w="522650">
                  <a:extLst>
                    <a:ext uri="{9D8B030D-6E8A-4147-A177-3AD203B41FA5}">
                      <a16:colId xmlns:a16="http://schemas.microsoft.com/office/drawing/2014/main" val="20001"/>
                    </a:ext>
                  </a:extLst>
                </a:gridCol>
                <a:gridCol w="1446069">
                  <a:extLst>
                    <a:ext uri="{9D8B030D-6E8A-4147-A177-3AD203B41FA5}">
                      <a16:colId xmlns:a16="http://schemas.microsoft.com/office/drawing/2014/main" val="20002"/>
                    </a:ext>
                  </a:extLst>
                </a:gridCol>
                <a:gridCol w="423492">
                  <a:extLst>
                    <a:ext uri="{9D8B030D-6E8A-4147-A177-3AD203B41FA5}">
                      <a16:colId xmlns:a16="http://schemas.microsoft.com/office/drawing/2014/main" val="20003"/>
                    </a:ext>
                  </a:extLst>
                </a:gridCol>
                <a:gridCol w="423492">
                  <a:extLst>
                    <a:ext uri="{9D8B030D-6E8A-4147-A177-3AD203B41FA5}">
                      <a16:colId xmlns:a16="http://schemas.microsoft.com/office/drawing/2014/main" val="20004"/>
                    </a:ext>
                  </a:extLst>
                </a:gridCol>
                <a:gridCol w="330530">
                  <a:extLst>
                    <a:ext uri="{9D8B030D-6E8A-4147-A177-3AD203B41FA5}">
                      <a16:colId xmlns:a16="http://schemas.microsoft.com/office/drawing/2014/main" val="20005"/>
                    </a:ext>
                  </a:extLst>
                </a:gridCol>
                <a:gridCol w="326398">
                  <a:extLst>
                    <a:ext uri="{9D8B030D-6E8A-4147-A177-3AD203B41FA5}">
                      <a16:colId xmlns:a16="http://schemas.microsoft.com/office/drawing/2014/main" val="20006"/>
                    </a:ext>
                  </a:extLst>
                </a:gridCol>
                <a:gridCol w="504058">
                  <a:extLst>
                    <a:ext uri="{9D8B030D-6E8A-4147-A177-3AD203B41FA5}">
                      <a16:colId xmlns:a16="http://schemas.microsoft.com/office/drawing/2014/main" val="20007"/>
                    </a:ext>
                  </a:extLst>
                </a:gridCol>
                <a:gridCol w="504058">
                  <a:extLst>
                    <a:ext uri="{9D8B030D-6E8A-4147-A177-3AD203B41FA5}">
                      <a16:colId xmlns:a16="http://schemas.microsoft.com/office/drawing/2014/main" val="20008"/>
                    </a:ext>
                  </a:extLst>
                </a:gridCol>
                <a:gridCol w="330530">
                  <a:extLst>
                    <a:ext uri="{9D8B030D-6E8A-4147-A177-3AD203B41FA5}">
                      <a16:colId xmlns:a16="http://schemas.microsoft.com/office/drawing/2014/main" val="20009"/>
                    </a:ext>
                  </a:extLst>
                </a:gridCol>
                <a:gridCol w="330530">
                  <a:extLst>
                    <a:ext uri="{9D8B030D-6E8A-4147-A177-3AD203B41FA5}">
                      <a16:colId xmlns:a16="http://schemas.microsoft.com/office/drawing/2014/main" val="20010"/>
                    </a:ext>
                  </a:extLst>
                </a:gridCol>
                <a:gridCol w="326398">
                  <a:extLst>
                    <a:ext uri="{9D8B030D-6E8A-4147-A177-3AD203B41FA5}">
                      <a16:colId xmlns:a16="http://schemas.microsoft.com/office/drawing/2014/main" val="20011"/>
                    </a:ext>
                  </a:extLst>
                </a:gridCol>
                <a:gridCol w="504058">
                  <a:extLst>
                    <a:ext uri="{9D8B030D-6E8A-4147-A177-3AD203B41FA5}">
                      <a16:colId xmlns:a16="http://schemas.microsoft.com/office/drawing/2014/main" val="20012"/>
                    </a:ext>
                  </a:extLst>
                </a:gridCol>
                <a:gridCol w="504058">
                  <a:extLst>
                    <a:ext uri="{9D8B030D-6E8A-4147-A177-3AD203B41FA5}">
                      <a16:colId xmlns:a16="http://schemas.microsoft.com/office/drawing/2014/main" val="20013"/>
                    </a:ext>
                  </a:extLst>
                </a:gridCol>
                <a:gridCol w="330530">
                  <a:extLst>
                    <a:ext uri="{9D8B030D-6E8A-4147-A177-3AD203B41FA5}">
                      <a16:colId xmlns:a16="http://schemas.microsoft.com/office/drawing/2014/main" val="20014"/>
                    </a:ext>
                  </a:extLst>
                </a:gridCol>
                <a:gridCol w="330530">
                  <a:extLst>
                    <a:ext uri="{9D8B030D-6E8A-4147-A177-3AD203B41FA5}">
                      <a16:colId xmlns:a16="http://schemas.microsoft.com/office/drawing/2014/main" val="20015"/>
                    </a:ext>
                  </a:extLst>
                </a:gridCol>
                <a:gridCol w="326398">
                  <a:extLst>
                    <a:ext uri="{9D8B030D-6E8A-4147-A177-3AD203B41FA5}">
                      <a16:colId xmlns:a16="http://schemas.microsoft.com/office/drawing/2014/main" val="20016"/>
                    </a:ext>
                  </a:extLst>
                </a:gridCol>
                <a:gridCol w="504058">
                  <a:extLst>
                    <a:ext uri="{9D8B030D-6E8A-4147-A177-3AD203B41FA5}">
                      <a16:colId xmlns:a16="http://schemas.microsoft.com/office/drawing/2014/main" val="20017"/>
                    </a:ext>
                  </a:extLst>
                </a:gridCol>
                <a:gridCol w="504058">
                  <a:extLst>
                    <a:ext uri="{9D8B030D-6E8A-4147-A177-3AD203B41FA5}">
                      <a16:colId xmlns:a16="http://schemas.microsoft.com/office/drawing/2014/main" val="20018"/>
                    </a:ext>
                  </a:extLst>
                </a:gridCol>
                <a:gridCol w="561901">
                  <a:extLst>
                    <a:ext uri="{9D8B030D-6E8A-4147-A177-3AD203B41FA5}">
                      <a16:colId xmlns:a16="http://schemas.microsoft.com/office/drawing/2014/main" val="20019"/>
                    </a:ext>
                  </a:extLst>
                </a:gridCol>
                <a:gridCol w="561901">
                  <a:extLst>
                    <a:ext uri="{9D8B030D-6E8A-4147-A177-3AD203B41FA5}">
                      <a16:colId xmlns:a16="http://schemas.microsoft.com/office/drawing/2014/main" val="20020"/>
                    </a:ext>
                  </a:extLst>
                </a:gridCol>
                <a:gridCol w="162488">
                  <a:extLst>
                    <a:ext uri="{9D8B030D-6E8A-4147-A177-3AD203B41FA5}">
                      <a16:colId xmlns:a16="http://schemas.microsoft.com/office/drawing/2014/main" val="20021"/>
                    </a:ext>
                  </a:extLst>
                </a:gridCol>
                <a:gridCol w="162488">
                  <a:extLst>
                    <a:ext uri="{9D8B030D-6E8A-4147-A177-3AD203B41FA5}">
                      <a16:colId xmlns:a16="http://schemas.microsoft.com/office/drawing/2014/main" val="20022"/>
                    </a:ext>
                  </a:extLst>
                </a:gridCol>
              </a:tblGrid>
              <a:tr h="764918">
                <a:tc rowSpan="2">
                  <a:txBody>
                    <a:bodyPr/>
                    <a:lstStyle/>
                    <a:p>
                      <a:pPr algn="ctr">
                        <a:lnSpc>
                          <a:spcPct val="107000"/>
                        </a:lnSpc>
                        <a:spcAft>
                          <a:spcPts val="0"/>
                        </a:spcAft>
                      </a:pPr>
                      <a:r>
                        <a:rPr lang="en-US" sz="1400">
                          <a:effectLst/>
                        </a:rPr>
                        <a:t>Comp</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rowSpan="2">
                  <a:txBody>
                    <a:bodyPr/>
                    <a:lstStyle/>
                    <a:p>
                      <a:pPr algn="ctr">
                        <a:lnSpc>
                          <a:spcPct val="107000"/>
                        </a:lnSpc>
                        <a:spcAft>
                          <a:spcPts val="0"/>
                        </a:spcAft>
                      </a:pPr>
                      <a:r>
                        <a:rPr lang="en-US" sz="1400">
                          <a:effectLst/>
                        </a:rPr>
                        <a:t>Area (ha)</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rowSpan="2">
                  <a:txBody>
                    <a:bodyPr/>
                    <a:lstStyle/>
                    <a:p>
                      <a:pPr algn="ctr">
                        <a:lnSpc>
                          <a:spcPct val="107000"/>
                        </a:lnSpc>
                        <a:spcAft>
                          <a:spcPts val="0"/>
                        </a:spcAft>
                      </a:pPr>
                      <a:r>
                        <a:rPr lang="en-US" sz="1400">
                          <a:effectLst/>
                        </a:rPr>
                        <a:t>species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gridSpan="2">
                  <a:txBody>
                    <a:bodyPr/>
                    <a:lstStyle/>
                    <a:p>
                      <a:pPr algn="ctr">
                        <a:lnSpc>
                          <a:spcPct val="107000"/>
                        </a:lnSpc>
                        <a:spcAft>
                          <a:spcPts val="0"/>
                        </a:spcAft>
                      </a:pPr>
                      <a:r>
                        <a:rPr lang="en-US" sz="1400">
                          <a:effectLst/>
                        </a:rPr>
                        <a:t>Number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hMerge="1">
                  <a:txBody>
                    <a:bodyPr/>
                    <a:lstStyle/>
                    <a:p>
                      <a:endParaRPr lang="en-US"/>
                    </a:p>
                  </a:txBody>
                  <a:tcPr/>
                </a:tc>
                <a:tc gridSpan="5">
                  <a:txBody>
                    <a:bodyPr/>
                    <a:lstStyle/>
                    <a:p>
                      <a:pPr algn="ctr">
                        <a:lnSpc>
                          <a:spcPct val="107000"/>
                        </a:lnSpc>
                        <a:spcAft>
                          <a:spcPts val="0"/>
                        </a:spcAft>
                      </a:pPr>
                      <a:r>
                        <a:rPr lang="en-US" sz="1400">
                          <a:effectLst/>
                        </a:rPr>
                        <a:t>Under story</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07000"/>
                        </a:lnSpc>
                        <a:spcAft>
                          <a:spcPts val="0"/>
                        </a:spcAft>
                      </a:pPr>
                      <a:r>
                        <a:rPr lang="en-US" sz="1400">
                          <a:effectLst/>
                        </a:rPr>
                        <a:t>Main story</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07000"/>
                        </a:lnSpc>
                        <a:spcAft>
                          <a:spcPts val="0"/>
                        </a:spcAft>
                      </a:pPr>
                      <a:r>
                        <a:rPr lang="en-US" sz="1400">
                          <a:effectLst/>
                        </a:rPr>
                        <a:t>Emergent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a:lnSpc>
                          <a:spcPct val="107000"/>
                        </a:lnSpc>
                        <a:spcAft>
                          <a:spcPts val="0"/>
                        </a:spcAft>
                      </a:pPr>
                      <a:r>
                        <a:rPr lang="en-US" sz="1400">
                          <a:effectLst/>
                        </a:rPr>
                        <a:t>Total Compartment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569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71755" marR="71755" algn="just">
                        <a:lnSpc>
                          <a:spcPct val="107000"/>
                        </a:lnSpc>
                        <a:spcAft>
                          <a:spcPts val="0"/>
                        </a:spcAft>
                      </a:pPr>
                      <a:r>
                        <a:rPr lang="en-US" sz="1400">
                          <a:effectLst/>
                        </a:rPr>
                        <a:t>Seed.</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vert="vert270" anchor="b"/>
                </a:tc>
                <a:tc>
                  <a:txBody>
                    <a:bodyPr/>
                    <a:lstStyle/>
                    <a:p>
                      <a:pPr marL="71755" marR="71755" algn="just">
                        <a:lnSpc>
                          <a:spcPct val="107000"/>
                        </a:lnSpc>
                        <a:spcAft>
                          <a:spcPts val="0"/>
                        </a:spcAft>
                      </a:pPr>
                      <a:r>
                        <a:rPr lang="en-US" sz="1400">
                          <a:effectLst/>
                        </a:rPr>
                        <a:t>Sap.</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vert="vert270" anchor="b"/>
                </a:tc>
                <a:tc>
                  <a:txBody>
                    <a:bodyPr/>
                    <a:lstStyle/>
                    <a:p>
                      <a:pPr algn="just">
                        <a:lnSpc>
                          <a:spcPct val="107000"/>
                        </a:lnSpc>
                        <a:spcAft>
                          <a:spcPts val="0"/>
                        </a:spcAft>
                      </a:pPr>
                      <a:r>
                        <a:rPr lang="en-US" sz="1400">
                          <a:effectLst/>
                        </a:rPr>
                        <a:t>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G</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V</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DBH</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H</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G</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V</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DBH</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H</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G</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V</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DBH</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H</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Ns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Gs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Vs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extLst>
                  <a:ext uri="{0D108BD9-81ED-4DB2-BD59-A6C34878D82A}">
                    <a16:rowId xmlns:a16="http://schemas.microsoft.com/office/drawing/2014/main" val="10001"/>
                  </a:ext>
                </a:extLst>
              </a:tr>
              <a:tr h="505692">
                <a:tc>
                  <a:txBody>
                    <a:bodyPr/>
                    <a:lstStyle/>
                    <a:p>
                      <a:pPr algn="just">
                        <a:lnSpc>
                          <a:spcPct val="107000"/>
                        </a:lnSpc>
                        <a:spcAft>
                          <a:spcPts val="0"/>
                        </a:spcAft>
                      </a:pPr>
                      <a:r>
                        <a:rPr lang="en-US" sz="1400">
                          <a:effectLst/>
                        </a:rPr>
                        <a:t>1b</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8.16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Eucalyptus globulus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extLst>
                  <a:ext uri="{0D108BD9-81ED-4DB2-BD59-A6C34878D82A}">
                    <a16:rowId xmlns:a16="http://schemas.microsoft.com/office/drawing/2014/main" val="10002"/>
                  </a:ext>
                </a:extLst>
              </a:tr>
              <a:tr h="505692">
                <a:tc>
                  <a:txBody>
                    <a:bodyPr/>
                    <a:lstStyle/>
                    <a:p>
                      <a:pPr algn="just">
                        <a:lnSpc>
                          <a:spcPct val="107000"/>
                        </a:lnSpc>
                        <a:spcAft>
                          <a:spcPts val="0"/>
                        </a:spcAft>
                      </a:pPr>
                      <a:r>
                        <a:rPr lang="en-US" sz="1400">
                          <a:effectLst/>
                        </a:rPr>
                        <a:t>1d</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33.5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Eucalyptus globulus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extLst>
                  <a:ext uri="{0D108BD9-81ED-4DB2-BD59-A6C34878D82A}">
                    <a16:rowId xmlns:a16="http://schemas.microsoft.com/office/drawing/2014/main" val="10003"/>
                  </a:ext>
                </a:extLst>
              </a:tr>
              <a:tr h="505692">
                <a:tc>
                  <a:txBody>
                    <a:bodyPr/>
                    <a:lstStyle/>
                    <a:p>
                      <a:pPr algn="just">
                        <a:lnSpc>
                          <a:spcPct val="107000"/>
                        </a:lnSpc>
                        <a:spcAft>
                          <a:spcPts val="0"/>
                        </a:spcAft>
                      </a:pPr>
                      <a:r>
                        <a:rPr lang="en-US" sz="1400">
                          <a:effectLst/>
                        </a:rPr>
                        <a:t>2a</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25.8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Eucalyptus globulus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extLst>
                  <a:ext uri="{0D108BD9-81ED-4DB2-BD59-A6C34878D82A}">
                    <a16:rowId xmlns:a16="http://schemas.microsoft.com/office/drawing/2014/main" val="10004"/>
                  </a:ext>
                </a:extLst>
              </a:tr>
              <a:tr h="505692">
                <a:tc>
                  <a:txBody>
                    <a:bodyPr/>
                    <a:lstStyle/>
                    <a:p>
                      <a:pPr algn="just">
                        <a:lnSpc>
                          <a:spcPct val="107000"/>
                        </a:lnSpc>
                        <a:spcAft>
                          <a:spcPts val="0"/>
                        </a:spcAft>
                      </a:pPr>
                      <a:r>
                        <a:rPr lang="en-US" sz="1400">
                          <a:effectLst/>
                        </a:rPr>
                        <a:t>2b</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18.1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Eucalyptus globulus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extLst>
                  <a:ext uri="{0D108BD9-81ED-4DB2-BD59-A6C34878D82A}">
                    <a16:rowId xmlns:a16="http://schemas.microsoft.com/office/drawing/2014/main" val="10005"/>
                  </a:ext>
                </a:extLst>
              </a:tr>
              <a:tr h="246464">
                <a:tc>
                  <a:txBody>
                    <a:bodyPr/>
                    <a:lstStyle/>
                    <a:p>
                      <a:pPr algn="just">
                        <a:lnSpc>
                          <a:spcPct val="107000"/>
                        </a:lnSpc>
                        <a:spcAft>
                          <a:spcPts val="0"/>
                        </a:spcAft>
                      </a:pPr>
                      <a:r>
                        <a:rPr lang="en-US" sz="1400">
                          <a:effectLst/>
                        </a:rPr>
                        <a:t>2b</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18.1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Juniperus procera</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just">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tc>
                  <a:txBody>
                    <a:bodyPr/>
                    <a:lstStyle/>
                    <a:p>
                      <a:pPr algn="r">
                        <a:lnSpc>
                          <a:spcPct val="107000"/>
                        </a:lnSpc>
                        <a:spcAft>
                          <a:spcPts val="0"/>
                        </a:spcAft>
                      </a:pPr>
                      <a:r>
                        <a:rPr lang="en-US" sz="14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44" marR="68544" marT="0"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465285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Compartment level prescription</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 for the plan period should provide detailed information (task of the foresters). The table contains the following information: Compartment id, priority, prescription type, required man-days, output (e.g. in case of harvesting volume, in case of pruning number of trees, in case of planting number of seedling)</a:t>
            </a:r>
          </a:p>
          <a:p>
            <a:pPr marR="0" lvl="0" rtl="0"/>
            <a:r>
              <a:rPr lang="en-US" b="1" i="0" u="none" strike="noStrike" baseline="0">
                <a:latin typeface="Times New Roman" panose="02020603050405020304" pitchFamily="18" charset="0"/>
              </a:rPr>
              <a:t>Compartments that should be treated within the plan period (from year – to year</a:t>
            </a:r>
            <a:r>
              <a:rPr lang="en-US" b="0" i="0" u="none" strike="noStrike" kern="1800" baseline="0">
                <a:latin typeface="Times New Roman" panose="02020603050405020304" pitchFamily="18" charset="0"/>
              </a:rPr>
              <a:t>)</a:t>
            </a:r>
            <a:r>
              <a:rPr lang="en-US" b="1" i="0" u="none" strike="noStrike" kern="1800" baseline="0">
                <a:latin typeface="Times New Roman" panose="02020603050405020304" pitchFamily="18" charset="0"/>
              </a:rPr>
              <a:t> according to compartment and prescription type</a:t>
            </a:r>
          </a:p>
        </p:txBody>
      </p:sp>
    </p:spTree>
    <p:extLst>
      <p:ext uri="{BB962C8B-B14F-4D97-AF65-F5344CB8AC3E}">
        <p14:creationId xmlns:p14="http://schemas.microsoft.com/office/powerpoint/2010/main" val="7653803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89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57747691"/>
              </p:ext>
            </p:extLst>
          </p:nvPr>
        </p:nvGraphicFramePr>
        <p:xfrm>
          <a:off x="838200" y="2500847"/>
          <a:ext cx="10515598" cy="2508760"/>
        </p:xfrm>
        <a:graphic>
          <a:graphicData uri="http://schemas.openxmlformats.org/drawingml/2006/table">
            <a:tbl>
              <a:tblPr firstRow="1" firstCol="1" bandRow="1">
                <a:tableStyleId>{5C22544A-7EE6-4342-B048-85BDC9FD1C3A}</a:tableStyleId>
              </a:tblPr>
              <a:tblGrid>
                <a:gridCol w="1072591">
                  <a:extLst>
                    <a:ext uri="{9D8B030D-6E8A-4147-A177-3AD203B41FA5}">
                      <a16:colId xmlns:a16="http://schemas.microsoft.com/office/drawing/2014/main" val="20000"/>
                    </a:ext>
                  </a:extLst>
                </a:gridCol>
                <a:gridCol w="3032699">
                  <a:extLst>
                    <a:ext uri="{9D8B030D-6E8A-4147-A177-3AD203B41FA5}">
                      <a16:colId xmlns:a16="http://schemas.microsoft.com/office/drawing/2014/main" val="20001"/>
                    </a:ext>
                  </a:extLst>
                </a:gridCol>
                <a:gridCol w="1322862">
                  <a:extLst>
                    <a:ext uri="{9D8B030D-6E8A-4147-A177-3AD203B41FA5}">
                      <a16:colId xmlns:a16="http://schemas.microsoft.com/office/drawing/2014/main" val="20002"/>
                    </a:ext>
                  </a:extLst>
                </a:gridCol>
                <a:gridCol w="1579443">
                  <a:extLst>
                    <a:ext uri="{9D8B030D-6E8A-4147-A177-3AD203B41FA5}">
                      <a16:colId xmlns:a16="http://schemas.microsoft.com/office/drawing/2014/main" val="20003"/>
                    </a:ext>
                  </a:extLst>
                </a:gridCol>
                <a:gridCol w="1320759">
                  <a:extLst>
                    <a:ext uri="{9D8B030D-6E8A-4147-A177-3AD203B41FA5}">
                      <a16:colId xmlns:a16="http://schemas.microsoft.com/office/drawing/2014/main" val="20004"/>
                    </a:ext>
                  </a:extLst>
                </a:gridCol>
                <a:gridCol w="1093622">
                  <a:extLst>
                    <a:ext uri="{9D8B030D-6E8A-4147-A177-3AD203B41FA5}">
                      <a16:colId xmlns:a16="http://schemas.microsoft.com/office/drawing/2014/main" val="20005"/>
                    </a:ext>
                  </a:extLst>
                </a:gridCol>
                <a:gridCol w="1093622">
                  <a:extLst>
                    <a:ext uri="{9D8B030D-6E8A-4147-A177-3AD203B41FA5}">
                      <a16:colId xmlns:a16="http://schemas.microsoft.com/office/drawing/2014/main" val="20006"/>
                    </a:ext>
                  </a:extLst>
                </a:gridCol>
              </a:tblGrid>
              <a:tr h="190500">
                <a:tc>
                  <a:txBody>
                    <a:bodyPr/>
                    <a:lstStyle/>
                    <a:p>
                      <a:pPr algn="just">
                        <a:lnSpc>
                          <a:spcPct val="150000"/>
                        </a:lnSpc>
                        <a:spcAft>
                          <a:spcPts val="0"/>
                        </a:spcAft>
                      </a:pPr>
                      <a:r>
                        <a:rPr lang="en-US" sz="2400">
                          <a:effectLst/>
                        </a:rPr>
                        <a:t>Comp</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50000"/>
                        </a:lnSpc>
                        <a:spcAft>
                          <a:spcPts val="0"/>
                        </a:spcAft>
                      </a:pPr>
                      <a:r>
                        <a:rPr lang="en-US" sz="2400">
                          <a:effectLst/>
                        </a:rPr>
                        <a:t>Prescription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50000"/>
                        </a:lnSpc>
                        <a:spcAft>
                          <a:spcPts val="0"/>
                        </a:spcAft>
                      </a:pPr>
                      <a:r>
                        <a:rPr lang="en-US" sz="2400">
                          <a:effectLst/>
                        </a:rPr>
                        <a:t>Priority</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a:effectLst/>
                        </a:rPr>
                        <a:t>Activity area (ha)</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50000"/>
                        </a:lnSpc>
                        <a:spcAft>
                          <a:spcPts val="0"/>
                        </a:spcAft>
                      </a:pPr>
                      <a:r>
                        <a:rPr lang="en-US" sz="2400">
                          <a:effectLst/>
                        </a:rPr>
                        <a:t>Comp area (ha)</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50000"/>
                        </a:lnSpc>
                        <a:spcAft>
                          <a:spcPts val="0"/>
                        </a:spcAft>
                      </a:pPr>
                      <a:r>
                        <a:rPr lang="en-US" sz="2400">
                          <a:effectLst/>
                        </a:rPr>
                        <a:t>Man days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50000"/>
                        </a:lnSpc>
                        <a:spcAft>
                          <a:spcPts val="0"/>
                        </a:spcAft>
                      </a:pPr>
                      <a:r>
                        <a:rPr lang="en-US" sz="2400">
                          <a:effectLst/>
                        </a:rPr>
                        <a:t>output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90500">
                <a:tc>
                  <a:txBody>
                    <a:bodyPr/>
                    <a:lstStyle/>
                    <a:p>
                      <a:pPr algn="just">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0500">
                <a:tc>
                  <a:txBody>
                    <a:bodyPr/>
                    <a:lstStyle/>
                    <a:p>
                      <a:pPr algn="just">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90500">
                <a:tc>
                  <a:txBody>
                    <a:bodyPr/>
                    <a:lstStyle/>
                    <a:p>
                      <a:pPr algn="just">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a:effectLst/>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US" sz="24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7" name="Title 1"/>
          <p:cNvSpPr txBox="1">
            <a:spLocks/>
          </p:cNvSpPr>
          <p:nvPr/>
        </p:nvSpPr>
        <p:spPr>
          <a:xfrm>
            <a:off x="838200" y="365125"/>
            <a:ext cx="10515600" cy="1325563"/>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Aft>
                <a:spcPts val="1000"/>
              </a:spcAft>
            </a:pPr>
            <a:r>
              <a:rPr lang="en-US" b="1" kern="1800" dirty="0">
                <a:latin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Compartments that should be treated within the plan period (from year – to year) according to compartment and prescription type</a:t>
            </a:r>
          </a:p>
        </p:txBody>
      </p:sp>
    </p:spTree>
    <p:extLst>
      <p:ext uri="{BB962C8B-B14F-4D97-AF65-F5344CB8AC3E}">
        <p14:creationId xmlns:p14="http://schemas.microsoft.com/office/powerpoint/2010/main" val="167399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Practical: Creating /updating forest boundary map</a:t>
            </a:r>
          </a:p>
        </p:txBody>
      </p:sp>
      <p:sp>
        <p:nvSpPr>
          <p:cNvPr id="3" name="Text Placeholder 2"/>
          <p:cNvSpPr>
            <a:spLocks noGrp="1"/>
          </p:cNvSpPr>
          <p:nvPr>
            <p:ph type="body" idx="1"/>
          </p:nvPr>
        </p:nvSpPr>
        <p:spPr/>
        <p:txBody>
          <a:bodyPr>
            <a:normAutofit fontScale="62500" lnSpcReduction="20000"/>
          </a:bodyPr>
          <a:lstStyle/>
          <a:p>
            <a:pPr marR="0" lvl="0" rtl="0"/>
            <a:r>
              <a:rPr lang="en-US" b="1" i="0" u="none" strike="noStrike" baseline="0" dirty="0">
                <a:latin typeface="Times New Roman" panose="02020603050405020304" pitchFamily="18" charset="0"/>
              </a:rPr>
              <a:t>Steps</a:t>
            </a:r>
          </a:p>
          <a:p>
            <a:pPr marR="0" lvl="1" rtl="0"/>
            <a:r>
              <a:rPr lang="en-US" b="1" i="0" u="none" strike="noStrike" baseline="0" dirty="0">
                <a:solidFill>
                  <a:srgbClr val="000000"/>
                </a:solidFill>
                <a:latin typeface="Times New Roman" panose="02020603050405020304" pitchFamily="18" charset="0"/>
              </a:rPr>
              <a:t>Create working directory / sub directories for vector data, image, raster data, and final map layouts</a:t>
            </a:r>
          </a:p>
          <a:p>
            <a:pPr marR="0" lvl="1" rtl="0"/>
            <a:r>
              <a:rPr lang="en-US" b="1" i="0" u="none" strike="noStrike" baseline="0" dirty="0">
                <a:solidFill>
                  <a:srgbClr val="000000"/>
                </a:solidFill>
                <a:latin typeface="Times New Roman" panose="02020603050405020304" pitchFamily="18" charset="0"/>
              </a:rPr>
              <a:t>Import/copy the required data and data sources into the appropriate subdirectories</a:t>
            </a:r>
          </a:p>
          <a:p>
            <a:pPr marR="0" lvl="1" rtl="0"/>
            <a:r>
              <a:rPr lang="en-US" b="1" i="0" u="none" strike="noStrike" baseline="0" dirty="0">
                <a:solidFill>
                  <a:srgbClr val="000000"/>
                </a:solidFill>
                <a:latin typeface="Times New Roman" panose="02020603050405020304" pitchFamily="18" charset="0"/>
              </a:rPr>
              <a:t>Create new project and set the coordinate system of the project</a:t>
            </a:r>
          </a:p>
          <a:p>
            <a:pPr marR="0" lvl="1" rtl="0"/>
            <a:r>
              <a:rPr lang="en-US" b="1" i="0" u="none" strike="noStrike" baseline="0" dirty="0">
                <a:solidFill>
                  <a:srgbClr val="000000"/>
                </a:solidFill>
                <a:latin typeface="Times New Roman" panose="02020603050405020304" pitchFamily="18" charset="0"/>
              </a:rPr>
              <a:t>Add the background data into the canvas for the digitization (</a:t>
            </a:r>
            <a:r>
              <a:rPr lang="en-US" b="1" i="0" u="none" strike="noStrike" baseline="0" dirty="0" err="1">
                <a:solidFill>
                  <a:srgbClr val="000000"/>
                </a:solidFill>
                <a:latin typeface="Times New Roman" panose="02020603050405020304" pitchFamily="18" charset="0"/>
              </a:rPr>
              <a:t>GCP</a:t>
            </a:r>
            <a:r>
              <a:rPr lang="en-US" b="1" i="0" u="none" strike="noStrike" baseline="0" dirty="0">
                <a:solidFill>
                  <a:srgbClr val="000000"/>
                </a:solidFill>
                <a:latin typeface="Times New Roman" panose="02020603050405020304" pitchFamily="18" charset="0"/>
              </a:rPr>
              <a:t>, images, rivers, roads, topographic map (contour lines))</a:t>
            </a:r>
          </a:p>
          <a:p>
            <a:pPr marR="0" lvl="1" rtl="0"/>
            <a:r>
              <a:rPr lang="en-US" b="1" i="0" u="none" strike="noStrike" baseline="0" dirty="0">
                <a:solidFill>
                  <a:srgbClr val="000000"/>
                </a:solidFill>
                <a:latin typeface="Times New Roman" panose="02020603050405020304" pitchFamily="18" charset="0"/>
              </a:rPr>
              <a:t>Create a polygon layer with the CRS approved for the region forest mapping. The attributes of the layer should at least include: forest name, area in ha, perimeter, average elevation, annual rainfall , and average slope (</a:t>
            </a:r>
            <a:r>
              <a:rPr lang="en-US" b="1" i="1" u="none" strike="noStrike" baseline="0" dirty="0" err="1">
                <a:solidFill>
                  <a:srgbClr val="000000"/>
                </a:solidFill>
                <a:latin typeface="Times New Roman" panose="02020603050405020304" pitchFamily="18" charset="0"/>
              </a:rPr>
              <a:t>forestname</a:t>
            </a:r>
            <a:r>
              <a:rPr lang="en-US" b="1" i="1" u="none" strike="noStrike" baseline="0" dirty="0">
                <a:solidFill>
                  <a:srgbClr val="000000"/>
                </a:solidFill>
                <a:latin typeface="Times New Roman" panose="02020603050405020304" pitchFamily="18" charset="0"/>
              </a:rPr>
              <a:t>, </a:t>
            </a:r>
            <a:r>
              <a:rPr lang="en-US" b="1" i="1" u="none" strike="noStrike" baseline="0" dirty="0" err="1">
                <a:solidFill>
                  <a:srgbClr val="000000"/>
                </a:solidFill>
                <a:latin typeface="Times New Roman" panose="02020603050405020304" pitchFamily="18" charset="0"/>
              </a:rPr>
              <a:t>areaha</a:t>
            </a:r>
            <a:r>
              <a:rPr lang="en-US" b="1" i="1" u="none" strike="noStrike" baseline="0" dirty="0">
                <a:solidFill>
                  <a:srgbClr val="000000"/>
                </a:solidFill>
                <a:latin typeface="Times New Roman" panose="02020603050405020304" pitchFamily="18" charset="0"/>
              </a:rPr>
              <a:t>, </a:t>
            </a:r>
            <a:r>
              <a:rPr lang="en-US" b="1" i="1" u="none" strike="noStrike" baseline="0" dirty="0" err="1">
                <a:solidFill>
                  <a:srgbClr val="000000"/>
                </a:solidFill>
                <a:latin typeface="Times New Roman" panose="02020603050405020304" pitchFamily="18" charset="0"/>
              </a:rPr>
              <a:t>perimeter,elevation</a:t>
            </a:r>
            <a:r>
              <a:rPr lang="en-US" b="1" i="1" u="none" strike="noStrike" baseline="0" dirty="0">
                <a:solidFill>
                  <a:srgbClr val="000000"/>
                </a:solidFill>
                <a:latin typeface="Times New Roman" panose="02020603050405020304" pitchFamily="18" charset="0"/>
              </a:rPr>
              <a:t>, rainfall, </a:t>
            </a:r>
            <a:r>
              <a:rPr lang="en-US" b="1" i="1" u="none" strike="noStrike" baseline="0" dirty="0" err="1">
                <a:solidFill>
                  <a:srgbClr val="000000"/>
                </a:solidFill>
                <a:latin typeface="Times New Roman" panose="02020603050405020304" pitchFamily="18" charset="0"/>
              </a:rPr>
              <a:t>avgslope</a:t>
            </a:r>
            <a:r>
              <a:rPr lang="en-US" b="1" i="0" u="none" strike="noStrike" baseline="0" dirty="0">
                <a:solidFill>
                  <a:srgbClr val="000000"/>
                </a:solidFill>
                <a:latin typeface="Times New Roman" panose="02020603050405020304" pitchFamily="18" charset="0"/>
              </a:rPr>
              <a:t>)</a:t>
            </a:r>
          </a:p>
          <a:p>
            <a:pPr marR="0" lvl="1" rtl="0"/>
            <a:r>
              <a:rPr lang="en-US" b="1" i="0" u="none" strike="noStrike" baseline="0" dirty="0">
                <a:solidFill>
                  <a:srgbClr val="000000"/>
                </a:solidFill>
                <a:latin typeface="Times New Roman" panose="02020603050405020304" pitchFamily="18" charset="0"/>
              </a:rPr>
              <a:t>Change the symbol of the boundary polygon (hollow) and label with site name</a:t>
            </a:r>
          </a:p>
          <a:p>
            <a:pPr marR="0" lvl="1" rtl="0"/>
            <a:r>
              <a:rPr lang="en-US" b="1" i="0" u="none" strike="noStrike" baseline="0" dirty="0">
                <a:solidFill>
                  <a:srgbClr val="000000"/>
                </a:solidFill>
                <a:latin typeface="Times New Roman" panose="02020603050405020304" pitchFamily="18" charset="0"/>
              </a:rPr>
              <a:t>Change the snapping settings to allow snapping of </a:t>
            </a:r>
            <a:r>
              <a:rPr lang="en-US" b="1" i="0" u="none" strike="noStrike" baseline="0" dirty="0" err="1">
                <a:solidFill>
                  <a:srgbClr val="000000"/>
                </a:solidFill>
                <a:latin typeface="Times New Roman" panose="02020603050405020304" pitchFamily="18" charset="0"/>
              </a:rPr>
              <a:t>GCP</a:t>
            </a:r>
            <a:r>
              <a:rPr lang="en-US" b="1" i="0" u="none" strike="noStrike" baseline="0" dirty="0">
                <a:solidFill>
                  <a:srgbClr val="000000"/>
                </a:solidFill>
                <a:latin typeface="Times New Roman" panose="02020603050405020304" pitchFamily="18" charset="0"/>
              </a:rPr>
              <a:t>. Depending the boundary relationship to river and/or road, allow snapping of the forest boundary digitization to these features.</a:t>
            </a:r>
          </a:p>
          <a:p>
            <a:pPr marR="0" lvl="1" rtl="0"/>
            <a:r>
              <a:rPr lang="en-US" b="1" i="0" u="none" strike="noStrike" baseline="0" dirty="0">
                <a:solidFill>
                  <a:srgbClr val="000000"/>
                </a:solidFill>
                <a:latin typeface="Times New Roman" panose="02020603050405020304" pitchFamily="18" charset="0"/>
              </a:rPr>
              <a:t>Digitize the boundary following the field protocol and the boundary description: use the imagery as source of information; always snap to the </a:t>
            </a:r>
            <a:r>
              <a:rPr lang="en-US" b="1" i="0" u="none" strike="noStrike" baseline="0" dirty="0" err="1">
                <a:solidFill>
                  <a:srgbClr val="000000"/>
                </a:solidFill>
                <a:latin typeface="Times New Roman" panose="02020603050405020304" pitchFamily="18" charset="0"/>
              </a:rPr>
              <a:t>GCP</a:t>
            </a:r>
            <a:r>
              <a:rPr lang="en-US" b="1" i="0" u="none" strike="noStrike" baseline="0" dirty="0">
                <a:solidFill>
                  <a:srgbClr val="000000"/>
                </a:solidFill>
                <a:latin typeface="Times New Roman" panose="02020603050405020304" pitchFamily="18" charset="0"/>
              </a:rPr>
              <a:t>, river and or river where it is required</a:t>
            </a:r>
          </a:p>
          <a:p>
            <a:pPr marR="0" lvl="1" rtl="0"/>
            <a:r>
              <a:rPr lang="en-US" b="1" i="0" u="none" strike="noStrike" baseline="0" dirty="0">
                <a:solidFill>
                  <a:srgbClr val="000000"/>
                </a:solidFill>
                <a:latin typeface="Times New Roman" panose="02020603050405020304" pitchFamily="18" charset="0"/>
              </a:rPr>
              <a:t>Save the editing as frequently as possible and at the end of the editing</a:t>
            </a:r>
          </a:p>
          <a:p>
            <a:pPr marR="0" lvl="1" rtl="0"/>
            <a:r>
              <a:rPr lang="en-US" b="1" i="0" u="none" strike="noStrike" baseline="0" dirty="0">
                <a:solidFill>
                  <a:srgbClr val="000000"/>
                </a:solidFill>
                <a:latin typeface="Times New Roman" panose="02020603050405020304" pitchFamily="18" charset="0"/>
              </a:rPr>
              <a:t>Check for topological errors and accuracy of the shape of boundaries; edit errors</a:t>
            </a:r>
          </a:p>
          <a:p>
            <a:pPr marR="0" lvl="1" rtl="0"/>
            <a:r>
              <a:rPr lang="en-US" b="1" i="0" u="none" strike="noStrike" baseline="0" dirty="0">
                <a:solidFill>
                  <a:srgbClr val="000000"/>
                </a:solidFill>
                <a:latin typeface="Times New Roman" panose="02020603050405020304" pitchFamily="18" charset="0"/>
              </a:rPr>
              <a:t>Update the area column (</a:t>
            </a:r>
            <a:r>
              <a:rPr lang="en-US" b="1" i="0" u="none" strike="noStrike" baseline="0" dirty="0" err="1">
                <a:solidFill>
                  <a:srgbClr val="000000"/>
                </a:solidFill>
                <a:latin typeface="Times New Roman" panose="02020603050405020304" pitchFamily="18" charset="0"/>
              </a:rPr>
              <a:t>areha</a:t>
            </a:r>
            <a:r>
              <a:rPr lang="en-US" b="1" i="0" u="none" strike="noStrike" baseline="0" dirty="0">
                <a:solidFill>
                  <a:srgbClr val="000000"/>
                </a:solidFill>
                <a:latin typeface="Times New Roman" panose="02020603050405020304" pitchFamily="18" charset="0"/>
              </a:rPr>
              <a:t>) once the boundary digitization is completed.</a:t>
            </a:r>
          </a:p>
          <a:p>
            <a:pPr marR="0" lvl="1" rtl="0"/>
            <a:r>
              <a:rPr lang="en-US" b="1" i="0" u="none" strike="noStrike" baseline="0" dirty="0">
                <a:solidFill>
                  <a:srgbClr val="000000"/>
                </a:solidFill>
                <a:latin typeface="Times New Roman" panose="02020603050405020304" pitchFamily="18" charset="0"/>
              </a:rPr>
              <a:t>Prepare map layout. The map layout should have all elements of a map including main content (the forest boundary), additional contents (e.g. contour, river, road, place names, landmarks), legend. Title, north arrow, grid, foot not.</a:t>
            </a:r>
          </a:p>
        </p:txBody>
      </p:sp>
    </p:spTree>
    <p:extLst>
      <p:ext uri="{BB962C8B-B14F-4D97-AF65-F5344CB8AC3E}">
        <p14:creationId xmlns:p14="http://schemas.microsoft.com/office/powerpoint/2010/main" val="15616195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zoning</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In of this lecture material, the forest zoning has been described in detail. A forest are is divided into different zones based on the objectives of the forest development / project under consideration. The forest zoning requires various spatial and non-spatial data, and criteria for the zoning. The forest organization / bureau/ project defines the objectives, and the team composed of different experts develop the criteria . The criteria is normally developed through literature review and experiences from similar areas.</a:t>
            </a:r>
          </a:p>
        </p:txBody>
      </p:sp>
    </p:spTree>
    <p:extLst>
      <p:ext uri="{BB962C8B-B14F-4D97-AF65-F5344CB8AC3E}">
        <p14:creationId xmlns:p14="http://schemas.microsoft.com/office/powerpoint/2010/main" val="19878297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Activity: Forest zoning</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Tasks:  Divide the forest site into different zones using:</a:t>
            </a:r>
          </a:p>
          <a:p>
            <a:pPr marR="0" lvl="1" rtl="0"/>
            <a:r>
              <a:rPr lang="en-US" b="1" i="0" u="none" strike="noStrike" baseline="0">
                <a:solidFill>
                  <a:srgbClr val="000000"/>
                </a:solidFill>
                <a:latin typeface="Times New Roman" panose="02020603050405020304" pitchFamily="18" charset="0"/>
              </a:rPr>
              <a:t>common criteria for conservation forest, production forest, and soil and water conservation</a:t>
            </a:r>
          </a:p>
          <a:p>
            <a:pPr marR="0" lvl="1" rtl="0"/>
            <a:r>
              <a:rPr lang="en-US" b="1" i="0" u="none" strike="noStrike" baseline="0">
                <a:solidFill>
                  <a:srgbClr val="000000"/>
                </a:solidFill>
                <a:latin typeface="Times New Roman" panose="02020603050405020304" pitchFamily="18" charset="0"/>
              </a:rPr>
              <a:t>land capability analysis (not suitability analysis, refer to FAO Manual for wtareshed management and the soil and water conservation guideline of Ethiopia).</a:t>
            </a:r>
          </a:p>
          <a:p>
            <a:pPr marR="0" lvl="1" rtl="0"/>
            <a:r>
              <a:rPr lang="en-US" b="1" i="0" u="none" strike="noStrike" baseline="0">
                <a:solidFill>
                  <a:srgbClr val="000000"/>
                </a:solidFill>
                <a:latin typeface="Times New Roman" panose="02020603050405020304" pitchFamily="18" charset="0"/>
              </a:rPr>
              <a:t>the database you created I . Enrich the design of this to address the forest zoning information requirement.  In your designer, you may consider common physical data such as slope, elevation, river, road, etc</a:t>
            </a:r>
          </a:p>
          <a:p>
            <a:pPr marR="0" lvl="0" rtl="0"/>
            <a:r>
              <a:rPr lang="en-US" b="1" i="0" u="none" strike="noStrike" baseline="0">
                <a:latin typeface="Times New Roman" panose="02020603050405020304" pitchFamily="18" charset="0"/>
              </a:rPr>
              <a:t>Deliverables: 1) the database and brief report on the design of the databse, and 2) Published the thematic maps related with forest zones (ArcGIS / QGIS)</a:t>
            </a:r>
          </a:p>
          <a:p>
            <a:pPr marR="0" lvl="0" rtl="0"/>
            <a:r>
              <a:rPr lang="en-US" b="1" i="0" u="none" strike="noStrike" baseline="0">
                <a:latin typeface="Times New Roman" panose="02020603050405020304" pitchFamily="18" charset="0"/>
              </a:rPr>
              <a:t>Activity type: group</a:t>
            </a:r>
          </a:p>
        </p:txBody>
      </p:sp>
    </p:spTree>
    <p:extLst>
      <p:ext uri="{BB962C8B-B14F-4D97-AF65-F5344CB8AC3E}">
        <p14:creationId xmlns:p14="http://schemas.microsoft.com/office/powerpoint/2010/main" val="3306825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92</a:t>
            </a:fld>
            <a:endParaRPr lang="en-US"/>
          </a:p>
        </p:txBody>
      </p:sp>
    </p:spTree>
    <p:extLst>
      <p:ext uri="{BB962C8B-B14F-4D97-AF65-F5344CB8AC3E}">
        <p14:creationId xmlns:p14="http://schemas.microsoft.com/office/powerpoint/2010/main" val="15881706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Forest road network mapping</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93</a:t>
            </a:fld>
            <a:endParaRPr lang="en-US"/>
          </a:p>
        </p:txBody>
      </p:sp>
    </p:spTree>
    <p:extLst>
      <p:ext uri="{BB962C8B-B14F-4D97-AF65-F5344CB8AC3E}">
        <p14:creationId xmlns:p14="http://schemas.microsoft.com/office/powerpoint/2010/main" val="15343833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Uses of forest roads</a:t>
            </a:r>
          </a:p>
        </p:txBody>
      </p:sp>
      <p:sp>
        <p:nvSpPr>
          <p:cNvPr id="3" name="Text Placeholder 2"/>
          <p:cNvSpPr>
            <a:spLocks noGrp="1"/>
          </p:cNvSpPr>
          <p:nvPr>
            <p:ph type="body" idx="1"/>
          </p:nvPr>
        </p:nvSpPr>
        <p:spPr/>
        <p:txBody>
          <a:bodyPr>
            <a:normAutofit fontScale="85000" lnSpcReduction="10000"/>
          </a:bodyPr>
          <a:lstStyle/>
          <a:p>
            <a:pPr marR="0" lvl="0" rtl="0"/>
            <a:r>
              <a:rPr lang="en-US" b="1" i="0" u="none" strike="noStrike" baseline="0" dirty="0">
                <a:latin typeface="Times New Roman" panose="02020603050405020304" pitchFamily="18" charset="0"/>
              </a:rPr>
              <a:t>Forests are the vital sources of natural resources for mankind. Forests are the home to various forms of life and serve as a habitat to numerous animals and plants. Forests also serve an essential role in maintaining the ecological balance of the earth. Forest road mapping is an important tool that enables us to maintain, protect and manage forest resources. </a:t>
            </a:r>
          </a:p>
          <a:p>
            <a:pPr marR="0" lvl="0" rtl="0"/>
            <a:r>
              <a:rPr lang="en-US" b="1" i="0" u="none" strike="noStrike" baseline="0" dirty="0">
                <a:latin typeface="Times New Roman" panose="02020603050405020304" pitchFamily="18" charset="0"/>
              </a:rPr>
              <a:t>Forest road mapping is the process of developing a detailed map of forest roads that help to understand the location, condition and</a:t>
            </a:r>
            <a:r>
              <a:rPr lang="en-US" b="0" i="0" u="none" strike="noStrike" baseline="0" dirty="0">
                <a:latin typeface="Times New Roman" panose="02020603050405020304" pitchFamily="18" charset="0"/>
              </a:rPr>
              <a:t> </a:t>
            </a:r>
            <a:r>
              <a:rPr lang="en-US" b="1" i="0" u="none" strike="noStrike" baseline="0" dirty="0">
                <a:latin typeface="Times New Roman" panose="02020603050405020304" pitchFamily="18" charset="0"/>
              </a:rPr>
              <a:t>usage of forest roads. Forest road mapping has significant advantages in terms of forest management, protection and conservation. Mapping forest roads help in identifying the location of fire break lines, escape routes, and entry points that enable the forest officials to react quickly in case of any natural disasters like wildfires. Forest road mapping also enables forest officials to monitor and regulate the movement of vehicles that enters the forest for timber harvesting or hunting.</a:t>
            </a:r>
          </a:p>
        </p:txBody>
      </p:sp>
    </p:spTree>
    <p:extLst>
      <p:ext uri="{BB962C8B-B14F-4D97-AF65-F5344CB8AC3E}">
        <p14:creationId xmlns:p14="http://schemas.microsoft.com/office/powerpoint/2010/main" val="9950640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Uses of forest roads</a:t>
            </a:r>
          </a:p>
        </p:txBody>
      </p:sp>
      <p:sp>
        <p:nvSpPr>
          <p:cNvPr id="3" name="Text Placeholder 2"/>
          <p:cNvSpPr>
            <a:spLocks noGrp="1"/>
          </p:cNvSpPr>
          <p:nvPr>
            <p:ph type="body" idx="1"/>
          </p:nvPr>
        </p:nvSpPr>
        <p:spPr/>
        <p:txBody>
          <a:bodyPr>
            <a:normAutofit fontScale="85000" lnSpcReduction="10000"/>
          </a:bodyPr>
          <a:lstStyle/>
          <a:p>
            <a:pPr marR="0" lvl="0" rtl="0"/>
            <a:r>
              <a:rPr lang="en-US" b="1" i="0" u="none" strike="noStrike" baseline="0" dirty="0">
                <a:latin typeface="Times New Roman" panose="02020603050405020304" pitchFamily="18" charset="0"/>
              </a:rPr>
              <a:t>Forest road mapping also helps in the proper management of biodiversity. With the detailed map of forest roads, forest officials can identify the areas that need special attention in terms of biodiversity conservation. They can restrict entry to such areas or can implement special measures to protect those areas from human intervention. Efficient forest road management also helps sustain the natural habitats of various rare and unique species. </a:t>
            </a:r>
          </a:p>
          <a:p>
            <a:pPr marR="0" lvl="0" rtl="0"/>
            <a:r>
              <a:rPr lang="en-US" b="1" i="0" u="none" strike="noStrike" baseline="0" dirty="0">
                <a:latin typeface="Times New Roman" panose="02020603050405020304" pitchFamily="18" charset="0"/>
              </a:rPr>
              <a:t>In addition to ecological benefits, forest road mapping also has economic significance. Forest resources such as timber, non-timber produce, and other essential goods are often transported through forest roads. The efficient mapping of forest roads helps in minimizing the transportation time of goods, which in turn reduces the transportation cost. Forest road mapping also helps forest officials to control and regulate illegal logging activities, enabling the forest authorities to safeguard against corruption and illegal activities that can reduce the overall revenue of the forest department.</a:t>
            </a:r>
          </a:p>
        </p:txBody>
      </p:sp>
    </p:spTree>
    <p:extLst>
      <p:ext uri="{BB962C8B-B14F-4D97-AF65-F5344CB8AC3E}">
        <p14:creationId xmlns:p14="http://schemas.microsoft.com/office/powerpoint/2010/main" val="40040031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GIS and Remote Sensing for forest road planning</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When planning and surveying a forest road, the use of aerial photographs facilitates the location of forest roads as one may get some ideas about possible routes in the office by viewing the pictures through a stereoscope and unacceptable variants can be disregarded. </a:t>
            </a:r>
          </a:p>
          <a:p>
            <a:pPr marR="0" lvl="0" rtl="0"/>
            <a:r>
              <a:rPr lang="en-US" b="1" i="0" u="none" strike="noStrike" baseline="0" dirty="0">
                <a:latin typeface="Times New Roman" panose="02020603050405020304" pitchFamily="18" charset="0"/>
              </a:rPr>
              <a:t>In addition Global Information Systems are now more widely available. Therefore, the amount of </a:t>
            </a:r>
            <a:r>
              <a:rPr lang="en-US" b="1" i="0" u="none" strike="noStrike" baseline="0" dirty="0" err="1">
                <a:latin typeface="Times New Roman" panose="02020603050405020304" pitchFamily="18" charset="0"/>
              </a:rPr>
              <a:t>labour</a:t>
            </a:r>
            <a:r>
              <a:rPr lang="en-US" b="1" i="0" u="none" strike="noStrike" baseline="0" dirty="0">
                <a:latin typeface="Times New Roman" panose="02020603050405020304" pitchFamily="18" charset="0"/>
              </a:rPr>
              <a:t> and time consuming road survey work on the ground can be reduced considerably. </a:t>
            </a:r>
          </a:p>
          <a:p>
            <a:pPr marR="0" lvl="0" rtl="0"/>
            <a:r>
              <a:rPr lang="en-US" b="1" i="0" u="none" strike="noStrike" baseline="0" dirty="0">
                <a:latin typeface="Times New Roman" panose="02020603050405020304" pitchFamily="18" charset="0"/>
              </a:rPr>
              <a:t>However, field reconnaissance and field checks are required in any case to ensure that something has not been missed, and to arrive at an optimum road location.</a:t>
            </a:r>
          </a:p>
        </p:txBody>
      </p:sp>
    </p:spTree>
    <p:extLst>
      <p:ext uri="{BB962C8B-B14F-4D97-AF65-F5344CB8AC3E}">
        <p14:creationId xmlns:p14="http://schemas.microsoft.com/office/powerpoint/2010/main" val="20921477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Road types </a:t>
            </a:r>
          </a:p>
        </p:txBody>
      </p:sp>
      <p:sp>
        <p:nvSpPr>
          <p:cNvPr id="3" name="Text Placeholder 2"/>
          <p:cNvSpPr>
            <a:spLocks noGrp="1"/>
          </p:cNvSpPr>
          <p:nvPr>
            <p:ph type="body" idx="1"/>
          </p:nvPr>
        </p:nvSpPr>
        <p:spPr>
          <a:xfrm>
            <a:off x="838199" y="1825625"/>
            <a:ext cx="9248775" cy="4351338"/>
          </a:xfrm>
        </p:spPr>
        <p:txBody>
          <a:bodyPr>
            <a:normAutofit/>
          </a:bodyPr>
          <a:lstStyle/>
          <a:p>
            <a:pPr lvl="0"/>
            <a:r>
              <a:rPr lang="en-US" b="1" dirty="0">
                <a:latin typeface="Times New Roman" panose="02020603050405020304" pitchFamily="18" charset="0"/>
              </a:rPr>
              <a:t>When creating a road layer (as vector) in the GIS database, attributes might be added for road type, and road surface.</a:t>
            </a:r>
          </a:p>
          <a:p>
            <a:pPr lvl="0"/>
            <a:r>
              <a:rPr lang="en-US" b="1" dirty="0">
                <a:latin typeface="Times New Roman" panose="02020603050405020304" pitchFamily="18" charset="0"/>
              </a:rPr>
              <a:t>Within a forest road-network, one can classify roads based on different criteria</a:t>
            </a:r>
          </a:p>
        </p:txBody>
      </p:sp>
    </p:spTree>
    <p:extLst>
      <p:ext uri="{BB962C8B-B14F-4D97-AF65-F5344CB8AC3E}">
        <p14:creationId xmlns:p14="http://schemas.microsoft.com/office/powerpoint/2010/main" val="26764282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Road types </a:t>
            </a:r>
          </a:p>
        </p:txBody>
      </p:sp>
      <p:sp>
        <p:nvSpPr>
          <p:cNvPr id="3" name="Text Placeholder 2"/>
          <p:cNvSpPr>
            <a:spLocks noGrp="1"/>
          </p:cNvSpPr>
          <p:nvPr>
            <p:ph type="body" idx="1"/>
          </p:nvPr>
        </p:nvSpPr>
        <p:spPr>
          <a:xfrm>
            <a:off x="838200" y="1825625"/>
            <a:ext cx="5048250" cy="4351338"/>
          </a:xfrm>
        </p:spPr>
        <p:txBody>
          <a:bodyPr>
            <a:normAutofit fontScale="92500" lnSpcReduction="10000"/>
          </a:bodyPr>
          <a:lstStyle/>
          <a:p>
            <a:pPr marR="0" lvl="0" rtl="0"/>
            <a:r>
              <a:rPr lang="en-US" b="1" i="0" u="none" strike="noStrike" baseline="0" dirty="0">
                <a:latin typeface="Times New Roman" panose="02020603050405020304" pitchFamily="18" charset="0"/>
              </a:rPr>
              <a:t>According to their position:</a:t>
            </a:r>
          </a:p>
          <a:p>
            <a:pPr lvl="1"/>
            <a:r>
              <a:rPr lang="en-US" b="1" i="0" u="none" strike="noStrike" baseline="0" dirty="0">
                <a:latin typeface="Times New Roman" panose="02020603050405020304" pitchFamily="18" charset="0"/>
              </a:rPr>
              <a:t>main valley roads</a:t>
            </a:r>
          </a:p>
          <a:p>
            <a:pPr lvl="1"/>
            <a:r>
              <a:rPr lang="en-US" b="1" i="0" u="none" strike="noStrike" baseline="0" dirty="0">
                <a:latin typeface="Times New Roman" panose="02020603050405020304" pitchFamily="18" charset="0"/>
              </a:rPr>
              <a:t>secondary valley roads</a:t>
            </a:r>
          </a:p>
          <a:p>
            <a:pPr lvl="1"/>
            <a:r>
              <a:rPr lang="en-US" b="1" i="0" u="none" strike="noStrike" baseline="0" dirty="0">
                <a:latin typeface="Times New Roman" panose="02020603050405020304" pitchFamily="18" charset="0"/>
              </a:rPr>
              <a:t>slope roads</a:t>
            </a:r>
          </a:p>
          <a:p>
            <a:pPr lvl="1"/>
            <a:r>
              <a:rPr lang="en-US" b="1" i="0" u="none" strike="noStrike" baseline="0" dirty="0">
                <a:latin typeface="Times New Roman" panose="02020603050405020304" pitchFamily="18" charset="0"/>
              </a:rPr>
              <a:t>feeder roads</a:t>
            </a:r>
          </a:p>
          <a:p>
            <a:pPr lvl="1"/>
            <a:r>
              <a:rPr lang="en-US" b="1" i="0" u="none" strike="noStrike" baseline="0" dirty="0">
                <a:latin typeface="Times New Roman" panose="02020603050405020304" pitchFamily="18" charset="0"/>
              </a:rPr>
              <a:t>mountain ridge roads</a:t>
            </a:r>
          </a:p>
          <a:p>
            <a:pPr marR="0" lvl="0" rtl="0"/>
            <a:r>
              <a:rPr lang="en-US" b="1" i="0" u="none" strike="noStrike" baseline="0" dirty="0">
                <a:latin typeface="Times New Roman" panose="02020603050405020304" pitchFamily="18" charset="0"/>
              </a:rPr>
              <a:t>According to the construction:</a:t>
            </a:r>
          </a:p>
          <a:p>
            <a:pPr lvl="1"/>
            <a:r>
              <a:rPr lang="en-US" b="1" dirty="0" err="1">
                <a:latin typeface="Times New Roman" panose="02020603050405020304" pitchFamily="18" charset="0"/>
              </a:rPr>
              <a:t>gravelled</a:t>
            </a:r>
            <a:r>
              <a:rPr lang="en-US" b="1" dirty="0">
                <a:latin typeface="Times New Roman" panose="02020603050405020304" pitchFamily="18" charset="0"/>
              </a:rPr>
              <a:t> roads (mechanically stabilized roads)</a:t>
            </a:r>
          </a:p>
          <a:p>
            <a:pPr lvl="1"/>
            <a:r>
              <a:rPr lang="en-US" b="1" dirty="0">
                <a:latin typeface="Times New Roman" panose="02020603050405020304" pitchFamily="18" charset="0"/>
              </a:rPr>
              <a:t>chemically stabilized roads</a:t>
            </a:r>
          </a:p>
          <a:p>
            <a:pPr lvl="1"/>
            <a:r>
              <a:rPr lang="en-US" b="1" dirty="0">
                <a:latin typeface="Times New Roman" panose="02020603050405020304" pitchFamily="18" charset="0"/>
              </a:rPr>
              <a:t>roads with bituminous or oiled surface</a:t>
            </a:r>
          </a:p>
        </p:txBody>
      </p:sp>
      <p:sp>
        <p:nvSpPr>
          <p:cNvPr id="4" name="Text Placeholder 2"/>
          <p:cNvSpPr txBox="1">
            <a:spLocks/>
          </p:cNvSpPr>
          <p:nvPr/>
        </p:nvSpPr>
        <p:spPr>
          <a:xfrm>
            <a:off x="6819900" y="1690688"/>
            <a:ext cx="504825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Times New Roman" panose="02020603050405020304" pitchFamily="18" charset="0"/>
              </a:rPr>
              <a:t>According to the intended use:</a:t>
            </a:r>
          </a:p>
          <a:p>
            <a:pPr lvl="1"/>
            <a:r>
              <a:rPr lang="en-US" b="1" dirty="0">
                <a:latin typeface="Times New Roman" panose="02020603050405020304" pitchFamily="18" charset="0"/>
              </a:rPr>
              <a:t>truck roads</a:t>
            </a:r>
          </a:p>
          <a:p>
            <a:pPr lvl="1"/>
            <a:r>
              <a:rPr lang="en-US" b="1" dirty="0">
                <a:latin typeface="Times New Roman" panose="02020603050405020304" pitchFamily="18" charset="0"/>
              </a:rPr>
              <a:t>tractor roads</a:t>
            </a:r>
          </a:p>
          <a:p>
            <a:pPr lvl="1"/>
            <a:r>
              <a:rPr lang="en-US" b="1" dirty="0">
                <a:latin typeface="Times New Roman" panose="02020603050405020304" pitchFamily="18" charset="0"/>
              </a:rPr>
              <a:t>purely opening-up forest roads</a:t>
            </a:r>
          </a:p>
          <a:p>
            <a:pPr lvl="1"/>
            <a:r>
              <a:rPr lang="en-US" b="1" dirty="0">
                <a:latin typeface="Times New Roman" panose="02020603050405020304" pitchFamily="18" charset="0"/>
              </a:rPr>
              <a:t>access roads</a:t>
            </a:r>
          </a:p>
          <a:p>
            <a:pPr lvl="1"/>
            <a:r>
              <a:rPr lang="en-US" b="1" dirty="0">
                <a:latin typeface="Times New Roman" panose="02020603050405020304" pitchFamily="18" charset="0"/>
              </a:rPr>
              <a:t>multiple use forest roads</a:t>
            </a:r>
          </a:p>
          <a:p>
            <a:r>
              <a:rPr lang="en-US" b="1" dirty="0">
                <a:latin typeface="Times New Roman" panose="02020603050405020304" pitchFamily="18" charset="0"/>
              </a:rPr>
              <a:t>According to importance:</a:t>
            </a:r>
          </a:p>
          <a:p>
            <a:pPr lvl="1"/>
            <a:r>
              <a:rPr lang="en-US" b="1" dirty="0">
                <a:latin typeface="Times New Roman" panose="02020603050405020304" pitchFamily="18" charset="0"/>
              </a:rPr>
              <a:t>main roads (permanent roads and all-weather roads)</a:t>
            </a:r>
          </a:p>
          <a:p>
            <a:pPr lvl="1"/>
            <a:r>
              <a:rPr lang="en-US" b="1" dirty="0">
                <a:latin typeface="Times New Roman" panose="02020603050405020304" pitchFamily="18" charset="0"/>
              </a:rPr>
              <a:t>secondary roads, feeder roads (seasonal roads)</a:t>
            </a:r>
          </a:p>
        </p:txBody>
      </p:sp>
    </p:spTree>
    <p:extLst>
      <p:ext uri="{BB962C8B-B14F-4D97-AF65-F5344CB8AC3E}">
        <p14:creationId xmlns:p14="http://schemas.microsoft.com/office/powerpoint/2010/main" val="4903695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The forest road network feature dataset</a:t>
            </a:r>
          </a:p>
        </p:txBody>
      </p:sp>
      <p:sp>
        <p:nvSpPr>
          <p:cNvPr id="3" name="Text Placeholder 2"/>
          <p:cNvSpPr>
            <a:spLocks noGrp="1"/>
          </p:cNvSpPr>
          <p:nvPr>
            <p:ph type="body" idx="1"/>
          </p:nvPr>
        </p:nvSpPr>
        <p:spPr/>
        <p:txBody>
          <a:bodyPr>
            <a:normAutofit fontScale="85000" lnSpcReduction="10000"/>
          </a:bodyPr>
          <a:lstStyle/>
          <a:p>
            <a:pPr marR="0" lvl="0" rtl="0"/>
            <a:r>
              <a:rPr lang="en-US" b="1" i="0" u="none" strike="noStrike" baseline="0">
                <a:latin typeface="Times New Roman" panose="02020603050405020304" pitchFamily="18" charset="0"/>
              </a:rPr>
              <a:t>The forest road network mapping requires common feature classes including road, culverts, bridges, and location of source for road maintenance /construction material. The roads attribute may include road type, use, surface material, use, and staus (functioning, under construction, planned, damaged, abandoned), length, width, responsible, etc. The bridge and culvert layers’ attribute may include type, use, width, status, material of construction, year of construction, etc.</a:t>
            </a:r>
          </a:p>
          <a:p>
            <a:pPr marR="0" lvl="0" rtl="0"/>
            <a:r>
              <a:rPr lang="en-US" b="1" i="0" u="none" strike="noStrike" baseline="0">
                <a:latin typeface="Times New Roman" panose="02020603050405020304" pitchFamily="18" charset="0"/>
              </a:rPr>
              <a:t>These feature classes of the road network dataset can be created / updated using various sources such as very high-resolution imagery, field survey, field observation, and exposing documents. The layers are usually created through common methods such as digitization.</a:t>
            </a:r>
          </a:p>
          <a:p>
            <a:pPr marR="0" lvl="0" rtl="0"/>
            <a:r>
              <a:rPr lang="en-US" b="1" i="0" u="none" strike="noStrike" baseline="0">
                <a:latin typeface="Times New Roman" panose="02020603050405020304" pitchFamily="18" charset="0"/>
              </a:rPr>
              <a:t>During the layers creation, the topology rules should be respected. Some of the topology rules include: over- / under-shoot, connectivity, and duplication,</a:t>
            </a:r>
          </a:p>
        </p:txBody>
      </p:sp>
    </p:spTree>
    <p:extLst>
      <p:ext uri="{BB962C8B-B14F-4D97-AF65-F5344CB8AC3E}">
        <p14:creationId xmlns:p14="http://schemas.microsoft.com/office/powerpoint/2010/main" val="3144615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8432</Words>
  <Application>Microsoft Office PowerPoint</Application>
  <PresentationFormat>Widescreen</PresentationFormat>
  <Paragraphs>1106</Paragraphs>
  <Slides>101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Arial</vt:lpstr>
      <vt:lpstr>Calibri</vt:lpstr>
      <vt:lpstr>Calibri Light</vt:lpstr>
      <vt:lpstr>Cambria Math</vt:lpstr>
      <vt:lpstr>Times New Roman</vt:lpstr>
      <vt:lpstr>Office Theme</vt:lpstr>
      <vt:lpstr>GIS and RS for Forest Resource Assessment</vt:lpstr>
      <vt:lpstr>Unit 3. GIS &amp; RS application in forestry management</vt:lpstr>
      <vt:lpstr>Topics to be covered are the  practical aspects of </vt:lpstr>
      <vt:lpstr>Forest boundary delineation</vt:lpstr>
      <vt:lpstr>Data source for forest-boundary map preparation</vt:lpstr>
      <vt:lpstr>Contents of forest boundary map</vt:lpstr>
      <vt:lpstr>Forest management unit boundaries</vt:lpstr>
      <vt:lpstr>Practical: Creating /updating forest boundary map</vt:lpstr>
      <vt:lpstr>Practical: Creating /updating forest boundary map</vt:lpstr>
      <vt:lpstr>Forest boundary of forest site XXXX</vt:lpstr>
      <vt:lpstr>Forest compartment mapping</vt:lpstr>
      <vt:lpstr>PowerPoint Presentation</vt:lpstr>
      <vt:lpstr>PowerPoint Presentation</vt:lpstr>
      <vt:lpstr>Procedure for boundary and compartment map preparation </vt:lpstr>
      <vt:lpstr>Practical: Creating /updating forest compartment map</vt:lpstr>
      <vt:lpstr>Use of RS and GIS for Forest inventory</vt:lpstr>
      <vt:lpstr>RS and GIS</vt:lpstr>
      <vt:lpstr>Inventory</vt:lpstr>
      <vt:lpstr>Inventory by compartments</vt:lpstr>
      <vt:lpstr>Inventory by compartments</vt:lpstr>
      <vt:lpstr>Inventory by compartments</vt:lpstr>
      <vt:lpstr>Delineation of the compartment</vt:lpstr>
      <vt:lpstr>Information on forest structure</vt:lpstr>
      <vt:lpstr>Information on forest structure</vt:lpstr>
      <vt:lpstr>Information on forest structure</vt:lpstr>
      <vt:lpstr>Some of the other forest attributes of interest might include:</vt:lpstr>
      <vt:lpstr>Digital classification</vt:lpstr>
      <vt:lpstr>Digital classification</vt:lpstr>
      <vt:lpstr> The general approach is to</vt:lpstr>
      <vt:lpstr>Model (RS data, inventory data)</vt:lpstr>
      <vt:lpstr>Model (RS data, inventory data)</vt:lpstr>
      <vt:lpstr>When using some types of remote sensing data, and empirical models such as linear regression techniques, other difficulties arise:</vt:lpstr>
      <vt:lpstr>Basics of forest inventory</vt:lpstr>
      <vt:lpstr>The Work Phases of Forest Inventories</vt:lpstr>
      <vt:lpstr>Forest inventory </vt:lpstr>
      <vt:lpstr>Forest inventory information </vt:lpstr>
      <vt:lpstr>User of forest inventory information</vt:lpstr>
      <vt:lpstr>Geographical levels of forest inventory</vt:lpstr>
      <vt:lpstr>Types of forest inventory</vt:lpstr>
      <vt:lpstr>Planning a forest inventory</vt:lpstr>
      <vt:lpstr>The main task of forest inventory</vt:lpstr>
      <vt:lpstr>A good forest inventory</vt:lpstr>
      <vt:lpstr>Procedure of planning a forest inventory</vt:lpstr>
      <vt:lpstr>Forest classification</vt:lpstr>
      <vt:lpstr>Sampling and plot designs</vt:lpstr>
      <vt:lpstr>Maps</vt:lpstr>
      <vt:lpstr>Compilation units mapping</vt:lpstr>
      <vt:lpstr>Stratification of the mapping units</vt:lpstr>
      <vt:lpstr>major activities in forest resource assessment</vt:lpstr>
      <vt:lpstr>PowerPoint Presentation</vt:lpstr>
      <vt:lpstr>Step 3: Plot selection / Sampling design</vt:lpstr>
      <vt:lpstr>A) Various plot shapes, B) example of circular nested sub-plots</vt:lpstr>
      <vt:lpstr>Nested sub-plots: </vt:lpstr>
      <vt:lpstr>Plot size</vt:lpstr>
      <vt:lpstr>Slope correction</vt:lpstr>
      <vt:lpstr> diagram showing an area of reference and projected area into the map plane on a sloping terrain (Kleinn et al 2002).</vt:lpstr>
      <vt:lpstr>Determine sample number</vt:lpstr>
      <vt:lpstr>Determining spacing between sample plots</vt:lpstr>
      <vt:lpstr>Decide on the sampling design</vt:lpstr>
      <vt:lpstr>Step 4: Sample plots map and coordinates</vt:lpstr>
      <vt:lpstr>Step 5: Finding plots (cruising plots)</vt:lpstr>
      <vt:lpstr>Practical points in using the GPS</vt:lpstr>
      <vt:lpstr>Use compass and distance measurement tools</vt:lpstr>
      <vt:lpstr>Upload points to a GPS from QGIS</vt:lpstr>
      <vt:lpstr>The procedure to use the GPS will be</vt:lpstr>
      <vt:lpstr>Step 6: Inventory data collection form</vt:lpstr>
      <vt:lpstr>PowerPoint Presentation</vt:lpstr>
      <vt:lpstr>PowerPoint Presentation</vt:lpstr>
      <vt:lpstr>PowerPoint Presentation</vt:lpstr>
      <vt:lpstr>Step 7: Tree level data collection </vt:lpstr>
      <vt:lpstr>At each plot, tree level data are to be collected including</vt:lpstr>
      <vt:lpstr>Procedure:  DBH measurement (Source (Forest assessment and monitoring.html)</vt:lpstr>
      <vt:lpstr>What does DBH mean for trees?</vt:lpstr>
      <vt:lpstr>Tree level data collection – Height</vt:lpstr>
      <vt:lpstr>Tree cross-sectional area estimation</vt:lpstr>
      <vt:lpstr>Step 8: Tree and stand parameters summary</vt:lpstr>
      <vt:lpstr>Step 8: Tree and stand parameters summary</vt:lpstr>
      <vt:lpstr>PowerPoint Presentation</vt:lpstr>
      <vt:lpstr> Sample compartment stand parameters (year only for assisted regeneration)</vt:lpstr>
      <vt:lpstr>Step 9: Site level inventory data summary</vt:lpstr>
      <vt:lpstr>Relating inventory summary with forest compartment spatial data</vt:lpstr>
      <vt:lpstr>Relating inventory summary with forest compartment spatial data</vt:lpstr>
      <vt:lpstr>A forest compartment </vt:lpstr>
      <vt:lpstr>Forest inventory analysis: tree and stand parameters </vt:lpstr>
      <vt:lpstr>Sample table: compartment level summary of inventory data</vt:lpstr>
      <vt:lpstr>PowerPoint Presentation</vt:lpstr>
      <vt:lpstr>PowerPoint Presentation</vt:lpstr>
      <vt:lpstr>Compartment level prescription</vt:lpstr>
      <vt:lpstr>PowerPoint Presentation</vt:lpstr>
      <vt:lpstr>Forest zoning</vt:lpstr>
      <vt:lpstr>Activity: Forest zoning</vt:lpstr>
      <vt:lpstr>PowerPoint Presentation</vt:lpstr>
      <vt:lpstr>Forest road network mapping</vt:lpstr>
      <vt:lpstr>Uses of forest roads</vt:lpstr>
      <vt:lpstr>Uses of forest roads</vt:lpstr>
      <vt:lpstr>GIS and Remote Sensing for forest road planning</vt:lpstr>
      <vt:lpstr>Road types </vt:lpstr>
      <vt:lpstr>Road types </vt:lpstr>
      <vt:lpstr>The forest road network feature dataset</vt:lpstr>
      <vt:lpstr>Activity: road network data</vt:lpstr>
      <vt:lpstr>Trees outside forest (TOF) mapping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and RS for ForestResource Assessment</dc:title>
  <dc:creator>Kefyalew Sahle Kibret</dc:creator>
  <cp:lastModifiedBy>HP</cp:lastModifiedBy>
  <cp:revision>40</cp:revision>
  <dcterms:created xsi:type="dcterms:W3CDTF">2023-04-04T09:35:02Z</dcterms:created>
  <dcterms:modified xsi:type="dcterms:W3CDTF">2024-04-22T23:09:49Z</dcterms:modified>
</cp:coreProperties>
</file>