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2"/>
  </p:notesMasterIdLst>
  <p:sldIdLst>
    <p:sldId id="256" r:id="rId2"/>
    <p:sldId id="404" r:id="rId3"/>
    <p:sldId id="257" r:id="rId4"/>
    <p:sldId id="259" r:id="rId5"/>
    <p:sldId id="271" r:id="rId6"/>
    <p:sldId id="269" r:id="rId7"/>
    <p:sldId id="261" r:id="rId8"/>
    <p:sldId id="263" r:id="rId9"/>
    <p:sldId id="264" r:id="rId10"/>
    <p:sldId id="265" r:id="rId11"/>
    <p:sldId id="266" r:id="rId12"/>
    <p:sldId id="267" r:id="rId13"/>
    <p:sldId id="270" r:id="rId14"/>
    <p:sldId id="272" r:id="rId15"/>
    <p:sldId id="273" r:id="rId16"/>
    <p:sldId id="274" r:id="rId17"/>
    <p:sldId id="258" r:id="rId18"/>
    <p:sldId id="275" r:id="rId19"/>
    <p:sldId id="260" r:id="rId20"/>
    <p:sldId id="276" r:id="rId21"/>
    <p:sldId id="262" r:id="rId22"/>
    <p:sldId id="277" r:id="rId23"/>
    <p:sldId id="278" r:id="rId24"/>
    <p:sldId id="279" r:id="rId25"/>
    <p:sldId id="280" r:id="rId26"/>
    <p:sldId id="281" r:id="rId27"/>
    <p:sldId id="268"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298" r:id="rId57"/>
    <p:sldId id="299" r:id="rId58"/>
    <p:sldId id="300" r:id="rId59"/>
    <p:sldId id="301" r:id="rId60"/>
    <p:sldId id="302" r:id="rId61"/>
    <p:sldId id="303" r:id="rId62"/>
    <p:sldId id="304" r:id="rId63"/>
    <p:sldId id="305" r:id="rId64"/>
    <p:sldId id="306" r:id="rId65"/>
    <p:sldId id="307" r:id="rId66"/>
    <p:sldId id="308"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405" r:id="rId123"/>
    <p:sldId id="406"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03"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82" d="100"/>
          <a:sy n="82" d="100"/>
        </p:scale>
        <p:origin x="972"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EC3B8-0DA3-4967-9D55-B3E74A77C5DD}"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84828-93FE-4265-963F-585A39FEE4F3}" type="slidenum">
              <a:rPr lang="en-US" smtClean="0"/>
              <a:t>‹#›</a:t>
            </a:fld>
            <a:endParaRPr lang="en-US"/>
          </a:p>
        </p:txBody>
      </p:sp>
    </p:spTree>
    <p:extLst>
      <p:ext uri="{BB962C8B-B14F-4D97-AF65-F5344CB8AC3E}">
        <p14:creationId xmlns:p14="http://schemas.microsoft.com/office/powerpoint/2010/main" val="393630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6861B3-E39F-4BA4-B207-A4B8CAD1153C}" type="slidenum">
              <a:rPr lang="en-US" smtClean="0"/>
              <a:t>6</a:t>
            </a:fld>
            <a:endParaRPr lang="en-US"/>
          </a:p>
        </p:txBody>
      </p:sp>
    </p:spTree>
    <p:extLst>
      <p:ext uri="{BB962C8B-B14F-4D97-AF65-F5344CB8AC3E}">
        <p14:creationId xmlns:p14="http://schemas.microsoft.com/office/powerpoint/2010/main" val="6023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562708"/>
          </a:xfrm>
        </p:spPr>
        <p:txBody>
          <a:bodyPr>
            <a:noAutofit/>
          </a:bodyPr>
          <a:lstStyle>
            <a:lvl1pPr>
              <a:defRPr sz="3000">
                <a:solidFill>
                  <a:srgbClr val="FF0000"/>
                </a:solidFill>
              </a:defRPr>
            </a:lvl1pPr>
          </a:lstStyle>
          <a:p>
            <a:r>
              <a:rPr lang="en-US"/>
              <a:t>Click to edit Master title style</a:t>
            </a:r>
          </a:p>
        </p:txBody>
      </p:sp>
      <p:sp>
        <p:nvSpPr>
          <p:cNvPr id="3" name="Content Placeholder 2"/>
          <p:cNvSpPr>
            <a:spLocks noGrp="1"/>
          </p:cNvSpPr>
          <p:nvPr>
            <p:ph idx="1"/>
          </p:nvPr>
        </p:nvSpPr>
        <p:spPr>
          <a:xfrm>
            <a:off x="598714" y="693336"/>
            <a:ext cx="7946572" cy="41834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633048"/>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10/30/2024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a:r>
              <a:rPr lang="en-US" dirty="0"/>
              <a:t>Introduction</a:t>
            </a:r>
            <a:endParaRPr dirty="0"/>
          </a:p>
        </p:txBody>
      </p:sp>
      <p:sp>
        <p:nvSpPr>
          <p:cNvPr id="3" name="Subtitle 2"/>
          <p:cNvSpPr>
            <a:spLocks noGrp="1"/>
          </p:cNvSpPr>
          <p:nvPr>
            <p:ph type="subTitle" idx="1"/>
          </p:nvPr>
        </p:nvSpPr>
        <p:spPr>
          <a:xfrm>
            <a:off x="1371600" y="2914650"/>
            <a:ext cx="6400800" cy="1314450"/>
          </a:xfrm>
        </p:spPr>
        <p:txBody>
          <a:bodyPr/>
          <a:lstStyle/>
          <a:p>
            <a:pPr marL="0" lvl="0" indent="0">
              <a:buNone/>
            </a:pPr>
            <a:br>
              <a:rPr dirty="0"/>
            </a:br>
            <a:br>
              <a:rPr dirty="0"/>
            </a:br>
            <a:r>
              <a:rPr dirty="0"/>
              <a:t>Kefyalew Sahle</a:t>
            </a:r>
          </a:p>
        </p:txBody>
      </p:sp>
      <p:sp>
        <p:nvSpPr>
          <p:cNvPr id="4" name="Date Placeholder 3"/>
          <p:cNvSpPr>
            <a:spLocks noGrp="1"/>
          </p:cNvSpPr>
          <p:nvPr>
            <p:ph type="dt" sz="half" idx="10"/>
          </p:nvPr>
        </p:nvSpPr>
        <p:spPr/>
        <p:txBody>
          <a:bodyPr/>
          <a:lstStyle/>
          <a:p>
            <a:pPr marL="0" lvl="0" indent="0">
              <a:buNone/>
            </a:pPr>
            <a:r>
              <a:t>2022-06-02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Why Python?</a:t>
            </a:r>
          </a:p>
        </p:txBody>
      </p:sp>
      <p:sp>
        <p:nvSpPr>
          <p:cNvPr id="3" name="Content Placeholder 2"/>
          <p:cNvSpPr>
            <a:spLocks noGrp="1"/>
          </p:cNvSpPr>
          <p:nvPr>
            <p:ph idx="1"/>
          </p:nvPr>
        </p:nvSpPr>
        <p:spPr/>
        <p:txBody>
          <a:bodyPr/>
          <a:lstStyle/>
          <a:p>
            <a:pPr lvl="0"/>
            <a:r>
              <a:t>Python is easy to pick up</a:t>
            </a:r>
          </a:p>
          <a:p>
            <a:pPr lvl="0"/>
            <a:r>
              <a:t>Python is object-oriented</a:t>
            </a:r>
          </a:p>
          <a:p>
            <a:pPr lvl="0"/>
            <a:r>
              <a:t>Python help abounds</a:t>
            </a:r>
          </a:p>
          <a:p>
            <a:pPr lvl="0"/>
            <a:r>
              <a:t>GIS embraces Python</a:t>
            </a:r>
          </a:p>
          <a:p>
            <a:pPr lvl="0"/>
            <a:r>
              <a:t>Python comes with GIS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example below calls the replace method</a:t>
            </a:r>
          </a:p>
        </p:txBody>
      </p:sp>
      <p:sp>
        <p:nvSpPr>
          <p:cNvPr id="3" name="Content Placeholder 2"/>
          <p:cNvSpPr>
            <a:spLocks noGrp="1"/>
          </p:cNvSpPr>
          <p:nvPr>
            <p:ph idx="1"/>
          </p:nvPr>
        </p:nvSpPr>
        <p:spPr/>
        <p:txBody>
          <a:bodyPr/>
          <a:lstStyle/>
          <a:p>
            <a:pPr lvl="0"/>
            <a:r>
              <a:rPr dirty="0"/>
              <a:t>The variable, line, is assigned a string value.</a:t>
            </a:r>
          </a:p>
          <a:p>
            <a:pPr lvl="0"/>
            <a:r>
              <a:rPr dirty="0"/>
              <a:t>Then the dot notation is used to call the string method named replace.</a:t>
            </a:r>
          </a:p>
          <a:p>
            <a:pPr lvl="0"/>
            <a:r>
              <a:rPr dirty="0"/>
              <a:t>This example returns the string with commas replaced by semicolons:</a:t>
            </a:r>
          </a:p>
          <a:p>
            <a:pPr lvl="1"/>
            <a:r>
              <a:rPr dirty="0"/>
              <a:t>line = </a:t>
            </a:r>
            <a:r>
              <a:rPr lang="en-US" dirty="0"/>
              <a:t>'</a:t>
            </a:r>
            <a:r>
              <a:rPr dirty="0"/>
              <a:t>238998,NPS,NERO,Northeast</a:t>
            </a:r>
            <a:r>
              <a:rPr lang="en-US" dirty="0"/>
              <a:t>'</a:t>
            </a:r>
            <a:endParaRPr dirty="0"/>
          </a:p>
          <a:p>
            <a:pPr lvl="1"/>
            <a:r>
              <a:rPr dirty="0" err="1"/>
              <a:t>line.replace</a:t>
            </a:r>
            <a:r>
              <a:rPr dirty="0"/>
              <a:t>(</a:t>
            </a:r>
            <a:r>
              <a:rPr lang="en-US" dirty="0"/>
              <a:t>'</a:t>
            </a:r>
            <a:r>
              <a:rPr dirty="0"/>
              <a:t>,</a:t>
            </a:r>
            <a:r>
              <a:rPr lang="en-US" dirty="0"/>
              <a:t>'</a:t>
            </a:r>
            <a:r>
              <a:rPr dirty="0"/>
              <a:t> , </a:t>
            </a:r>
            <a:r>
              <a:rPr lang="en-US" dirty="0"/>
              <a:t>'</a:t>
            </a:r>
            <a:r>
              <a:rPr dirty="0"/>
              <a:t>;</a:t>
            </a:r>
            <a:r>
              <a:rPr lang="en-US" dirty="0"/>
              <a:t>'</a:t>
            </a:r>
            <a:r>
              <a:rPr dirty="0"/>
              <a:t>)</a:t>
            </a:r>
          </a:p>
        </p:txBody>
      </p:sp>
    </p:spTree>
    <p:extLst>
      <p:ext uri="{BB962C8B-B14F-4D97-AF65-F5344CB8AC3E}">
        <p14:creationId xmlns:p14="http://schemas.microsoft.com/office/powerpoint/2010/main" val="28454542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Dot notation</a:t>
            </a:r>
          </a:p>
        </p:txBody>
      </p:sp>
      <p:sp>
        <p:nvSpPr>
          <p:cNvPr id="3" name="Content Placeholder 2"/>
          <p:cNvSpPr>
            <a:spLocks noGrp="1"/>
          </p:cNvSpPr>
          <p:nvPr>
            <p:ph idx="1"/>
          </p:nvPr>
        </p:nvSpPr>
        <p:spPr/>
        <p:txBody>
          <a:bodyPr/>
          <a:lstStyle/>
          <a:p>
            <a:pPr lvl="0"/>
            <a:r>
              <a:t>an object-oriented programming convention</a:t>
            </a:r>
          </a:p>
          <a:p>
            <a:pPr lvl="0"/>
            <a:r>
              <a:t>used on string objects (and other types of objects) to access methods and properties, that are specially designed to work with those objects.</a:t>
            </a:r>
          </a:p>
        </p:txBody>
      </p:sp>
    </p:spTree>
    <p:extLst>
      <p:ext uri="{BB962C8B-B14F-4D97-AF65-F5344CB8AC3E}">
        <p14:creationId xmlns:p14="http://schemas.microsoft.com/office/powerpoint/2010/main" val="24465238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Explanation for .</a:t>
            </a:r>
          </a:p>
        </p:txBody>
      </p:sp>
      <p:sp>
        <p:nvSpPr>
          <p:cNvPr id="3" name="Content Placeholder 2"/>
          <p:cNvSpPr>
            <a:spLocks noGrp="1"/>
          </p:cNvSpPr>
          <p:nvPr>
            <p:ph idx="1"/>
          </p:nvPr>
        </p:nvSpPr>
        <p:spPr/>
        <p:txBody>
          <a:bodyPr>
            <a:normAutofit fontScale="92500" lnSpcReduction="20000"/>
          </a:bodyPr>
          <a:lstStyle/>
          <a:p>
            <a:pPr marL="0" lvl="0" indent="0">
              <a:buNone/>
            </a:pPr>
            <a:r>
              <a:rPr dirty="0"/>
              <a:t>The image below points out the components in the replace method example. The dot notation links the object method to the object. The object is the variable named line. The method (replace) takes two string arguments. These arguments specify the string to replace (a comma) and the replacement (a semicolon). String methods need to be used in assignment statements. Strings are immutable, so string methods do not change the value of the string object they are called on; instead, they return the modiﬁed value.</a:t>
            </a:r>
          </a:p>
          <a:p>
            <a:pPr lvl="0"/>
            <a:r>
              <a:rPr dirty="0"/>
              <a:t>For example, the replace call does not alter the value of the variable, line:</a:t>
            </a:r>
          </a:p>
          <a:p>
            <a:pPr lvl="0"/>
            <a:r>
              <a:rPr dirty="0"/>
              <a:t>line = </a:t>
            </a:r>
            <a:r>
              <a:rPr lang="en-US" dirty="0"/>
              <a:t>'</a:t>
            </a:r>
            <a:r>
              <a:rPr dirty="0"/>
              <a:t>238998,NPS,NERO,Northeast</a:t>
            </a:r>
            <a:r>
              <a:rPr lang="en-US" dirty="0"/>
              <a:t>'</a:t>
            </a:r>
            <a:endParaRPr dirty="0"/>
          </a:p>
          <a:p>
            <a:pPr lvl="0"/>
            <a:r>
              <a:rPr dirty="0" err="1"/>
              <a:t>line.replace</a:t>
            </a:r>
            <a:r>
              <a:rPr dirty="0"/>
              <a:t>(</a:t>
            </a:r>
            <a:r>
              <a:rPr lang="en-US" dirty="0"/>
              <a:t>'</a:t>
            </a:r>
            <a:r>
              <a:rPr dirty="0"/>
              <a:t>,</a:t>
            </a:r>
            <a:r>
              <a:rPr lang="en-US" dirty="0"/>
              <a:t>'</a:t>
            </a:r>
            <a:r>
              <a:rPr dirty="0"/>
              <a:t> , </a:t>
            </a:r>
            <a:r>
              <a:rPr lang="en-US" dirty="0"/>
              <a:t>'</a:t>
            </a:r>
            <a:r>
              <a:rPr dirty="0"/>
              <a:t>;</a:t>
            </a:r>
            <a:r>
              <a:rPr lang="en-US" dirty="0"/>
              <a:t>'</a:t>
            </a:r>
            <a:r>
              <a:rPr dirty="0"/>
              <a:t>)</a:t>
            </a:r>
          </a:p>
          <a:p>
            <a:pPr lvl="0"/>
            <a:r>
              <a:rPr dirty="0"/>
              <a:t>line</a:t>
            </a:r>
          </a:p>
        </p:txBody>
      </p:sp>
      <p:pic>
        <p:nvPicPr>
          <p:cNvPr id="5" name="Picture 4">
            <a:extLst>
              <a:ext uri="{FF2B5EF4-FFF2-40B4-BE49-F238E27FC236}">
                <a16:creationId xmlns:a16="http://schemas.microsoft.com/office/drawing/2014/main" id="{C465DF4F-C9D0-DA34-F462-B1BED02F5B4E}"/>
              </a:ext>
            </a:extLst>
          </p:cNvPr>
          <p:cNvPicPr>
            <a:picLocks noChangeAspect="1"/>
          </p:cNvPicPr>
          <p:nvPr/>
        </p:nvPicPr>
        <p:blipFill>
          <a:blip r:embed="rId2"/>
          <a:stretch>
            <a:fillRect/>
          </a:stretch>
        </p:blipFill>
        <p:spPr>
          <a:xfrm>
            <a:off x="3845717" y="4220309"/>
            <a:ext cx="5298283" cy="861854"/>
          </a:xfrm>
          <a:prstGeom prst="rect">
            <a:avLst/>
          </a:prstGeom>
        </p:spPr>
      </p:pic>
    </p:spTree>
    <p:extLst>
      <p:ext uri="{BB962C8B-B14F-4D97-AF65-F5344CB8AC3E}">
        <p14:creationId xmlns:p14="http://schemas.microsoft.com/office/powerpoint/2010/main" val="2851825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An assignment statement can be used to store the return value of the method.</a:t>
            </a:r>
          </a:p>
        </p:txBody>
      </p:sp>
      <p:sp>
        <p:nvSpPr>
          <p:cNvPr id="3" name="Content Placeholder 2"/>
          <p:cNvSpPr>
            <a:spLocks noGrp="1"/>
          </p:cNvSpPr>
          <p:nvPr>
            <p:ph idx="1"/>
          </p:nvPr>
        </p:nvSpPr>
        <p:spPr/>
        <p:txBody>
          <a:bodyPr/>
          <a:lstStyle/>
          <a:p>
            <a:pPr lvl="0"/>
            <a:r>
              <a:rPr dirty="0"/>
              <a:t>Call the replace method on the righthand side of an assignment statement like this:</a:t>
            </a:r>
          </a:p>
          <a:p>
            <a:pPr lvl="1"/>
            <a:r>
              <a:rPr dirty="0"/>
              <a:t>line = </a:t>
            </a:r>
            <a:r>
              <a:rPr lang="en-US" dirty="0"/>
              <a:t>'</a:t>
            </a:r>
            <a:r>
              <a:rPr dirty="0"/>
              <a:t>238998,NPS,NERO,Northeast</a:t>
            </a:r>
            <a:r>
              <a:rPr lang="en-US" dirty="0"/>
              <a:t>'</a:t>
            </a:r>
            <a:endParaRPr dirty="0"/>
          </a:p>
          <a:p>
            <a:pPr lvl="1"/>
            <a:r>
              <a:rPr dirty="0" err="1"/>
              <a:t>semicolonLine</a:t>
            </a:r>
            <a:r>
              <a:rPr dirty="0"/>
              <a:t> = </a:t>
            </a:r>
            <a:r>
              <a:rPr dirty="0" err="1"/>
              <a:t>line.replace</a:t>
            </a:r>
            <a:r>
              <a:rPr dirty="0"/>
              <a:t>(</a:t>
            </a:r>
            <a:r>
              <a:rPr lang="en-US" dirty="0"/>
              <a:t>'</a:t>
            </a:r>
            <a:r>
              <a:rPr dirty="0"/>
              <a:t>,</a:t>
            </a:r>
            <a:r>
              <a:rPr lang="en-US" dirty="0"/>
              <a:t>'</a:t>
            </a:r>
            <a:r>
              <a:rPr dirty="0"/>
              <a:t> , </a:t>
            </a:r>
            <a:r>
              <a:rPr lang="en-US" dirty="0"/>
              <a:t>'</a:t>
            </a:r>
            <a:r>
              <a:rPr dirty="0"/>
              <a:t>;</a:t>
            </a:r>
            <a:r>
              <a:rPr lang="en-US" dirty="0"/>
              <a:t>'</a:t>
            </a:r>
            <a:r>
              <a:rPr dirty="0"/>
              <a:t>)</a:t>
            </a:r>
          </a:p>
          <a:p>
            <a:pPr lvl="1"/>
            <a:r>
              <a:rPr dirty="0" err="1"/>
              <a:t>semicolonLine</a:t>
            </a:r>
            <a:endParaRPr dirty="0"/>
          </a:p>
        </p:txBody>
      </p:sp>
    </p:spTree>
    <p:extLst>
      <p:ext uri="{BB962C8B-B14F-4D97-AF65-F5344CB8AC3E}">
        <p14:creationId xmlns:p14="http://schemas.microsoft.com/office/powerpoint/2010/main" val="8553952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 alter the original variable</a:t>
            </a:r>
          </a:p>
        </p:txBody>
      </p:sp>
      <p:sp>
        <p:nvSpPr>
          <p:cNvPr id="3" name="Content Placeholder 2"/>
          <p:cNvSpPr>
            <a:spLocks noGrp="1"/>
          </p:cNvSpPr>
          <p:nvPr>
            <p:ph idx="1"/>
          </p:nvPr>
        </p:nvSpPr>
        <p:spPr/>
        <p:txBody>
          <a:bodyPr/>
          <a:lstStyle/>
          <a:p>
            <a:pPr lvl="0"/>
            <a:r>
              <a:rPr dirty="0"/>
              <a:t>e.g. called line, use it as the variable being assigned.</a:t>
            </a:r>
          </a:p>
          <a:p>
            <a:pPr lvl="0"/>
            <a:r>
              <a:rPr dirty="0"/>
              <a:t>In other words, you can put it on both sides of the equals sign:</a:t>
            </a:r>
          </a:p>
          <a:p>
            <a:pPr lvl="1"/>
            <a:r>
              <a:rPr dirty="0"/>
              <a:t>line = </a:t>
            </a:r>
            <a:r>
              <a:rPr dirty="0" err="1"/>
              <a:t>line.replace</a:t>
            </a:r>
            <a:r>
              <a:rPr dirty="0"/>
              <a:t>(</a:t>
            </a:r>
            <a:r>
              <a:rPr lang="en-US" dirty="0"/>
              <a:t>'</a:t>
            </a:r>
            <a:r>
              <a:rPr dirty="0"/>
              <a:t>,</a:t>
            </a:r>
            <a:r>
              <a:rPr lang="en-US" dirty="0"/>
              <a:t>'</a:t>
            </a:r>
            <a:r>
              <a:rPr dirty="0"/>
              <a:t> , </a:t>
            </a:r>
            <a:r>
              <a:rPr lang="en-US" dirty="0"/>
              <a:t>'</a:t>
            </a:r>
            <a:r>
              <a:rPr dirty="0"/>
              <a:t>;</a:t>
            </a:r>
            <a:r>
              <a:rPr lang="en-US" dirty="0"/>
              <a:t>'</a:t>
            </a:r>
            <a:r>
              <a:rPr dirty="0"/>
              <a:t>)</a:t>
            </a:r>
          </a:p>
          <a:p>
            <a:pPr lvl="1"/>
            <a:r>
              <a:rPr dirty="0"/>
              <a:t>line</a:t>
            </a:r>
          </a:p>
        </p:txBody>
      </p:sp>
    </p:spTree>
    <p:extLst>
      <p:ext uri="{BB962C8B-B14F-4D97-AF65-F5344CB8AC3E}">
        <p14:creationId xmlns:p14="http://schemas.microsoft.com/office/powerpoint/2010/main" val="25762147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Remark</a:t>
            </a:r>
          </a:p>
        </p:txBody>
      </p:sp>
      <p:sp>
        <p:nvSpPr>
          <p:cNvPr id="3" name="Content Placeholder 2"/>
          <p:cNvSpPr>
            <a:spLocks noGrp="1"/>
          </p:cNvSpPr>
          <p:nvPr>
            <p:ph idx="1"/>
          </p:nvPr>
        </p:nvSpPr>
        <p:spPr/>
        <p:txBody>
          <a:bodyPr/>
          <a:lstStyle/>
          <a:p>
            <a:pPr lvl="0"/>
            <a:r>
              <a:rPr dirty="0"/>
              <a:t>Not all methods require arguments; However, even when you don</a:t>
            </a:r>
            <a:r>
              <a:rPr lang="en-US" dirty="0"/>
              <a:t>'</a:t>
            </a:r>
            <a:r>
              <a:rPr dirty="0"/>
              <a:t>t pass any arguments, you must use the parentheses.</a:t>
            </a:r>
          </a:p>
          <a:p>
            <a:pPr lvl="0"/>
            <a:r>
              <a:rPr dirty="0"/>
              <a:t>to change the letters of a string to all uppercase letters, use the upper method like this:</a:t>
            </a:r>
          </a:p>
          <a:p>
            <a:pPr lvl="1"/>
            <a:r>
              <a:rPr dirty="0"/>
              <a:t>name = </a:t>
            </a:r>
            <a:r>
              <a:rPr lang="en-US" dirty="0"/>
              <a:t>'</a:t>
            </a:r>
            <a:r>
              <a:rPr dirty="0"/>
              <a:t>Delaware Water Gap</a:t>
            </a:r>
            <a:r>
              <a:rPr lang="en-US" dirty="0"/>
              <a:t>'</a:t>
            </a:r>
            <a:endParaRPr dirty="0"/>
          </a:p>
          <a:p>
            <a:pPr lvl="1"/>
            <a:r>
              <a:rPr dirty="0"/>
              <a:t>name = </a:t>
            </a:r>
            <a:r>
              <a:rPr dirty="0" err="1"/>
              <a:t>name.upper</a:t>
            </a:r>
            <a:r>
              <a:rPr dirty="0"/>
              <a:t>()</a:t>
            </a:r>
          </a:p>
          <a:p>
            <a:pPr lvl="1"/>
            <a:r>
              <a:rPr lang="en-US" dirty="0"/>
              <a:t>p</a:t>
            </a:r>
            <a:r>
              <a:rPr dirty="0"/>
              <a:t>rint</a:t>
            </a:r>
            <a:r>
              <a:rPr lang="en-US" dirty="0"/>
              <a:t>(</a:t>
            </a:r>
            <a:r>
              <a:rPr dirty="0"/>
              <a:t>name</a:t>
            </a:r>
            <a:r>
              <a:rPr lang="en-US" dirty="0"/>
              <a:t>)</a:t>
            </a:r>
            <a:endParaRPr dirty="0"/>
          </a:p>
        </p:txBody>
      </p:sp>
    </p:spTree>
    <p:extLst>
      <p:ext uri="{BB962C8B-B14F-4D97-AF65-F5344CB8AC3E}">
        <p14:creationId xmlns:p14="http://schemas.microsoft.com/office/powerpoint/2010/main" val="33090568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Split</a:t>
            </a:r>
          </a:p>
        </p:txBody>
      </p:sp>
      <p:sp>
        <p:nvSpPr>
          <p:cNvPr id="3" name="Content Placeholder 2"/>
          <p:cNvSpPr>
            <a:spLocks noGrp="1"/>
          </p:cNvSpPr>
          <p:nvPr>
            <p:ph idx="1"/>
          </p:nvPr>
        </p:nvSpPr>
        <p:spPr/>
        <p:txBody>
          <a:bodyPr/>
          <a:lstStyle/>
          <a:p>
            <a:pPr lvl="0"/>
            <a:r>
              <a:t>The split and join methods are used in many GIS scripts</a:t>
            </a:r>
          </a:p>
          <a:p>
            <a:pPr lvl="0"/>
            <a:r>
              <a:t>These methods involve another Python data type called a list.</a:t>
            </a:r>
          </a:p>
          <a:p>
            <a:pPr lvl="0"/>
            <a:r>
              <a:t>The split method returns a list of the words in the string, separated by the argument.</a:t>
            </a:r>
          </a:p>
        </p:txBody>
      </p:sp>
    </p:spTree>
    <p:extLst>
      <p:ext uri="{BB962C8B-B14F-4D97-AF65-F5344CB8AC3E}">
        <p14:creationId xmlns:p14="http://schemas.microsoft.com/office/powerpoint/2010/main" val="2141376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e.g. split</a:t>
            </a:r>
          </a:p>
        </p:txBody>
      </p:sp>
      <p:sp>
        <p:nvSpPr>
          <p:cNvPr id="3" name="Content Placeholder 2"/>
          <p:cNvSpPr>
            <a:spLocks noGrp="1"/>
          </p:cNvSpPr>
          <p:nvPr>
            <p:ph idx="1"/>
          </p:nvPr>
        </p:nvSpPr>
        <p:spPr/>
        <p:txBody>
          <a:bodyPr/>
          <a:lstStyle/>
          <a:p>
            <a:pPr lvl="0"/>
            <a:r>
              <a:rPr dirty="0"/>
              <a:t>split method looks for each occurrence of the forward slash (/) in the string object and splits the string in those positions. The resulting list has ﬁve items, since the string has four slashes.</a:t>
            </a:r>
          </a:p>
          <a:p>
            <a:pPr lvl="1"/>
            <a:r>
              <a:rPr dirty="0"/>
              <a:t>path = </a:t>
            </a:r>
            <a:r>
              <a:rPr lang="en-US" dirty="0"/>
              <a:t>'</a:t>
            </a:r>
            <a:r>
              <a:rPr dirty="0"/>
              <a:t>C:/</a:t>
            </a:r>
            <a:r>
              <a:rPr dirty="0" err="1"/>
              <a:t>geodb</a:t>
            </a:r>
            <a:r>
              <a:rPr dirty="0"/>
              <a:t>/data/xy1.txt</a:t>
            </a:r>
            <a:r>
              <a:rPr lang="en-US" dirty="0"/>
              <a:t>'</a:t>
            </a:r>
            <a:endParaRPr dirty="0"/>
          </a:p>
          <a:p>
            <a:pPr lvl="1"/>
            <a:r>
              <a:rPr dirty="0" err="1"/>
              <a:t>path.split</a:t>
            </a:r>
            <a:r>
              <a:rPr dirty="0"/>
              <a:t>(</a:t>
            </a:r>
            <a:r>
              <a:rPr lang="en-US" dirty="0"/>
              <a:t>'</a:t>
            </a:r>
            <a:r>
              <a:rPr dirty="0"/>
              <a:t>/</a:t>
            </a:r>
            <a:r>
              <a:rPr lang="en-US" dirty="0"/>
              <a:t>'</a:t>
            </a:r>
            <a:r>
              <a:rPr dirty="0"/>
              <a:t>)</a:t>
            </a:r>
          </a:p>
        </p:txBody>
      </p:sp>
    </p:spTree>
    <p:extLst>
      <p:ext uri="{BB962C8B-B14F-4D97-AF65-F5344CB8AC3E}">
        <p14:creationId xmlns:p14="http://schemas.microsoft.com/office/powerpoint/2010/main" val="2450339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split and join methods</a:t>
            </a:r>
          </a:p>
        </p:txBody>
      </p:sp>
      <p:sp>
        <p:nvSpPr>
          <p:cNvPr id="3" name="Content Placeholder 2"/>
          <p:cNvSpPr>
            <a:spLocks noGrp="1"/>
          </p:cNvSpPr>
          <p:nvPr>
            <p:ph idx="1"/>
          </p:nvPr>
        </p:nvSpPr>
        <p:spPr/>
        <p:txBody>
          <a:bodyPr/>
          <a:lstStyle/>
          <a:p>
            <a:pPr lvl="0"/>
            <a:r>
              <a:t>have inverse functionality.</a:t>
            </a:r>
          </a:p>
          <a:p>
            <a:pPr lvl="0"/>
            <a:r>
              <a:t>The split method takes a single string and splits it into a list of strings, based on some delimiter.</a:t>
            </a:r>
          </a:p>
          <a:p>
            <a:pPr lvl="0"/>
            <a:r>
              <a:t>The join method takes a list of strings and joins them with into a single string.</a:t>
            </a:r>
          </a:p>
        </p:txBody>
      </p:sp>
    </p:spTree>
    <p:extLst>
      <p:ext uri="{BB962C8B-B14F-4D97-AF65-F5344CB8AC3E}">
        <p14:creationId xmlns:p14="http://schemas.microsoft.com/office/powerpoint/2010/main" val="25139992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split and join methods- e.g 1</a:t>
            </a:r>
          </a:p>
        </p:txBody>
      </p:sp>
      <p:sp>
        <p:nvSpPr>
          <p:cNvPr id="3" name="Content Placeholder 2"/>
          <p:cNvSpPr>
            <a:spLocks noGrp="1"/>
          </p:cNvSpPr>
          <p:nvPr>
            <p:ph idx="1"/>
          </p:nvPr>
        </p:nvSpPr>
        <p:spPr/>
        <p:txBody>
          <a:bodyPr/>
          <a:lstStyle/>
          <a:p>
            <a:pPr lvl="0"/>
            <a:r>
              <a:rPr dirty="0" err="1"/>
              <a:t>numList</a:t>
            </a:r>
            <a:r>
              <a:rPr dirty="0"/>
              <a:t> = [</a:t>
            </a:r>
            <a:r>
              <a:rPr lang="en-US" dirty="0"/>
              <a:t>'</a:t>
            </a:r>
            <a:r>
              <a:rPr dirty="0"/>
              <a:t>1</a:t>
            </a:r>
            <a:r>
              <a:rPr lang="en-US" dirty="0"/>
              <a:t>'</a:t>
            </a:r>
            <a:r>
              <a:rPr dirty="0"/>
              <a:t>, </a:t>
            </a:r>
            <a:r>
              <a:rPr lang="en-US" dirty="0"/>
              <a:t>'</a:t>
            </a:r>
            <a:r>
              <a:rPr dirty="0"/>
              <a:t>2</a:t>
            </a:r>
            <a:r>
              <a:rPr lang="en-US" dirty="0"/>
              <a:t>'</a:t>
            </a:r>
            <a:r>
              <a:rPr dirty="0"/>
              <a:t>, </a:t>
            </a:r>
            <a:r>
              <a:rPr lang="en-US" dirty="0"/>
              <a:t>'</a:t>
            </a:r>
            <a:r>
              <a:rPr dirty="0"/>
              <a:t>3</a:t>
            </a:r>
            <a:r>
              <a:rPr lang="en-US" dirty="0"/>
              <a:t>'</a:t>
            </a:r>
            <a:r>
              <a:rPr dirty="0"/>
              <a:t>]</a:t>
            </a:r>
          </a:p>
          <a:p>
            <a:pPr lvl="0"/>
            <a:r>
              <a:rPr dirty="0"/>
              <a:t>animal = </a:t>
            </a:r>
            <a:r>
              <a:rPr lang="en-US" dirty="0"/>
              <a:t>'</a:t>
            </a:r>
            <a:r>
              <a:rPr dirty="0"/>
              <a:t>elephant</a:t>
            </a:r>
            <a:r>
              <a:rPr lang="en-US" dirty="0"/>
              <a:t>'</a:t>
            </a:r>
            <a:endParaRPr dirty="0"/>
          </a:p>
          <a:p>
            <a:pPr lvl="0"/>
            <a:r>
              <a:rPr dirty="0" err="1"/>
              <a:t>animal.join</a:t>
            </a:r>
            <a:r>
              <a:rPr dirty="0"/>
              <a:t>(</a:t>
            </a:r>
            <a:r>
              <a:rPr dirty="0" err="1"/>
              <a:t>numList</a:t>
            </a:r>
            <a:r>
              <a:rPr dirty="0"/>
              <a:t>)</a:t>
            </a:r>
          </a:p>
        </p:txBody>
      </p:sp>
    </p:spTree>
    <p:extLst>
      <p:ext uri="{BB962C8B-B14F-4D97-AF65-F5344CB8AC3E}">
        <p14:creationId xmlns:p14="http://schemas.microsoft.com/office/powerpoint/2010/main" val="382704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Sample Data and Scripts</a:t>
            </a:r>
            <a:r>
              <a:rPr lang="en-US" dirty="0"/>
              <a:t> for the training</a:t>
            </a:r>
            <a:endParaRPr dirty="0"/>
          </a:p>
        </p:txBody>
      </p:sp>
      <p:sp>
        <p:nvSpPr>
          <p:cNvPr id="3" name="Content Placeholder 2"/>
          <p:cNvSpPr>
            <a:spLocks noGrp="1"/>
          </p:cNvSpPr>
          <p:nvPr>
            <p:ph idx="1"/>
          </p:nvPr>
        </p:nvSpPr>
        <p:spPr/>
        <p:txBody>
          <a:bodyPr/>
          <a:lstStyle/>
          <a:p>
            <a:pPr lvl="0"/>
            <a:r>
              <a:t>are available in the GIS lab.</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split and join methods- e.g. 2</a:t>
            </a:r>
          </a:p>
        </p:txBody>
      </p:sp>
      <p:sp>
        <p:nvSpPr>
          <p:cNvPr id="3" name="Content Placeholder 2"/>
          <p:cNvSpPr>
            <a:spLocks noGrp="1"/>
          </p:cNvSpPr>
          <p:nvPr>
            <p:ph idx="1"/>
          </p:nvPr>
        </p:nvSpPr>
        <p:spPr/>
        <p:txBody>
          <a:bodyPr/>
          <a:lstStyle/>
          <a:p>
            <a:pPr lvl="0"/>
            <a:r>
              <a:rPr dirty="0"/>
              <a:t>the join method is performed on a string literal object, semicolon (;).</a:t>
            </a:r>
          </a:p>
          <a:p>
            <a:pPr lvl="0"/>
            <a:r>
              <a:rPr dirty="0"/>
              <a:t>The method inserts semicolons between the items and returns the resulting string:</a:t>
            </a:r>
          </a:p>
          <a:p>
            <a:pPr lvl="1"/>
            <a:r>
              <a:rPr dirty="0" err="1"/>
              <a:t>pathList</a:t>
            </a:r>
            <a:r>
              <a:rPr dirty="0"/>
              <a:t> = [</a:t>
            </a:r>
            <a:r>
              <a:rPr lang="en-US" dirty="0"/>
              <a:t>'</a:t>
            </a:r>
            <a:r>
              <a:rPr dirty="0"/>
              <a:t>C:</a:t>
            </a:r>
            <a:r>
              <a:rPr lang="en-US" dirty="0"/>
              <a:t>'</a:t>
            </a:r>
            <a:r>
              <a:rPr dirty="0"/>
              <a:t>, </a:t>
            </a:r>
            <a:r>
              <a:rPr lang="en-US" dirty="0"/>
              <a:t>'</a:t>
            </a:r>
            <a:r>
              <a:rPr dirty="0" err="1"/>
              <a:t>geodb</a:t>
            </a:r>
            <a:r>
              <a:rPr lang="en-US" dirty="0"/>
              <a:t>'</a:t>
            </a:r>
            <a:r>
              <a:rPr dirty="0"/>
              <a:t>, </a:t>
            </a:r>
            <a:r>
              <a:rPr lang="en-US" dirty="0"/>
              <a:t>'</a:t>
            </a:r>
            <a:r>
              <a:rPr dirty="0"/>
              <a:t>data</a:t>
            </a:r>
            <a:r>
              <a:rPr lang="en-US" dirty="0"/>
              <a:t>'</a:t>
            </a:r>
            <a:r>
              <a:rPr dirty="0"/>
              <a:t>, </a:t>
            </a:r>
            <a:r>
              <a:rPr lang="en-US" dirty="0"/>
              <a:t>'</a:t>
            </a:r>
            <a:r>
              <a:rPr dirty="0"/>
              <a:t>ch03</a:t>
            </a:r>
            <a:r>
              <a:rPr lang="en-US" dirty="0"/>
              <a:t>'</a:t>
            </a:r>
            <a:r>
              <a:rPr dirty="0"/>
              <a:t>, </a:t>
            </a:r>
            <a:r>
              <a:rPr lang="en-US" dirty="0"/>
              <a:t>'</a:t>
            </a:r>
            <a:r>
              <a:rPr dirty="0"/>
              <a:t>xy1.txt</a:t>
            </a:r>
            <a:r>
              <a:rPr lang="en-US" dirty="0"/>
              <a:t>'</a:t>
            </a:r>
            <a:r>
              <a:rPr dirty="0"/>
              <a:t>]</a:t>
            </a:r>
          </a:p>
          <a:p>
            <a:pPr lvl="1"/>
            <a:r>
              <a:rPr lang="en-US" dirty="0"/>
              <a:t>‘/'</a:t>
            </a:r>
            <a:r>
              <a:rPr dirty="0"/>
              <a:t>.join(</a:t>
            </a:r>
            <a:r>
              <a:rPr dirty="0" err="1"/>
              <a:t>pathList</a:t>
            </a:r>
            <a:r>
              <a:rPr dirty="0"/>
              <a:t>)</a:t>
            </a:r>
          </a:p>
        </p:txBody>
      </p:sp>
    </p:spTree>
    <p:extLst>
      <p:ext uri="{BB962C8B-B14F-4D97-AF65-F5344CB8AC3E}">
        <p14:creationId xmlns:p14="http://schemas.microsoft.com/office/powerpoint/2010/main" val="28725503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IDE and the string methods</a:t>
            </a:r>
          </a:p>
        </p:txBody>
      </p:sp>
      <p:sp>
        <p:nvSpPr>
          <p:cNvPr id="3" name="Content Placeholder 2"/>
          <p:cNvSpPr>
            <a:spLocks noGrp="1"/>
          </p:cNvSpPr>
          <p:nvPr>
            <p:ph idx="1"/>
          </p:nvPr>
        </p:nvSpPr>
        <p:spPr/>
        <p:txBody>
          <a:bodyPr/>
          <a:lstStyle/>
          <a:p>
            <a:pPr lvl="0"/>
            <a:r>
              <a:rPr dirty="0"/>
              <a:t>make it easy to browse for methods of an object by bringing up a list of choices when you type the object name followed by a dot.</a:t>
            </a:r>
          </a:p>
          <a:p>
            <a:pPr lvl="0"/>
            <a:r>
              <a:rPr dirty="0"/>
              <a:t>E.g.</a:t>
            </a:r>
          </a:p>
          <a:p>
            <a:pPr lvl="1"/>
            <a:r>
              <a:rPr dirty="0"/>
              <a:t>path = </a:t>
            </a:r>
            <a:r>
              <a:rPr lang="en-US" dirty="0"/>
              <a:t>'</a:t>
            </a:r>
            <a:r>
              <a:rPr dirty="0"/>
              <a:t>c:/</a:t>
            </a:r>
            <a:r>
              <a:rPr dirty="0" err="1"/>
              <a:t>geodb</a:t>
            </a:r>
            <a:r>
              <a:rPr dirty="0"/>
              <a:t>/data/river.txt</a:t>
            </a:r>
            <a:r>
              <a:rPr lang="en-US" dirty="0"/>
              <a:t>'</a:t>
            </a:r>
            <a:endParaRPr dirty="0"/>
          </a:p>
          <a:p>
            <a:pPr lvl="1"/>
            <a:r>
              <a:rPr dirty="0" err="1"/>
              <a:t>path.endswith</a:t>
            </a:r>
            <a:r>
              <a:rPr dirty="0"/>
              <a:t>(</a:t>
            </a:r>
            <a:r>
              <a:rPr lang="en-US" dirty="0"/>
              <a:t>'</a:t>
            </a:r>
            <a:r>
              <a:rPr dirty="0"/>
              <a:t>txt</a:t>
            </a:r>
            <a:r>
              <a:rPr lang="en-US" dirty="0"/>
              <a:t>'</a:t>
            </a:r>
            <a:r>
              <a:rPr dirty="0"/>
              <a:t>)</a:t>
            </a:r>
          </a:p>
        </p:txBody>
      </p:sp>
    </p:spTree>
    <p:extLst>
      <p:ext uri="{BB962C8B-B14F-4D97-AF65-F5344CB8AC3E}">
        <p14:creationId xmlns:p14="http://schemas.microsoft.com/office/powerpoint/2010/main" val="20690413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File Paths and Raw Strings</a:t>
            </a:r>
          </a:p>
        </p:txBody>
      </p:sp>
      <p:sp>
        <p:nvSpPr>
          <p:cNvPr id="3" name="Content Placeholder 2"/>
          <p:cNvSpPr>
            <a:spLocks noGrp="1"/>
          </p:cNvSpPr>
          <p:nvPr>
            <p:ph idx="1"/>
          </p:nvPr>
        </p:nvSpPr>
        <p:spPr/>
        <p:txBody>
          <a:bodyPr/>
          <a:lstStyle/>
          <a:p>
            <a:pPr lvl="0"/>
            <a:r>
              <a:t>When dealing with ﬁle paths, you will encounter strings literals containing escape sequences.</a:t>
            </a:r>
          </a:p>
        </p:txBody>
      </p:sp>
    </p:spTree>
    <p:extLst>
      <p:ext uri="{BB962C8B-B14F-4D97-AF65-F5344CB8AC3E}">
        <p14:creationId xmlns:p14="http://schemas.microsoft.com/office/powerpoint/2010/main" val="40006488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More on t and n</a:t>
            </a:r>
          </a:p>
        </p:txBody>
      </p:sp>
      <p:sp>
        <p:nvSpPr>
          <p:cNvPr id="3" name="Content Placeholder 2"/>
          <p:cNvSpPr>
            <a:spLocks noGrp="1"/>
          </p:cNvSpPr>
          <p:nvPr>
            <p:ph idx="1"/>
          </p:nvPr>
        </p:nvSpPr>
        <p:spPr/>
        <p:txBody>
          <a:bodyPr>
            <a:normAutofit fontScale="92500" lnSpcReduction="20000"/>
          </a:bodyPr>
          <a:lstStyle/>
          <a:p>
            <a:pPr lvl="0"/>
            <a:r>
              <a:rPr dirty="0"/>
              <a:t>Escape sequences are sequences of characters that have special meaning. In string literals, the backslash </a:t>
            </a:r>
            <a:r>
              <a:rPr lang="en-US" dirty="0"/>
              <a:t>\</a:t>
            </a:r>
            <a:r>
              <a:rPr dirty="0"/>
              <a:t> is used as an escape character to en</a:t>
            </a:r>
            <a:r>
              <a:rPr lang="en-US" dirty="0"/>
              <a:t>c</a:t>
            </a:r>
            <a:r>
              <a:rPr dirty="0"/>
              <a:t>ode special characters. The backslash acts as a line continuation character when placed at the end of a line in a string literal. But when a backslash is followed immediately by a character in a string literal, the backslash along with the character that follows it are called an escape sequence and the backslash is interpreted as a signal that the next character is to be given a special interpretation.</a:t>
            </a:r>
          </a:p>
          <a:p>
            <a:pPr lvl="0"/>
            <a:r>
              <a:rPr dirty="0"/>
              <a:t>For example, the string literals </a:t>
            </a:r>
            <a:r>
              <a:rPr lang="en-US" dirty="0"/>
              <a:t>''</a:t>
            </a:r>
            <a:r>
              <a:rPr dirty="0"/>
              <a:t> and </a:t>
            </a:r>
            <a:r>
              <a:rPr lang="en-US" dirty="0"/>
              <a:t>'</a:t>
            </a:r>
            <a:r>
              <a:rPr dirty="0"/>
              <a:t> are escape sequences that en</a:t>
            </a:r>
            <a:r>
              <a:rPr lang="en-US" dirty="0"/>
              <a:t>c</a:t>
            </a:r>
            <a:r>
              <a:rPr dirty="0"/>
              <a:t>ode </a:t>
            </a:r>
            <a:r>
              <a:rPr lang="en-US" dirty="0"/>
              <a:t>'</a:t>
            </a:r>
            <a:r>
              <a:rPr dirty="0"/>
              <a:t>new line</a:t>
            </a:r>
            <a:r>
              <a:rPr lang="en-US" dirty="0"/>
              <a:t>'</a:t>
            </a:r>
            <a:r>
              <a:rPr dirty="0"/>
              <a:t> and </a:t>
            </a:r>
            <a:r>
              <a:rPr lang="en-US" dirty="0"/>
              <a:t>'</a:t>
            </a:r>
            <a:r>
              <a:rPr dirty="0"/>
              <a:t>tab</a:t>
            </a:r>
            <a:r>
              <a:rPr lang="en-US" dirty="0"/>
              <a:t>'</a:t>
            </a:r>
            <a:r>
              <a:rPr dirty="0"/>
              <a:t>. New line and tab characters are used to control the space around the visible characters. They are referred to as whitespace characters, because the characters themselves are not visible when printed.</a:t>
            </a:r>
          </a:p>
        </p:txBody>
      </p:sp>
    </p:spTree>
    <p:extLst>
      <p:ext uri="{BB962C8B-B14F-4D97-AF65-F5344CB8AC3E}">
        <p14:creationId xmlns:p14="http://schemas.microsoft.com/office/powerpoint/2010/main" val="27284705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AND hite space escape sequences</a:t>
            </a:r>
          </a:p>
        </p:txBody>
      </p:sp>
      <p:sp>
        <p:nvSpPr>
          <p:cNvPr id="3" name="Content Placeholder 2"/>
          <p:cNvSpPr>
            <a:spLocks noGrp="1"/>
          </p:cNvSpPr>
          <p:nvPr>
            <p:ph idx="1"/>
          </p:nvPr>
        </p:nvSpPr>
        <p:spPr/>
        <p:txBody>
          <a:bodyPr/>
          <a:lstStyle/>
          <a:p>
            <a:pPr marL="0" lvl="0" indent="0">
              <a:buNone/>
            </a:pPr>
            <a:r>
              <a:rPr dirty="0"/>
              <a:t>Next line ab</a:t>
            </a:r>
          </a:p>
          <a:p>
            <a:pPr lvl="0"/>
            <a:r>
              <a:rPr dirty="0" err="1"/>
              <a:t>e.g</a:t>
            </a:r>
            <a:endParaRPr dirty="0"/>
          </a:p>
          <a:p>
            <a:pPr lvl="1"/>
            <a:r>
              <a:rPr lang="en-US" dirty="0"/>
              <a:t>'</a:t>
            </a:r>
            <a:r>
              <a:rPr dirty="0"/>
              <a:t>X55.3</a:t>
            </a:r>
            <a:r>
              <a:rPr lang="en-US" dirty="0"/>
              <a:t>'</a:t>
            </a:r>
            <a:endParaRPr dirty="0"/>
          </a:p>
          <a:p>
            <a:pPr lvl="1"/>
            <a:r>
              <a:rPr dirty="0"/>
              <a:t>print (</a:t>
            </a:r>
            <a:r>
              <a:rPr lang="en-US" dirty="0"/>
              <a:t>'</a:t>
            </a:r>
            <a:r>
              <a:rPr dirty="0"/>
              <a:t>X55.3</a:t>
            </a:r>
            <a:r>
              <a:rPr lang="en-US" dirty="0"/>
              <a:t>'</a:t>
            </a:r>
            <a:r>
              <a:rPr dirty="0"/>
              <a:t>)</a:t>
            </a:r>
          </a:p>
        </p:txBody>
      </p:sp>
      <p:cxnSp>
        <p:nvCxnSpPr>
          <p:cNvPr id="6" name="Straight Connector 5"/>
          <p:cNvCxnSpPr/>
          <p:nvPr/>
        </p:nvCxnSpPr>
        <p:spPr>
          <a:xfrm flipH="1">
            <a:off x="7010400" y="3668486"/>
            <a:ext cx="566057" cy="816428"/>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162800" y="3668486"/>
            <a:ext cx="413657" cy="533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9115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strip method</a:t>
            </a:r>
          </a:p>
        </p:txBody>
      </p:sp>
      <p:sp>
        <p:nvSpPr>
          <p:cNvPr id="3" name="Content Placeholder 2"/>
          <p:cNvSpPr>
            <a:spLocks noGrp="1"/>
          </p:cNvSpPr>
          <p:nvPr>
            <p:ph idx="1"/>
          </p:nvPr>
        </p:nvSpPr>
        <p:spPr/>
        <p:txBody>
          <a:bodyPr>
            <a:normAutofit/>
          </a:bodyPr>
          <a:lstStyle/>
          <a:p>
            <a:pPr lvl="0"/>
            <a:r>
              <a:rPr dirty="0"/>
              <a:t>can be used to strip unwanted leading or trailing whitespace from a string.</a:t>
            </a:r>
          </a:p>
          <a:p>
            <a:pPr lvl="0"/>
            <a:r>
              <a:rPr dirty="0"/>
              <a:t>This is often called for when processing ﬁles.</a:t>
            </a:r>
          </a:p>
          <a:p>
            <a:pPr lvl="0"/>
            <a:r>
              <a:rPr dirty="0" err="1"/>
              <a:t>e.g</a:t>
            </a:r>
            <a:endParaRPr dirty="0"/>
          </a:p>
          <a:p>
            <a:pPr lvl="1"/>
            <a:r>
              <a:rPr lang="en-US" dirty="0" err="1"/>
              <a:t>dataRecord</a:t>
            </a:r>
            <a:r>
              <a:rPr lang="en-US" dirty="0"/>
              <a:t> = '  </a:t>
            </a:r>
            <a:r>
              <a:rPr lang="en-US" dirty="0" err="1"/>
              <a:t>aaaaa</a:t>
            </a:r>
            <a:r>
              <a:rPr lang="en-US" dirty="0"/>
              <a:t>'</a:t>
            </a:r>
          </a:p>
          <a:p>
            <a:pPr lvl="1"/>
            <a:r>
              <a:rPr dirty="0"/>
              <a:t>print </a:t>
            </a:r>
            <a:r>
              <a:rPr lang="en-US" dirty="0"/>
              <a:t>(</a:t>
            </a:r>
            <a:r>
              <a:rPr dirty="0" err="1"/>
              <a:t>dataRecord</a:t>
            </a:r>
            <a:r>
              <a:rPr lang="en-US" dirty="0"/>
              <a:t>)</a:t>
            </a:r>
            <a:endParaRPr dirty="0"/>
          </a:p>
          <a:p>
            <a:pPr lvl="1"/>
            <a:r>
              <a:rPr dirty="0" err="1"/>
              <a:t>dataRecord</a:t>
            </a:r>
            <a:r>
              <a:rPr dirty="0"/>
              <a:t> = </a:t>
            </a:r>
            <a:r>
              <a:rPr dirty="0" err="1"/>
              <a:t>dataRecord.strip</a:t>
            </a:r>
            <a:r>
              <a:rPr dirty="0"/>
              <a:t>()</a:t>
            </a:r>
          </a:p>
          <a:p>
            <a:pPr lvl="1"/>
            <a:r>
              <a:rPr dirty="0" err="1"/>
              <a:t>dataRecord</a:t>
            </a:r>
            <a:endParaRPr dirty="0"/>
          </a:p>
          <a:p>
            <a:pPr lvl="1"/>
            <a:r>
              <a:rPr dirty="0"/>
              <a:t>print (</a:t>
            </a:r>
            <a:r>
              <a:rPr dirty="0" err="1"/>
              <a:t>dataRecord</a:t>
            </a:r>
            <a:r>
              <a:rPr dirty="0"/>
              <a:t>)</a:t>
            </a:r>
          </a:p>
        </p:txBody>
      </p:sp>
      <p:pic>
        <p:nvPicPr>
          <p:cNvPr id="4" name="Picture 3"/>
          <p:cNvPicPr>
            <a:picLocks noChangeAspect="1"/>
          </p:cNvPicPr>
          <p:nvPr/>
        </p:nvPicPr>
        <p:blipFill>
          <a:blip r:embed="rId2"/>
          <a:stretch>
            <a:fillRect/>
          </a:stretch>
        </p:blipFill>
        <p:spPr>
          <a:xfrm>
            <a:off x="6037488" y="2764560"/>
            <a:ext cx="2958235" cy="1319213"/>
          </a:xfrm>
          <a:prstGeom prst="rect">
            <a:avLst/>
          </a:prstGeom>
        </p:spPr>
      </p:pic>
      <p:cxnSp>
        <p:nvCxnSpPr>
          <p:cNvPr id="6" name="Straight Arrow Connector 5"/>
          <p:cNvCxnSpPr/>
          <p:nvPr/>
        </p:nvCxnSpPr>
        <p:spPr>
          <a:xfrm>
            <a:off x="4572000" y="3233057"/>
            <a:ext cx="1465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4150858" y="3820886"/>
            <a:ext cx="1792742" cy="5987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1222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Escape sequences</a:t>
            </a:r>
          </a:p>
        </p:txBody>
      </p:sp>
      <p:sp>
        <p:nvSpPr>
          <p:cNvPr id="3" name="Content Placeholder 2"/>
          <p:cNvSpPr>
            <a:spLocks noGrp="1"/>
          </p:cNvSpPr>
          <p:nvPr>
            <p:ph idx="1"/>
          </p:nvPr>
        </p:nvSpPr>
        <p:spPr/>
        <p:txBody>
          <a:bodyPr>
            <a:normAutofit fontScale="92500" lnSpcReduction="10000"/>
          </a:bodyPr>
          <a:lstStyle/>
          <a:p>
            <a:pPr lvl="0"/>
            <a:r>
              <a:rPr dirty="0"/>
              <a:t>can lead to unintended consequences with ﬁle paths that contain backslashes.</a:t>
            </a:r>
          </a:p>
          <a:p>
            <a:pPr lvl="0"/>
            <a:r>
              <a:rPr dirty="0"/>
              <a:t>e.g. the t in terrain and the n in </a:t>
            </a:r>
            <a:r>
              <a:rPr dirty="0" err="1"/>
              <a:t>neuse</a:t>
            </a:r>
            <a:r>
              <a:rPr dirty="0"/>
              <a:t> are replaced by whitespace when the string is printed:</a:t>
            </a:r>
          </a:p>
          <a:p>
            <a:pPr marL="342900" lvl="1" indent="0">
              <a:buNone/>
            </a:pPr>
            <a:r>
              <a:rPr lang="en-US" dirty="0"/>
              <a:t>A = 'c:\terrain'</a:t>
            </a:r>
          </a:p>
          <a:p>
            <a:pPr marL="342900" lvl="1" indent="0">
              <a:buNone/>
            </a:pPr>
            <a:r>
              <a:rPr lang="en-US" dirty="0"/>
              <a:t>print(A) </a:t>
            </a:r>
          </a:p>
          <a:p>
            <a:pPr marL="342900" lvl="1" indent="0">
              <a:buNone/>
            </a:pPr>
            <a:endParaRPr lang="en-US" dirty="0"/>
          </a:p>
          <a:p>
            <a:pPr marL="342900" lvl="1" indent="0">
              <a:buNone/>
            </a:pPr>
            <a:r>
              <a:rPr lang="en-US" dirty="0" err="1"/>
              <a:t>dataPath</a:t>
            </a:r>
            <a:r>
              <a:rPr lang="en-US" dirty="0"/>
              <a:t> = 'C:\</a:t>
            </a:r>
            <a:r>
              <a:rPr lang="en-US" dirty="0" err="1"/>
              <a:t>t_river</a:t>
            </a:r>
            <a:r>
              <a:rPr lang="en-US" dirty="0"/>
              <a:t>'</a:t>
            </a:r>
          </a:p>
          <a:p>
            <a:pPr marL="342900" lvl="1" indent="0">
              <a:buNone/>
            </a:pPr>
            <a:r>
              <a:rPr lang="en-US" dirty="0"/>
              <a:t>print(</a:t>
            </a:r>
            <a:r>
              <a:rPr lang="en-US" dirty="0" err="1"/>
              <a:t>dataPath</a:t>
            </a:r>
            <a:r>
              <a:rPr lang="en-US" dirty="0"/>
              <a:t>)</a:t>
            </a:r>
          </a:p>
          <a:p>
            <a:pPr marL="342900" lvl="1" indent="0">
              <a:buNone/>
            </a:pPr>
            <a:endParaRPr lang="en-US" dirty="0"/>
          </a:p>
          <a:p>
            <a:pPr marL="342900" lvl="1" indent="0">
              <a:buNone/>
            </a:pPr>
            <a:r>
              <a:rPr lang="en-US" dirty="0"/>
              <a:t>B = 'c:\</a:t>
            </a:r>
            <a:r>
              <a:rPr lang="en-US" dirty="0" err="1"/>
              <a:t>nuse</a:t>
            </a:r>
            <a:r>
              <a:rPr lang="en-US" dirty="0"/>
              <a:t>'</a:t>
            </a:r>
          </a:p>
          <a:p>
            <a:pPr marL="342900" lvl="1" indent="0">
              <a:buNone/>
            </a:pPr>
            <a:r>
              <a:rPr lang="en-US" dirty="0"/>
              <a:t>print(B)</a:t>
            </a:r>
          </a:p>
        </p:txBody>
      </p:sp>
      <p:pic>
        <p:nvPicPr>
          <p:cNvPr id="4" name="Picture 3"/>
          <p:cNvPicPr>
            <a:picLocks noChangeAspect="1"/>
          </p:cNvPicPr>
          <p:nvPr/>
        </p:nvPicPr>
        <p:blipFill>
          <a:blip r:embed="rId2"/>
          <a:stretch>
            <a:fillRect/>
          </a:stretch>
        </p:blipFill>
        <p:spPr>
          <a:xfrm>
            <a:off x="5574166" y="2702378"/>
            <a:ext cx="2673932" cy="1249136"/>
          </a:xfrm>
          <a:prstGeom prst="rect">
            <a:avLst/>
          </a:prstGeom>
        </p:spPr>
      </p:pic>
      <p:cxnSp>
        <p:nvCxnSpPr>
          <p:cNvPr id="6" name="Straight Arrow Connector 5"/>
          <p:cNvCxnSpPr/>
          <p:nvPr/>
        </p:nvCxnSpPr>
        <p:spPr>
          <a:xfrm>
            <a:off x="2427514" y="2579914"/>
            <a:ext cx="3146652" cy="2612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2830286" y="3162725"/>
            <a:ext cx="2896280" cy="2662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2144486" y="3695275"/>
            <a:ext cx="3211285" cy="6263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Left Brace 10"/>
          <p:cNvSpPr/>
          <p:nvPr/>
        </p:nvSpPr>
        <p:spPr>
          <a:xfrm>
            <a:off x="5499602" y="3429000"/>
            <a:ext cx="152400" cy="51749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827906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Here are three options for avoiding this problem 1</a:t>
            </a:r>
          </a:p>
        </p:txBody>
      </p:sp>
      <p:sp>
        <p:nvSpPr>
          <p:cNvPr id="3" name="Content Placeholder 2"/>
          <p:cNvSpPr>
            <a:spLocks noGrp="1"/>
          </p:cNvSpPr>
          <p:nvPr>
            <p:ph idx="1"/>
          </p:nvPr>
        </p:nvSpPr>
        <p:spPr/>
        <p:txBody>
          <a:bodyPr/>
          <a:lstStyle/>
          <a:p>
            <a:pPr lvl="0"/>
            <a:r>
              <a:rPr dirty="0"/>
              <a:t>Use a forward slash instead of a backward slash.</a:t>
            </a:r>
          </a:p>
          <a:p>
            <a:pPr lvl="0"/>
            <a:r>
              <a:rPr dirty="0" err="1"/>
              <a:t>dataPath</a:t>
            </a:r>
            <a:r>
              <a:rPr dirty="0"/>
              <a:t> = </a:t>
            </a:r>
            <a:r>
              <a:rPr lang="en-US" dirty="0"/>
              <a:t>'</a:t>
            </a:r>
            <a:r>
              <a:rPr dirty="0"/>
              <a:t>C:/terrain/</a:t>
            </a:r>
            <a:r>
              <a:rPr dirty="0" err="1"/>
              <a:t>neuse_river</a:t>
            </a:r>
            <a:r>
              <a:rPr lang="en-US" dirty="0"/>
              <a:t>'</a:t>
            </a:r>
            <a:endParaRPr dirty="0"/>
          </a:p>
          <a:p>
            <a:pPr lvl="0"/>
            <a:r>
              <a:rPr dirty="0"/>
              <a:t>print</a:t>
            </a:r>
            <a:r>
              <a:rPr lang="en-US" dirty="0"/>
              <a:t>(</a:t>
            </a:r>
            <a:r>
              <a:rPr dirty="0" err="1"/>
              <a:t>dataPath</a:t>
            </a:r>
            <a:r>
              <a:rPr lang="en-US" dirty="0"/>
              <a:t>)</a:t>
            </a:r>
            <a:endParaRPr dirty="0"/>
          </a:p>
        </p:txBody>
      </p:sp>
    </p:spTree>
    <p:extLst>
      <p:ext uri="{BB962C8B-B14F-4D97-AF65-F5344CB8AC3E}">
        <p14:creationId xmlns:p14="http://schemas.microsoft.com/office/powerpoint/2010/main" val="29773266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Here are three options for avoiding this problem 2</a:t>
            </a:r>
          </a:p>
        </p:txBody>
      </p:sp>
      <p:sp>
        <p:nvSpPr>
          <p:cNvPr id="3" name="Content Placeholder 2"/>
          <p:cNvSpPr>
            <a:spLocks noGrp="1"/>
          </p:cNvSpPr>
          <p:nvPr>
            <p:ph idx="1"/>
          </p:nvPr>
        </p:nvSpPr>
        <p:spPr/>
        <p:txBody>
          <a:bodyPr/>
          <a:lstStyle/>
          <a:p>
            <a:pPr lvl="0"/>
            <a:r>
              <a:rPr dirty="0"/>
              <a:t>Double the backslashes. This works because the ﬁrst slash is an escape character that tells the Code to interpret the second slash literally as a slash.</a:t>
            </a:r>
          </a:p>
          <a:p>
            <a:pPr lvl="0"/>
            <a:r>
              <a:rPr dirty="0" err="1"/>
              <a:t>dataPath</a:t>
            </a:r>
            <a:r>
              <a:rPr dirty="0"/>
              <a:t> = (</a:t>
            </a:r>
            <a:r>
              <a:rPr lang="en-US" dirty="0"/>
              <a:t>'</a:t>
            </a:r>
            <a:r>
              <a:rPr dirty="0"/>
              <a:t>C:\</a:t>
            </a:r>
            <a:r>
              <a:rPr lang="en-US" dirty="0"/>
              <a:t>\</a:t>
            </a:r>
            <a:r>
              <a:rPr dirty="0"/>
              <a:t>terrain\</a:t>
            </a:r>
            <a:r>
              <a:rPr lang="en-US" dirty="0"/>
              <a:t>\</a:t>
            </a:r>
            <a:r>
              <a:rPr dirty="0" err="1"/>
              <a:t>neuse_river</a:t>
            </a:r>
            <a:r>
              <a:rPr lang="en-US" dirty="0"/>
              <a:t>'</a:t>
            </a:r>
            <a:r>
              <a:rPr dirty="0"/>
              <a:t>)</a:t>
            </a:r>
          </a:p>
          <a:p>
            <a:pPr lvl="0"/>
            <a:r>
              <a:rPr lang="en-US" dirty="0"/>
              <a:t>P</a:t>
            </a:r>
            <a:r>
              <a:rPr dirty="0"/>
              <a:t>rint</a:t>
            </a:r>
            <a:r>
              <a:rPr lang="en-US" dirty="0"/>
              <a:t>(</a:t>
            </a:r>
            <a:r>
              <a:rPr dirty="0" err="1"/>
              <a:t>dataPath</a:t>
            </a:r>
            <a:r>
              <a:rPr lang="en-US" dirty="0"/>
              <a:t>)</a:t>
            </a:r>
            <a:endParaRPr dirty="0"/>
          </a:p>
        </p:txBody>
      </p:sp>
    </p:spTree>
    <p:extLst>
      <p:ext uri="{BB962C8B-B14F-4D97-AF65-F5344CB8AC3E}">
        <p14:creationId xmlns:p14="http://schemas.microsoft.com/office/powerpoint/2010/main" val="42710129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Here are three options for avoiding this problem 3</a:t>
            </a:r>
          </a:p>
        </p:txBody>
      </p:sp>
      <p:sp>
        <p:nvSpPr>
          <p:cNvPr id="3" name="Content Placeholder 2"/>
          <p:cNvSpPr>
            <a:spLocks noGrp="1"/>
          </p:cNvSpPr>
          <p:nvPr>
            <p:ph idx="1"/>
          </p:nvPr>
        </p:nvSpPr>
        <p:spPr/>
        <p:txBody>
          <a:bodyPr/>
          <a:lstStyle/>
          <a:p>
            <a:pPr lvl="0"/>
            <a:r>
              <a:rPr dirty="0"/>
              <a:t>Use raw strings. When you ﬁrst come across a string literal preceded by a lowercase r, you might guess that it</a:t>
            </a:r>
            <a:r>
              <a:rPr lang="en-US" dirty="0"/>
              <a:t>'</a:t>
            </a:r>
            <a:r>
              <a:rPr dirty="0"/>
              <a:t>s a typo. But in fact, placing an r just before a string literal creates a raw string. Python uses the raw value of a raw string. In other words, it disregards escape sequences, as in the following example:</a:t>
            </a:r>
          </a:p>
          <a:p>
            <a:pPr lvl="0"/>
            <a:r>
              <a:rPr dirty="0" err="1"/>
              <a:t>dataPath</a:t>
            </a:r>
            <a:r>
              <a:rPr dirty="0"/>
              <a:t> = </a:t>
            </a:r>
            <a:r>
              <a:rPr dirty="0" err="1"/>
              <a:t>r</a:t>
            </a:r>
            <a:r>
              <a:rPr lang="en-US" dirty="0" err="1"/>
              <a:t>'</a:t>
            </a:r>
            <a:r>
              <a:rPr dirty="0" err="1"/>
              <a:t>C</a:t>
            </a:r>
            <a:r>
              <a:rPr dirty="0"/>
              <a:t>:</a:t>
            </a:r>
            <a:r>
              <a:rPr lang="en-US" dirty="0"/>
              <a:t>\</a:t>
            </a:r>
            <a:r>
              <a:rPr dirty="0"/>
              <a:t>_river</a:t>
            </a:r>
            <a:r>
              <a:rPr lang="en-US" dirty="0"/>
              <a:t>'</a:t>
            </a:r>
            <a:endParaRPr dirty="0"/>
          </a:p>
          <a:p>
            <a:pPr lvl="0"/>
            <a:r>
              <a:rPr lang="en-US" dirty="0"/>
              <a:t>p</a:t>
            </a:r>
            <a:r>
              <a:rPr dirty="0"/>
              <a:t>rint</a:t>
            </a:r>
            <a:r>
              <a:rPr lang="en-US" dirty="0"/>
              <a:t>(</a:t>
            </a:r>
            <a:r>
              <a:rPr dirty="0" err="1"/>
              <a:t>dataPath</a:t>
            </a:r>
            <a:r>
              <a:rPr lang="en-US" dirty="0"/>
              <a:t>)</a:t>
            </a:r>
            <a:endParaRPr dirty="0"/>
          </a:p>
        </p:txBody>
      </p:sp>
    </p:spTree>
    <p:extLst>
      <p:ext uri="{BB962C8B-B14F-4D97-AF65-F5344CB8AC3E}">
        <p14:creationId xmlns:p14="http://schemas.microsoft.com/office/powerpoint/2010/main" val="195591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GIS Data Formats</a:t>
            </a:r>
          </a:p>
        </p:txBody>
      </p:sp>
      <p:sp>
        <p:nvSpPr>
          <p:cNvPr id="3" name="Content Placeholder 2"/>
          <p:cNvSpPr>
            <a:spLocks noGrp="1"/>
          </p:cNvSpPr>
          <p:nvPr>
            <p:ph idx="1"/>
          </p:nvPr>
        </p:nvSpPr>
        <p:spPr/>
        <p:txBody>
          <a:bodyPr/>
          <a:lstStyle/>
          <a:p>
            <a:pPr lvl="0"/>
            <a:r>
              <a:rPr dirty="0"/>
              <a:t>GRID </a:t>
            </a:r>
            <a:r>
              <a:rPr dirty="0" err="1"/>
              <a:t>rasters</a:t>
            </a:r>
            <a:endParaRPr dirty="0"/>
          </a:p>
          <a:p>
            <a:pPr lvl="0"/>
            <a:r>
              <a:rPr dirty="0"/>
              <a:t>geodatabases</a:t>
            </a:r>
          </a:p>
          <a:p>
            <a:pPr lvl="0"/>
            <a:r>
              <a:rPr lang="en-US" dirty="0" err="1"/>
              <a:t>S</a:t>
            </a:r>
            <a:r>
              <a:rPr dirty="0" err="1"/>
              <a:t>hapeﬁles</a:t>
            </a:r>
            <a:endParaRPr lang="en-US" dirty="0"/>
          </a:p>
          <a:p>
            <a:pPr lvl="0"/>
            <a:endParaRPr lang="en-US" dirty="0"/>
          </a:p>
          <a:p>
            <a:pPr lvl="0"/>
            <a:r>
              <a:rPr lang="en-US" dirty="0" err="1"/>
              <a:t>PostgreSQL</a:t>
            </a:r>
            <a:r>
              <a:rPr lang="en-US" dirty="0"/>
              <a:t> + </a:t>
            </a:r>
            <a:r>
              <a:rPr lang="en-US" dirty="0" err="1"/>
              <a:t>PostGIS</a:t>
            </a:r>
            <a:endParaRPr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UniCode Strings</a:t>
            </a:r>
          </a:p>
        </p:txBody>
      </p:sp>
      <p:sp>
        <p:nvSpPr>
          <p:cNvPr id="3" name="Content Placeholder 2"/>
          <p:cNvSpPr>
            <a:spLocks noGrp="1"/>
          </p:cNvSpPr>
          <p:nvPr>
            <p:ph idx="1"/>
          </p:nvPr>
        </p:nvSpPr>
        <p:spPr/>
        <p:txBody>
          <a:bodyPr>
            <a:normAutofit/>
          </a:bodyPr>
          <a:lstStyle/>
          <a:p>
            <a:pPr marL="0" lvl="0" indent="0">
              <a:buNone/>
            </a:pPr>
            <a:r>
              <a:rPr dirty="0"/>
              <a:t>When you start using ArcGIS functionality, you will begin to see a lowercase u preceding strings that are returned by GIS methods. The u stands for </a:t>
            </a:r>
            <a:r>
              <a:rPr dirty="0" err="1"/>
              <a:t>uniCode</a:t>
            </a:r>
            <a:r>
              <a:rPr dirty="0"/>
              <a:t> string. A </a:t>
            </a:r>
            <a:r>
              <a:rPr dirty="0" err="1"/>
              <a:t>uniCode</a:t>
            </a:r>
            <a:r>
              <a:rPr dirty="0"/>
              <a:t> string is a specially </a:t>
            </a:r>
            <a:r>
              <a:rPr dirty="0" err="1"/>
              <a:t>enCode</a:t>
            </a:r>
            <a:r>
              <a:rPr dirty="0"/>
              <a:t> d string that can represent thousands of characters, so that non-English characters, such as the Hindi alphabet can be represented. A </a:t>
            </a:r>
            <a:r>
              <a:rPr dirty="0" err="1"/>
              <a:t>uniCode</a:t>
            </a:r>
            <a:r>
              <a:rPr dirty="0"/>
              <a:t> string is created by prepending a u to a string literal, as shown here: </a:t>
            </a:r>
            <a:endParaRPr lang="en-US" dirty="0"/>
          </a:p>
          <a:p>
            <a:pPr marL="342900" lvl="1" indent="0">
              <a:buNone/>
            </a:pPr>
            <a:r>
              <a:rPr dirty="0" err="1"/>
              <a:t>dataFile</a:t>
            </a:r>
            <a:r>
              <a:rPr dirty="0"/>
              <a:t> = </a:t>
            </a:r>
            <a:r>
              <a:rPr dirty="0" err="1"/>
              <a:t>u</a:t>
            </a:r>
            <a:r>
              <a:rPr lang="en-US" dirty="0" err="1"/>
              <a:t>'</a:t>
            </a:r>
            <a:r>
              <a:rPr dirty="0" err="1"/>
              <a:t>counties.shp</a:t>
            </a:r>
            <a:r>
              <a:rPr lang="en-US" dirty="0"/>
              <a:t>'</a:t>
            </a:r>
            <a:r>
              <a:rPr dirty="0"/>
              <a:t> </a:t>
            </a:r>
            <a:endParaRPr lang="en-US" dirty="0"/>
          </a:p>
          <a:p>
            <a:pPr marL="342900" lvl="1" indent="0">
              <a:buNone/>
            </a:pPr>
            <a:r>
              <a:rPr dirty="0" err="1"/>
              <a:t>dataFile</a:t>
            </a:r>
            <a:r>
              <a:rPr dirty="0"/>
              <a:t> </a:t>
            </a:r>
            <a:endParaRPr lang="en-US" dirty="0"/>
          </a:p>
          <a:p>
            <a:pPr marL="342900" lvl="1" indent="0">
              <a:buNone/>
            </a:pPr>
            <a:r>
              <a:rPr lang="en-US" dirty="0"/>
              <a:t>t</a:t>
            </a:r>
            <a:r>
              <a:rPr dirty="0"/>
              <a:t>ype</a:t>
            </a:r>
            <a:r>
              <a:rPr lang="en-US" dirty="0"/>
              <a:t>(</a:t>
            </a:r>
            <a:r>
              <a:rPr dirty="0" err="1"/>
              <a:t>dataFile</a:t>
            </a:r>
            <a:r>
              <a:rPr lang="en-US" dirty="0"/>
              <a:t>)</a:t>
            </a:r>
            <a:endParaRPr dirty="0"/>
          </a:p>
        </p:txBody>
      </p:sp>
    </p:spTree>
    <p:extLst>
      <p:ext uri="{BB962C8B-B14F-4D97-AF65-F5344CB8AC3E}">
        <p14:creationId xmlns:p14="http://schemas.microsoft.com/office/powerpoint/2010/main" val="22297285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UniCode Strings (private reading)</a:t>
            </a:r>
          </a:p>
        </p:txBody>
      </p:sp>
      <p:sp>
        <p:nvSpPr>
          <p:cNvPr id="3" name="Content Placeholder 2"/>
          <p:cNvSpPr>
            <a:spLocks noGrp="1"/>
          </p:cNvSpPr>
          <p:nvPr>
            <p:ph idx="1"/>
          </p:nvPr>
        </p:nvSpPr>
        <p:spPr/>
        <p:txBody>
          <a:bodyPr>
            <a:normAutofit fontScale="92500"/>
          </a:bodyPr>
          <a:lstStyle/>
          <a:p>
            <a:pPr marL="0" lvl="0" indent="0">
              <a:buNone/>
            </a:pPr>
            <a:r>
              <a:rPr dirty="0"/>
              <a:t>The difference between </a:t>
            </a:r>
            <a:r>
              <a:rPr lang="en-US" dirty="0"/>
              <a:t>'</a:t>
            </a:r>
            <a:r>
              <a:rPr dirty="0"/>
              <a:t>str</a:t>
            </a:r>
            <a:r>
              <a:rPr lang="en-US" dirty="0"/>
              <a:t>'</a:t>
            </a:r>
            <a:r>
              <a:rPr dirty="0"/>
              <a:t> and </a:t>
            </a:r>
            <a:r>
              <a:rPr lang="en-US" dirty="0"/>
              <a:t>'</a:t>
            </a:r>
            <a:r>
              <a:rPr dirty="0" err="1"/>
              <a:t>uniCode</a:t>
            </a:r>
            <a:r>
              <a:rPr lang="en-US" dirty="0"/>
              <a:t>'</a:t>
            </a:r>
            <a:r>
              <a:rPr dirty="0"/>
              <a:t> string data types in Python lies in the way that the strings are en</a:t>
            </a:r>
            <a:r>
              <a:rPr lang="en-US" dirty="0"/>
              <a:t>c</a:t>
            </a:r>
            <a:r>
              <a:rPr dirty="0"/>
              <a:t>oded. The default encoding for Python </a:t>
            </a:r>
            <a:r>
              <a:rPr lang="en-US" dirty="0"/>
              <a:t>'</a:t>
            </a:r>
            <a:r>
              <a:rPr dirty="0"/>
              <a:t>str</a:t>
            </a:r>
            <a:r>
              <a:rPr lang="en-US" dirty="0"/>
              <a:t>'</a:t>
            </a:r>
            <a:r>
              <a:rPr dirty="0"/>
              <a:t> strings is based on the American Standard Code for Information Interchange (ASCII). Because ASCII encodings were designed to en</a:t>
            </a:r>
            <a:r>
              <a:rPr lang="en-US" dirty="0"/>
              <a:t>c</a:t>
            </a:r>
            <a:r>
              <a:rPr dirty="0"/>
              <a:t>ode English language characters, they can only represent hundreds of characters; whereas, the more recently developed </a:t>
            </a:r>
            <a:r>
              <a:rPr dirty="0" err="1"/>
              <a:t>uniCode</a:t>
            </a:r>
            <a:r>
              <a:rPr dirty="0"/>
              <a:t> technique can en</a:t>
            </a:r>
            <a:r>
              <a:rPr lang="en-US" dirty="0"/>
              <a:t>c</a:t>
            </a:r>
            <a:r>
              <a:rPr dirty="0"/>
              <a:t>ode thousands. Because of its capability to en</a:t>
            </a:r>
            <a:r>
              <a:rPr lang="en-US" dirty="0"/>
              <a:t>c</a:t>
            </a:r>
            <a:r>
              <a:rPr dirty="0"/>
              <a:t>ode non-English languages, software programs, including the ArcGIS Python interface, have begun to use </a:t>
            </a:r>
            <a:r>
              <a:rPr dirty="0" err="1"/>
              <a:t>uni</a:t>
            </a:r>
            <a:r>
              <a:rPr lang="en-US" dirty="0" err="1"/>
              <a:t>c</a:t>
            </a:r>
            <a:r>
              <a:rPr dirty="0" err="1"/>
              <a:t>ode</a:t>
            </a:r>
            <a:r>
              <a:rPr dirty="0"/>
              <a:t> encodings more often. You don</a:t>
            </a:r>
            <a:r>
              <a:rPr lang="en-US" dirty="0"/>
              <a:t>'</a:t>
            </a:r>
            <a:r>
              <a:rPr dirty="0"/>
              <a:t>t need to know exactly how </a:t>
            </a:r>
            <a:r>
              <a:rPr dirty="0" err="1"/>
              <a:t>uniCode</a:t>
            </a:r>
            <a:r>
              <a:rPr dirty="0"/>
              <a:t> or ASCII strings encoding works. You just need to know that in your GIS scripts, you can handle </a:t>
            </a:r>
            <a:r>
              <a:rPr lang="en-US" dirty="0"/>
              <a:t>'</a:t>
            </a:r>
            <a:r>
              <a:rPr dirty="0" err="1"/>
              <a:t>uniCode</a:t>
            </a:r>
            <a:r>
              <a:rPr lang="en-US" dirty="0"/>
              <a:t>'</a:t>
            </a:r>
            <a:r>
              <a:rPr dirty="0"/>
              <a:t> strings just like </a:t>
            </a:r>
            <a:r>
              <a:rPr lang="en-US" dirty="0"/>
              <a:t>'</a:t>
            </a:r>
            <a:r>
              <a:rPr dirty="0"/>
              <a:t>str</a:t>
            </a:r>
            <a:r>
              <a:rPr lang="en-US" dirty="0"/>
              <a:t>'</a:t>
            </a:r>
            <a:r>
              <a:rPr dirty="0"/>
              <a:t> strings. </a:t>
            </a:r>
          </a:p>
        </p:txBody>
      </p:sp>
    </p:spTree>
    <p:extLst>
      <p:ext uri="{BB962C8B-B14F-4D97-AF65-F5344CB8AC3E}">
        <p14:creationId xmlns:p14="http://schemas.microsoft.com/office/powerpoint/2010/main" val="1013290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UniCode Strings (private reading)</a:t>
            </a:r>
          </a:p>
        </p:txBody>
      </p:sp>
      <p:sp>
        <p:nvSpPr>
          <p:cNvPr id="3" name="Content Placeholder 2"/>
          <p:cNvSpPr>
            <a:spLocks noGrp="1"/>
          </p:cNvSpPr>
          <p:nvPr>
            <p:ph idx="1"/>
          </p:nvPr>
        </p:nvSpPr>
        <p:spPr/>
        <p:txBody>
          <a:bodyPr>
            <a:normAutofit/>
          </a:bodyPr>
          <a:lstStyle/>
          <a:p>
            <a:pPr marL="0" lvl="0" indent="0">
              <a:buNone/>
            </a:pPr>
            <a:r>
              <a:rPr dirty="0"/>
              <a:t>The following examples demonstrate using a few string methods and operations on the </a:t>
            </a:r>
            <a:r>
              <a:rPr dirty="0" err="1"/>
              <a:t>uniCode</a:t>
            </a:r>
            <a:r>
              <a:rPr dirty="0"/>
              <a:t> variable </a:t>
            </a:r>
            <a:r>
              <a:rPr dirty="0" err="1"/>
              <a:t>dataFile</a:t>
            </a:r>
            <a:r>
              <a:rPr dirty="0"/>
              <a:t>: </a:t>
            </a:r>
            <a:endParaRPr lang="en-US" dirty="0"/>
          </a:p>
          <a:p>
            <a:pPr marL="0" lvl="0" indent="0">
              <a:buNone/>
            </a:pPr>
            <a:endParaRPr lang="en-US" dirty="0"/>
          </a:p>
          <a:p>
            <a:pPr marL="0" indent="0">
              <a:buNone/>
            </a:pPr>
            <a:r>
              <a:rPr lang="en-US" dirty="0" err="1"/>
              <a:t>dataFile</a:t>
            </a:r>
            <a:r>
              <a:rPr lang="en-US" dirty="0"/>
              <a:t> = </a:t>
            </a:r>
            <a:r>
              <a:rPr lang="en-US" dirty="0" err="1"/>
              <a:t>u'counties.shp</a:t>
            </a:r>
            <a:r>
              <a:rPr lang="en-US" dirty="0"/>
              <a:t>' </a:t>
            </a:r>
          </a:p>
          <a:p>
            <a:r>
              <a:rPr dirty="0" err="1"/>
              <a:t>dataFile.endswith</a:t>
            </a:r>
            <a:r>
              <a:rPr dirty="0"/>
              <a:t>(</a:t>
            </a:r>
            <a:r>
              <a:rPr lang="en-US" dirty="0"/>
              <a:t>'</a:t>
            </a:r>
            <a:r>
              <a:rPr dirty="0"/>
              <a:t>.</a:t>
            </a:r>
            <a:r>
              <a:rPr dirty="0" err="1"/>
              <a:t>shp</a:t>
            </a:r>
            <a:r>
              <a:rPr lang="en-US" dirty="0"/>
              <a:t>'</a:t>
            </a:r>
            <a:r>
              <a:rPr dirty="0"/>
              <a:t>) # Does the string end with </a:t>
            </a:r>
            <a:r>
              <a:rPr lang="en-US" dirty="0"/>
              <a:t>'</a:t>
            </a:r>
            <a:r>
              <a:rPr dirty="0"/>
              <a:t>.</a:t>
            </a:r>
            <a:r>
              <a:rPr dirty="0" err="1"/>
              <a:t>shp</a:t>
            </a:r>
            <a:r>
              <a:rPr lang="en-US" dirty="0"/>
              <a:t>'</a:t>
            </a:r>
            <a:r>
              <a:rPr dirty="0"/>
              <a:t> </a:t>
            </a:r>
            <a:endParaRPr lang="en-US" dirty="0"/>
          </a:p>
          <a:p>
            <a:r>
              <a:rPr dirty="0" err="1"/>
              <a:t>dataFile.startswith</a:t>
            </a:r>
            <a:r>
              <a:rPr dirty="0"/>
              <a:t>(</a:t>
            </a:r>
            <a:r>
              <a:rPr lang="en-US" dirty="0"/>
              <a:t>'</a:t>
            </a:r>
            <a:r>
              <a:rPr dirty="0"/>
              <a:t>co</a:t>
            </a:r>
            <a:r>
              <a:rPr lang="en-US" dirty="0"/>
              <a:t>'</a:t>
            </a:r>
            <a:r>
              <a:rPr dirty="0"/>
              <a:t>) # Does the string start with </a:t>
            </a:r>
            <a:r>
              <a:rPr lang="en-US" dirty="0"/>
              <a:t>'</a:t>
            </a:r>
            <a:r>
              <a:rPr dirty="0"/>
              <a:t>co</a:t>
            </a:r>
            <a:r>
              <a:rPr lang="en-US" dirty="0"/>
              <a:t>'</a:t>
            </a:r>
            <a:r>
              <a:rPr dirty="0"/>
              <a:t> </a:t>
            </a:r>
            <a:endParaRPr lang="en-US" dirty="0"/>
          </a:p>
          <a:p>
            <a:r>
              <a:rPr dirty="0" err="1"/>
              <a:t>dataFile.count</a:t>
            </a:r>
            <a:r>
              <a:rPr dirty="0"/>
              <a:t>(</a:t>
            </a:r>
            <a:r>
              <a:rPr lang="en-US" dirty="0"/>
              <a:t>'</a:t>
            </a:r>
            <a:r>
              <a:rPr dirty="0"/>
              <a:t>s</a:t>
            </a:r>
            <a:r>
              <a:rPr lang="en-US" dirty="0"/>
              <a:t>'</a:t>
            </a:r>
            <a:r>
              <a:rPr dirty="0"/>
              <a:t>) # How many times does </a:t>
            </a:r>
            <a:r>
              <a:rPr lang="en-US" dirty="0"/>
              <a:t>'</a:t>
            </a:r>
            <a:r>
              <a:rPr dirty="0"/>
              <a:t>s</a:t>
            </a:r>
            <a:r>
              <a:rPr lang="en-US" dirty="0"/>
              <a:t>'</a:t>
            </a:r>
            <a:r>
              <a:rPr dirty="0"/>
              <a:t> occur in the string </a:t>
            </a:r>
            <a:endParaRPr lang="en-US" dirty="0"/>
          </a:p>
        </p:txBody>
      </p:sp>
    </p:spTree>
    <p:extLst>
      <p:ext uri="{BB962C8B-B14F-4D97-AF65-F5344CB8AC3E}">
        <p14:creationId xmlns:p14="http://schemas.microsoft.com/office/powerpoint/2010/main" val="212577557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UniCode Strings (private reading)</a:t>
            </a:r>
          </a:p>
        </p:txBody>
      </p:sp>
      <p:sp>
        <p:nvSpPr>
          <p:cNvPr id="3" name="Content Placeholder 2"/>
          <p:cNvSpPr>
            <a:spLocks noGrp="1"/>
          </p:cNvSpPr>
          <p:nvPr>
            <p:ph idx="1"/>
          </p:nvPr>
        </p:nvSpPr>
        <p:spPr/>
        <p:txBody>
          <a:bodyPr>
            <a:normAutofit fontScale="92500" lnSpcReduction="10000"/>
          </a:bodyPr>
          <a:lstStyle/>
          <a:p>
            <a:pPr marL="0" indent="0">
              <a:buNone/>
            </a:pPr>
            <a:r>
              <a:rPr dirty="0"/>
              <a:t>The output, from methods and operations that return strings, is </a:t>
            </a:r>
            <a:r>
              <a:rPr dirty="0" err="1"/>
              <a:t>uniCode</a:t>
            </a:r>
            <a:r>
              <a:rPr dirty="0"/>
              <a:t> when the input object is </a:t>
            </a:r>
            <a:r>
              <a:rPr dirty="0" err="1"/>
              <a:t>uniCode</a:t>
            </a:r>
            <a:r>
              <a:rPr dirty="0"/>
              <a:t> : </a:t>
            </a:r>
            <a:endParaRPr lang="en-US" dirty="0"/>
          </a:p>
          <a:p>
            <a:pPr marL="0" indent="0">
              <a:buNone/>
            </a:pPr>
            <a:endParaRPr lang="en-US" dirty="0"/>
          </a:p>
          <a:p>
            <a:pPr marL="0" indent="0">
              <a:buNone/>
            </a:pPr>
            <a:r>
              <a:rPr lang="en-US" dirty="0" err="1"/>
              <a:t>dataFile</a:t>
            </a:r>
            <a:r>
              <a:rPr lang="en-US" dirty="0"/>
              <a:t> = </a:t>
            </a:r>
            <a:r>
              <a:rPr lang="en-US" dirty="0" err="1"/>
              <a:t>u'counties.shp</a:t>
            </a:r>
            <a:r>
              <a:rPr lang="en-US" dirty="0"/>
              <a:t>' </a:t>
            </a:r>
          </a:p>
          <a:p>
            <a:r>
              <a:rPr dirty="0" err="1"/>
              <a:t>dataFile.upper</a:t>
            </a:r>
            <a:r>
              <a:rPr dirty="0"/>
              <a:t>() # Return an all caps. string. </a:t>
            </a:r>
            <a:endParaRPr lang="en-US" dirty="0"/>
          </a:p>
          <a:p>
            <a:r>
              <a:rPr dirty="0" err="1"/>
              <a:t>dataFile</a:t>
            </a:r>
            <a:r>
              <a:rPr dirty="0"/>
              <a:t>[5] # Index the 6th character in the string.</a:t>
            </a:r>
            <a:endParaRPr lang="en-US" dirty="0"/>
          </a:p>
          <a:p>
            <a:r>
              <a:rPr dirty="0" err="1"/>
              <a:t>dataFile</a:t>
            </a:r>
            <a:r>
              <a:rPr dirty="0"/>
              <a:t> + </a:t>
            </a:r>
            <a:r>
              <a:rPr dirty="0" err="1"/>
              <a:t>dataFile</a:t>
            </a:r>
            <a:r>
              <a:rPr dirty="0"/>
              <a:t> # Concatenate two strings. Just as the quotation marks are not printed by the built-in print function, the </a:t>
            </a:r>
            <a:r>
              <a:rPr dirty="0" err="1"/>
              <a:t>uniCode</a:t>
            </a:r>
            <a:r>
              <a:rPr dirty="0"/>
              <a:t> u is not printed when you use the built-in print function to print a </a:t>
            </a:r>
            <a:r>
              <a:rPr dirty="0" err="1"/>
              <a:t>uni</a:t>
            </a:r>
            <a:r>
              <a:rPr dirty="0"/>
              <a:t> Code string: </a:t>
            </a:r>
            <a:endParaRPr lang="en-US" dirty="0"/>
          </a:p>
          <a:p>
            <a:r>
              <a:rPr dirty="0"/>
              <a:t>print </a:t>
            </a:r>
            <a:r>
              <a:rPr lang="en-US" dirty="0"/>
              <a:t>(</a:t>
            </a:r>
            <a:r>
              <a:rPr dirty="0"/>
              <a:t>data</a:t>
            </a:r>
            <a:r>
              <a:rPr lang="en-US" dirty="0"/>
              <a:t>f</a:t>
            </a:r>
            <a:r>
              <a:rPr dirty="0"/>
              <a:t>ile</a:t>
            </a:r>
            <a:r>
              <a:rPr lang="en-US" dirty="0"/>
              <a:t>)</a:t>
            </a:r>
          </a:p>
          <a:p>
            <a:pPr marL="0" indent="0">
              <a:buNone/>
            </a:pPr>
            <a:r>
              <a:rPr dirty="0" err="1"/>
              <a:t>counties.shp</a:t>
            </a:r>
            <a:endParaRPr dirty="0"/>
          </a:p>
        </p:txBody>
      </p:sp>
    </p:spTree>
    <p:extLst>
      <p:ext uri="{BB962C8B-B14F-4D97-AF65-F5344CB8AC3E}">
        <p14:creationId xmlns:p14="http://schemas.microsoft.com/office/powerpoint/2010/main" val="21231104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Printing Strings and Numbers</a:t>
            </a:r>
          </a:p>
        </p:txBody>
      </p:sp>
      <p:sp>
        <p:nvSpPr>
          <p:cNvPr id="3" name="Content Placeholder 2"/>
          <p:cNvSpPr>
            <a:spLocks noGrp="1"/>
          </p:cNvSpPr>
          <p:nvPr>
            <p:ph idx="1"/>
          </p:nvPr>
        </p:nvSpPr>
        <p:spPr/>
        <p:txBody>
          <a:bodyPr>
            <a:normAutofit/>
          </a:bodyPr>
          <a:lstStyle/>
          <a:p>
            <a:pPr lvl="0"/>
            <a:r>
              <a:rPr dirty="0"/>
              <a:t>The built-in print function is used frequently in scripting, so we</a:t>
            </a:r>
            <a:r>
              <a:rPr lang="en-US" dirty="0"/>
              <a:t>'</a:t>
            </a:r>
            <a:r>
              <a:rPr dirty="0"/>
              <a:t>ll show a few examples of how it can be used.</a:t>
            </a:r>
          </a:p>
          <a:p>
            <a:pPr lvl="0"/>
            <a:r>
              <a:rPr dirty="0"/>
              <a:t>The print function does not use parentheses around the arguments (</a:t>
            </a:r>
            <a:r>
              <a:rPr dirty="0">
                <a:solidFill>
                  <a:srgbClr val="FF0000"/>
                </a:solidFill>
              </a:rPr>
              <a:t>though this changes in Python 3.0 in which the parentheses become required</a:t>
            </a:r>
            <a:r>
              <a:rPr dirty="0"/>
              <a:t>).</a:t>
            </a:r>
          </a:p>
          <a:p>
            <a:pPr lvl="0"/>
            <a:r>
              <a:rPr dirty="0"/>
              <a:t>The arguments are the expressions to be printed. We often want to print multiple expressions within the same print statement and these expressions need to be linked together so that the print statement uses them all.</a:t>
            </a:r>
          </a:p>
        </p:txBody>
      </p:sp>
    </p:spTree>
    <p:extLst>
      <p:ext uri="{BB962C8B-B14F-4D97-AF65-F5344CB8AC3E}">
        <p14:creationId xmlns:p14="http://schemas.microsoft.com/office/powerpoint/2010/main" val="39177594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Demonstrate three approaches to linking expressions to be printed - Commas</a:t>
            </a:r>
          </a:p>
        </p:txBody>
      </p:sp>
      <p:sp>
        <p:nvSpPr>
          <p:cNvPr id="3" name="Content Placeholder 2"/>
          <p:cNvSpPr>
            <a:spLocks noGrp="1"/>
          </p:cNvSpPr>
          <p:nvPr>
            <p:ph idx="1"/>
          </p:nvPr>
        </p:nvSpPr>
        <p:spPr/>
        <p:txBody>
          <a:bodyPr/>
          <a:lstStyle/>
          <a:p>
            <a:pPr lvl="0"/>
            <a:r>
              <a:rPr dirty="0" err="1"/>
              <a:t>dataFile</a:t>
            </a:r>
            <a:r>
              <a:rPr dirty="0"/>
              <a:t> = </a:t>
            </a:r>
            <a:r>
              <a:rPr lang="en-US" dirty="0"/>
              <a:t>'</a:t>
            </a:r>
            <a:r>
              <a:rPr dirty="0" err="1"/>
              <a:t>counties.shp</a:t>
            </a:r>
            <a:r>
              <a:rPr lang="en-US" dirty="0"/>
              <a:t>'</a:t>
            </a:r>
            <a:endParaRPr dirty="0"/>
          </a:p>
          <a:p>
            <a:pPr lvl="0"/>
            <a:r>
              <a:rPr dirty="0"/>
              <a:t>FID = 862</a:t>
            </a:r>
          </a:p>
          <a:p>
            <a:pPr lvl="0"/>
            <a:r>
              <a:rPr lang="en-US" dirty="0"/>
              <a:t>p</a:t>
            </a:r>
            <a:r>
              <a:rPr dirty="0"/>
              <a:t>rint</a:t>
            </a:r>
            <a:r>
              <a:rPr lang="en-US" dirty="0"/>
              <a:t> (</a:t>
            </a:r>
            <a:r>
              <a:rPr dirty="0" err="1"/>
              <a:t>dataFile</a:t>
            </a:r>
            <a:r>
              <a:rPr dirty="0"/>
              <a:t>, FID</a:t>
            </a:r>
            <a:r>
              <a:rPr lang="en-US" dirty="0"/>
              <a:t>)</a:t>
            </a:r>
            <a:endParaRPr dirty="0"/>
          </a:p>
          <a:p>
            <a:pPr lvl="0"/>
            <a:r>
              <a:rPr lang="en-US" dirty="0"/>
              <a:t>p</a:t>
            </a:r>
            <a:r>
              <a:rPr dirty="0"/>
              <a:t>rint</a:t>
            </a:r>
            <a:r>
              <a:rPr lang="en-US" dirty="0"/>
              <a:t> ('</a:t>
            </a:r>
            <a:r>
              <a:rPr dirty="0"/>
              <a:t>The first FID in</a:t>
            </a:r>
            <a:r>
              <a:rPr lang="en-US" dirty="0"/>
              <a:t>'</a:t>
            </a:r>
            <a:r>
              <a:rPr dirty="0"/>
              <a:t>, </a:t>
            </a:r>
            <a:r>
              <a:rPr dirty="0" err="1"/>
              <a:t>dataFile</a:t>
            </a:r>
            <a:r>
              <a:rPr dirty="0"/>
              <a:t>, </a:t>
            </a:r>
            <a:r>
              <a:rPr lang="en-US" dirty="0"/>
              <a:t>'</a:t>
            </a:r>
            <a:r>
              <a:rPr dirty="0"/>
              <a:t>is</a:t>
            </a:r>
            <a:r>
              <a:rPr lang="en-US" dirty="0"/>
              <a:t>'</a:t>
            </a:r>
            <a:r>
              <a:rPr dirty="0"/>
              <a:t>, FID, </a:t>
            </a:r>
            <a:r>
              <a:rPr lang="en-US" dirty="0"/>
              <a:t>'</a:t>
            </a:r>
            <a:r>
              <a:rPr dirty="0"/>
              <a:t>!</a:t>
            </a:r>
            <a:r>
              <a:rPr lang="en-US" dirty="0"/>
              <a:t>’)</a:t>
            </a:r>
            <a:endParaRPr dirty="0"/>
          </a:p>
        </p:txBody>
      </p:sp>
    </p:spTree>
    <p:extLst>
      <p:ext uri="{BB962C8B-B14F-4D97-AF65-F5344CB8AC3E}">
        <p14:creationId xmlns:p14="http://schemas.microsoft.com/office/powerpoint/2010/main" val="12044172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Demonstrate three approaches to linking expressions to be printed - Concatenation</a:t>
            </a:r>
          </a:p>
        </p:txBody>
      </p:sp>
      <p:sp>
        <p:nvSpPr>
          <p:cNvPr id="3" name="Content Placeholder 2"/>
          <p:cNvSpPr>
            <a:spLocks noGrp="1"/>
          </p:cNvSpPr>
          <p:nvPr>
            <p:ph idx="1"/>
          </p:nvPr>
        </p:nvSpPr>
        <p:spPr/>
        <p:txBody>
          <a:bodyPr/>
          <a:lstStyle/>
          <a:p>
            <a:pPr lvl="0"/>
            <a:r>
              <a:rPr dirty="0"/>
              <a:t>can be used to avoid most comma related problem, though concatenation introduces its own complications.</a:t>
            </a:r>
          </a:p>
          <a:p>
            <a:pPr lvl="0"/>
            <a:r>
              <a:rPr dirty="0"/>
              <a:t>Recall that concatenation uses a plus sign to join strings.</a:t>
            </a:r>
          </a:p>
          <a:p>
            <a:pPr lvl="0"/>
            <a:r>
              <a:rPr dirty="0"/>
              <a:t>E.g.</a:t>
            </a:r>
            <a:endParaRPr lang="en-US" dirty="0"/>
          </a:p>
          <a:p>
            <a:pPr lvl="1"/>
            <a:r>
              <a:rPr lang="en-US" dirty="0" err="1"/>
              <a:t>dataFile</a:t>
            </a:r>
            <a:r>
              <a:rPr lang="en-US" dirty="0"/>
              <a:t> = '</a:t>
            </a:r>
            <a:r>
              <a:rPr lang="en-US" dirty="0" err="1"/>
              <a:t>counties.shp</a:t>
            </a:r>
            <a:r>
              <a:rPr lang="en-US" dirty="0"/>
              <a:t>'</a:t>
            </a:r>
          </a:p>
          <a:p>
            <a:pPr lvl="1"/>
            <a:r>
              <a:rPr lang="en-US" dirty="0"/>
              <a:t>FID = 862</a:t>
            </a:r>
          </a:p>
          <a:p>
            <a:pPr lvl="1"/>
            <a:r>
              <a:rPr dirty="0"/>
              <a:t>print </a:t>
            </a:r>
            <a:r>
              <a:rPr lang="en-US" dirty="0"/>
              <a:t>('</a:t>
            </a:r>
            <a:r>
              <a:rPr dirty="0"/>
              <a:t>The first FID in</a:t>
            </a:r>
            <a:r>
              <a:rPr lang="en-US" dirty="0"/>
              <a:t>'</a:t>
            </a:r>
            <a:r>
              <a:rPr dirty="0"/>
              <a:t> + </a:t>
            </a:r>
            <a:r>
              <a:rPr dirty="0" err="1"/>
              <a:t>dataFile</a:t>
            </a:r>
            <a:r>
              <a:rPr dirty="0"/>
              <a:t> + </a:t>
            </a:r>
            <a:r>
              <a:rPr lang="en-US" dirty="0"/>
              <a:t>'</a:t>
            </a:r>
            <a:r>
              <a:rPr dirty="0"/>
              <a:t>is</a:t>
            </a:r>
            <a:r>
              <a:rPr lang="en-US" dirty="0"/>
              <a:t>'</a:t>
            </a:r>
            <a:r>
              <a:rPr dirty="0"/>
              <a:t> + FID + </a:t>
            </a:r>
            <a:r>
              <a:rPr lang="en-US" dirty="0"/>
              <a:t>'</a:t>
            </a:r>
            <a:r>
              <a:rPr dirty="0"/>
              <a:t>!</a:t>
            </a:r>
            <a:r>
              <a:rPr lang="en-US" dirty="0"/>
              <a:t>’)</a:t>
            </a:r>
            <a:endParaRPr dirty="0"/>
          </a:p>
        </p:txBody>
      </p:sp>
    </p:spTree>
    <p:extLst>
      <p:ext uri="{BB962C8B-B14F-4D97-AF65-F5344CB8AC3E}">
        <p14:creationId xmlns:p14="http://schemas.microsoft.com/office/powerpoint/2010/main" val="828169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Castining FID an integer type, so it must be cast to string.</a:t>
            </a:r>
          </a:p>
        </p:txBody>
      </p:sp>
      <p:sp>
        <p:nvSpPr>
          <p:cNvPr id="3" name="Content Placeholder 2"/>
          <p:cNvSpPr>
            <a:spLocks noGrp="1"/>
          </p:cNvSpPr>
          <p:nvPr>
            <p:ph idx="1"/>
          </p:nvPr>
        </p:nvSpPr>
        <p:spPr/>
        <p:txBody>
          <a:bodyPr/>
          <a:lstStyle/>
          <a:p>
            <a:pPr lvl="0"/>
            <a:r>
              <a:rPr dirty="0"/>
              <a:t>This works, but the spacing isn</a:t>
            </a:r>
            <a:r>
              <a:rPr lang="en-US" dirty="0"/>
              <a:t>'</a:t>
            </a:r>
            <a:r>
              <a:rPr dirty="0"/>
              <a:t>t correct since the plus signs are not replaced by spaces:</a:t>
            </a:r>
            <a:endParaRPr lang="en-US" dirty="0"/>
          </a:p>
          <a:p>
            <a:pPr lvl="0"/>
            <a:r>
              <a:rPr lang="en-US" dirty="0" err="1"/>
              <a:t>dataFile</a:t>
            </a:r>
            <a:r>
              <a:rPr lang="en-US" dirty="0"/>
              <a:t> = '</a:t>
            </a:r>
            <a:r>
              <a:rPr lang="en-US" dirty="0" err="1"/>
              <a:t>counties.shp</a:t>
            </a:r>
            <a:r>
              <a:rPr lang="en-US" dirty="0"/>
              <a:t>'</a:t>
            </a:r>
          </a:p>
          <a:p>
            <a:pPr lvl="0"/>
            <a:r>
              <a:rPr lang="en-US" dirty="0"/>
              <a:t>FID = '862'</a:t>
            </a:r>
          </a:p>
          <a:p>
            <a:pPr lvl="0"/>
            <a:endParaRPr dirty="0"/>
          </a:p>
          <a:p>
            <a:pPr lvl="0"/>
            <a:r>
              <a:rPr dirty="0"/>
              <a:t>print </a:t>
            </a:r>
            <a:r>
              <a:rPr lang="en-US" dirty="0"/>
              <a:t>'</a:t>
            </a:r>
            <a:r>
              <a:rPr dirty="0"/>
              <a:t>The first FID in</a:t>
            </a:r>
            <a:r>
              <a:rPr lang="en-US" dirty="0"/>
              <a:t>'</a:t>
            </a:r>
            <a:r>
              <a:rPr dirty="0"/>
              <a:t> + </a:t>
            </a:r>
            <a:r>
              <a:rPr dirty="0" err="1"/>
              <a:t>dataFile</a:t>
            </a:r>
            <a:r>
              <a:rPr dirty="0"/>
              <a:t> + </a:t>
            </a:r>
            <a:r>
              <a:rPr lang="en-US" dirty="0"/>
              <a:t>'</a:t>
            </a:r>
            <a:r>
              <a:rPr dirty="0"/>
              <a:t>is</a:t>
            </a:r>
            <a:r>
              <a:rPr lang="en-US" dirty="0"/>
              <a:t>'</a:t>
            </a:r>
            <a:r>
              <a:rPr dirty="0"/>
              <a:t> + str(FID) + </a:t>
            </a:r>
            <a:r>
              <a:rPr lang="en-US" dirty="0"/>
              <a:t>'</a:t>
            </a:r>
            <a:r>
              <a:rPr dirty="0"/>
              <a:t>!</a:t>
            </a:r>
            <a:r>
              <a:rPr lang="en-US" dirty="0"/>
              <a:t>'</a:t>
            </a:r>
            <a:endParaRPr dirty="0"/>
          </a:p>
          <a:p>
            <a:pPr lvl="0"/>
            <a:r>
              <a:rPr dirty="0"/>
              <a:t>print </a:t>
            </a:r>
            <a:r>
              <a:rPr lang="en-US" dirty="0"/>
              <a:t>'</a:t>
            </a:r>
            <a:r>
              <a:rPr dirty="0"/>
              <a:t>The first FID in</a:t>
            </a:r>
            <a:r>
              <a:rPr lang="en-US" dirty="0"/>
              <a:t>'</a:t>
            </a:r>
            <a:r>
              <a:rPr dirty="0"/>
              <a:t> + </a:t>
            </a:r>
            <a:r>
              <a:rPr dirty="0" err="1"/>
              <a:t>dataFile</a:t>
            </a:r>
            <a:r>
              <a:rPr dirty="0"/>
              <a:t> + </a:t>
            </a:r>
            <a:r>
              <a:rPr lang="en-US" dirty="0"/>
              <a:t>'</a:t>
            </a:r>
            <a:r>
              <a:rPr dirty="0"/>
              <a:t> is </a:t>
            </a:r>
            <a:r>
              <a:rPr lang="en-US" dirty="0"/>
              <a:t>'</a:t>
            </a:r>
            <a:r>
              <a:rPr dirty="0"/>
              <a:t> + str(FID) + </a:t>
            </a:r>
            <a:r>
              <a:rPr lang="en-US" dirty="0"/>
              <a:t>'</a:t>
            </a:r>
            <a:r>
              <a:rPr dirty="0"/>
              <a:t>!</a:t>
            </a:r>
            <a:r>
              <a:rPr lang="en-US" dirty="0"/>
              <a:t>'</a:t>
            </a:r>
            <a:endParaRPr dirty="0"/>
          </a:p>
        </p:txBody>
      </p:sp>
    </p:spTree>
    <p:extLst>
      <p:ext uri="{BB962C8B-B14F-4D97-AF65-F5344CB8AC3E}">
        <p14:creationId xmlns:p14="http://schemas.microsoft.com/office/powerpoint/2010/main" val="23609832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lang="en-US" dirty="0"/>
              <a:t>Demonstrate</a:t>
            </a:r>
            <a:endParaRPr dirty="0"/>
          </a:p>
        </p:txBody>
      </p:sp>
      <p:sp>
        <p:nvSpPr>
          <p:cNvPr id="3" name="Content Placeholder 2"/>
          <p:cNvSpPr>
            <a:spLocks noGrp="1"/>
          </p:cNvSpPr>
          <p:nvPr>
            <p:ph idx="1"/>
          </p:nvPr>
        </p:nvSpPr>
        <p:spPr/>
        <p:txBody>
          <a:bodyPr>
            <a:normAutofit lnSpcReduction="10000"/>
          </a:bodyPr>
          <a:lstStyle/>
          <a:p>
            <a:pPr marL="0" lvl="0" indent="0">
              <a:buNone/>
            </a:pPr>
            <a:r>
              <a:rPr lang="en-US" dirty="0"/>
              <a:t>Demonstrate three approaches to linking expressions to be printed - String formatting</a:t>
            </a:r>
          </a:p>
          <a:p>
            <a:pPr lvl="0"/>
            <a:r>
              <a:rPr dirty="0"/>
              <a:t>The format method is performed on a string literal object, which contains place-holders for variables and gets the variables as a list of arguments.</a:t>
            </a:r>
          </a:p>
          <a:p>
            <a:pPr lvl="0"/>
            <a:r>
              <a:rPr dirty="0"/>
              <a:t>Place-holders are inserted into string literals as numbers within curly brackets ({0}, {1}, {2}… and so forth).</a:t>
            </a:r>
          </a:p>
          <a:p>
            <a:pPr lvl="0"/>
            <a:r>
              <a:rPr dirty="0"/>
              <a:t>The numbers refer to the zero-based index of the arguments in the order they are listed.</a:t>
            </a:r>
          </a:p>
          <a:p>
            <a:pPr lvl="0"/>
            <a:r>
              <a:rPr dirty="0"/>
              <a:t>The string values of arguments are substituted for the place-holders.</a:t>
            </a:r>
          </a:p>
        </p:txBody>
      </p:sp>
    </p:spTree>
    <p:extLst>
      <p:ext uri="{BB962C8B-B14F-4D97-AF65-F5344CB8AC3E}">
        <p14:creationId xmlns:p14="http://schemas.microsoft.com/office/powerpoint/2010/main" val="270512173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String formatting</a:t>
            </a:r>
          </a:p>
        </p:txBody>
      </p:sp>
      <p:sp>
        <p:nvSpPr>
          <p:cNvPr id="3" name="Content Placeholder 2"/>
          <p:cNvSpPr>
            <a:spLocks noGrp="1"/>
          </p:cNvSpPr>
          <p:nvPr>
            <p:ph idx="1"/>
          </p:nvPr>
        </p:nvSpPr>
        <p:spPr/>
        <p:txBody>
          <a:bodyPr/>
          <a:lstStyle/>
          <a:p>
            <a:pPr lvl="0"/>
            <a:r>
              <a:rPr dirty="0"/>
              <a:t>The method returns a string with these substitutions.</a:t>
            </a:r>
          </a:p>
          <a:p>
            <a:pPr lvl="0"/>
            <a:r>
              <a:rPr dirty="0"/>
              <a:t>String formatting - e.g.</a:t>
            </a:r>
          </a:p>
          <a:p>
            <a:pPr lvl="0"/>
            <a:r>
              <a:rPr dirty="0" err="1"/>
              <a:t>dataFile</a:t>
            </a:r>
            <a:r>
              <a:rPr dirty="0"/>
              <a:t> = </a:t>
            </a:r>
            <a:r>
              <a:rPr lang="en-US" dirty="0"/>
              <a:t>'</a:t>
            </a:r>
            <a:r>
              <a:rPr dirty="0" err="1"/>
              <a:t>counties.shp</a:t>
            </a:r>
            <a:r>
              <a:rPr lang="en-US" dirty="0"/>
              <a:t>'</a:t>
            </a:r>
            <a:endParaRPr dirty="0"/>
          </a:p>
          <a:p>
            <a:pPr lvl="0"/>
            <a:r>
              <a:rPr dirty="0"/>
              <a:t>FID = 862</a:t>
            </a:r>
            <a:endParaRPr lang="en-US" dirty="0"/>
          </a:p>
          <a:p>
            <a:pPr lvl="0"/>
            <a:r>
              <a:rPr dirty="0"/>
              <a:t>print </a:t>
            </a:r>
            <a:r>
              <a:rPr lang="en-US" dirty="0"/>
              <a:t>'</a:t>
            </a:r>
            <a:r>
              <a:rPr dirty="0"/>
              <a:t>The first FID in {0} is {1}!</a:t>
            </a:r>
            <a:r>
              <a:rPr lang="en-US" dirty="0"/>
              <a:t>'</a:t>
            </a:r>
            <a:r>
              <a:rPr dirty="0"/>
              <a:t>.format(</a:t>
            </a:r>
            <a:r>
              <a:rPr dirty="0" err="1"/>
              <a:t>dataFile</a:t>
            </a:r>
            <a:r>
              <a:rPr dirty="0"/>
              <a:t>, FID)</a:t>
            </a:r>
          </a:p>
        </p:txBody>
      </p:sp>
    </p:spTree>
    <p:extLst>
      <p:ext uri="{BB962C8B-B14F-4D97-AF65-F5344CB8AC3E}">
        <p14:creationId xmlns:p14="http://schemas.microsoft.com/office/powerpoint/2010/main" val="261025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benefits of using Python in GIS (ArcGIS / QGIS)</a:t>
            </a:r>
          </a:p>
        </p:txBody>
      </p:sp>
      <p:sp>
        <p:nvSpPr>
          <p:cNvPr id="3" name="Content Placeholder 2"/>
          <p:cNvSpPr>
            <a:spLocks noGrp="1"/>
          </p:cNvSpPr>
          <p:nvPr>
            <p:ph idx="1"/>
          </p:nvPr>
        </p:nvSpPr>
        <p:spPr/>
        <p:txBody>
          <a:bodyPr>
            <a:normAutofit/>
          </a:bodyPr>
          <a:lstStyle/>
          <a:p>
            <a:r>
              <a:rPr lang="en-US" dirty="0"/>
              <a:t>Saves work time; and therefore money</a:t>
            </a:r>
          </a:p>
          <a:p>
            <a:r>
              <a:rPr lang="en-US" dirty="0"/>
              <a:t>Perfect for automating redundant </a:t>
            </a:r>
            <a:r>
              <a:rPr lang="en-US" dirty="0" err="1"/>
              <a:t>geoprocessing</a:t>
            </a:r>
            <a:endParaRPr lang="en-US" dirty="0"/>
          </a:p>
          <a:p>
            <a:r>
              <a:rPr lang="en-US" dirty="0"/>
              <a:t>Elimination of human error</a:t>
            </a:r>
          </a:p>
          <a:p>
            <a:r>
              <a:rPr lang="en-US" dirty="0"/>
              <a:t>Versatility: Can run in Toolbox </a:t>
            </a:r>
          </a:p>
          <a:p>
            <a:r>
              <a:rPr lang="en-US" dirty="0"/>
              <a:t>Increased productivity; Scheduled tasks</a:t>
            </a:r>
          </a:p>
          <a:p>
            <a:endParaRPr lang="en-US" dirty="0"/>
          </a:p>
          <a:p>
            <a:r>
              <a:rPr lang="en-US" dirty="0"/>
              <a:t>No programming experience required</a:t>
            </a:r>
          </a:p>
          <a:p>
            <a:pPr marL="0" indent="0">
              <a:buNone/>
            </a:pPr>
            <a:endParaRPr lang="en-US" dirty="0"/>
          </a:p>
        </p:txBody>
      </p:sp>
    </p:spTree>
    <p:extLst>
      <p:ext uri="{BB962C8B-B14F-4D97-AF65-F5344CB8AC3E}">
        <p14:creationId xmlns:p14="http://schemas.microsoft.com/office/powerpoint/2010/main" val="36787726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List and our objectives</a:t>
            </a:r>
          </a:p>
        </p:txBody>
      </p:sp>
      <p:sp>
        <p:nvSpPr>
          <p:cNvPr id="3" name="Content Placeholder 2"/>
          <p:cNvSpPr>
            <a:spLocks noGrp="1"/>
          </p:cNvSpPr>
          <p:nvPr>
            <p:ph idx="1"/>
          </p:nvPr>
        </p:nvSpPr>
        <p:spPr/>
        <p:txBody>
          <a:bodyPr>
            <a:normAutofit lnSpcReduction="10000"/>
          </a:bodyPr>
          <a:lstStyle/>
          <a:p>
            <a:pPr lvl="0"/>
            <a:r>
              <a:t>Create Python lists.</a:t>
            </a:r>
          </a:p>
          <a:p>
            <a:pPr lvl="0"/>
            <a:r>
              <a:t>Index into, slice, and concatenate lists.</a:t>
            </a:r>
          </a:p>
          <a:p>
            <a:pPr lvl="0"/>
            <a:r>
              <a:t>Find the length of a list and check if an item is in a list.</a:t>
            </a:r>
          </a:p>
          <a:p>
            <a:pPr lvl="0"/>
            <a:r>
              <a:t>Append items to a list.</a:t>
            </a:r>
          </a:p>
          <a:p>
            <a:pPr lvl="0"/>
            <a:r>
              <a:t>Locate online help for the list methods.</a:t>
            </a:r>
          </a:p>
          <a:p>
            <a:pPr lvl="0"/>
            <a:r>
              <a:t>Create a list of numbers automatically.</a:t>
            </a:r>
          </a:p>
          <a:p>
            <a:pPr lvl="0"/>
            <a:r>
              <a:t>Differentiate between in-place methods and methods that return a value.</a:t>
            </a:r>
          </a:p>
          <a:p>
            <a:pPr lvl="0"/>
            <a:r>
              <a:t>Check script syntax.</a:t>
            </a:r>
          </a:p>
          <a:p>
            <a:pPr lvl="0"/>
            <a:r>
              <a:t>Interpret traceback error messages.</a:t>
            </a:r>
          </a:p>
        </p:txBody>
      </p:sp>
    </p:spTree>
    <p:extLst>
      <p:ext uri="{BB962C8B-B14F-4D97-AF65-F5344CB8AC3E}">
        <p14:creationId xmlns:p14="http://schemas.microsoft.com/office/powerpoint/2010/main" val="4989637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Lists</a:t>
            </a:r>
          </a:p>
        </p:txBody>
      </p:sp>
      <p:sp>
        <p:nvSpPr>
          <p:cNvPr id="3" name="Content Placeholder 2"/>
          <p:cNvSpPr>
            <a:spLocks noGrp="1"/>
          </p:cNvSpPr>
          <p:nvPr>
            <p:ph idx="1"/>
          </p:nvPr>
        </p:nvSpPr>
        <p:spPr/>
        <p:txBody>
          <a:bodyPr/>
          <a:lstStyle/>
          <a:p>
            <a:pPr lvl="0"/>
            <a:r>
              <a:t>A Python list is a data type that holds a collection of items.</a:t>
            </a:r>
          </a:p>
          <a:p>
            <a:pPr lvl="0"/>
            <a:r>
              <a:t>The items in a list are surrounded by square brackets and separated by commas.</a:t>
            </a:r>
          </a:p>
          <a:p>
            <a:pPr lvl="0"/>
            <a:r>
              <a:t>The syntax for a list assignment statement looks like this:</a:t>
            </a:r>
          </a:p>
          <a:p>
            <a:pPr lvl="0"/>
            <a:r>
              <a:t>listVariable = [item1, item2, item3,…]</a:t>
            </a:r>
          </a:p>
        </p:txBody>
      </p:sp>
    </p:spTree>
    <p:extLst>
      <p:ext uri="{BB962C8B-B14F-4D97-AF65-F5344CB8AC3E}">
        <p14:creationId xmlns:p14="http://schemas.microsoft.com/office/powerpoint/2010/main" val="95481871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E.g. a Python list</a:t>
            </a:r>
          </a:p>
        </p:txBody>
      </p:sp>
      <p:sp>
        <p:nvSpPr>
          <p:cNvPr id="3" name="Content Placeholder 2"/>
          <p:cNvSpPr>
            <a:spLocks noGrp="1"/>
          </p:cNvSpPr>
          <p:nvPr>
            <p:ph idx="1"/>
          </p:nvPr>
        </p:nvSpPr>
        <p:spPr/>
        <p:txBody>
          <a:bodyPr/>
          <a:lstStyle/>
          <a:p>
            <a:pPr lvl="0"/>
            <a:r>
              <a:rPr dirty="0"/>
              <a:t>of ﬁeld names from a comma separated value (</a:t>
            </a:r>
            <a:r>
              <a:rPr lang="en-US" dirty="0"/>
              <a:t>'</a:t>
            </a:r>
            <a:r>
              <a:rPr dirty="0"/>
              <a:t>.csv</a:t>
            </a:r>
            <a:r>
              <a:rPr lang="en-US" dirty="0"/>
              <a:t>'</a:t>
            </a:r>
            <a:r>
              <a:rPr dirty="0"/>
              <a:t>) ﬁle containing wildﬁre data:</a:t>
            </a:r>
          </a:p>
          <a:p>
            <a:pPr lvl="0"/>
            <a:r>
              <a:rPr dirty="0"/>
              <a:t>fields = [</a:t>
            </a:r>
            <a:r>
              <a:rPr lang="en-US" dirty="0"/>
              <a:t>'</a:t>
            </a:r>
            <a:r>
              <a:rPr dirty="0" err="1"/>
              <a:t>FireId</a:t>
            </a:r>
            <a:r>
              <a:rPr lang="en-US" dirty="0"/>
              <a:t>'</a:t>
            </a:r>
            <a:r>
              <a:rPr dirty="0"/>
              <a:t>, </a:t>
            </a:r>
            <a:r>
              <a:rPr lang="en-US" dirty="0"/>
              <a:t>'</a:t>
            </a:r>
            <a:r>
              <a:rPr dirty="0"/>
              <a:t>Org</a:t>
            </a:r>
            <a:r>
              <a:rPr lang="en-US" dirty="0"/>
              <a:t>'</a:t>
            </a:r>
            <a:r>
              <a:rPr dirty="0"/>
              <a:t>, </a:t>
            </a:r>
            <a:r>
              <a:rPr lang="en-US" dirty="0"/>
              <a:t>'</a:t>
            </a:r>
            <a:r>
              <a:rPr dirty="0"/>
              <a:t>Reg-State</a:t>
            </a:r>
            <a:r>
              <a:rPr lang="en-US" dirty="0"/>
              <a:t>'</a:t>
            </a:r>
            <a:r>
              <a:rPr dirty="0"/>
              <a:t>, </a:t>
            </a:r>
            <a:r>
              <a:rPr lang="en-US" dirty="0"/>
              <a:t>'</a:t>
            </a:r>
            <a:r>
              <a:rPr dirty="0" err="1"/>
              <a:t>FireType</a:t>
            </a:r>
            <a:r>
              <a:rPr lang="en-US" dirty="0"/>
              <a:t>'</a:t>
            </a:r>
            <a:r>
              <a:rPr dirty="0"/>
              <a:t>]</a:t>
            </a:r>
          </a:p>
          <a:p>
            <a:pPr lvl="0"/>
            <a:r>
              <a:rPr dirty="0"/>
              <a:t>type(fields)</a:t>
            </a:r>
          </a:p>
        </p:txBody>
      </p:sp>
    </p:spTree>
    <p:extLst>
      <p:ext uri="{BB962C8B-B14F-4D97-AF65-F5344CB8AC3E}">
        <p14:creationId xmlns:p14="http://schemas.microsoft.com/office/powerpoint/2010/main" val="90166407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inside?</a:t>
            </a:r>
          </a:p>
        </p:txBody>
      </p:sp>
      <p:sp>
        <p:nvSpPr>
          <p:cNvPr id="3" name="Content Placeholder 2"/>
          <p:cNvSpPr>
            <a:spLocks noGrp="1"/>
          </p:cNvSpPr>
          <p:nvPr>
            <p:ph idx="1"/>
          </p:nvPr>
        </p:nvSpPr>
        <p:spPr/>
        <p:txBody>
          <a:bodyPr/>
          <a:lstStyle/>
          <a:p>
            <a:pPr lvl="0"/>
            <a:r>
              <a:rPr dirty="0"/>
              <a:t>All of the items in the fields list are strings, but a list can hold items of varying data types. e.g. </a:t>
            </a:r>
          </a:p>
          <a:p>
            <a:pPr lvl="0"/>
            <a:r>
              <a:rPr dirty="0" err="1"/>
              <a:t>stateData</a:t>
            </a:r>
            <a:r>
              <a:rPr dirty="0"/>
              <a:t> = [</a:t>
            </a:r>
            <a:r>
              <a:rPr lang="en-US" dirty="0"/>
              <a:t>‘Ethiopia'</a:t>
            </a:r>
            <a:r>
              <a:rPr dirty="0"/>
              <a:t>, [</a:t>
            </a:r>
            <a:r>
              <a:rPr lang="en-US" dirty="0"/>
              <a:t>‘Hawassa'</a:t>
            </a:r>
            <a:r>
              <a:rPr dirty="0"/>
              <a:t>, </a:t>
            </a:r>
            <a:r>
              <a:rPr lang="en-US" dirty="0"/>
              <a:t>‘</a:t>
            </a:r>
            <a:r>
              <a:rPr lang="en-US" dirty="0" err="1"/>
              <a:t>Shashemene</a:t>
            </a:r>
            <a:r>
              <a:rPr lang="en-US" dirty="0"/>
              <a:t>'</a:t>
            </a:r>
            <a:r>
              <a:rPr dirty="0"/>
              <a:t>], 18809888]</a:t>
            </a:r>
          </a:p>
          <a:p>
            <a:pPr lvl="0"/>
            <a:r>
              <a:rPr dirty="0" err="1"/>
              <a:t>exampleList</a:t>
            </a:r>
            <a:r>
              <a:rPr dirty="0"/>
              <a:t> = [10000, </a:t>
            </a:r>
            <a:r>
              <a:rPr lang="en-US" dirty="0"/>
              <a:t>'</a:t>
            </a:r>
            <a:r>
              <a:rPr dirty="0"/>
              <a:t>a</a:t>
            </a:r>
            <a:r>
              <a:rPr lang="en-US" dirty="0"/>
              <a:t>'</a:t>
            </a:r>
            <a:r>
              <a:rPr dirty="0"/>
              <a:t>, 1.5, </a:t>
            </a:r>
            <a:r>
              <a:rPr lang="en-US" dirty="0"/>
              <a:t>'</a:t>
            </a:r>
            <a:r>
              <a:rPr dirty="0"/>
              <a:t>b</a:t>
            </a:r>
            <a:r>
              <a:rPr lang="en-US" dirty="0"/>
              <a:t>'</a:t>
            </a:r>
            <a:r>
              <a:rPr dirty="0"/>
              <a:t>, </a:t>
            </a:r>
            <a:r>
              <a:rPr lang="en-US" dirty="0"/>
              <a:t>'</a:t>
            </a:r>
            <a:r>
              <a:rPr dirty="0"/>
              <a:t>banana</a:t>
            </a:r>
            <a:r>
              <a:rPr lang="en-US" dirty="0"/>
              <a:t>'</a:t>
            </a:r>
            <a:r>
              <a:rPr dirty="0"/>
              <a:t>, </a:t>
            </a:r>
            <a:r>
              <a:rPr lang="en-US" dirty="0"/>
              <a:t>'</a:t>
            </a:r>
            <a:r>
              <a:rPr dirty="0"/>
              <a:t>c</a:t>
            </a:r>
            <a:r>
              <a:rPr lang="en-US" dirty="0"/>
              <a:t>'</a:t>
            </a:r>
            <a:r>
              <a:rPr dirty="0"/>
              <a:t>, </a:t>
            </a:r>
            <a:r>
              <a:rPr lang="en-US" dirty="0"/>
              <a:t>'</a:t>
            </a:r>
            <a:r>
              <a:rPr dirty="0"/>
              <a:t>cusp</a:t>
            </a:r>
            <a:r>
              <a:rPr lang="en-US" dirty="0"/>
              <a:t>'</a:t>
            </a:r>
            <a:r>
              <a:rPr dirty="0"/>
              <a:t>]</a:t>
            </a:r>
          </a:p>
        </p:txBody>
      </p:sp>
    </p:spTree>
    <p:extLst>
      <p:ext uri="{BB962C8B-B14F-4D97-AF65-F5344CB8AC3E}">
        <p14:creationId xmlns:p14="http://schemas.microsoft.com/office/powerpoint/2010/main" val="106329569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Create an empty list</a:t>
            </a:r>
          </a:p>
        </p:txBody>
      </p:sp>
      <p:sp>
        <p:nvSpPr>
          <p:cNvPr id="3" name="Content Placeholder 2"/>
          <p:cNvSpPr>
            <a:spLocks noGrp="1"/>
          </p:cNvSpPr>
          <p:nvPr>
            <p:ph idx="1"/>
          </p:nvPr>
        </p:nvSpPr>
        <p:spPr/>
        <p:txBody>
          <a:bodyPr/>
          <a:lstStyle/>
          <a:p>
            <a:pPr lvl="0"/>
            <a:r>
              <a:t>dataList = []</a:t>
            </a:r>
          </a:p>
        </p:txBody>
      </p:sp>
    </p:spTree>
    <p:extLst>
      <p:ext uri="{BB962C8B-B14F-4D97-AF65-F5344CB8AC3E}">
        <p14:creationId xmlns:p14="http://schemas.microsoft.com/office/powerpoint/2010/main" val="168609860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Sequence Operations on Lists</a:t>
            </a:r>
          </a:p>
        </p:txBody>
      </p:sp>
      <p:sp>
        <p:nvSpPr>
          <p:cNvPr id="3" name="Content Placeholder 2"/>
          <p:cNvSpPr>
            <a:spLocks noGrp="1"/>
          </p:cNvSpPr>
          <p:nvPr>
            <p:ph idx="1"/>
          </p:nvPr>
        </p:nvSpPr>
        <p:spPr/>
        <p:txBody>
          <a:bodyPr/>
          <a:lstStyle/>
          <a:p>
            <a:pPr lvl="0"/>
            <a:r>
              <a:t>Lists, like strings are one of the sequence data types in Python.</a:t>
            </a:r>
          </a:p>
          <a:p>
            <a:pPr lvl="0"/>
            <a:r>
              <a:t>The sequence operations discussed in the context of string data types also apply to lists</a:t>
            </a:r>
          </a:p>
          <a:p>
            <a:pPr lvl="0"/>
            <a:r>
              <a:t>the length of a list can be found, lists can be indexed, sliced, and concatenated, and you can check if an item is a member of a list.</a:t>
            </a:r>
          </a:p>
        </p:txBody>
      </p:sp>
    </p:spTree>
    <p:extLst>
      <p:ext uri="{BB962C8B-B14F-4D97-AF65-F5344CB8AC3E}">
        <p14:creationId xmlns:p14="http://schemas.microsoft.com/office/powerpoint/2010/main" val="229388567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Sequence operations on lists.</a:t>
            </a:r>
          </a:p>
        </p:txBody>
      </p:sp>
      <p:sp>
        <p:nvSpPr>
          <p:cNvPr id="3" name="Content Placeholder 2"/>
          <p:cNvSpPr>
            <a:spLocks noGrp="1"/>
          </p:cNvSpPr>
          <p:nvPr>
            <p:ph idx="1"/>
          </p:nvPr>
        </p:nvSpPr>
        <p:spPr/>
        <p:txBody>
          <a:bodyPr/>
          <a:lstStyle/>
          <a:p>
            <a:pPr lvl="0"/>
            <a:r>
              <a:rPr dirty="0" err="1"/>
              <a:t>exampleList</a:t>
            </a:r>
            <a:r>
              <a:rPr dirty="0"/>
              <a:t> = [10000, </a:t>
            </a:r>
            <a:r>
              <a:rPr lang="en-US" dirty="0"/>
              <a:t>'</a:t>
            </a:r>
            <a:r>
              <a:rPr dirty="0"/>
              <a:t>a</a:t>
            </a:r>
            <a:r>
              <a:rPr lang="en-US" dirty="0"/>
              <a:t>'</a:t>
            </a:r>
            <a:r>
              <a:rPr dirty="0"/>
              <a:t>, 1.5, </a:t>
            </a:r>
            <a:r>
              <a:rPr lang="en-US" dirty="0"/>
              <a:t>'</a:t>
            </a:r>
            <a:r>
              <a:rPr dirty="0"/>
              <a:t>b</a:t>
            </a:r>
            <a:r>
              <a:rPr lang="en-US" dirty="0"/>
              <a:t>'</a:t>
            </a:r>
            <a:r>
              <a:rPr dirty="0"/>
              <a:t>, </a:t>
            </a:r>
            <a:r>
              <a:rPr lang="en-US" dirty="0"/>
              <a:t>'</a:t>
            </a:r>
            <a:r>
              <a:rPr dirty="0"/>
              <a:t>banana</a:t>
            </a:r>
            <a:r>
              <a:rPr lang="en-US" dirty="0"/>
              <a:t>'</a:t>
            </a:r>
            <a:r>
              <a:rPr dirty="0"/>
              <a:t>, </a:t>
            </a:r>
            <a:r>
              <a:rPr lang="en-US" dirty="0"/>
              <a:t>'</a:t>
            </a:r>
            <a:r>
              <a:rPr dirty="0"/>
              <a:t>c</a:t>
            </a:r>
            <a:r>
              <a:rPr lang="en-US" dirty="0"/>
              <a:t>'</a:t>
            </a:r>
            <a:r>
              <a:rPr dirty="0"/>
              <a:t>, </a:t>
            </a:r>
            <a:r>
              <a:rPr lang="en-US" dirty="0"/>
              <a:t>'</a:t>
            </a:r>
            <a:r>
              <a:rPr dirty="0"/>
              <a:t>cusp</a:t>
            </a:r>
            <a:r>
              <a:rPr lang="en-US" dirty="0"/>
              <a:t>'</a:t>
            </a:r>
            <a:r>
              <a:rPr dirty="0"/>
              <a:t>]</a:t>
            </a:r>
          </a:p>
        </p:txBody>
      </p:sp>
    </p:spTree>
    <p:extLst>
      <p:ext uri="{BB962C8B-B14F-4D97-AF65-F5344CB8AC3E}">
        <p14:creationId xmlns:p14="http://schemas.microsoft.com/office/powerpoint/2010/main" val="5991386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Operation Sample Code Return value</a:t>
            </a:r>
          </a:p>
        </p:txBody>
      </p:sp>
      <p:sp>
        <p:nvSpPr>
          <p:cNvPr id="3" name="Content Placeholder 2"/>
          <p:cNvSpPr>
            <a:spLocks noGrp="1"/>
          </p:cNvSpPr>
          <p:nvPr>
            <p:ph idx="1"/>
          </p:nvPr>
        </p:nvSpPr>
        <p:spPr/>
        <p:txBody>
          <a:bodyPr>
            <a:normAutofit fontScale="92500" lnSpcReduction="10000"/>
          </a:bodyPr>
          <a:lstStyle/>
          <a:p>
            <a:pPr lvl="0"/>
            <a:r>
              <a:rPr dirty="0"/>
              <a:t>Length </a:t>
            </a:r>
            <a:endParaRPr lang="en-US" dirty="0"/>
          </a:p>
          <a:p>
            <a:pPr lvl="1"/>
            <a:r>
              <a:rPr dirty="0" err="1"/>
              <a:t>len</a:t>
            </a:r>
            <a:r>
              <a:rPr dirty="0"/>
              <a:t>(</a:t>
            </a:r>
            <a:r>
              <a:rPr dirty="0" err="1"/>
              <a:t>exampleList</a:t>
            </a:r>
            <a:r>
              <a:rPr dirty="0"/>
              <a:t>) </a:t>
            </a:r>
            <a:endParaRPr lang="en-US" dirty="0"/>
          </a:p>
          <a:p>
            <a:pPr lvl="1"/>
            <a:r>
              <a:rPr dirty="0"/>
              <a:t>7</a:t>
            </a:r>
          </a:p>
          <a:p>
            <a:pPr lvl="0"/>
            <a:r>
              <a:rPr dirty="0"/>
              <a:t>Indexing </a:t>
            </a:r>
            <a:endParaRPr lang="en-US" dirty="0"/>
          </a:p>
          <a:p>
            <a:pPr lvl="1"/>
            <a:r>
              <a:rPr dirty="0" err="1"/>
              <a:t>exampleList</a:t>
            </a:r>
            <a:r>
              <a:rPr dirty="0"/>
              <a:t>[6] </a:t>
            </a:r>
            <a:endParaRPr lang="en-US" dirty="0"/>
          </a:p>
          <a:p>
            <a:pPr lvl="1"/>
            <a:r>
              <a:rPr lang="en-US" dirty="0"/>
              <a:t>'</a:t>
            </a:r>
            <a:r>
              <a:rPr dirty="0"/>
              <a:t>cusp</a:t>
            </a:r>
            <a:r>
              <a:rPr lang="en-US" dirty="0"/>
              <a:t>'</a:t>
            </a:r>
            <a:endParaRPr dirty="0"/>
          </a:p>
          <a:p>
            <a:pPr lvl="0"/>
            <a:r>
              <a:rPr dirty="0"/>
              <a:t>Slicing </a:t>
            </a:r>
            <a:endParaRPr lang="en-US" dirty="0"/>
          </a:p>
          <a:p>
            <a:pPr lvl="1"/>
            <a:r>
              <a:rPr dirty="0" err="1"/>
              <a:t>exampleList</a:t>
            </a:r>
            <a:r>
              <a:rPr dirty="0"/>
              <a:t>[2:4] </a:t>
            </a:r>
            <a:endParaRPr lang="en-US" dirty="0"/>
          </a:p>
          <a:p>
            <a:pPr lvl="1"/>
            <a:r>
              <a:rPr dirty="0"/>
              <a:t>[1.5, </a:t>
            </a:r>
            <a:r>
              <a:rPr lang="en-US" dirty="0"/>
              <a:t>'</a:t>
            </a:r>
            <a:r>
              <a:rPr dirty="0"/>
              <a:t>b</a:t>
            </a:r>
            <a:r>
              <a:rPr lang="en-US" dirty="0"/>
              <a:t>'</a:t>
            </a:r>
            <a:r>
              <a:rPr dirty="0"/>
              <a:t>]</a:t>
            </a:r>
          </a:p>
          <a:p>
            <a:pPr lvl="0"/>
            <a:r>
              <a:rPr dirty="0"/>
              <a:t>Concatenation </a:t>
            </a:r>
            <a:r>
              <a:rPr dirty="0" err="1"/>
              <a:t>exampleList</a:t>
            </a:r>
            <a:r>
              <a:rPr dirty="0"/>
              <a:t> + </a:t>
            </a:r>
            <a:r>
              <a:rPr dirty="0" err="1"/>
              <a:t>exampleList</a:t>
            </a:r>
            <a:br>
              <a:rPr dirty="0"/>
            </a:br>
            <a:r>
              <a:rPr dirty="0"/>
              <a:t>[10000, </a:t>
            </a:r>
            <a:r>
              <a:rPr lang="en-US" dirty="0"/>
              <a:t>'</a:t>
            </a:r>
            <a:r>
              <a:rPr dirty="0"/>
              <a:t>a</a:t>
            </a:r>
            <a:r>
              <a:rPr lang="en-US" dirty="0"/>
              <a:t>'</a:t>
            </a:r>
            <a:r>
              <a:rPr dirty="0"/>
              <a:t>, 1.5, </a:t>
            </a:r>
            <a:r>
              <a:rPr lang="en-US" dirty="0"/>
              <a:t>'</a:t>
            </a:r>
            <a:r>
              <a:rPr dirty="0"/>
              <a:t>b</a:t>
            </a:r>
            <a:r>
              <a:rPr lang="en-US" dirty="0"/>
              <a:t>'</a:t>
            </a:r>
            <a:r>
              <a:rPr dirty="0"/>
              <a:t>, </a:t>
            </a:r>
            <a:r>
              <a:rPr lang="en-US" dirty="0"/>
              <a:t>'</a:t>
            </a:r>
            <a:r>
              <a:rPr dirty="0"/>
              <a:t>banana</a:t>
            </a:r>
            <a:r>
              <a:rPr lang="en-US" dirty="0"/>
              <a:t>'</a:t>
            </a:r>
            <a:r>
              <a:rPr dirty="0"/>
              <a:t>, </a:t>
            </a:r>
            <a:r>
              <a:rPr lang="en-US" dirty="0"/>
              <a:t>'</a:t>
            </a:r>
            <a:r>
              <a:rPr dirty="0"/>
              <a:t>c</a:t>
            </a:r>
            <a:r>
              <a:rPr lang="en-US" dirty="0"/>
              <a:t>'</a:t>
            </a:r>
            <a:r>
              <a:rPr dirty="0"/>
              <a:t>, </a:t>
            </a:r>
            <a:r>
              <a:rPr lang="en-US" dirty="0"/>
              <a:t>'</a:t>
            </a:r>
            <a:r>
              <a:rPr dirty="0"/>
              <a:t>cusp</a:t>
            </a:r>
            <a:r>
              <a:rPr lang="en-US" dirty="0"/>
              <a:t>'</a:t>
            </a:r>
            <a:r>
              <a:rPr dirty="0"/>
              <a:t>, 10000, </a:t>
            </a:r>
            <a:r>
              <a:rPr lang="en-US" dirty="0"/>
              <a:t>'</a:t>
            </a:r>
            <a:r>
              <a:rPr dirty="0"/>
              <a:t>a</a:t>
            </a:r>
            <a:r>
              <a:rPr lang="en-US" dirty="0"/>
              <a:t>'</a:t>
            </a:r>
            <a:r>
              <a:rPr dirty="0"/>
              <a:t>, 1.5, </a:t>
            </a:r>
            <a:r>
              <a:rPr lang="en-US" dirty="0"/>
              <a:t>'</a:t>
            </a:r>
            <a:r>
              <a:rPr dirty="0" err="1"/>
              <a:t>b</a:t>
            </a:r>
            <a:r>
              <a:rPr lang="en-US" dirty="0" err="1"/>
              <a:t>'</a:t>
            </a:r>
            <a:r>
              <a:rPr dirty="0" err="1"/>
              <a:t>,</a:t>
            </a:r>
            <a:r>
              <a:rPr lang="en-US" dirty="0" err="1"/>
              <a:t>'</a:t>
            </a:r>
            <a:r>
              <a:rPr dirty="0" err="1"/>
              <a:t>banana</a:t>
            </a:r>
            <a:r>
              <a:rPr lang="en-US" dirty="0"/>
              <a:t>'</a:t>
            </a:r>
            <a:r>
              <a:rPr dirty="0"/>
              <a:t>, </a:t>
            </a:r>
            <a:r>
              <a:rPr lang="en-US" dirty="0"/>
              <a:t>'</a:t>
            </a:r>
            <a:r>
              <a:rPr dirty="0"/>
              <a:t>c</a:t>
            </a:r>
            <a:r>
              <a:rPr lang="en-US" dirty="0"/>
              <a:t>'</a:t>
            </a:r>
            <a:r>
              <a:rPr dirty="0"/>
              <a:t>, </a:t>
            </a:r>
            <a:r>
              <a:rPr lang="en-US" dirty="0"/>
              <a:t>'</a:t>
            </a:r>
            <a:r>
              <a:rPr dirty="0"/>
              <a:t>cusp</a:t>
            </a:r>
            <a:r>
              <a:rPr lang="en-US" dirty="0"/>
              <a:t>'</a:t>
            </a:r>
            <a:r>
              <a:rPr dirty="0"/>
              <a:t>]</a:t>
            </a:r>
          </a:p>
        </p:txBody>
      </p:sp>
      <p:sp>
        <p:nvSpPr>
          <p:cNvPr id="4" name="Rectangle 3"/>
          <p:cNvSpPr/>
          <p:nvPr/>
        </p:nvSpPr>
        <p:spPr>
          <a:xfrm>
            <a:off x="3918855" y="852492"/>
            <a:ext cx="5203371" cy="646331"/>
          </a:xfrm>
          <a:prstGeom prst="rect">
            <a:avLst/>
          </a:prstGeom>
          <a:solidFill>
            <a:srgbClr val="FFFF00"/>
          </a:solidFill>
        </p:spPr>
        <p:txBody>
          <a:bodyPr wrap="square">
            <a:spAutoFit/>
          </a:bodyPr>
          <a:lstStyle/>
          <a:p>
            <a:pPr lvl="0"/>
            <a:r>
              <a:rPr lang="en-US" b="1" dirty="0" err="1"/>
              <a:t>exampleList</a:t>
            </a:r>
            <a:r>
              <a:rPr lang="en-US" b="1" dirty="0"/>
              <a:t> = [10000, 'a', 1.5, 'b', 'banana', 'c', 'cusp']</a:t>
            </a:r>
          </a:p>
        </p:txBody>
      </p:sp>
    </p:spTree>
    <p:extLst>
      <p:ext uri="{BB962C8B-B14F-4D97-AF65-F5344CB8AC3E}">
        <p14:creationId xmlns:p14="http://schemas.microsoft.com/office/powerpoint/2010/main" val="20560677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Membership</a:t>
            </a:r>
          </a:p>
        </p:txBody>
      </p:sp>
      <p:sp>
        <p:nvSpPr>
          <p:cNvPr id="3" name="Content Placeholder 2"/>
          <p:cNvSpPr>
            <a:spLocks noGrp="1"/>
          </p:cNvSpPr>
          <p:nvPr>
            <p:ph idx="1"/>
          </p:nvPr>
        </p:nvSpPr>
        <p:spPr/>
        <p:txBody>
          <a:bodyPr/>
          <a:lstStyle/>
          <a:p>
            <a:pPr lvl="0"/>
            <a:r>
              <a:rPr dirty="0" err="1"/>
              <a:t>exampleList</a:t>
            </a:r>
            <a:r>
              <a:rPr dirty="0"/>
              <a:t> = [10000, </a:t>
            </a:r>
            <a:r>
              <a:rPr lang="en-US" dirty="0"/>
              <a:t>'</a:t>
            </a:r>
            <a:r>
              <a:rPr dirty="0"/>
              <a:t>a</a:t>
            </a:r>
            <a:r>
              <a:rPr lang="en-US" dirty="0"/>
              <a:t>'</a:t>
            </a:r>
            <a:r>
              <a:rPr dirty="0"/>
              <a:t>, 1.5, </a:t>
            </a:r>
            <a:r>
              <a:rPr lang="en-US" dirty="0"/>
              <a:t>'</a:t>
            </a:r>
            <a:r>
              <a:rPr dirty="0"/>
              <a:t>b</a:t>
            </a:r>
            <a:r>
              <a:rPr lang="en-US" dirty="0"/>
              <a:t>'</a:t>
            </a:r>
            <a:r>
              <a:rPr dirty="0"/>
              <a:t>, </a:t>
            </a:r>
            <a:r>
              <a:rPr lang="en-US" dirty="0"/>
              <a:t>'</a:t>
            </a:r>
            <a:r>
              <a:rPr dirty="0"/>
              <a:t>banana</a:t>
            </a:r>
            <a:r>
              <a:rPr lang="en-US" dirty="0"/>
              <a:t>'</a:t>
            </a:r>
            <a:r>
              <a:rPr dirty="0"/>
              <a:t>, </a:t>
            </a:r>
            <a:r>
              <a:rPr lang="en-US" dirty="0"/>
              <a:t>'</a:t>
            </a:r>
            <a:r>
              <a:rPr dirty="0"/>
              <a:t>c</a:t>
            </a:r>
            <a:r>
              <a:rPr lang="en-US" dirty="0"/>
              <a:t>'</a:t>
            </a:r>
            <a:r>
              <a:rPr dirty="0"/>
              <a:t>, </a:t>
            </a:r>
            <a:r>
              <a:rPr lang="en-US" dirty="0"/>
              <a:t>'</a:t>
            </a:r>
            <a:r>
              <a:rPr dirty="0"/>
              <a:t>cusp</a:t>
            </a:r>
            <a:r>
              <a:rPr lang="en-US" dirty="0"/>
              <a:t>'</a:t>
            </a:r>
            <a:r>
              <a:rPr dirty="0"/>
              <a:t>]</a:t>
            </a:r>
          </a:p>
          <a:p>
            <a:pPr lvl="0"/>
            <a:r>
              <a:rPr lang="en-US" dirty="0"/>
              <a:t>'</a:t>
            </a:r>
            <a:r>
              <a:rPr dirty="0"/>
              <a:t>prune</a:t>
            </a:r>
            <a:r>
              <a:rPr lang="en-US" dirty="0"/>
              <a:t>'</a:t>
            </a:r>
            <a:r>
              <a:rPr dirty="0"/>
              <a:t> in </a:t>
            </a:r>
            <a:r>
              <a:rPr dirty="0" err="1"/>
              <a:t>exampleList</a:t>
            </a:r>
            <a:r>
              <a:rPr dirty="0"/>
              <a:t> </a:t>
            </a:r>
            <a:endParaRPr lang="en-US" dirty="0"/>
          </a:p>
          <a:p>
            <a:pPr lvl="1"/>
            <a:r>
              <a:rPr dirty="0"/>
              <a:t>False</a:t>
            </a:r>
          </a:p>
        </p:txBody>
      </p:sp>
    </p:spTree>
    <p:extLst>
      <p:ext uri="{BB962C8B-B14F-4D97-AF65-F5344CB8AC3E}">
        <p14:creationId xmlns:p14="http://schemas.microsoft.com/office/powerpoint/2010/main" val="265063968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operations work on list items</a:t>
            </a:r>
          </a:p>
        </p:txBody>
      </p:sp>
      <p:sp>
        <p:nvSpPr>
          <p:cNvPr id="3" name="Content Placeholder 2"/>
          <p:cNvSpPr>
            <a:spLocks noGrp="1"/>
          </p:cNvSpPr>
          <p:nvPr>
            <p:ph idx="1"/>
          </p:nvPr>
        </p:nvSpPr>
        <p:spPr/>
        <p:txBody>
          <a:bodyPr/>
          <a:lstStyle/>
          <a:p>
            <a:pPr lvl="0"/>
            <a:r>
              <a:t>The operations work on list items just like they work on string characters</a:t>
            </a:r>
          </a:p>
        </p:txBody>
      </p:sp>
    </p:spTree>
    <p:extLst>
      <p:ext uri="{BB962C8B-B14F-4D97-AF65-F5344CB8AC3E}">
        <p14:creationId xmlns:p14="http://schemas.microsoft.com/office/powerpoint/2010/main" val="141474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000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Modify list items</a:t>
            </a:r>
          </a:p>
        </p:txBody>
      </p:sp>
      <p:sp>
        <p:nvSpPr>
          <p:cNvPr id="3" name="Content Placeholder 2"/>
          <p:cNvSpPr>
            <a:spLocks noGrp="1"/>
          </p:cNvSpPr>
          <p:nvPr>
            <p:ph idx="1"/>
          </p:nvPr>
        </p:nvSpPr>
        <p:spPr/>
        <p:txBody>
          <a:bodyPr/>
          <a:lstStyle/>
          <a:p>
            <a:pPr lvl="0"/>
            <a:r>
              <a:rPr dirty="0" err="1"/>
              <a:t>exampleList</a:t>
            </a:r>
            <a:r>
              <a:rPr dirty="0"/>
              <a:t> = [10000, </a:t>
            </a:r>
            <a:r>
              <a:rPr lang="en-US" dirty="0"/>
              <a:t>'</a:t>
            </a:r>
            <a:r>
              <a:rPr dirty="0"/>
              <a:t>a</a:t>
            </a:r>
            <a:r>
              <a:rPr lang="en-US" dirty="0"/>
              <a:t>'</a:t>
            </a:r>
            <a:r>
              <a:rPr dirty="0"/>
              <a:t>, 1.5, </a:t>
            </a:r>
            <a:r>
              <a:rPr lang="en-US" dirty="0"/>
              <a:t>'</a:t>
            </a:r>
            <a:r>
              <a:rPr dirty="0"/>
              <a:t>b</a:t>
            </a:r>
            <a:r>
              <a:rPr lang="en-US" dirty="0"/>
              <a:t>'</a:t>
            </a:r>
            <a:r>
              <a:rPr dirty="0"/>
              <a:t>, </a:t>
            </a:r>
            <a:r>
              <a:rPr lang="en-US" dirty="0"/>
              <a:t>'</a:t>
            </a:r>
            <a:r>
              <a:rPr dirty="0"/>
              <a:t>banana</a:t>
            </a:r>
            <a:r>
              <a:rPr lang="en-US" dirty="0"/>
              <a:t>'</a:t>
            </a:r>
            <a:r>
              <a:rPr dirty="0"/>
              <a:t>, </a:t>
            </a:r>
            <a:r>
              <a:rPr lang="en-US" dirty="0"/>
              <a:t>'</a:t>
            </a:r>
            <a:r>
              <a:rPr dirty="0"/>
              <a:t>c</a:t>
            </a:r>
            <a:r>
              <a:rPr lang="en-US" dirty="0"/>
              <a:t>'</a:t>
            </a:r>
            <a:r>
              <a:rPr dirty="0"/>
              <a:t>, </a:t>
            </a:r>
            <a:r>
              <a:rPr lang="en-US" dirty="0"/>
              <a:t>'</a:t>
            </a:r>
            <a:r>
              <a:rPr dirty="0"/>
              <a:t>cusp</a:t>
            </a:r>
            <a:r>
              <a:rPr lang="en-US" dirty="0"/>
              <a:t>'</a:t>
            </a:r>
            <a:r>
              <a:rPr dirty="0"/>
              <a:t>]</a:t>
            </a:r>
          </a:p>
          <a:p>
            <a:pPr lvl="0"/>
            <a:r>
              <a:rPr dirty="0" err="1"/>
              <a:t>exampleList</a:t>
            </a:r>
            <a:r>
              <a:rPr dirty="0"/>
              <a:t>[0] = </a:t>
            </a:r>
            <a:r>
              <a:rPr lang="en-US" dirty="0"/>
              <a:t>'</a:t>
            </a:r>
            <a:r>
              <a:rPr dirty="0"/>
              <a:t>prune</a:t>
            </a:r>
            <a:r>
              <a:rPr lang="en-US" dirty="0"/>
              <a:t>'</a:t>
            </a:r>
            <a:r>
              <a:rPr dirty="0"/>
              <a:t> # modifying the first item in the list.</a:t>
            </a:r>
          </a:p>
          <a:p>
            <a:pPr lvl="0"/>
            <a:r>
              <a:rPr dirty="0" err="1"/>
              <a:t>exampleList</a:t>
            </a:r>
            <a:endParaRPr dirty="0"/>
          </a:p>
        </p:txBody>
      </p:sp>
    </p:spTree>
    <p:extLst>
      <p:ext uri="{BB962C8B-B14F-4D97-AF65-F5344CB8AC3E}">
        <p14:creationId xmlns:p14="http://schemas.microsoft.com/office/powerpoint/2010/main" val="218384745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List Methods</a:t>
            </a:r>
          </a:p>
        </p:txBody>
      </p:sp>
      <p:sp>
        <p:nvSpPr>
          <p:cNvPr id="3" name="Content Placeholder 2"/>
          <p:cNvSpPr>
            <a:spLocks noGrp="1"/>
          </p:cNvSpPr>
          <p:nvPr>
            <p:ph idx="1"/>
          </p:nvPr>
        </p:nvSpPr>
        <p:spPr/>
        <p:txBody>
          <a:bodyPr>
            <a:normAutofit lnSpcReduction="10000"/>
          </a:bodyPr>
          <a:lstStyle/>
          <a:p>
            <a:pPr lvl="0"/>
            <a:r>
              <a:t>list objects have a speciﬁc set of methods associated with them including</a:t>
            </a:r>
          </a:p>
          <a:p>
            <a:pPr lvl="1"/>
            <a:r>
              <a:t>append</a:t>
            </a:r>
          </a:p>
          <a:p>
            <a:pPr lvl="1"/>
            <a:r>
              <a:t>extend</a:t>
            </a:r>
          </a:p>
          <a:p>
            <a:pPr lvl="1"/>
            <a:r>
              <a:t>insert</a:t>
            </a:r>
          </a:p>
          <a:p>
            <a:pPr lvl="1"/>
            <a:r>
              <a:t>remove</a:t>
            </a:r>
          </a:p>
          <a:p>
            <a:pPr lvl="1"/>
            <a:r>
              <a:t>pop</a:t>
            </a:r>
          </a:p>
          <a:p>
            <a:pPr lvl="1"/>
            <a:r>
              <a:t>index</a:t>
            </a:r>
          </a:p>
          <a:p>
            <a:pPr lvl="1"/>
            <a:r>
              <a:t>count</a:t>
            </a:r>
          </a:p>
          <a:p>
            <a:pPr lvl="1"/>
            <a:r>
              <a:t>sort</a:t>
            </a:r>
          </a:p>
          <a:p>
            <a:pPr lvl="1"/>
            <a:r>
              <a:t>reverse</a:t>
            </a:r>
          </a:p>
        </p:txBody>
      </p:sp>
    </p:spTree>
    <p:extLst>
      <p:ext uri="{BB962C8B-B14F-4D97-AF65-F5344CB8AC3E}">
        <p14:creationId xmlns:p14="http://schemas.microsoft.com/office/powerpoint/2010/main" val="345628855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Like string methods</a:t>
            </a:r>
          </a:p>
        </p:txBody>
      </p:sp>
      <p:sp>
        <p:nvSpPr>
          <p:cNvPr id="3" name="Content Placeholder 2"/>
          <p:cNvSpPr>
            <a:spLocks noGrp="1"/>
          </p:cNvSpPr>
          <p:nvPr>
            <p:ph idx="1"/>
          </p:nvPr>
        </p:nvSpPr>
        <p:spPr/>
        <p:txBody>
          <a:bodyPr/>
          <a:lstStyle/>
          <a:p>
            <a:pPr lvl="0"/>
            <a:r>
              <a:t>Like string methods, list methods use the dot notation:</a:t>
            </a:r>
          </a:p>
          <a:p>
            <a:pPr lvl="1"/>
            <a:r>
              <a:t>object.method(arguments1, argument2, argument3,…)</a:t>
            </a:r>
          </a:p>
        </p:txBody>
      </p:sp>
    </p:spTree>
    <p:extLst>
      <p:ext uri="{BB962C8B-B14F-4D97-AF65-F5344CB8AC3E}">
        <p14:creationId xmlns:p14="http://schemas.microsoft.com/office/powerpoint/2010/main" val="207042980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Demo - 0</a:t>
            </a:r>
          </a:p>
        </p:txBody>
      </p:sp>
      <p:sp>
        <p:nvSpPr>
          <p:cNvPr id="3" name="Content Placeholder 2"/>
          <p:cNvSpPr>
            <a:spLocks noGrp="1"/>
          </p:cNvSpPr>
          <p:nvPr>
            <p:ph idx="1"/>
          </p:nvPr>
        </p:nvSpPr>
        <p:spPr/>
        <p:txBody>
          <a:bodyPr/>
          <a:lstStyle/>
          <a:p>
            <a:pPr lvl="0"/>
            <a:r>
              <a:t>There is one notable difference between list and string methods</a:t>
            </a:r>
          </a:p>
          <a:p>
            <a:pPr lvl="0"/>
            <a:r>
              <a:t>Instead, they modify the existing list. The example below creates a fireIDs list and appends a new ID to the end of the list using the append method:</a:t>
            </a:r>
          </a:p>
        </p:txBody>
      </p:sp>
    </p:spTree>
    <p:extLst>
      <p:ext uri="{BB962C8B-B14F-4D97-AF65-F5344CB8AC3E}">
        <p14:creationId xmlns:p14="http://schemas.microsoft.com/office/powerpoint/2010/main" val="13797466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Demo - 1</a:t>
            </a:r>
          </a:p>
        </p:txBody>
      </p:sp>
      <p:sp>
        <p:nvSpPr>
          <p:cNvPr id="3" name="Content Placeholder 2"/>
          <p:cNvSpPr>
            <a:spLocks noGrp="1"/>
          </p:cNvSpPr>
          <p:nvPr>
            <p:ph idx="1"/>
          </p:nvPr>
        </p:nvSpPr>
        <p:spPr/>
        <p:txBody>
          <a:bodyPr/>
          <a:lstStyle/>
          <a:p>
            <a:pPr marL="0" lvl="0" indent="0">
              <a:spcBef>
                <a:spcPts val="3000"/>
              </a:spcBef>
              <a:buNone/>
            </a:pPr>
            <a:r>
              <a:rPr b="1" dirty="0"/>
              <a:t>Initialize the list with 4 IDs.</a:t>
            </a:r>
          </a:p>
          <a:p>
            <a:pPr lvl="0"/>
            <a:r>
              <a:rPr dirty="0" err="1"/>
              <a:t>fireIDs</a:t>
            </a:r>
            <a:r>
              <a:rPr dirty="0"/>
              <a:t> = [</a:t>
            </a:r>
            <a:r>
              <a:rPr lang="en-US" dirty="0"/>
              <a:t>'</a:t>
            </a:r>
            <a:r>
              <a:rPr dirty="0"/>
              <a:t>238998</a:t>
            </a:r>
            <a:r>
              <a:rPr lang="en-US" dirty="0"/>
              <a:t>'</a:t>
            </a:r>
            <a:r>
              <a:rPr dirty="0"/>
              <a:t>, </a:t>
            </a:r>
            <a:r>
              <a:rPr lang="en-US" dirty="0"/>
              <a:t>'</a:t>
            </a:r>
            <a:r>
              <a:rPr dirty="0"/>
              <a:t>239131</a:t>
            </a:r>
            <a:r>
              <a:rPr lang="en-US" dirty="0"/>
              <a:t>'</a:t>
            </a:r>
            <a:r>
              <a:rPr dirty="0"/>
              <a:t>, </a:t>
            </a:r>
            <a:r>
              <a:rPr lang="en-US" dirty="0"/>
              <a:t>'</a:t>
            </a:r>
            <a:r>
              <a:rPr dirty="0"/>
              <a:t>239135</a:t>
            </a:r>
            <a:r>
              <a:rPr lang="en-US" dirty="0"/>
              <a:t>'</a:t>
            </a:r>
            <a:r>
              <a:rPr dirty="0"/>
              <a:t>, </a:t>
            </a:r>
            <a:r>
              <a:rPr lang="en-US" dirty="0"/>
              <a:t>'</a:t>
            </a:r>
            <a:r>
              <a:rPr dirty="0"/>
              <a:t>239400</a:t>
            </a:r>
            <a:r>
              <a:rPr lang="en-US" dirty="0"/>
              <a:t>'</a:t>
            </a:r>
            <a:r>
              <a:rPr dirty="0"/>
              <a:t>]</a:t>
            </a:r>
          </a:p>
          <a:p>
            <a:pPr lvl="0"/>
            <a:r>
              <a:rPr dirty="0" err="1"/>
              <a:t>newID</a:t>
            </a:r>
            <a:r>
              <a:rPr dirty="0"/>
              <a:t> = </a:t>
            </a:r>
            <a:r>
              <a:rPr lang="en-US" dirty="0"/>
              <a:t>'</a:t>
            </a:r>
            <a:r>
              <a:rPr dirty="0"/>
              <a:t>239413</a:t>
            </a:r>
            <a:r>
              <a:rPr lang="en-US" dirty="0"/>
              <a:t>'</a:t>
            </a:r>
            <a:endParaRPr dirty="0"/>
          </a:p>
          <a:p>
            <a:pPr lvl="0"/>
            <a:r>
              <a:rPr dirty="0" err="1"/>
              <a:t>fireIDs.append</a:t>
            </a:r>
            <a:r>
              <a:rPr dirty="0"/>
              <a:t>(</a:t>
            </a:r>
            <a:r>
              <a:rPr dirty="0" err="1"/>
              <a:t>newID</a:t>
            </a:r>
            <a:r>
              <a:rPr dirty="0"/>
              <a:t>) # Changing the list in-place.</a:t>
            </a:r>
          </a:p>
          <a:p>
            <a:pPr lvl="0"/>
            <a:r>
              <a:rPr dirty="0" err="1"/>
              <a:t>fireIDs</a:t>
            </a:r>
            <a:endParaRPr dirty="0"/>
          </a:p>
        </p:txBody>
      </p:sp>
    </p:spTree>
    <p:extLst>
      <p:ext uri="{BB962C8B-B14F-4D97-AF65-F5344CB8AC3E}">
        <p14:creationId xmlns:p14="http://schemas.microsoft.com/office/powerpoint/2010/main" val="38294683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Count method</a:t>
            </a:r>
          </a:p>
        </p:txBody>
      </p:sp>
      <p:sp>
        <p:nvSpPr>
          <p:cNvPr id="3" name="Content Placeholder 2"/>
          <p:cNvSpPr>
            <a:spLocks noGrp="1"/>
          </p:cNvSpPr>
          <p:nvPr>
            <p:ph idx="1"/>
          </p:nvPr>
        </p:nvSpPr>
        <p:spPr/>
        <p:txBody>
          <a:bodyPr/>
          <a:lstStyle/>
          <a:p>
            <a:pPr lvl="0"/>
            <a:r>
              <a:t>fireTypes = [16, 13, 16, 6, 17, 16, 6, 11, 11, 12, 14, 13, 11]</a:t>
            </a:r>
          </a:p>
          <a:p>
            <a:pPr lvl="0"/>
            <a:r>
              <a:t>countResults = fireTypes.count(11)</a:t>
            </a:r>
          </a:p>
          <a:p>
            <a:pPr lvl="0"/>
            <a:r>
              <a:rPr lang="en-US"/>
              <a:t>P</a:t>
            </a:r>
            <a:r>
              <a:t>rint</a:t>
            </a:r>
            <a:r>
              <a:rPr lang="en-US"/>
              <a:t>(</a:t>
            </a:r>
            <a:r>
              <a:t>countResults</a:t>
            </a:r>
            <a:r>
              <a:rPr lang="en-US"/>
              <a:t>)</a:t>
            </a:r>
            <a:endParaRPr/>
          </a:p>
        </p:txBody>
      </p:sp>
    </p:spTree>
    <p:extLst>
      <p:ext uri="{BB962C8B-B14F-4D97-AF65-F5344CB8AC3E}">
        <p14:creationId xmlns:p14="http://schemas.microsoft.com/office/powerpoint/2010/main" val="7528761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Built-in range Function</a:t>
            </a:r>
          </a:p>
        </p:txBody>
      </p:sp>
      <p:sp>
        <p:nvSpPr>
          <p:cNvPr id="3" name="Content Placeholder 2"/>
          <p:cNvSpPr>
            <a:spLocks noGrp="1"/>
          </p:cNvSpPr>
          <p:nvPr>
            <p:ph idx="1"/>
          </p:nvPr>
        </p:nvSpPr>
        <p:spPr/>
        <p:txBody>
          <a:bodyPr/>
          <a:lstStyle/>
          <a:p>
            <a:pPr lvl="0"/>
            <a:r>
              <a:rPr dirty="0"/>
              <a:t>example</a:t>
            </a:r>
          </a:p>
          <a:p>
            <a:pPr lvl="0"/>
            <a:r>
              <a:rPr dirty="0"/>
              <a:t>range(9)</a:t>
            </a:r>
          </a:p>
          <a:p>
            <a:pPr lvl="0"/>
            <a:r>
              <a:rPr dirty="0"/>
              <a:t>By using a second argument, you can modify the lower bound:</a:t>
            </a:r>
          </a:p>
          <a:p>
            <a:pPr lvl="1"/>
            <a:r>
              <a:rPr dirty="0"/>
              <a:t>range(5,9)</a:t>
            </a:r>
          </a:p>
          <a:p>
            <a:pPr lvl="0"/>
            <a:r>
              <a:rPr dirty="0"/>
              <a:t>By using a third argument, you can change the step size</a:t>
            </a:r>
          </a:p>
          <a:p>
            <a:pPr lvl="1"/>
            <a:r>
              <a:rPr dirty="0"/>
              <a:t>range(0,9,2)</a:t>
            </a:r>
          </a:p>
          <a:p>
            <a:pPr marL="0" lvl="0" indent="0">
              <a:buNone/>
            </a:pPr>
            <a:r>
              <a:rPr dirty="0"/>
              <a:t>The range function is used again in a later unit to create numeric lists for looping.</a:t>
            </a:r>
          </a:p>
        </p:txBody>
      </p:sp>
    </p:spTree>
    <p:extLst>
      <p:ext uri="{BB962C8B-B14F-4D97-AF65-F5344CB8AC3E}">
        <p14:creationId xmlns:p14="http://schemas.microsoft.com/office/powerpoint/2010/main" val="2162625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Copying a List</a:t>
            </a:r>
          </a:p>
        </p:txBody>
      </p:sp>
      <p:sp>
        <p:nvSpPr>
          <p:cNvPr id="3" name="Content Placeholder 2"/>
          <p:cNvSpPr>
            <a:spLocks noGrp="1"/>
          </p:cNvSpPr>
          <p:nvPr>
            <p:ph idx="1"/>
          </p:nvPr>
        </p:nvSpPr>
        <p:spPr/>
        <p:txBody>
          <a:bodyPr/>
          <a:lstStyle/>
          <a:p>
            <a:pPr lvl="0"/>
            <a:r>
              <a:rPr dirty="0"/>
              <a:t>in-place methods like reverse and sort alter the order of the list. e.g. reverse method reverses the order of the </a:t>
            </a:r>
            <a:r>
              <a:rPr dirty="0" err="1"/>
              <a:t>fireIDs</a:t>
            </a:r>
            <a:r>
              <a:rPr dirty="0"/>
              <a:t> list:</a:t>
            </a:r>
          </a:p>
          <a:p>
            <a:pPr lvl="1"/>
            <a:r>
              <a:rPr dirty="0" err="1"/>
              <a:t>fireIDs</a:t>
            </a:r>
            <a:r>
              <a:rPr dirty="0"/>
              <a:t> = [</a:t>
            </a:r>
            <a:r>
              <a:rPr lang="en-US" dirty="0"/>
              <a:t>'</a:t>
            </a:r>
            <a:r>
              <a:rPr dirty="0"/>
              <a:t>238998</a:t>
            </a:r>
            <a:r>
              <a:rPr lang="en-US" dirty="0"/>
              <a:t>'</a:t>
            </a:r>
            <a:r>
              <a:rPr dirty="0"/>
              <a:t>, </a:t>
            </a:r>
            <a:r>
              <a:rPr lang="en-US" dirty="0"/>
              <a:t>'</a:t>
            </a:r>
            <a:r>
              <a:rPr dirty="0"/>
              <a:t>239131</a:t>
            </a:r>
            <a:r>
              <a:rPr lang="en-US" dirty="0"/>
              <a:t>'</a:t>
            </a:r>
            <a:r>
              <a:rPr dirty="0"/>
              <a:t>, </a:t>
            </a:r>
            <a:r>
              <a:rPr lang="en-US" dirty="0"/>
              <a:t>'</a:t>
            </a:r>
            <a:r>
              <a:rPr dirty="0"/>
              <a:t>239135</a:t>
            </a:r>
            <a:r>
              <a:rPr lang="en-US" dirty="0"/>
              <a:t>'</a:t>
            </a:r>
            <a:r>
              <a:rPr dirty="0"/>
              <a:t>, </a:t>
            </a:r>
            <a:r>
              <a:rPr lang="en-US" dirty="0"/>
              <a:t>'</a:t>
            </a:r>
            <a:r>
              <a:rPr dirty="0"/>
              <a:t>239400</a:t>
            </a:r>
            <a:r>
              <a:rPr lang="en-US" dirty="0"/>
              <a:t>'</a:t>
            </a:r>
            <a:r>
              <a:rPr dirty="0"/>
              <a:t>]</a:t>
            </a:r>
          </a:p>
          <a:p>
            <a:pPr lvl="1"/>
            <a:r>
              <a:rPr dirty="0" err="1"/>
              <a:t>fireIDs.reverse</a:t>
            </a:r>
            <a:r>
              <a:rPr dirty="0"/>
              <a:t>()</a:t>
            </a:r>
          </a:p>
          <a:p>
            <a:pPr lvl="1"/>
            <a:r>
              <a:rPr dirty="0" err="1"/>
              <a:t>fireIDs</a:t>
            </a:r>
            <a:endParaRPr dirty="0"/>
          </a:p>
        </p:txBody>
      </p:sp>
    </p:spTree>
    <p:extLst>
      <p:ext uri="{BB962C8B-B14F-4D97-AF65-F5344CB8AC3E}">
        <p14:creationId xmlns:p14="http://schemas.microsoft.com/office/powerpoint/2010/main" val="16317534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shallow copy:</a:t>
            </a:r>
          </a:p>
        </p:txBody>
      </p:sp>
      <p:sp>
        <p:nvSpPr>
          <p:cNvPr id="3" name="Content Placeholder 2"/>
          <p:cNvSpPr>
            <a:spLocks noGrp="1"/>
          </p:cNvSpPr>
          <p:nvPr>
            <p:ph idx="1"/>
          </p:nvPr>
        </p:nvSpPr>
        <p:spPr/>
        <p:txBody>
          <a:bodyPr/>
          <a:lstStyle/>
          <a:p>
            <a:pPr lvl="0"/>
            <a:r>
              <a:t>a = range(1,11)</a:t>
            </a:r>
          </a:p>
          <a:p>
            <a:pPr lvl="0"/>
            <a:r>
              <a:t>a</a:t>
            </a:r>
          </a:p>
          <a:p>
            <a:pPr lvl="0"/>
            <a:r>
              <a:t>b = a # “shallow copy” list a</a:t>
            </a:r>
          </a:p>
          <a:p>
            <a:pPr lvl="0"/>
            <a:r>
              <a:t>b</a:t>
            </a:r>
          </a:p>
          <a:p>
            <a:pPr lvl="0"/>
            <a:r>
              <a:t>a.reverse() # reverse list a</a:t>
            </a:r>
          </a:p>
          <a:p>
            <a:pPr lvl="0"/>
            <a:r>
              <a:t>a</a:t>
            </a:r>
          </a:p>
          <a:p>
            <a:pPr lvl="0"/>
            <a:r>
              <a:t>b</a:t>
            </a:r>
          </a:p>
        </p:txBody>
      </p:sp>
    </p:spTree>
    <p:extLst>
      <p:ext uri="{BB962C8B-B14F-4D97-AF65-F5344CB8AC3E}">
        <p14:creationId xmlns:p14="http://schemas.microsoft.com/office/powerpoint/2010/main" val="265783084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deep copy</a:t>
            </a:r>
          </a:p>
        </p:txBody>
      </p:sp>
      <p:sp>
        <p:nvSpPr>
          <p:cNvPr id="3" name="Content Placeholder 2"/>
          <p:cNvSpPr>
            <a:spLocks noGrp="1"/>
          </p:cNvSpPr>
          <p:nvPr>
            <p:ph idx="1"/>
          </p:nvPr>
        </p:nvSpPr>
        <p:spPr/>
        <p:txBody>
          <a:bodyPr/>
          <a:lstStyle/>
          <a:p>
            <a:pPr lvl="0"/>
            <a:r>
              <a:rPr dirty="0"/>
              <a:t>a = range(1,11)</a:t>
            </a:r>
          </a:p>
          <a:p>
            <a:pPr lvl="0"/>
            <a:r>
              <a:rPr dirty="0"/>
              <a:t>a</a:t>
            </a:r>
          </a:p>
          <a:p>
            <a:pPr lvl="0"/>
            <a:r>
              <a:rPr dirty="0"/>
              <a:t>b = list(a) # “deep copy” list a</a:t>
            </a:r>
          </a:p>
          <a:p>
            <a:pPr lvl="0"/>
            <a:r>
              <a:rPr dirty="0"/>
              <a:t>b</a:t>
            </a:r>
          </a:p>
          <a:p>
            <a:pPr lvl="0"/>
            <a:r>
              <a:rPr dirty="0" err="1"/>
              <a:t>a.reverse</a:t>
            </a:r>
            <a:r>
              <a:rPr dirty="0"/>
              <a:t>() # reverse list a</a:t>
            </a:r>
          </a:p>
          <a:p>
            <a:pPr lvl="0"/>
            <a:r>
              <a:rPr dirty="0"/>
              <a:t>b</a:t>
            </a:r>
          </a:p>
        </p:txBody>
      </p:sp>
    </p:spTree>
    <p:extLst>
      <p:ext uri="{BB962C8B-B14F-4D97-AF65-F5344CB8AC3E}">
        <p14:creationId xmlns:p14="http://schemas.microsoft.com/office/powerpoint/2010/main" val="398520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dirty="0"/>
              <a:t>Beginning Python</a:t>
            </a:r>
          </a:p>
        </p:txBody>
      </p:sp>
      <p:sp>
        <p:nvSpPr>
          <p:cNvPr id="3" name="Subtitle 2"/>
          <p:cNvSpPr>
            <a:spLocks noGrp="1"/>
          </p:cNvSpPr>
          <p:nvPr>
            <p:ph type="subTitle" idx="1"/>
          </p:nvPr>
        </p:nvSpPr>
        <p:spPr>
          <a:xfrm>
            <a:off x="1371600" y="2914650"/>
            <a:ext cx="6400800" cy="1314450"/>
          </a:xfrm>
        </p:spPr>
        <p:txBody>
          <a:bodyPr/>
          <a:lstStyle/>
          <a:p>
            <a:pPr marL="0" lvl="0" indent="0">
              <a:buNone/>
            </a:pPr>
            <a:br>
              <a:rPr dirty="0"/>
            </a:br>
            <a:br>
              <a:rPr dirty="0"/>
            </a:br>
            <a:r>
              <a:rPr dirty="0"/>
              <a:t>Kefyalew Sahle</a:t>
            </a:r>
          </a:p>
        </p:txBody>
      </p:sp>
      <p:sp>
        <p:nvSpPr>
          <p:cNvPr id="4" name="Date Placeholder 3"/>
          <p:cNvSpPr>
            <a:spLocks noGrp="1"/>
          </p:cNvSpPr>
          <p:nvPr>
            <p:ph type="dt" sz="half" idx="10"/>
          </p:nvPr>
        </p:nvSpPr>
        <p:spPr/>
        <p:txBody>
          <a:bodyPr/>
          <a:lstStyle/>
          <a:p>
            <a:pPr marL="0" lvl="0" indent="0">
              <a:buNone/>
            </a:pPr>
            <a:r>
              <a:t>2022-06-02</a:t>
            </a:r>
          </a:p>
        </p:txBody>
      </p:sp>
    </p:spTree>
    <p:extLst>
      <p:ext uri="{BB962C8B-B14F-4D97-AF65-F5344CB8AC3E}">
        <p14:creationId xmlns:p14="http://schemas.microsoft.com/office/powerpoint/2010/main" val="380172989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tuple? (Group reading)</a:t>
            </a:r>
          </a:p>
        </p:txBody>
      </p:sp>
    </p:spTree>
    <p:extLst>
      <p:ext uri="{BB962C8B-B14F-4D97-AF65-F5344CB8AC3E}">
        <p14:creationId xmlns:p14="http://schemas.microsoft.com/office/powerpoint/2010/main" val="15045120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dirty="0"/>
              <a:t>Data input</a:t>
            </a:r>
          </a:p>
        </p:txBody>
      </p:sp>
      <p:sp>
        <p:nvSpPr>
          <p:cNvPr id="3" name="Subtitle 2"/>
          <p:cNvSpPr>
            <a:spLocks noGrp="1"/>
          </p:cNvSpPr>
          <p:nvPr>
            <p:ph type="subTitle" idx="1"/>
          </p:nvPr>
        </p:nvSpPr>
        <p:spPr>
          <a:xfrm>
            <a:off x="1371600" y="2914650"/>
            <a:ext cx="6400800" cy="1314450"/>
          </a:xfrm>
        </p:spPr>
        <p:txBody>
          <a:bodyPr/>
          <a:lstStyle/>
          <a:p>
            <a:pPr marL="0" lvl="0" indent="0">
              <a:buNone/>
            </a:pPr>
            <a:br>
              <a:rPr dirty="0"/>
            </a:br>
            <a:br>
              <a:rPr dirty="0"/>
            </a:br>
            <a:r>
              <a:rPr dirty="0" err="1"/>
              <a:t>Kefyalew</a:t>
            </a:r>
            <a:r>
              <a:t> Sahle</a:t>
            </a:r>
          </a:p>
        </p:txBody>
      </p:sp>
      <p:sp>
        <p:nvSpPr>
          <p:cNvPr id="4" name="Date Placeholder 3"/>
          <p:cNvSpPr>
            <a:spLocks noGrp="1"/>
          </p:cNvSpPr>
          <p:nvPr>
            <p:ph type="dt" sz="half" idx="10"/>
          </p:nvPr>
        </p:nvSpPr>
        <p:spPr/>
        <p:txBody>
          <a:bodyPr/>
          <a:lstStyle/>
          <a:p>
            <a:pPr marL="0" lvl="0" indent="0">
              <a:buNone/>
            </a:pPr>
            <a:r>
              <a:t>2022-06-04</a:t>
            </a:r>
          </a:p>
        </p:txBody>
      </p:sp>
    </p:spTree>
    <p:extLst>
      <p:ext uri="{BB962C8B-B14F-4D97-AF65-F5344CB8AC3E}">
        <p14:creationId xmlns:p14="http://schemas.microsoft.com/office/powerpoint/2010/main" val="40548399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Reading and Writing Files</a:t>
            </a:r>
          </a:p>
        </p:txBody>
      </p:sp>
      <p:sp>
        <p:nvSpPr>
          <p:cNvPr id="3" name="Content Placeholder 2"/>
          <p:cNvSpPr>
            <a:spLocks noGrp="1"/>
          </p:cNvSpPr>
          <p:nvPr>
            <p:ph idx="1"/>
          </p:nvPr>
        </p:nvSpPr>
        <p:spPr/>
        <p:txBody>
          <a:bodyPr/>
          <a:lstStyle/>
          <a:p>
            <a:pPr lvl="0"/>
            <a:r>
              <a:t>Data sorces</a:t>
            </a:r>
          </a:p>
          <a:p>
            <a:pPr lvl="0"/>
            <a:r>
              <a:t>?</a:t>
            </a:r>
          </a:p>
          <a:p>
            <a:pPr lvl="0"/>
            <a:r>
              <a:t>?</a:t>
            </a:r>
          </a:p>
          <a:p>
            <a:pPr lvl="0"/>
            <a:r>
              <a:t>?</a:t>
            </a:r>
          </a:p>
        </p:txBody>
      </p:sp>
    </p:spTree>
    <p:extLst>
      <p:ext uri="{BB962C8B-B14F-4D97-AF65-F5344CB8AC3E}">
        <p14:creationId xmlns:p14="http://schemas.microsoft.com/office/powerpoint/2010/main" val="4430283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Text / other </a:t>
            </a:r>
            <a:r>
              <a:t>as </a:t>
            </a:r>
            <a:r>
              <a:rPr lang="en-US"/>
              <a:t>source of data</a:t>
            </a:r>
            <a:endParaRPr dirty="0"/>
          </a:p>
        </p:txBody>
      </p:sp>
      <p:sp>
        <p:nvSpPr>
          <p:cNvPr id="3" name="Content Placeholder 2"/>
          <p:cNvSpPr>
            <a:spLocks noGrp="1"/>
          </p:cNvSpPr>
          <p:nvPr>
            <p:ph idx="1"/>
          </p:nvPr>
        </p:nvSpPr>
        <p:spPr/>
        <p:txBody>
          <a:bodyPr/>
          <a:lstStyle/>
          <a:p>
            <a:pPr lvl="0"/>
            <a:r>
              <a:rPr dirty="0"/>
              <a:t>open()</a:t>
            </a:r>
          </a:p>
          <a:p>
            <a:pPr lvl="1"/>
            <a:r>
              <a:rPr dirty="0"/>
              <a:t>returns a file object,</a:t>
            </a:r>
          </a:p>
          <a:p>
            <a:pPr lvl="1"/>
            <a:r>
              <a:rPr dirty="0"/>
              <a:t>is most commonly used with two arguments:</a:t>
            </a:r>
          </a:p>
          <a:p>
            <a:pPr lvl="1"/>
            <a:r>
              <a:rPr dirty="0"/>
              <a:t>open(filename, mode).</a:t>
            </a:r>
          </a:p>
          <a:p>
            <a:pPr lvl="1"/>
            <a:r>
              <a:rPr dirty="0"/>
              <a:t>e.g. f = open(‘</a:t>
            </a:r>
            <a:r>
              <a:rPr dirty="0" err="1"/>
              <a:t>workfile</a:t>
            </a:r>
            <a:r>
              <a:t>’, ‘w’)</a:t>
            </a:r>
          </a:p>
        </p:txBody>
      </p:sp>
    </p:spTree>
    <p:extLst>
      <p:ext uri="{BB962C8B-B14F-4D97-AF65-F5344CB8AC3E}">
        <p14:creationId xmlns:p14="http://schemas.microsoft.com/office/powerpoint/2010/main" val="414136389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Open ()</a:t>
            </a:r>
          </a:p>
        </p:txBody>
      </p:sp>
      <p:sp>
        <p:nvSpPr>
          <p:cNvPr id="3" name="Content Placeholder 2"/>
          <p:cNvSpPr>
            <a:spLocks noGrp="1"/>
          </p:cNvSpPr>
          <p:nvPr>
            <p:ph idx="1"/>
          </p:nvPr>
        </p:nvSpPr>
        <p:spPr/>
        <p:txBody>
          <a:bodyPr/>
          <a:lstStyle/>
          <a:p>
            <a:pPr lvl="0"/>
            <a:r>
              <a:t>The first argument is a string containing the filename.</a:t>
            </a:r>
          </a:p>
          <a:p>
            <a:pPr lvl="0"/>
            <a:r>
              <a:t>The second argument is another string containing a few characters describing the way in which the file will be used.</a:t>
            </a:r>
          </a:p>
        </p:txBody>
      </p:sp>
    </p:spTree>
    <p:extLst>
      <p:ext uri="{BB962C8B-B14F-4D97-AF65-F5344CB8AC3E}">
        <p14:creationId xmlns:p14="http://schemas.microsoft.com/office/powerpoint/2010/main" val="21295160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 can be</a:t>
            </a:r>
          </a:p>
        </p:txBody>
      </p:sp>
      <p:sp>
        <p:nvSpPr>
          <p:cNvPr id="3" name="Content Placeholder 2"/>
          <p:cNvSpPr>
            <a:spLocks noGrp="1"/>
          </p:cNvSpPr>
          <p:nvPr>
            <p:ph idx="1"/>
          </p:nvPr>
        </p:nvSpPr>
        <p:spPr/>
        <p:txBody>
          <a:bodyPr/>
          <a:lstStyle/>
          <a:p>
            <a:pPr lvl="0"/>
            <a:r>
              <a:t>‘r’ when the file will only be read,</a:t>
            </a:r>
          </a:p>
          <a:p>
            <a:pPr lvl="0"/>
            <a:r>
              <a:t>‘w’ for only writing (an existing file with the same name will be erased), and</a:t>
            </a:r>
          </a:p>
          <a:p>
            <a:pPr lvl="0"/>
            <a:r>
              <a:t>‘a’ opens the file for appending; any data written to the file is automatically added to the end.</a:t>
            </a:r>
          </a:p>
          <a:p>
            <a:pPr lvl="0"/>
            <a:r>
              <a:t>‘r+’ opens the file for both reading and writing.</a:t>
            </a:r>
          </a:p>
        </p:txBody>
      </p:sp>
    </p:spTree>
    <p:extLst>
      <p:ext uri="{BB962C8B-B14F-4D97-AF65-F5344CB8AC3E}">
        <p14:creationId xmlns:p14="http://schemas.microsoft.com/office/powerpoint/2010/main" val="294115088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 argument is optional</a:t>
            </a:r>
          </a:p>
        </p:txBody>
      </p:sp>
      <p:sp>
        <p:nvSpPr>
          <p:cNvPr id="3" name="Content Placeholder 2"/>
          <p:cNvSpPr>
            <a:spLocks noGrp="1"/>
          </p:cNvSpPr>
          <p:nvPr>
            <p:ph idx="1"/>
          </p:nvPr>
        </p:nvSpPr>
        <p:spPr/>
        <p:txBody>
          <a:bodyPr/>
          <a:lstStyle/>
          <a:p>
            <a:pPr lvl="0"/>
            <a:r>
              <a:t>The mode argument is optional;</a:t>
            </a:r>
          </a:p>
          <a:p>
            <a:pPr lvl="0"/>
            <a:r>
              <a:t>‘r’ will be assumed if it’s omitted.</a:t>
            </a:r>
          </a:p>
        </p:txBody>
      </p:sp>
    </p:spTree>
    <p:extLst>
      <p:ext uri="{BB962C8B-B14F-4D97-AF65-F5344CB8AC3E}">
        <p14:creationId xmlns:p14="http://schemas.microsoft.com/office/powerpoint/2010/main" val="275035989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files</a:t>
            </a:r>
          </a:p>
        </p:txBody>
      </p:sp>
      <p:sp>
        <p:nvSpPr>
          <p:cNvPr id="3" name="Content Placeholder 2"/>
          <p:cNvSpPr>
            <a:spLocks noGrp="1"/>
          </p:cNvSpPr>
          <p:nvPr>
            <p:ph idx="1"/>
          </p:nvPr>
        </p:nvSpPr>
        <p:spPr/>
        <p:txBody>
          <a:bodyPr/>
          <a:lstStyle/>
          <a:p>
            <a:pPr lvl="0"/>
            <a:r>
              <a:t>Normally, files are opened in text mode, that means, you read and write strings from and to the file, which are encoded in a specific encoding.</a:t>
            </a:r>
          </a:p>
        </p:txBody>
      </p:sp>
    </p:spTree>
    <p:extLst>
      <p:ext uri="{BB962C8B-B14F-4D97-AF65-F5344CB8AC3E}">
        <p14:creationId xmlns:p14="http://schemas.microsoft.com/office/powerpoint/2010/main" val="26830847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Files and the eninigs of line - in text mode</a:t>
            </a:r>
          </a:p>
        </p:txBody>
      </p:sp>
      <p:sp>
        <p:nvSpPr>
          <p:cNvPr id="3" name="Content Placeholder 2"/>
          <p:cNvSpPr>
            <a:spLocks noGrp="1"/>
          </p:cNvSpPr>
          <p:nvPr>
            <p:ph idx="1"/>
          </p:nvPr>
        </p:nvSpPr>
        <p:spPr/>
        <p:txBody>
          <a:bodyPr/>
          <a:lstStyle/>
          <a:p>
            <a:pPr lvl="0"/>
            <a:r>
              <a:t>the default when reading is to convert platform-specific line endings () to just .</a:t>
            </a:r>
          </a:p>
          <a:p>
            <a:pPr lvl="0"/>
            <a:r>
              <a:t>When writing in text mode, the default is to convert occurrences of back to platform-specific line endings.</a:t>
            </a:r>
          </a:p>
          <a:p>
            <a:pPr lvl="0"/>
            <a:r>
              <a:t>This behind-the-scenes modification to file data is fine for text files.</a:t>
            </a:r>
          </a:p>
        </p:txBody>
      </p:sp>
    </p:spTree>
    <p:extLst>
      <p:ext uri="{BB962C8B-B14F-4D97-AF65-F5344CB8AC3E}">
        <p14:creationId xmlns:p14="http://schemas.microsoft.com/office/powerpoint/2010/main" val="8559131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keyword when dealing with file objects</a:t>
            </a:r>
          </a:p>
        </p:txBody>
      </p:sp>
      <p:sp>
        <p:nvSpPr>
          <p:cNvPr id="3" name="Content Placeholder 2"/>
          <p:cNvSpPr>
            <a:spLocks noGrp="1"/>
          </p:cNvSpPr>
          <p:nvPr>
            <p:ph idx="1"/>
          </p:nvPr>
        </p:nvSpPr>
        <p:spPr/>
        <p:txBody>
          <a:bodyPr/>
          <a:lstStyle/>
          <a:p>
            <a:pPr lvl="0"/>
            <a:r>
              <a:t>It is good practice to use the with keyword when dealing with file objects.</a:t>
            </a:r>
          </a:p>
          <a:p>
            <a:pPr lvl="0"/>
            <a:r>
              <a:t>The advantage is that the file is properly closed after its suite finishes, even if an exception is raised at some point.</a:t>
            </a:r>
          </a:p>
          <a:p>
            <a:pPr lvl="0"/>
            <a:r>
              <a:t>Using with is also much shorter than writing equivalent try-finally blocks:</a:t>
            </a:r>
          </a:p>
        </p:txBody>
      </p:sp>
    </p:spTree>
    <p:extLst>
      <p:ext uri="{BB962C8B-B14F-4D97-AF65-F5344CB8AC3E}">
        <p14:creationId xmlns:p14="http://schemas.microsoft.com/office/powerpoint/2010/main" val="2669776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Beginning Python</a:t>
            </a:r>
          </a:p>
        </p:txBody>
      </p:sp>
    </p:spTree>
    <p:extLst>
      <p:ext uri="{BB962C8B-B14F-4D97-AF65-F5344CB8AC3E}">
        <p14:creationId xmlns:p14="http://schemas.microsoft.com/office/powerpoint/2010/main" val="290231628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Demonstration</a:t>
            </a:r>
          </a:p>
        </p:txBody>
      </p:sp>
      <p:sp>
        <p:nvSpPr>
          <p:cNvPr id="3" name="Content Placeholder 2"/>
          <p:cNvSpPr>
            <a:spLocks noGrp="1"/>
          </p:cNvSpPr>
          <p:nvPr>
            <p:ph idx="1"/>
          </p:nvPr>
        </p:nvSpPr>
        <p:spPr/>
        <p:txBody>
          <a:bodyPr/>
          <a:lstStyle/>
          <a:p>
            <a:pPr lvl="0"/>
            <a:r>
              <a:t>with open(‘workfile’) as f:</a:t>
            </a:r>
          </a:p>
          <a:p>
            <a:pPr lvl="1"/>
            <a:r>
              <a:t>read_data = f.read()</a:t>
            </a:r>
          </a:p>
          <a:p>
            <a:pPr lvl="0"/>
            <a:r>
              <a:t>We can check that the file has been automatically closed.</a:t>
            </a:r>
          </a:p>
          <a:p>
            <a:pPr lvl="1"/>
            <a:r>
              <a:t>f.closed()</a:t>
            </a:r>
          </a:p>
        </p:txBody>
      </p:sp>
    </p:spTree>
    <p:extLst>
      <p:ext uri="{BB962C8B-B14F-4D97-AF65-F5344CB8AC3E}">
        <p14:creationId xmlns:p14="http://schemas.microsoft.com/office/powerpoint/2010/main" val="376193781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closed</a:t>
            </a:r>
          </a:p>
        </p:txBody>
      </p:sp>
      <p:sp>
        <p:nvSpPr>
          <p:cNvPr id="3" name="Content Placeholder 2"/>
          <p:cNvSpPr>
            <a:spLocks noGrp="1"/>
          </p:cNvSpPr>
          <p:nvPr>
            <p:ph idx="1"/>
          </p:nvPr>
        </p:nvSpPr>
        <p:spPr/>
        <p:txBody>
          <a:bodyPr/>
          <a:lstStyle/>
          <a:p>
            <a:pPr lvl="0"/>
            <a:r>
              <a:t>If you’re not using the with keyword,</a:t>
            </a:r>
          </a:p>
          <a:p>
            <a:pPr lvl="0"/>
            <a:r>
              <a:t>then you should call f.close() to close the file and immediately free up any system resources used by it.</a:t>
            </a:r>
          </a:p>
        </p:txBody>
      </p:sp>
    </p:spTree>
    <p:extLst>
      <p:ext uri="{BB962C8B-B14F-4D97-AF65-F5344CB8AC3E}">
        <p14:creationId xmlns:p14="http://schemas.microsoft.com/office/powerpoint/2010/main" val="42907719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if with is not used and close()</a:t>
            </a:r>
          </a:p>
        </p:txBody>
      </p:sp>
      <p:sp>
        <p:nvSpPr>
          <p:cNvPr id="3" name="Content Placeholder 2"/>
          <p:cNvSpPr>
            <a:spLocks noGrp="1"/>
          </p:cNvSpPr>
          <p:nvPr>
            <p:ph idx="1"/>
          </p:nvPr>
        </p:nvSpPr>
        <p:spPr/>
        <p:txBody>
          <a:bodyPr/>
          <a:lstStyle/>
          <a:p>
            <a:pPr lvl="0"/>
            <a:r>
              <a:t>If you’re not using the with keyword,</a:t>
            </a:r>
          </a:p>
          <a:p>
            <a:pPr lvl="0"/>
            <a:r>
              <a:t>then you should call f.close() to close the file and immediately free up any system resources used by it.</a:t>
            </a:r>
          </a:p>
        </p:txBody>
      </p:sp>
    </p:spTree>
    <p:extLst>
      <p:ext uri="{BB962C8B-B14F-4D97-AF65-F5344CB8AC3E}">
        <p14:creationId xmlns:p14="http://schemas.microsoft.com/office/powerpoint/2010/main" val="37353111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write()</a:t>
            </a:r>
          </a:p>
        </p:txBody>
      </p:sp>
      <p:sp>
        <p:nvSpPr>
          <p:cNvPr id="3" name="Content Placeholder 2"/>
          <p:cNvSpPr>
            <a:spLocks noGrp="1"/>
          </p:cNvSpPr>
          <p:nvPr>
            <p:ph idx="1"/>
          </p:nvPr>
        </p:nvSpPr>
        <p:spPr/>
        <p:txBody>
          <a:bodyPr/>
          <a:lstStyle/>
          <a:p>
            <a:pPr lvl="0"/>
            <a:r>
              <a:t>Warning: Calling f.write() without using the with keyword or calling f.close() might result in the arguments of f.write() not being completely written to the disk, even if the program exits successfully.</a:t>
            </a:r>
          </a:p>
        </p:txBody>
      </p:sp>
    </p:spTree>
    <p:extLst>
      <p:ext uri="{BB962C8B-B14F-4D97-AF65-F5344CB8AC3E}">
        <p14:creationId xmlns:p14="http://schemas.microsoft.com/office/powerpoint/2010/main" val="28775798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After close()</a:t>
            </a:r>
          </a:p>
        </p:txBody>
      </p:sp>
      <p:sp>
        <p:nvSpPr>
          <p:cNvPr id="3" name="Content Placeholder 2"/>
          <p:cNvSpPr>
            <a:spLocks noGrp="1"/>
          </p:cNvSpPr>
          <p:nvPr>
            <p:ph idx="1"/>
          </p:nvPr>
        </p:nvSpPr>
        <p:spPr/>
        <p:txBody>
          <a:bodyPr/>
          <a:lstStyle/>
          <a:p>
            <a:pPr marL="0" lvl="0" indent="0">
              <a:buNone/>
            </a:pPr>
            <a:r>
              <a:t>After a file object is closed, either by a with statement or by calling f.close(), attempts to use the file object will automatically fail.</a:t>
            </a:r>
          </a:p>
          <a:p>
            <a:pPr lvl="0"/>
            <a:r>
              <a:t>e.g.</a:t>
            </a:r>
          </a:p>
          <a:p>
            <a:pPr lvl="1"/>
            <a:r>
              <a:t>f.close()</a:t>
            </a:r>
          </a:p>
          <a:p>
            <a:pPr lvl="1"/>
            <a:r>
              <a:t>f.read()</a:t>
            </a:r>
          </a:p>
        </p:txBody>
      </p:sp>
    </p:spTree>
    <p:extLst>
      <p:ext uri="{BB962C8B-B14F-4D97-AF65-F5344CB8AC3E}">
        <p14:creationId xmlns:p14="http://schemas.microsoft.com/office/powerpoint/2010/main" val="367871318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Methods of File Objects</a:t>
            </a:r>
          </a:p>
        </p:txBody>
      </p:sp>
      <p:sp>
        <p:nvSpPr>
          <p:cNvPr id="3" name="Content Placeholder 2"/>
          <p:cNvSpPr>
            <a:spLocks noGrp="1"/>
          </p:cNvSpPr>
          <p:nvPr>
            <p:ph idx="1"/>
          </p:nvPr>
        </p:nvSpPr>
        <p:spPr/>
        <p:txBody>
          <a:bodyPr/>
          <a:lstStyle/>
          <a:p>
            <a:pPr lvl="0"/>
            <a:r>
              <a:t>assume that a file object called f has already been created.</a:t>
            </a:r>
          </a:p>
          <a:p>
            <a:pPr lvl="0"/>
            <a:r>
              <a:t>To read a file’s contents, call f.read(size), which reads some quantity of data and returns it as a string (in text mode) or bytes object (in binary mode).</a:t>
            </a:r>
          </a:p>
        </p:txBody>
      </p:sp>
    </p:spTree>
    <p:extLst>
      <p:ext uri="{BB962C8B-B14F-4D97-AF65-F5344CB8AC3E}">
        <p14:creationId xmlns:p14="http://schemas.microsoft.com/office/powerpoint/2010/main" val="34789790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read()</a:t>
            </a:r>
          </a:p>
        </p:txBody>
      </p:sp>
      <p:sp>
        <p:nvSpPr>
          <p:cNvPr id="3" name="Content Placeholder 2"/>
          <p:cNvSpPr>
            <a:spLocks noGrp="1"/>
          </p:cNvSpPr>
          <p:nvPr>
            <p:ph idx="1"/>
          </p:nvPr>
        </p:nvSpPr>
        <p:spPr/>
        <p:txBody>
          <a:bodyPr/>
          <a:lstStyle/>
          <a:p>
            <a:pPr lvl="0"/>
            <a:r>
              <a:t>If the end of the file has been reached, f.read() will return an empty string (’’).</a:t>
            </a:r>
          </a:p>
          <a:p>
            <a:pPr lvl="0"/>
            <a:r>
              <a:t>f.read()</a:t>
            </a:r>
          </a:p>
          <a:p>
            <a:pPr lvl="0"/>
            <a:r>
              <a:t>f.read()</a:t>
            </a:r>
          </a:p>
        </p:txBody>
      </p:sp>
    </p:spTree>
    <p:extLst>
      <p:ext uri="{BB962C8B-B14F-4D97-AF65-F5344CB8AC3E}">
        <p14:creationId xmlns:p14="http://schemas.microsoft.com/office/powerpoint/2010/main" val="291356361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readline()</a:t>
            </a:r>
          </a:p>
        </p:txBody>
      </p:sp>
      <p:sp>
        <p:nvSpPr>
          <p:cNvPr id="3" name="Content Placeholder 2"/>
          <p:cNvSpPr>
            <a:spLocks noGrp="1"/>
          </p:cNvSpPr>
          <p:nvPr>
            <p:ph idx="1"/>
          </p:nvPr>
        </p:nvSpPr>
        <p:spPr/>
        <p:txBody>
          <a:bodyPr/>
          <a:lstStyle/>
          <a:p>
            <a:pPr lvl="0"/>
            <a:r>
              <a:t>f.readline() reads a single line from the file;</a:t>
            </a:r>
          </a:p>
          <a:p>
            <a:pPr lvl="0"/>
            <a:r>
              <a:t>a newline character (</a:t>
            </a:r>
            <a:r>
              <a:rPr lang="en-US"/>
              <a:t>‘\n’</a:t>
            </a:r>
            <a:r>
              <a:t>) is left at the end of the string, and is only omitted on the</a:t>
            </a:r>
            <a:r>
              <a:rPr lang="en-US"/>
              <a:t> </a:t>
            </a:r>
            <a:r>
              <a:t>last line of the file if the file doesn’t end in a newline. This makes the return value unambiguous;</a:t>
            </a:r>
          </a:p>
          <a:p>
            <a:pPr lvl="0"/>
            <a:r>
              <a:t>if f.readline() returns an empty string, the end of the file has been reached, while a blank line is represented by ‘’, a string containing only a single newline.</a:t>
            </a:r>
          </a:p>
        </p:txBody>
      </p:sp>
    </p:spTree>
    <p:extLst>
      <p:ext uri="{BB962C8B-B14F-4D97-AF65-F5344CB8AC3E}">
        <p14:creationId xmlns:p14="http://schemas.microsoft.com/office/powerpoint/2010/main" val="330108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readline() - e.g.</a:t>
            </a:r>
          </a:p>
        </p:txBody>
      </p:sp>
      <p:sp>
        <p:nvSpPr>
          <p:cNvPr id="3" name="Content Placeholder 2"/>
          <p:cNvSpPr>
            <a:spLocks noGrp="1"/>
          </p:cNvSpPr>
          <p:nvPr>
            <p:ph idx="1"/>
          </p:nvPr>
        </p:nvSpPr>
        <p:spPr/>
        <p:txBody>
          <a:bodyPr/>
          <a:lstStyle/>
          <a:p>
            <a:pPr lvl="0"/>
            <a:r>
              <a:t>f.readline()</a:t>
            </a:r>
          </a:p>
          <a:p>
            <a:pPr lvl="1"/>
            <a:r>
              <a:t>‘This is the first line of the file.’</a:t>
            </a:r>
          </a:p>
          <a:p>
            <a:pPr lvl="0"/>
            <a:r>
              <a:t>f.readline()</a:t>
            </a:r>
          </a:p>
          <a:p>
            <a:pPr lvl="1"/>
            <a:r>
              <a:t>‘Second line of the file’</a:t>
            </a:r>
          </a:p>
          <a:p>
            <a:pPr marL="0" lvl="0" indent="0">
              <a:buNone/>
            </a:pPr>
            <a:r>
              <a:t>*f.readline()</a:t>
            </a:r>
          </a:p>
        </p:txBody>
      </p:sp>
    </p:spTree>
    <p:extLst>
      <p:ext uri="{BB962C8B-B14F-4D97-AF65-F5344CB8AC3E}">
        <p14:creationId xmlns:p14="http://schemas.microsoft.com/office/powerpoint/2010/main" val="332070253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Loop and reading a file</a:t>
            </a:r>
          </a:p>
        </p:txBody>
      </p:sp>
      <p:sp>
        <p:nvSpPr>
          <p:cNvPr id="3" name="Content Placeholder 2"/>
          <p:cNvSpPr>
            <a:spLocks noGrp="1"/>
          </p:cNvSpPr>
          <p:nvPr>
            <p:ph idx="1"/>
          </p:nvPr>
        </p:nvSpPr>
        <p:spPr/>
        <p:txBody>
          <a:bodyPr/>
          <a:lstStyle/>
          <a:p>
            <a:pPr lvl="0"/>
            <a:r>
              <a:t>For reading lines from a file, you can loop over the file object. This is memory efficient, fast, and leads to simple code:</a:t>
            </a:r>
          </a:p>
          <a:p>
            <a:pPr lvl="0"/>
            <a:r>
              <a:t>for line in f:</a:t>
            </a:r>
          </a:p>
          <a:p>
            <a:pPr lvl="1"/>
            <a:r>
              <a:t>print(line, end=’’)</a:t>
            </a:r>
          </a:p>
        </p:txBody>
      </p:sp>
    </p:spTree>
    <p:extLst>
      <p:ext uri="{BB962C8B-B14F-4D97-AF65-F5344CB8AC3E}">
        <p14:creationId xmlns:p14="http://schemas.microsoft.com/office/powerpoint/2010/main" val="413533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Overview</a:t>
            </a:r>
          </a:p>
        </p:txBody>
      </p:sp>
      <p:sp>
        <p:nvSpPr>
          <p:cNvPr id="3" name="Content Placeholder 2"/>
          <p:cNvSpPr>
            <a:spLocks noGrp="1"/>
          </p:cNvSpPr>
          <p:nvPr>
            <p:ph idx="1"/>
          </p:nvPr>
        </p:nvSpPr>
        <p:spPr/>
        <p:txBody>
          <a:bodyPr/>
          <a:lstStyle/>
          <a:p>
            <a:pPr lvl="0"/>
            <a:r>
              <a:rPr dirty="0"/>
              <a:t>Before you can create GIS Python scripts, you need</a:t>
            </a:r>
          </a:p>
          <a:p>
            <a:pPr lvl="1"/>
            <a:r>
              <a:rPr dirty="0"/>
              <a:t>to know </a:t>
            </a:r>
            <a:r>
              <a:rPr dirty="0">
                <a:solidFill>
                  <a:srgbClr val="FF0000"/>
                </a:solidFill>
              </a:rPr>
              <a:t>where</a:t>
            </a:r>
            <a:r>
              <a:rPr dirty="0"/>
              <a:t> to write and run the Code</a:t>
            </a:r>
          </a:p>
          <a:p>
            <a:pPr lvl="1"/>
            <a:r>
              <a:rPr dirty="0"/>
              <a:t>a familiarity with </a:t>
            </a:r>
            <a:r>
              <a:rPr dirty="0">
                <a:solidFill>
                  <a:srgbClr val="FF0000"/>
                </a:solidFill>
              </a:rPr>
              <a:t>basic programming concepts</a:t>
            </a:r>
            <a:r>
              <a:rPr dirty="0"/>
              <a:t>.</a:t>
            </a:r>
          </a:p>
        </p:txBody>
      </p:sp>
    </p:spTree>
    <p:extLst>
      <p:ext uri="{BB962C8B-B14F-4D97-AF65-F5344CB8AC3E}">
        <p14:creationId xmlns:p14="http://schemas.microsoft.com/office/powerpoint/2010/main" val="75180530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Reading all the lines</a:t>
            </a:r>
          </a:p>
        </p:txBody>
      </p:sp>
      <p:sp>
        <p:nvSpPr>
          <p:cNvPr id="3" name="Content Placeholder 2"/>
          <p:cNvSpPr>
            <a:spLocks noGrp="1"/>
          </p:cNvSpPr>
          <p:nvPr>
            <p:ph idx="1"/>
          </p:nvPr>
        </p:nvSpPr>
        <p:spPr/>
        <p:txBody>
          <a:bodyPr/>
          <a:lstStyle/>
          <a:p>
            <a:pPr lvl="0"/>
            <a:r>
              <a:t>If you want to read all the lines of a file in a list you can also use list(f)</a:t>
            </a:r>
          </a:p>
          <a:p>
            <a:pPr lvl="0"/>
            <a:r>
              <a:t>or f.readlines().</a:t>
            </a:r>
          </a:p>
        </p:txBody>
      </p:sp>
    </p:spTree>
    <p:extLst>
      <p:ext uri="{BB962C8B-B14F-4D97-AF65-F5344CB8AC3E}">
        <p14:creationId xmlns:p14="http://schemas.microsoft.com/office/powerpoint/2010/main" val="264057192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write()</a:t>
            </a:r>
          </a:p>
        </p:txBody>
      </p:sp>
      <p:sp>
        <p:nvSpPr>
          <p:cNvPr id="3" name="Content Placeholder 2"/>
          <p:cNvSpPr>
            <a:spLocks noGrp="1"/>
          </p:cNvSpPr>
          <p:nvPr>
            <p:ph idx="1"/>
          </p:nvPr>
        </p:nvSpPr>
        <p:spPr/>
        <p:txBody>
          <a:bodyPr/>
          <a:lstStyle/>
          <a:p>
            <a:pPr lvl="0"/>
            <a:r>
              <a:t>f.write(string) writes the contents of string to the file, returning the number of characters written.</a:t>
            </a:r>
          </a:p>
          <a:p>
            <a:pPr lvl="0"/>
            <a:r>
              <a:t>f.write(‘This is a test’)</a:t>
            </a:r>
          </a:p>
        </p:txBody>
      </p:sp>
    </p:spTree>
    <p:extLst>
      <p:ext uri="{BB962C8B-B14F-4D97-AF65-F5344CB8AC3E}">
        <p14:creationId xmlns:p14="http://schemas.microsoft.com/office/powerpoint/2010/main" val="362241826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487354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Decision and Looping</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Kefyalew Sahle</a:t>
            </a:r>
          </a:p>
        </p:txBody>
      </p:sp>
      <p:sp>
        <p:nvSpPr>
          <p:cNvPr id="4" name="Date Placeholder 3"/>
          <p:cNvSpPr>
            <a:spLocks noGrp="1"/>
          </p:cNvSpPr>
          <p:nvPr>
            <p:ph type="dt" sz="half" idx="10"/>
          </p:nvPr>
        </p:nvSpPr>
        <p:spPr/>
        <p:txBody>
          <a:bodyPr/>
          <a:lstStyle/>
          <a:p>
            <a:pPr marL="0" lvl="0" indent="0">
              <a:buNone/>
            </a:pPr>
            <a:r>
              <a:t>2022-06-04</a:t>
            </a:r>
          </a:p>
        </p:txBody>
      </p:sp>
    </p:spTree>
    <p:extLst>
      <p:ext uri="{BB962C8B-B14F-4D97-AF65-F5344CB8AC3E}">
        <p14:creationId xmlns:p14="http://schemas.microsoft.com/office/powerpoint/2010/main" val="10775344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Decision-Making and Describing Data</a:t>
            </a:r>
          </a:p>
        </p:txBody>
      </p:sp>
      <p:sp>
        <p:nvSpPr>
          <p:cNvPr id="3" name="Content Placeholder 2"/>
          <p:cNvSpPr>
            <a:spLocks noGrp="1"/>
          </p:cNvSpPr>
          <p:nvPr>
            <p:ph idx="1"/>
          </p:nvPr>
        </p:nvSpPr>
        <p:spPr/>
        <p:txBody>
          <a:bodyPr/>
          <a:lstStyle/>
          <a:p>
            <a:pPr lvl="0"/>
            <a:r>
              <a:t>Scripts routinely need to perform different operations based on some deciding criteria.</a:t>
            </a:r>
          </a:p>
          <a:p>
            <a:pPr lvl="0"/>
            <a:r>
              <a:t>The decision may be very simple or it may be more complex</a:t>
            </a:r>
          </a:p>
        </p:txBody>
      </p:sp>
    </p:spTree>
    <p:extLst>
      <p:ext uri="{BB962C8B-B14F-4D97-AF65-F5344CB8AC3E}">
        <p14:creationId xmlns:p14="http://schemas.microsoft.com/office/powerpoint/2010/main" val="35123967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This unit presents</a:t>
            </a:r>
          </a:p>
        </p:txBody>
      </p:sp>
      <p:sp>
        <p:nvSpPr>
          <p:cNvPr id="3" name="Content Placeholder 2"/>
          <p:cNvSpPr>
            <a:spLocks noGrp="1"/>
          </p:cNvSpPr>
          <p:nvPr>
            <p:ph idx="1"/>
          </p:nvPr>
        </p:nvSpPr>
        <p:spPr/>
        <p:txBody>
          <a:bodyPr/>
          <a:lstStyle/>
          <a:p>
            <a:pPr lvl="0"/>
            <a:r>
              <a:t>the Python syntax</a:t>
            </a:r>
          </a:p>
          <a:p>
            <a:pPr lvl="0"/>
            <a:r>
              <a:t>conditional expressions</a:t>
            </a:r>
          </a:p>
          <a:p>
            <a:pPr lvl="0"/>
            <a:r>
              <a:t>ArcGIS tools that make selections</a:t>
            </a:r>
          </a:p>
          <a:p>
            <a:pPr lvl="0"/>
            <a:r>
              <a:t>the arcpy Describe method</a:t>
            </a:r>
          </a:p>
          <a:p>
            <a:pPr lvl="0"/>
            <a:r>
              <a:t>handling optional input</a:t>
            </a:r>
          </a:p>
          <a:p>
            <a:pPr lvl="0"/>
            <a:r>
              <a:t>creating directories.</a:t>
            </a:r>
          </a:p>
        </p:txBody>
      </p:sp>
    </p:spTree>
    <p:extLst>
      <p:ext uri="{BB962C8B-B14F-4D97-AF65-F5344CB8AC3E}">
        <p14:creationId xmlns:p14="http://schemas.microsoft.com/office/powerpoint/2010/main" val="418833346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Objectives</a:t>
            </a:r>
          </a:p>
        </p:txBody>
      </p:sp>
      <p:sp>
        <p:nvSpPr>
          <p:cNvPr id="3" name="Content Placeholder 2"/>
          <p:cNvSpPr>
            <a:spLocks noGrp="1"/>
          </p:cNvSpPr>
          <p:nvPr>
            <p:ph idx="1"/>
          </p:nvPr>
        </p:nvSpPr>
        <p:spPr/>
        <p:txBody>
          <a:bodyPr>
            <a:normAutofit fontScale="92500" lnSpcReduction="20000"/>
          </a:bodyPr>
          <a:lstStyle/>
          <a:p>
            <a:pPr lvl="0"/>
            <a:r>
              <a:t>Implement IF, ELSE IF, and ELSE structures in Python.</a:t>
            </a:r>
          </a:p>
          <a:p>
            <a:pPr lvl="0"/>
            <a:r>
              <a:t>Explain when to use only an IF block, when to use an ELSE IF block, and when to use an ELSE block.</a:t>
            </a:r>
          </a:p>
          <a:p>
            <a:pPr lvl="0"/>
            <a:r>
              <a:t>Specify decision-making conditions with comparison, logical, and membership operators.</a:t>
            </a:r>
          </a:p>
          <a:p>
            <a:pPr lvl="0"/>
            <a:r>
              <a:t>Select data within a table using SQL comparison and logical operators.</a:t>
            </a:r>
          </a:p>
          <a:p>
            <a:pPr lvl="0"/>
            <a:r>
              <a:t>Design syntactically and logically sound compound conditional expressions.</a:t>
            </a:r>
          </a:p>
          <a:p>
            <a:pPr lvl="0"/>
            <a:r>
              <a:t>Identify code testing cases for branching.</a:t>
            </a:r>
          </a:p>
          <a:p>
            <a:pPr lvl="0"/>
            <a:r>
              <a:t>Use data properties to make decisions.</a:t>
            </a:r>
          </a:p>
          <a:p>
            <a:pPr lvl="0"/>
            <a:r>
              <a:t>Handle optional user input.</a:t>
            </a:r>
          </a:p>
          <a:p>
            <a:pPr lvl="0"/>
            <a:r>
              <a:t>Safely create output directories.</a:t>
            </a:r>
          </a:p>
        </p:txBody>
      </p:sp>
    </p:spTree>
    <p:extLst>
      <p:ext uri="{BB962C8B-B14F-4D97-AF65-F5344CB8AC3E}">
        <p14:creationId xmlns:p14="http://schemas.microsoft.com/office/powerpoint/2010/main" val="29136914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Decision-making</a:t>
            </a:r>
          </a:p>
        </p:txBody>
      </p:sp>
      <p:sp>
        <p:nvSpPr>
          <p:cNvPr id="3" name="Content Placeholder 2"/>
          <p:cNvSpPr>
            <a:spLocks noGrp="1"/>
          </p:cNvSpPr>
          <p:nvPr>
            <p:ph idx="1"/>
          </p:nvPr>
        </p:nvSpPr>
        <p:spPr/>
        <p:txBody>
          <a:bodyPr/>
          <a:lstStyle/>
          <a:p>
            <a:pPr lvl="0"/>
            <a:r>
              <a:t>expressed with conditional constructs</a:t>
            </a:r>
          </a:p>
          <a:p>
            <a:pPr lvl="0"/>
            <a:r>
              <a:t>If some condition is true, some action is taken.</a:t>
            </a:r>
          </a:p>
          <a:p>
            <a:pPr lvl="0"/>
            <a:r>
              <a:t>In Python, conditional constructs begin with the if keyword.</a:t>
            </a:r>
          </a:p>
          <a:p>
            <a:pPr lvl="0"/>
            <a:r>
              <a:t>This keyword,</a:t>
            </a:r>
          </a:p>
          <a:p>
            <a:pPr lvl="1"/>
            <a:r>
              <a:t>followed by a condition,</a:t>
            </a:r>
          </a:p>
          <a:p>
            <a:pPr lvl="1"/>
            <a:r>
              <a:t>followed by a block of indented code,</a:t>
            </a:r>
          </a:p>
          <a:p>
            <a:pPr lvl="1"/>
            <a:r>
              <a:t>make up the simplest conditional construct.</a:t>
            </a:r>
          </a:p>
        </p:txBody>
      </p:sp>
    </p:spTree>
    <p:extLst>
      <p:ext uri="{BB962C8B-B14F-4D97-AF65-F5344CB8AC3E}">
        <p14:creationId xmlns:p14="http://schemas.microsoft.com/office/powerpoint/2010/main" val="4445142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Decision-making - the syntax looks like this:</a:t>
            </a:r>
          </a:p>
        </p:txBody>
      </p:sp>
      <p:sp>
        <p:nvSpPr>
          <p:cNvPr id="3" name="Content Placeholder 2"/>
          <p:cNvSpPr>
            <a:spLocks noGrp="1"/>
          </p:cNvSpPr>
          <p:nvPr>
            <p:ph idx="1"/>
          </p:nvPr>
        </p:nvSpPr>
        <p:spPr/>
        <p:txBody>
          <a:bodyPr/>
          <a:lstStyle/>
          <a:p>
            <a:pPr lvl="0"/>
            <a:r>
              <a:t>if condition:</a:t>
            </a:r>
          </a:p>
          <a:p>
            <a:pPr lvl="1"/>
            <a:r>
              <a:t>code statement(s)</a:t>
            </a:r>
          </a:p>
          <a:p>
            <a:pPr lvl="0"/>
            <a:r>
              <a:t>If the condition is true,</a:t>
            </a:r>
          </a:p>
          <a:p>
            <a:pPr lvl="1"/>
            <a:r>
              <a:t>the indented block of code is executed. Otherwise, it is skipped.</a:t>
            </a:r>
          </a:p>
        </p:txBody>
      </p:sp>
    </p:spTree>
    <p:extLst>
      <p:ext uri="{BB962C8B-B14F-4D97-AF65-F5344CB8AC3E}">
        <p14:creationId xmlns:p14="http://schemas.microsoft.com/office/powerpoint/2010/main" val="20645720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condition</a:t>
            </a:r>
          </a:p>
        </p:txBody>
      </p:sp>
      <p:sp>
        <p:nvSpPr>
          <p:cNvPr id="3" name="Content Placeholder 2"/>
          <p:cNvSpPr>
            <a:spLocks noGrp="1"/>
          </p:cNvSpPr>
          <p:nvPr>
            <p:ph idx="1"/>
          </p:nvPr>
        </p:nvSpPr>
        <p:spPr/>
        <p:txBody>
          <a:bodyPr/>
          <a:lstStyle/>
          <a:p>
            <a:pPr lvl="0"/>
            <a:r>
              <a:t>A condition is checked and an action is taken (or not), based on that condition.</a:t>
            </a:r>
          </a:p>
          <a:p>
            <a:pPr lvl="0"/>
            <a:r>
              <a:t>The semicolon and the indentation are required.</a:t>
            </a:r>
          </a:p>
          <a:p>
            <a:pPr lvl="0"/>
            <a:r>
              <a:t>All compound code blocks in Python require a colon at the end of the ﬁrst line and indentation in the line that follows.</a:t>
            </a:r>
          </a:p>
        </p:txBody>
      </p:sp>
    </p:spTree>
    <p:extLst>
      <p:ext uri="{BB962C8B-B14F-4D97-AF65-F5344CB8AC3E}">
        <p14:creationId xmlns:p14="http://schemas.microsoft.com/office/powerpoint/2010/main" val="90909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What is this unit about?</a:t>
            </a:r>
          </a:p>
        </p:txBody>
      </p:sp>
      <p:sp>
        <p:nvSpPr>
          <p:cNvPr id="3" name="Content Placeholder 2"/>
          <p:cNvSpPr>
            <a:spLocks noGrp="1"/>
          </p:cNvSpPr>
          <p:nvPr>
            <p:ph idx="1"/>
          </p:nvPr>
        </p:nvSpPr>
        <p:spPr/>
        <p:txBody>
          <a:bodyPr/>
          <a:lstStyle/>
          <a:p>
            <a:pPr lvl="0"/>
            <a:r>
              <a:rPr dirty="0"/>
              <a:t>discusses Python development software for Windows operating systems</a:t>
            </a:r>
          </a:p>
          <a:p>
            <a:pPr lvl="1"/>
            <a:r>
              <a:rPr dirty="0"/>
              <a:t>interactive mode and scripting</a:t>
            </a:r>
          </a:p>
          <a:p>
            <a:pPr lvl="1"/>
            <a:r>
              <a:rPr dirty="0"/>
              <a:t>running scripts with arguments</a:t>
            </a:r>
          </a:p>
          <a:p>
            <a:pPr lvl="1"/>
            <a:r>
              <a:rPr dirty="0"/>
              <a:t>some fundamental characteristics of Python</a:t>
            </a:r>
          </a:p>
        </p:txBody>
      </p:sp>
    </p:spTree>
    <p:extLst>
      <p:ext uri="{BB962C8B-B14F-4D97-AF65-F5344CB8AC3E}">
        <p14:creationId xmlns:p14="http://schemas.microsoft.com/office/powerpoint/2010/main" val="332763483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1</a:t>
            </a:r>
          </a:p>
        </p:txBody>
      </p:sp>
      <p:sp>
        <p:nvSpPr>
          <p:cNvPr id="3" name="Content Placeholder 2"/>
          <p:cNvSpPr>
            <a:spLocks noGrp="1"/>
          </p:cNvSpPr>
          <p:nvPr>
            <p:ph idx="1"/>
          </p:nvPr>
        </p:nvSpPr>
        <p:spPr/>
        <p:txBody>
          <a:bodyPr/>
          <a:lstStyle/>
          <a:p>
            <a:pPr lvl="0"/>
            <a:r>
              <a:t>if speciesCount &lt; 500:</a:t>
            </a:r>
          </a:p>
          <a:p>
            <a:pPr lvl="1"/>
            <a:r>
              <a:rPr lang="en-US"/>
              <a:t>P</a:t>
            </a:r>
            <a:r>
              <a:t>rint</a:t>
            </a:r>
            <a:r>
              <a:rPr lang="en-US"/>
              <a:t>(</a:t>
            </a:r>
            <a:r>
              <a:t>‘Endangered species’</a:t>
            </a:r>
            <a:r>
              <a:rPr lang="en-US"/>
              <a:t>)</a:t>
            </a:r>
            <a:endParaRPr/>
          </a:p>
        </p:txBody>
      </p:sp>
    </p:spTree>
    <p:extLst>
      <p:ext uri="{BB962C8B-B14F-4D97-AF65-F5344CB8AC3E}">
        <p14:creationId xmlns:p14="http://schemas.microsoft.com/office/powerpoint/2010/main" val="110015108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2</a:t>
            </a:r>
          </a:p>
        </p:txBody>
      </p:sp>
      <p:sp>
        <p:nvSpPr>
          <p:cNvPr id="3" name="Content Placeholder 2"/>
          <p:cNvSpPr>
            <a:spLocks noGrp="1"/>
          </p:cNvSpPr>
          <p:nvPr>
            <p:ph idx="1"/>
          </p:nvPr>
        </p:nvSpPr>
        <p:spPr/>
        <p:txBody>
          <a:bodyPr/>
          <a:lstStyle/>
          <a:p>
            <a:pPr lvl="0"/>
            <a:r>
              <a:t>speciesCount = 250</a:t>
            </a:r>
          </a:p>
          <a:p>
            <a:pPr lvl="0"/>
            <a:r>
              <a:t>if speciesCount &lt; 500:</a:t>
            </a:r>
          </a:p>
          <a:p>
            <a:pPr lvl="1"/>
            <a:r>
              <a:t>print </a:t>
            </a:r>
            <a:r>
              <a:rPr lang="en-US"/>
              <a:t>(</a:t>
            </a:r>
            <a:r>
              <a:t>‘Endangered species’</a:t>
            </a:r>
            <a:r>
              <a:rPr lang="en-US"/>
              <a:t>)</a:t>
            </a:r>
            <a:endParaRPr/>
          </a:p>
          <a:p>
            <a:pPr lvl="0"/>
            <a:r>
              <a:t>The example has no contingency plan.</a:t>
            </a:r>
          </a:p>
          <a:p>
            <a:pPr lvl="0"/>
            <a:r>
              <a:t>If the species count is 500 or higher, no special action is taken.</a:t>
            </a:r>
          </a:p>
          <a:p>
            <a:pPr lvl="0"/>
            <a:r>
              <a:t>It uses only one decision-making code block.</a:t>
            </a:r>
          </a:p>
        </p:txBody>
      </p:sp>
    </p:spTree>
    <p:extLst>
      <p:ext uri="{BB962C8B-B14F-4D97-AF65-F5344CB8AC3E}">
        <p14:creationId xmlns:p14="http://schemas.microsoft.com/office/powerpoint/2010/main" val="6358994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3</a:t>
            </a:r>
          </a:p>
        </p:txBody>
      </p:sp>
      <p:sp>
        <p:nvSpPr>
          <p:cNvPr id="3" name="Content Placeholder 2"/>
          <p:cNvSpPr>
            <a:spLocks noGrp="1"/>
          </p:cNvSpPr>
          <p:nvPr>
            <p:ph idx="1"/>
          </p:nvPr>
        </p:nvSpPr>
        <p:spPr/>
        <p:txBody>
          <a:bodyPr/>
          <a:lstStyle/>
          <a:p>
            <a:pPr lvl="0"/>
            <a:r>
              <a:t>When you want to execute two different actions depending on if the condition is true or false,</a:t>
            </a:r>
          </a:p>
          <a:p>
            <a:pPr lvl="0"/>
            <a:r>
              <a:t>add an ELSE block after the IF block.</a:t>
            </a:r>
          </a:p>
          <a:p>
            <a:pPr lvl="0"/>
            <a:r>
              <a:t>Example: Check for valid polygon areas.</a:t>
            </a:r>
          </a:p>
          <a:p>
            <a:pPr lvl="0"/>
            <a:r>
              <a:t>if area &gt; 0:</a:t>
            </a:r>
          </a:p>
          <a:p>
            <a:pPr lvl="1"/>
            <a:r>
              <a:t>print </a:t>
            </a:r>
            <a:r>
              <a:rPr lang="en-US"/>
              <a:t>(</a:t>
            </a:r>
            <a:r>
              <a:t>‘The area is valid.’</a:t>
            </a:r>
            <a:r>
              <a:rPr lang="en-US"/>
              <a:t>)</a:t>
            </a:r>
            <a:endParaRPr/>
          </a:p>
          <a:p>
            <a:pPr lvl="0"/>
            <a:r>
              <a:t>else:</a:t>
            </a:r>
          </a:p>
          <a:p>
            <a:pPr lvl="1"/>
            <a:r>
              <a:rPr lang="en-US"/>
              <a:t>P</a:t>
            </a:r>
            <a:r>
              <a:t>rint</a:t>
            </a:r>
            <a:r>
              <a:rPr lang="en-US"/>
              <a:t>(</a:t>
            </a:r>
            <a:r>
              <a:t> ‘The area is invalid.’</a:t>
            </a:r>
            <a:r>
              <a:rPr lang="en-US"/>
              <a:t>)</a:t>
            </a:r>
            <a:endParaRPr/>
          </a:p>
        </p:txBody>
      </p:sp>
    </p:spTree>
    <p:extLst>
      <p:ext uri="{BB962C8B-B14F-4D97-AF65-F5344CB8AC3E}">
        <p14:creationId xmlns:p14="http://schemas.microsoft.com/office/powerpoint/2010/main" val="96195961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Boolean operators</a:t>
            </a:r>
          </a:p>
        </p:txBody>
      </p:sp>
      <p:sp>
        <p:nvSpPr>
          <p:cNvPr id="3" name="Content Placeholder 2"/>
          <p:cNvSpPr>
            <a:spLocks noGrp="1"/>
          </p:cNvSpPr>
          <p:nvPr>
            <p:ph idx="1"/>
          </p:nvPr>
        </p:nvSpPr>
        <p:spPr/>
        <p:txBody>
          <a:bodyPr>
            <a:normAutofit/>
          </a:bodyPr>
          <a:lstStyle/>
          <a:p>
            <a:pPr lvl="0"/>
            <a:r>
              <a:t>Python comparison operators(x and y are objects such as numbers or strings)</a:t>
            </a:r>
          </a:p>
          <a:p>
            <a:pPr lvl="0"/>
            <a:r>
              <a:t>x &lt; y # x is less than y</a:t>
            </a:r>
          </a:p>
          <a:p>
            <a:pPr lvl="0"/>
            <a:r>
              <a:t>x &gt; y # x is greater than y</a:t>
            </a:r>
          </a:p>
          <a:p>
            <a:pPr lvl="0"/>
            <a:r>
              <a:t>x &lt;= y # x is less than or equal to y</a:t>
            </a:r>
          </a:p>
          <a:p>
            <a:pPr lvl="0"/>
            <a:r>
              <a:t>x &gt;= y # x is greater than or equal to y</a:t>
            </a:r>
          </a:p>
          <a:p>
            <a:pPr lvl="0"/>
            <a:r>
              <a:t>x == y # x is equal to y</a:t>
            </a:r>
          </a:p>
          <a:p>
            <a:pPr lvl="0"/>
            <a:r>
              <a:t>x != y # x is not equal to y</a:t>
            </a:r>
          </a:p>
        </p:txBody>
      </p:sp>
    </p:spTree>
    <p:extLst>
      <p:ext uri="{BB962C8B-B14F-4D97-AF65-F5344CB8AC3E}">
        <p14:creationId xmlns:p14="http://schemas.microsoft.com/office/powerpoint/2010/main" val="159182294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Python logical</a:t>
            </a:r>
          </a:p>
        </p:txBody>
      </p:sp>
      <p:sp>
        <p:nvSpPr>
          <p:cNvPr id="3" name="Content Placeholder 2"/>
          <p:cNvSpPr>
            <a:spLocks noGrp="1"/>
          </p:cNvSpPr>
          <p:nvPr>
            <p:ph idx="1"/>
          </p:nvPr>
        </p:nvSpPr>
        <p:spPr/>
        <p:txBody>
          <a:bodyPr/>
          <a:lstStyle/>
          <a:p>
            <a:pPr lvl="0"/>
            <a:r>
              <a:t>Python logical operators(x and y are objects, often Boolean expressions)</a:t>
            </a:r>
          </a:p>
          <a:p>
            <a:pPr lvl="0"/>
            <a:r>
              <a:t>x and y True if both x and y are true.</a:t>
            </a:r>
          </a:p>
          <a:p>
            <a:pPr lvl="0"/>
            <a:r>
              <a:t>x or y True if either x or y or both are true.</a:t>
            </a:r>
          </a:p>
          <a:p>
            <a:pPr lvl="0"/>
            <a:r>
              <a:t>not x True if x is false.</a:t>
            </a:r>
          </a:p>
        </p:txBody>
      </p:sp>
    </p:spTree>
    <p:extLst>
      <p:ext uri="{BB962C8B-B14F-4D97-AF65-F5344CB8AC3E}">
        <p14:creationId xmlns:p14="http://schemas.microsoft.com/office/powerpoint/2010/main" val="2079075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Membership operators</a:t>
            </a:r>
          </a:p>
        </p:txBody>
      </p:sp>
      <p:sp>
        <p:nvSpPr>
          <p:cNvPr id="3" name="Content Placeholder 2"/>
          <p:cNvSpPr>
            <a:spLocks noGrp="1"/>
          </p:cNvSpPr>
          <p:nvPr>
            <p:ph idx="1"/>
          </p:nvPr>
        </p:nvSpPr>
        <p:spPr/>
        <p:txBody>
          <a:bodyPr/>
          <a:lstStyle/>
          <a:p>
            <a:pPr lvl="0"/>
            <a:r>
              <a:t>Membership operators (x is any object and y is a sequence type object)</a:t>
            </a:r>
          </a:p>
          <a:p>
            <a:pPr lvl="0"/>
            <a:r>
              <a:t>x in y True if x is in y.</a:t>
            </a:r>
          </a:p>
          <a:p>
            <a:pPr lvl="0"/>
            <a:r>
              <a:t>x not in y True if x is not in y.</a:t>
            </a:r>
          </a:p>
        </p:txBody>
      </p:sp>
    </p:spTree>
    <p:extLst>
      <p:ext uri="{BB962C8B-B14F-4D97-AF65-F5344CB8AC3E}">
        <p14:creationId xmlns:p14="http://schemas.microsoft.com/office/powerpoint/2010/main" val="375079946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Comparison Operators</a:t>
            </a:r>
          </a:p>
        </p:txBody>
      </p:sp>
      <p:sp>
        <p:nvSpPr>
          <p:cNvPr id="3" name="Content Placeholder 2"/>
          <p:cNvSpPr>
            <a:spLocks noGrp="1"/>
          </p:cNvSpPr>
          <p:nvPr>
            <p:ph idx="1"/>
          </p:nvPr>
        </p:nvSpPr>
        <p:spPr/>
        <p:txBody>
          <a:bodyPr/>
          <a:lstStyle/>
          <a:p>
            <a:pPr lvl="0"/>
            <a:r>
              <a:t>&lt; and &gt; symbols</a:t>
            </a:r>
          </a:p>
          <a:p>
            <a:pPr lvl="0"/>
            <a:r>
              <a:t>&lt;= and &gt;= operators</a:t>
            </a:r>
          </a:p>
          <a:p>
            <a:pPr lvl="0"/>
            <a:r>
              <a:t>..</a:t>
            </a:r>
          </a:p>
        </p:txBody>
      </p:sp>
    </p:spTree>
    <p:extLst>
      <p:ext uri="{BB962C8B-B14F-4D97-AF65-F5344CB8AC3E}">
        <p14:creationId xmlns:p14="http://schemas.microsoft.com/office/powerpoint/2010/main" val="25079696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Example: Print the ID numbers of highways and rivers.</a:t>
            </a:r>
          </a:p>
        </p:txBody>
      </p:sp>
      <p:sp>
        <p:nvSpPr>
          <p:cNvPr id="3" name="Content Placeholder 2"/>
          <p:cNvSpPr>
            <a:spLocks noGrp="1"/>
          </p:cNvSpPr>
          <p:nvPr>
            <p:ph idx="1"/>
          </p:nvPr>
        </p:nvSpPr>
        <p:spPr/>
        <p:txBody>
          <a:bodyPr/>
          <a:lstStyle/>
          <a:p>
            <a:pPr lvl="0"/>
            <a:r>
              <a:t>if classType == ‘major highway’:</a:t>
            </a:r>
          </a:p>
          <a:p>
            <a:pPr lvl="1"/>
            <a:r>
              <a:t>print </a:t>
            </a:r>
            <a:r>
              <a:rPr lang="en-US"/>
              <a:t>(</a:t>
            </a:r>
            <a:r>
              <a:t>‘Highway–’, FID</a:t>
            </a:r>
            <a:r>
              <a:rPr lang="en-US"/>
              <a:t>)</a:t>
            </a:r>
            <a:endParaRPr/>
          </a:p>
          <a:p>
            <a:pPr lvl="0"/>
            <a:r>
              <a:t>elif classType == ‘river’:</a:t>
            </a:r>
          </a:p>
          <a:p>
            <a:pPr lvl="1"/>
            <a:r>
              <a:t>print </a:t>
            </a:r>
            <a:r>
              <a:rPr lang="en-US"/>
              <a:t>(</a:t>
            </a:r>
            <a:r>
              <a:t>‘River–’, FID</a:t>
            </a:r>
            <a:r>
              <a:rPr lang="en-US"/>
              <a:t>)</a:t>
            </a:r>
            <a:endParaRPr/>
          </a:p>
        </p:txBody>
      </p:sp>
    </p:spTree>
    <p:extLst>
      <p:ext uri="{BB962C8B-B14F-4D97-AF65-F5344CB8AC3E}">
        <p14:creationId xmlns:p14="http://schemas.microsoft.com/office/powerpoint/2010/main" val="33718968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Example: Print the ID number for all class types.</a:t>
            </a:r>
          </a:p>
        </p:txBody>
      </p:sp>
      <p:sp>
        <p:nvSpPr>
          <p:cNvPr id="3" name="Content Placeholder 2"/>
          <p:cNvSpPr>
            <a:spLocks noGrp="1"/>
          </p:cNvSpPr>
          <p:nvPr>
            <p:ph idx="1"/>
          </p:nvPr>
        </p:nvSpPr>
        <p:spPr/>
        <p:txBody>
          <a:bodyPr/>
          <a:lstStyle/>
          <a:p>
            <a:pPr lvl="0"/>
            <a:r>
              <a:t>if classType == ‘highway’:</a:t>
            </a:r>
          </a:p>
          <a:p>
            <a:pPr lvl="1"/>
            <a:r>
              <a:t>print </a:t>
            </a:r>
            <a:r>
              <a:rPr lang="en-US"/>
              <a:t>(</a:t>
            </a:r>
            <a:r>
              <a:t>‘Highway–’, FID</a:t>
            </a:r>
            <a:r>
              <a:rPr lang="en-US"/>
              <a:t>)</a:t>
            </a:r>
            <a:endParaRPr/>
          </a:p>
          <a:p>
            <a:pPr lvl="0"/>
            <a:r>
              <a:t>elif classType == ‘river’:</a:t>
            </a:r>
          </a:p>
          <a:p>
            <a:pPr lvl="1"/>
            <a:r>
              <a:t>print </a:t>
            </a:r>
            <a:r>
              <a:rPr lang="en-US"/>
              <a:t>(</a:t>
            </a:r>
            <a:r>
              <a:t>‘River–’, FID</a:t>
            </a:r>
            <a:r>
              <a:rPr lang="en-US"/>
              <a:t>)</a:t>
            </a:r>
            <a:endParaRPr/>
          </a:p>
          <a:p>
            <a:pPr lvl="0"/>
            <a:r>
              <a:t>else:</a:t>
            </a:r>
          </a:p>
          <a:p>
            <a:pPr lvl="1"/>
            <a:r>
              <a:t>print </a:t>
            </a:r>
            <a:r>
              <a:rPr lang="en-US"/>
              <a:t>(</a:t>
            </a:r>
            <a:r>
              <a:t>‘Other–’, FID</a:t>
            </a:r>
            <a:r>
              <a:rPr lang="en-US"/>
              <a:t>)</a:t>
            </a:r>
            <a:endParaRPr/>
          </a:p>
        </p:txBody>
      </p:sp>
    </p:spTree>
    <p:extLst>
      <p:ext uri="{BB962C8B-B14F-4D97-AF65-F5344CB8AC3E}">
        <p14:creationId xmlns:p14="http://schemas.microsoft.com/office/powerpoint/2010/main" val="39328975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Equality vs. Assignment</a:t>
            </a:r>
          </a:p>
        </p:txBody>
      </p:sp>
      <p:sp>
        <p:nvSpPr>
          <p:cNvPr id="3" name="Content Placeholder 2"/>
          <p:cNvSpPr>
            <a:spLocks noGrp="1"/>
          </p:cNvSpPr>
          <p:nvPr>
            <p:ph idx="1"/>
          </p:nvPr>
        </p:nvSpPr>
        <p:spPr/>
        <p:txBody>
          <a:bodyPr/>
          <a:lstStyle/>
          <a:p>
            <a:pPr lvl="0"/>
            <a:r>
              <a:t>One common mistake is using = when == is intended.</a:t>
            </a:r>
          </a:p>
          <a:p>
            <a:pPr lvl="0"/>
            <a:r>
              <a:t>The single equals sign (=) is an assignment operator, not a comparison operator.</a:t>
            </a:r>
          </a:p>
          <a:p>
            <a:pPr lvl="0"/>
            <a:r>
              <a:t>To set x equal to five, use x = 5.</a:t>
            </a:r>
          </a:p>
          <a:p>
            <a:pPr lvl="0"/>
            <a:r>
              <a:t>But to compare x to ﬁve, use x == 5.</a:t>
            </a:r>
          </a:p>
        </p:txBody>
      </p:sp>
    </p:spTree>
    <p:extLst>
      <p:ext uri="{BB962C8B-B14F-4D97-AF65-F5344CB8AC3E}">
        <p14:creationId xmlns:p14="http://schemas.microsoft.com/office/powerpoint/2010/main" val="127419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lang="en-US" dirty="0"/>
              <a:t>What is this unit about?</a:t>
            </a:r>
            <a:br>
              <a:rPr lang="en-US" dirty="0"/>
            </a:br>
            <a:r>
              <a:rPr dirty="0"/>
              <a:t>some fundamental characteristics of Python</a:t>
            </a:r>
          </a:p>
        </p:txBody>
      </p:sp>
      <p:sp>
        <p:nvSpPr>
          <p:cNvPr id="3" name="Content Placeholder 2"/>
          <p:cNvSpPr>
            <a:spLocks noGrp="1"/>
          </p:cNvSpPr>
          <p:nvPr>
            <p:ph idx="1"/>
          </p:nvPr>
        </p:nvSpPr>
        <p:spPr/>
        <p:txBody>
          <a:bodyPr>
            <a:normAutofit lnSpcReduction="10000"/>
          </a:bodyPr>
          <a:lstStyle/>
          <a:p>
            <a:pPr lvl="0"/>
            <a:r>
              <a:rPr dirty="0"/>
              <a:t>comments</a:t>
            </a:r>
          </a:p>
          <a:p>
            <a:pPr lvl="0"/>
            <a:r>
              <a:rPr dirty="0"/>
              <a:t>keywords</a:t>
            </a:r>
          </a:p>
          <a:p>
            <a:pPr lvl="0"/>
            <a:r>
              <a:rPr dirty="0"/>
              <a:t>indentation</a:t>
            </a:r>
          </a:p>
          <a:p>
            <a:pPr lvl="0"/>
            <a:r>
              <a:rPr dirty="0"/>
              <a:t>variable usage and naming</a:t>
            </a:r>
          </a:p>
          <a:p>
            <a:pPr lvl="0"/>
            <a:r>
              <a:rPr dirty="0" err="1"/>
              <a:t>traceback</a:t>
            </a:r>
            <a:r>
              <a:rPr dirty="0"/>
              <a:t> messages</a:t>
            </a:r>
          </a:p>
          <a:p>
            <a:pPr lvl="0"/>
            <a:r>
              <a:rPr dirty="0"/>
              <a:t>dynamic typing</a:t>
            </a:r>
          </a:p>
          <a:p>
            <a:pPr lvl="0"/>
            <a:r>
              <a:rPr dirty="0"/>
              <a:t>built-in modules</a:t>
            </a:r>
          </a:p>
          <a:p>
            <a:pPr lvl="0"/>
            <a:r>
              <a:rPr dirty="0"/>
              <a:t>functions</a:t>
            </a:r>
          </a:p>
          <a:p>
            <a:pPr lvl="0"/>
            <a:r>
              <a:rPr dirty="0"/>
              <a:t>constants</a:t>
            </a:r>
          </a:p>
          <a:p>
            <a:pPr lvl="0"/>
            <a:r>
              <a:rPr dirty="0"/>
              <a:t>exceptions</a:t>
            </a:r>
          </a:p>
        </p:txBody>
      </p:sp>
    </p:spTree>
    <p:extLst>
      <p:ext uri="{BB962C8B-B14F-4D97-AF65-F5344CB8AC3E}">
        <p14:creationId xmlns:p14="http://schemas.microsoft.com/office/powerpoint/2010/main" val="209459229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Logical Operators</a:t>
            </a:r>
          </a:p>
        </p:txBody>
      </p:sp>
      <p:sp>
        <p:nvSpPr>
          <p:cNvPr id="3" name="Content Placeholder 2"/>
          <p:cNvSpPr>
            <a:spLocks noGrp="1"/>
          </p:cNvSpPr>
          <p:nvPr>
            <p:ph idx="1"/>
          </p:nvPr>
        </p:nvSpPr>
        <p:spPr/>
        <p:txBody>
          <a:bodyPr/>
          <a:lstStyle/>
          <a:p>
            <a:pPr lvl="0"/>
            <a:r>
              <a:t>Logical operator keywords and, or, and not are used to encode logical conditions.</a:t>
            </a:r>
          </a:p>
          <a:p>
            <a:pPr lvl="0"/>
            <a:r>
              <a:t>E.g. The following code prints the ﬁle name if it has an ‘.shp’ or ‘.txt’ extension:</a:t>
            </a:r>
          </a:p>
          <a:p>
            <a:pPr lvl="0"/>
            <a:r>
              <a:t>fileName = ‘park.shp’</a:t>
            </a:r>
          </a:p>
          <a:p>
            <a:pPr lvl="0"/>
            <a:r>
              <a:t>if fileName.endswith(‘.shp’) or fileName.endswith(‘.txt’):</a:t>
            </a:r>
          </a:p>
          <a:p>
            <a:pPr lvl="1"/>
            <a:r>
              <a:t>print </a:t>
            </a:r>
            <a:r>
              <a:rPr lang="en-US"/>
              <a:t>(</a:t>
            </a:r>
            <a:r>
              <a:t>file</a:t>
            </a:r>
            <a:r>
              <a:rPr lang="en-US"/>
              <a:t>n</a:t>
            </a:r>
            <a:r>
              <a:t>ame</a:t>
            </a:r>
            <a:r>
              <a:rPr lang="en-US"/>
              <a:t>)</a:t>
            </a:r>
            <a:endParaRPr/>
          </a:p>
        </p:txBody>
      </p:sp>
    </p:spTree>
    <p:extLst>
      <p:ext uri="{BB962C8B-B14F-4D97-AF65-F5344CB8AC3E}">
        <p14:creationId xmlns:p14="http://schemas.microsoft.com/office/powerpoint/2010/main" val="111019187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The following code prints ﬁle names that do not have a ‘.csv’ extension:</a:t>
            </a:r>
          </a:p>
        </p:txBody>
      </p:sp>
      <p:sp>
        <p:nvSpPr>
          <p:cNvPr id="3" name="Content Placeholder 2"/>
          <p:cNvSpPr>
            <a:spLocks noGrp="1"/>
          </p:cNvSpPr>
          <p:nvPr>
            <p:ph idx="1"/>
          </p:nvPr>
        </p:nvSpPr>
        <p:spPr/>
        <p:txBody>
          <a:bodyPr/>
          <a:lstStyle/>
          <a:p>
            <a:pPr lvl="0"/>
            <a:r>
              <a:t>if not fileName.endswith(‘.csv’):</a:t>
            </a:r>
          </a:p>
          <a:p>
            <a:pPr lvl="1"/>
            <a:r>
              <a:rPr lang="en-US"/>
              <a:t>P</a:t>
            </a:r>
            <a:r>
              <a:t>rint</a:t>
            </a:r>
            <a:r>
              <a:rPr lang="en-US"/>
              <a:t>(</a:t>
            </a:r>
            <a:r>
              <a:t>file</a:t>
            </a:r>
            <a:r>
              <a:rPr lang="en-US"/>
              <a:t>n</a:t>
            </a:r>
            <a:r>
              <a:t>ame</a:t>
            </a:r>
            <a:r>
              <a:rPr lang="en-US"/>
              <a:t>)</a:t>
            </a:r>
            <a:endParaRPr/>
          </a:p>
        </p:txBody>
      </p:sp>
    </p:spTree>
    <p:extLst>
      <p:ext uri="{BB962C8B-B14F-4D97-AF65-F5344CB8AC3E}">
        <p14:creationId xmlns:p14="http://schemas.microsoft.com/office/powerpoint/2010/main" val="35360995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Expressions that use and and or - 01</a:t>
            </a:r>
          </a:p>
        </p:txBody>
      </p:sp>
      <p:sp>
        <p:nvSpPr>
          <p:cNvPr id="3" name="Content Placeholder 2"/>
          <p:cNvSpPr>
            <a:spLocks noGrp="1"/>
          </p:cNvSpPr>
          <p:nvPr>
            <p:ph idx="1"/>
          </p:nvPr>
        </p:nvSpPr>
        <p:spPr/>
        <p:txBody>
          <a:bodyPr/>
          <a:lstStyle/>
          <a:p>
            <a:pPr lvl="0"/>
            <a:r>
              <a:t>are called compound conditional expressions, because they combine two or more conditions.</a:t>
            </a:r>
          </a:p>
          <a:p>
            <a:pPr lvl="0"/>
            <a:r>
              <a:t>The expressions on either side of the keywords and and or are evaluated independently. Sometimes this doesn’t corre- spond to how we would normally formulate a condition in natural language.</a:t>
            </a:r>
          </a:p>
        </p:txBody>
      </p:sp>
    </p:spTree>
    <p:extLst>
      <p:ext uri="{BB962C8B-B14F-4D97-AF65-F5344CB8AC3E}">
        <p14:creationId xmlns:p14="http://schemas.microsoft.com/office/powerpoint/2010/main" val="64744308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Expressions that use and and or - 02</a:t>
            </a:r>
          </a:p>
        </p:txBody>
      </p:sp>
      <p:sp>
        <p:nvSpPr>
          <p:cNvPr id="3" name="Content Placeholder 2"/>
          <p:cNvSpPr>
            <a:spLocks noGrp="1"/>
          </p:cNvSpPr>
          <p:nvPr>
            <p:ph idx="1"/>
          </p:nvPr>
        </p:nvSpPr>
        <p:spPr/>
        <p:txBody>
          <a:bodyPr/>
          <a:lstStyle/>
          <a:p>
            <a:pPr lvl="0"/>
            <a:r>
              <a:t>suppose we want to print the species name only when the species is salmon or tuna.</a:t>
            </a:r>
          </a:p>
          <a:p>
            <a:pPr lvl="0"/>
            <a:r>
              <a:t>species = ‘trout’</a:t>
            </a:r>
          </a:p>
          <a:p>
            <a:pPr lvl="0"/>
            <a:r>
              <a:t>if species == ‘salmon’ or ‘catfish’:</a:t>
            </a:r>
          </a:p>
          <a:p>
            <a:pPr lvl="1"/>
            <a:r>
              <a:t>print species</a:t>
            </a:r>
          </a:p>
          <a:p>
            <a:pPr lvl="0"/>
            <a:r>
              <a:t>???</a:t>
            </a:r>
          </a:p>
        </p:txBody>
      </p:sp>
    </p:spTree>
    <p:extLst>
      <p:ext uri="{BB962C8B-B14F-4D97-AF65-F5344CB8AC3E}">
        <p14:creationId xmlns:p14="http://schemas.microsoft.com/office/powerpoint/2010/main" val="351642819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 complete comparison expression is needed on both sides</a:t>
            </a:r>
          </a:p>
        </p:txBody>
      </p:sp>
      <p:sp>
        <p:nvSpPr>
          <p:cNvPr id="3" name="Content Placeholder 2"/>
          <p:cNvSpPr>
            <a:spLocks noGrp="1"/>
          </p:cNvSpPr>
          <p:nvPr>
            <p:ph idx="1"/>
          </p:nvPr>
        </p:nvSpPr>
        <p:spPr/>
        <p:txBody>
          <a:bodyPr/>
          <a:lstStyle/>
          <a:p>
            <a:pPr lvl="0"/>
            <a:r>
              <a:t>if species == ‘salmon’ or species == ’catfish:</a:t>
            </a:r>
          </a:p>
          <a:p>
            <a:pPr lvl="1"/>
            <a:r>
              <a:rPr lang="en-US"/>
              <a:t>P</a:t>
            </a:r>
            <a:r>
              <a:t>rint</a:t>
            </a:r>
            <a:r>
              <a:rPr lang="en-US"/>
              <a:t>(</a:t>
            </a:r>
            <a:r>
              <a:t>species</a:t>
            </a:r>
            <a:r>
              <a:rPr lang="en-US"/>
              <a:t>)</a:t>
            </a:r>
            <a:endParaRPr/>
          </a:p>
        </p:txBody>
      </p:sp>
    </p:spTree>
    <p:extLst>
      <p:ext uri="{BB962C8B-B14F-4D97-AF65-F5344CB8AC3E}">
        <p14:creationId xmlns:p14="http://schemas.microsoft.com/office/powerpoint/2010/main" val="402205196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Membership Operators - e.g. 01</a:t>
            </a:r>
          </a:p>
        </p:txBody>
      </p:sp>
      <p:sp>
        <p:nvSpPr>
          <p:cNvPr id="3" name="Content Placeholder 2"/>
          <p:cNvSpPr>
            <a:spLocks noGrp="1"/>
          </p:cNvSpPr>
          <p:nvPr>
            <p:ph idx="1"/>
          </p:nvPr>
        </p:nvSpPr>
        <p:spPr/>
        <p:txBody>
          <a:bodyPr/>
          <a:lstStyle/>
          <a:p>
            <a:pPr lvl="0"/>
            <a:r>
              <a:t>if classType == ‘major highway’ or classType == ‘river’ or</a:t>
            </a:r>
            <a:br/>
            <a:r>
              <a:t>classType == ‘stream’ or classType == ‘bridge’:</a:t>
            </a:r>
          </a:p>
          <a:p>
            <a:pPr lvl="1"/>
            <a:r>
              <a:t>print </a:t>
            </a:r>
            <a:r>
              <a:rPr lang="en-US"/>
              <a:t>(</a:t>
            </a:r>
            <a:r>
              <a:t>classType, ‘–’,FID</a:t>
            </a:r>
            <a:r>
              <a:rPr lang="en-US"/>
              <a:t>)</a:t>
            </a:r>
            <a:endParaRPr/>
          </a:p>
          <a:p>
            <a:pPr lvl="0"/>
            <a:r>
              <a:t>else:</a:t>
            </a:r>
          </a:p>
          <a:p>
            <a:pPr lvl="1"/>
            <a:r>
              <a:t>print </a:t>
            </a:r>
            <a:r>
              <a:rPr lang="en-US"/>
              <a:t>(</a:t>
            </a:r>
            <a:r>
              <a:t>‘Other–’, FID</a:t>
            </a:r>
            <a:r>
              <a:rPr lang="en-US"/>
              <a:t>)</a:t>
            </a:r>
            <a:endParaRPr/>
          </a:p>
        </p:txBody>
      </p:sp>
    </p:spTree>
    <p:extLst>
      <p:ext uri="{BB962C8B-B14F-4D97-AF65-F5344CB8AC3E}">
        <p14:creationId xmlns:p14="http://schemas.microsoft.com/office/powerpoint/2010/main" val="66005022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Membership Operators - e.g. 02</a:t>
            </a:r>
          </a:p>
        </p:txBody>
      </p:sp>
      <p:sp>
        <p:nvSpPr>
          <p:cNvPr id="3" name="Content Placeholder 2"/>
          <p:cNvSpPr>
            <a:spLocks noGrp="1"/>
          </p:cNvSpPr>
          <p:nvPr>
            <p:ph idx="1"/>
          </p:nvPr>
        </p:nvSpPr>
        <p:spPr/>
        <p:txBody>
          <a:bodyPr/>
          <a:lstStyle/>
          <a:p>
            <a:pPr lvl="0"/>
            <a:r>
              <a:t>specialTypes = [‘highway’, ‘river’, ‘stream’, ‘bridge’]</a:t>
            </a:r>
          </a:p>
          <a:p>
            <a:pPr lvl="0"/>
            <a:r>
              <a:t>if classType in specialTypes:</a:t>
            </a:r>
          </a:p>
          <a:p>
            <a:pPr lvl="1"/>
            <a:r>
              <a:t>print </a:t>
            </a:r>
            <a:r>
              <a:rPr lang="en-US"/>
              <a:t>(</a:t>
            </a:r>
            <a:r>
              <a:t>classType, ‘–’,FID</a:t>
            </a:r>
            <a:r>
              <a:rPr lang="en-US"/>
              <a:t>)</a:t>
            </a:r>
            <a:endParaRPr/>
          </a:p>
          <a:p>
            <a:pPr lvl="0"/>
            <a:r>
              <a:t>else:</a:t>
            </a:r>
          </a:p>
          <a:p>
            <a:pPr lvl="1"/>
            <a:r>
              <a:t>print </a:t>
            </a:r>
            <a:r>
              <a:rPr lang="en-US"/>
              <a:t>(</a:t>
            </a:r>
            <a:r>
              <a:t>‘Other–’, FID</a:t>
            </a:r>
            <a:r>
              <a:rPr lang="en-US"/>
              <a:t>)</a:t>
            </a:r>
            <a:endParaRPr/>
          </a:p>
        </p:txBody>
      </p:sp>
    </p:spTree>
    <p:extLst>
      <p:ext uri="{BB962C8B-B14F-4D97-AF65-F5344CB8AC3E}">
        <p14:creationId xmlns:p14="http://schemas.microsoft.com/office/powerpoint/2010/main" val="37276341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Membership Operators - e.g. 03</a:t>
            </a:r>
          </a:p>
        </p:txBody>
      </p:sp>
      <p:sp>
        <p:nvSpPr>
          <p:cNvPr id="3" name="Content Placeholder 2"/>
          <p:cNvSpPr>
            <a:spLocks noGrp="1"/>
          </p:cNvSpPr>
          <p:nvPr>
            <p:ph idx="1"/>
          </p:nvPr>
        </p:nvSpPr>
        <p:spPr/>
        <p:txBody>
          <a:bodyPr/>
          <a:lstStyle/>
          <a:p>
            <a:pPr lvl="0"/>
            <a:r>
              <a:rPr dirty="0"/>
              <a:t>Conversely, it can be used to identify only those items that are not in the list:</a:t>
            </a:r>
            <a:endParaRPr lang="en-US" dirty="0"/>
          </a:p>
          <a:p>
            <a:pPr lvl="0"/>
            <a:r>
              <a:rPr lang="en-US" dirty="0" err="1"/>
              <a:t>classType</a:t>
            </a:r>
            <a:r>
              <a:rPr lang="en-US" dirty="0"/>
              <a:t> = ‘Forest’</a:t>
            </a:r>
            <a:endParaRPr dirty="0"/>
          </a:p>
          <a:p>
            <a:pPr lvl="0"/>
            <a:r>
              <a:rPr dirty="0" err="1"/>
              <a:t>specialTypes</a:t>
            </a:r>
            <a:r>
              <a:rPr dirty="0"/>
              <a:t> = [‘highway’, ‘river’, ‘stream’, ‘bridge’]</a:t>
            </a:r>
          </a:p>
          <a:p>
            <a:pPr lvl="0"/>
            <a:r>
              <a:rPr dirty="0"/>
              <a:t>if </a:t>
            </a:r>
            <a:r>
              <a:rPr dirty="0" err="1"/>
              <a:t>classType</a:t>
            </a:r>
            <a:r>
              <a:rPr dirty="0"/>
              <a:t> not in </a:t>
            </a:r>
            <a:r>
              <a:rPr dirty="0" err="1"/>
              <a:t>specialTypes</a:t>
            </a:r>
            <a:r>
              <a:rPr dirty="0"/>
              <a:t>:</a:t>
            </a:r>
          </a:p>
          <a:p>
            <a:pPr lvl="1"/>
            <a:r>
              <a:t>print </a:t>
            </a:r>
            <a:r>
              <a:rPr lang="en-US"/>
              <a:t>(</a:t>
            </a:r>
            <a:r>
              <a:t>classType</a:t>
            </a:r>
            <a:r>
              <a:rPr dirty="0"/>
              <a:t>, </a:t>
            </a:r>
            <a:r>
              <a:t>‘–’, FID</a:t>
            </a:r>
            <a:r>
              <a:rPr lang="en-US"/>
              <a:t>)</a:t>
            </a:r>
            <a:endParaRPr dirty="0"/>
          </a:p>
        </p:txBody>
      </p:sp>
    </p:spTree>
    <p:extLst>
      <p:ext uri="{BB962C8B-B14F-4D97-AF65-F5344CB8AC3E}">
        <p14:creationId xmlns:p14="http://schemas.microsoft.com/office/powerpoint/2010/main" val="229663952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Looping for Geoprocessing</a:t>
            </a:r>
          </a:p>
        </p:txBody>
      </p:sp>
      <p:sp>
        <p:nvSpPr>
          <p:cNvPr id="3" name="Content Placeholder 2"/>
          <p:cNvSpPr>
            <a:spLocks noGrp="1"/>
          </p:cNvSpPr>
          <p:nvPr>
            <p:ph idx="1"/>
          </p:nvPr>
        </p:nvSpPr>
        <p:spPr/>
        <p:txBody>
          <a:bodyPr/>
          <a:lstStyle/>
          <a:p>
            <a:pPr lvl="0"/>
            <a:r>
              <a:t>Advances in technology are enabling the collection and storage of massive amounts of GIS data.</a:t>
            </a:r>
          </a:p>
        </p:txBody>
      </p:sp>
    </p:spTree>
    <p:extLst>
      <p:ext uri="{BB962C8B-B14F-4D97-AF65-F5344CB8AC3E}">
        <p14:creationId xmlns:p14="http://schemas.microsoft.com/office/powerpoint/2010/main" val="427321795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Unit Objectives</a:t>
            </a:r>
          </a:p>
        </p:txBody>
      </p:sp>
      <p:sp>
        <p:nvSpPr>
          <p:cNvPr id="3" name="Content Placeholder 2"/>
          <p:cNvSpPr>
            <a:spLocks noGrp="1"/>
          </p:cNvSpPr>
          <p:nvPr>
            <p:ph idx="1"/>
          </p:nvPr>
        </p:nvSpPr>
        <p:spPr/>
        <p:txBody>
          <a:bodyPr>
            <a:normAutofit fontScale="85000" lnSpcReduction="10000"/>
          </a:bodyPr>
          <a:lstStyle/>
          <a:p>
            <a:pPr lvl="0"/>
            <a:r>
              <a:t>Implement WHILE-loops and FOR-loops in Python.</a:t>
            </a:r>
          </a:p>
          <a:p>
            <a:pPr lvl="0"/>
            <a:r>
              <a:t>Identify the three key iterating variable components in a WHILE-loop.</a:t>
            </a:r>
          </a:p>
          <a:p>
            <a:pPr lvl="0"/>
            <a:r>
              <a:t>Explain how Python FOR-loops work.</a:t>
            </a:r>
          </a:p>
          <a:p>
            <a:pPr lvl="0"/>
            <a:r>
              <a:t>Repair inﬁnite loops.</a:t>
            </a:r>
          </a:p>
          <a:p>
            <a:pPr lvl="0"/>
            <a:r>
              <a:t>Call a geoprocessing tool in a WHILE-loop to vary a numerical parameter.</a:t>
            </a:r>
          </a:p>
          <a:p>
            <a:pPr lvl="0"/>
            <a:r>
              <a:t>Automatically generate numerical lists.</a:t>
            </a:r>
          </a:p>
          <a:p>
            <a:pPr lvl="0"/>
            <a:r>
              <a:t>Loop with the range function.</a:t>
            </a:r>
          </a:p>
          <a:p>
            <a:pPr lvl="0"/>
            <a:r>
              <a:t>Branch and loop within loops.</a:t>
            </a:r>
          </a:p>
          <a:p>
            <a:pPr lvl="0"/>
            <a:r>
              <a:t>List the ﬁles in a directory.</a:t>
            </a:r>
          </a:p>
          <a:p>
            <a:pPr lvl="0"/>
            <a:r>
              <a:t>Geoprocess each ﬁle in a list.</a:t>
            </a:r>
          </a:p>
          <a:p>
            <a:pPr lvl="0"/>
            <a:r>
              <a:t>Correct indentation errors.</a:t>
            </a:r>
          </a:p>
        </p:txBody>
      </p:sp>
    </p:spTree>
    <p:extLst>
      <p:ext uri="{BB962C8B-B14F-4D97-AF65-F5344CB8AC3E}">
        <p14:creationId xmlns:p14="http://schemas.microsoft.com/office/powerpoint/2010/main" val="71432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246A-83FC-C649-4B07-62887709D4B5}"/>
              </a:ext>
            </a:extLst>
          </p:cNvPr>
          <p:cNvSpPr>
            <a:spLocks noGrp="1"/>
          </p:cNvSpPr>
          <p:nvPr>
            <p:ph type="ctrTitle"/>
          </p:nvPr>
        </p:nvSpPr>
        <p:spPr>
          <a:xfrm>
            <a:off x="685800" y="738555"/>
            <a:ext cx="7772400" cy="1961784"/>
          </a:xfrm>
        </p:spPr>
        <p:txBody>
          <a:bodyPr>
            <a:normAutofit/>
          </a:bodyPr>
          <a:lstStyle/>
          <a:p>
            <a:pPr marL="0" marR="0">
              <a:spcBef>
                <a:spcPts val="0"/>
              </a:spcBef>
              <a:spcAft>
                <a:spcPts val="0"/>
              </a:spcAft>
            </a:pPr>
            <a:r>
              <a:rPr lang="en-US" sz="2800" b="1" dirty="0">
                <a:effectLst/>
                <a:latin typeface="Times New Roman" panose="02020603050405020304" pitchFamily="18" charset="0"/>
                <a:ea typeface="Times New Roman" panose="02020603050405020304" pitchFamily="18" charset="0"/>
              </a:rPr>
              <a:t>Programming for GIS (ITCs 3072)</a:t>
            </a:r>
            <a:br>
              <a:rPr lang="en-US" sz="2800" dirty="0">
                <a:effectLst/>
                <a:latin typeface="Times New Roman" panose="02020603050405020304" pitchFamily="18" charset="0"/>
                <a:ea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rPr>
              <a:t>ECTS</a:t>
            </a:r>
            <a:r>
              <a:rPr lang="en-US" sz="2800" b="1">
                <a:effectLst/>
                <a:latin typeface="Times New Roman" panose="02020603050405020304" pitchFamily="18" charset="0"/>
                <a:ea typeface="Times New Roman" panose="02020603050405020304" pitchFamily="18" charset="0"/>
              </a:rPr>
              <a:t>: 5</a:t>
            </a:r>
            <a:r>
              <a:rPr lang="en-US" sz="2800">
                <a:effectLst/>
                <a:latin typeface="Times New Roman" panose="02020603050405020304" pitchFamily="18" charset="0"/>
                <a:ea typeface="Times New Roman" panose="02020603050405020304" pitchFamily="18" charset="0"/>
              </a:rPr>
              <a:t> </a:t>
            </a:r>
            <a:br>
              <a:rPr lang="en-US" sz="2800" dirty="0">
                <a:effectLst/>
                <a:latin typeface="Times New Roman" panose="02020603050405020304" pitchFamily="18" charset="0"/>
                <a:ea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rPr>
              <a:t>Prerequisite: </a:t>
            </a:r>
            <a:r>
              <a:rPr lang="en-US" sz="2800" dirty="0">
                <a:effectLst/>
                <a:latin typeface="Times New Roman" panose="02020603050405020304" pitchFamily="18" charset="0"/>
                <a:ea typeface="Times New Roman" panose="02020603050405020304" pitchFamily="18" charset="0"/>
              </a:rPr>
              <a:t>Introduction to Computer Application</a:t>
            </a:r>
            <a:endParaRPr lang="en-US" sz="4400" dirty="0"/>
          </a:p>
        </p:txBody>
      </p:sp>
      <p:sp>
        <p:nvSpPr>
          <p:cNvPr id="3" name="Subtitle 2">
            <a:extLst>
              <a:ext uri="{FF2B5EF4-FFF2-40B4-BE49-F238E27FC236}">
                <a16:creationId xmlns:a16="http://schemas.microsoft.com/office/drawing/2014/main" id="{35D28801-D40A-30E8-0835-C33F59E75458}"/>
              </a:ext>
            </a:extLst>
          </p:cNvPr>
          <p:cNvSpPr>
            <a:spLocks noGrp="1"/>
          </p:cNvSpPr>
          <p:nvPr>
            <p:ph type="subTitle" idx="1"/>
          </p:nvPr>
        </p:nvSpPr>
        <p:spPr/>
        <p:txBody>
          <a:bodyPr/>
          <a:lstStyle/>
          <a:p>
            <a:r>
              <a:rPr lang="en-US" sz="1800" b="1" dirty="0">
                <a:effectLst/>
                <a:latin typeface="Times New Roman" panose="02020603050405020304" pitchFamily="18" charset="0"/>
                <a:ea typeface="Times New Roman" panose="02020603050405020304" pitchFamily="18" charset="0"/>
              </a:rPr>
              <a:t>Kefyalew Sahle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43853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Unit Objectives</a:t>
            </a:r>
            <a:r>
              <a:rPr lang="en-US" dirty="0"/>
              <a:t> - practical</a:t>
            </a:r>
            <a:endParaRPr dirty="0"/>
          </a:p>
        </p:txBody>
      </p:sp>
      <p:sp>
        <p:nvSpPr>
          <p:cNvPr id="3" name="Content Placeholder 2"/>
          <p:cNvSpPr>
            <a:spLocks noGrp="1"/>
          </p:cNvSpPr>
          <p:nvPr>
            <p:ph idx="1"/>
          </p:nvPr>
        </p:nvSpPr>
        <p:spPr/>
        <p:txBody>
          <a:bodyPr/>
          <a:lstStyle/>
          <a:p>
            <a:pPr lvl="0"/>
            <a:r>
              <a:rPr dirty="0"/>
              <a:t>Test individual lines of Code interactively in a Code editor</a:t>
            </a:r>
          </a:p>
          <a:p>
            <a:pPr lvl="0"/>
            <a:r>
              <a:rPr dirty="0"/>
              <a:t>Run Python scripts in a Code editor</a:t>
            </a:r>
          </a:p>
          <a:p>
            <a:pPr lvl="0"/>
            <a:r>
              <a:rPr dirty="0"/>
              <a:t>Differentiate between scripting and interactive Code editor windows</a:t>
            </a:r>
          </a:p>
          <a:p>
            <a:pPr lvl="0"/>
            <a:r>
              <a:rPr dirty="0"/>
              <a:t>Pass input to a script</a:t>
            </a:r>
          </a:p>
          <a:p>
            <a:pPr lvl="0"/>
            <a:r>
              <a:rPr dirty="0"/>
              <a:t>Explain the advantages of using an integrated development environment, over a general purpose text editor</a:t>
            </a:r>
          </a:p>
          <a:p>
            <a:pPr lvl="0"/>
            <a:r>
              <a:rPr dirty="0"/>
              <a:t>Match Code text color with Code components</a:t>
            </a:r>
          </a:p>
        </p:txBody>
      </p:sp>
    </p:spTree>
    <p:extLst>
      <p:ext uri="{BB962C8B-B14F-4D97-AF65-F5344CB8AC3E}">
        <p14:creationId xmlns:p14="http://schemas.microsoft.com/office/powerpoint/2010/main" val="3433166985"/>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Looping Syntax</a:t>
            </a:r>
          </a:p>
        </p:txBody>
      </p:sp>
      <p:sp>
        <p:nvSpPr>
          <p:cNvPr id="3" name="Content Placeholder 2"/>
          <p:cNvSpPr>
            <a:spLocks noGrp="1"/>
          </p:cNvSpPr>
          <p:nvPr>
            <p:ph idx="1"/>
          </p:nvPr>
        </p:nvSpPr>
        <p:spPr/>
        <p:txBody>
          <a:bodyPr/>
          <a:lstStyle/>
          <a:p>
            <a:pPr lvl="0"/>
            <a:r>
              <a:t>Python has two structures for performing repetition,</a:t>
            </a:r>
          </a:p>
          <a:p>
            <a:pPr lvl="1"/>
            <a:r>
              <a:t>WHILE-loops and FOR-loop</a:t>
            </a:r>
          </a:p>
        </p:txBody>
      </p:sp>
    </p:spTree>
    <p:extLst>
      <p:ext uri="{BB962C8B-B14F-4D97-AF65-F5344CB8AC3E}">
        <p14:creationId xmlns:p14="http://schemas.microsoft.com/office/powerpoint/2010/main" val="24159333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Indvividual excecies - while looping</a:t>
            </a:r>
          </a:p>
        </p:txBody>
      </p:sp>
    </p:spTree>
    <p:extLst>
      <p:ext uri="{BB962C8B-B14F-4D97-AF65-F5344CB8AC3E}">
        <p14:creationId xmlns:p14="http://schemas.microsoft.com/office/powerpoint/2010/main" val="11655239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Indvividual excecies - for looping</a:t>
            </a:r>
          </a:p>
        </p:txBody>
      </p:sp>
    </p:spTree>
    <p:extLst>
      <p:ext uri="{BB962C8B-B14F-4D97-AF65-F5344CB8AC3E}">
        <p14:creationId xmlns:p14="http://schemas.microsoft.com/office/powerpoint/2010/main" val="358539639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Basic FOR-loop (simpleForLoop.py)</a:t>
            </a:r>
          </a:p>
        </p:txBody>
      </p:sp>
      <p:sp>
        <p:nvSpPr>
          <p:cNvPr id="3" name="Content Placeholder 2"/>
          <p:cNvSpPr>
            <a:spLocks noGrp="1"/>
          </p:cNvSpPr>
          <p:nvPr>
            <p:ph idx="1"/>
          </p:nvPr>
        </p:nvSpPr>
        <p:spPr/>
        <p:txBody>
          <a:bodyPr/>
          <a:lstStyle/>
          <a:p>
            <a:pPr marL="0" lvl="0" indent="0">
              <a:buNone/>
            </a:pPr>
            <a:r>
              <a:t>dFiles = [‘data1.shp’, ‘data2.shp’,‘data3.shp’,‘data4.shp’]</a:t>
            </a:r>
          </a:p>
          <a:p>
            <a:pPr marL="0" lvl="0" indent="0">
              <a:buNone/>
            </a:pPr>
            <a:r>
              <a:t>for </a:t>
            </a:r>
            <a:r>
              <a:rPr>
                <a:solidFill>
                  <a:srgbClr val="FF0000"/>
                </a:solidFill>
              </a:rPr>
              <a:t>currentFile</a:t>
            </a:r>
            <a:r>
              <a:t> in dFiles:</a:t>
            </a:r>
          </a:p>
          <a:p>
            <a:pPr marL="342900" lvl="1" indent="0">
              <a:buNone/>
            </a:pPr>
            <a:r>
              <a:t>print </a:t>
            </a:r>
            <a:r>
              <a:rPr>
                <a:solidFill>
                  <a:srgbClr val="FF0000"/>
                </a:solidFill>
              </a:rPr>
              <a:t>currentFile</a:t>
            </a:r>
          </a:p>
          <a:p>
            <a:pPr marL="0" lvl="0" indent="0">
              <a:buNone/>
            </a:pPr>
            <a:r>
              <a:t>print ‘I’m done!’</a:t>
            </a:r>
          </a:p>
        </p:txBody>
      </p:sp>
    </p:spTree>
    <p:extLst>
      <p:ext uri="{BB962C8B-B14F-4D97-AF65-F5344CB8AC3E}">
        <p14:creationId xmlns:p14="http://schemas.microsoft.com/office/powerpoint/2010/main" val="265607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Demo</a:t>
            </a:r>
          </a:p>
        </p:txBody>
      </p:sp>
      <p:sp>
        <p:nvSpPr>
          <p:cNvPr id="3" name="Content Placeholder 2"/>
          <p:cNvSpPr>
            <a:spLocks noGrp="1"/>
          </p:cNvSpPr>
          <p:nvPr>
            <p:ph idx="1"/>
          </p:nvPr>
        </p:nvSpPr>
        <p:spPr/>
        <p:txBody>
          <a:bodyPr/>
          <a:lstStyle/>
          <a:p>
            <a:pPr lvl="0"/>
            <a:r>
              <a:t>dFiles = [‘data1.shp’, ‘data2.shp’,‘data3.shp’,‘data4.shp’]</a:t>
            </a:r>
          </a:p>
          <a:p>
            <a:pPr lvl="0"/>
            <a:r>
              <a:t>for elephant in dFiles:</a:t>
            </a:r>
          </a:p>
          <a:p>
            <a:pPr lvl="1" indent="0">
              <a:buNone/>
            </a:pPr>
            <a:r>
              <a:rPr>
                <a:latin typeface="Courier"/>
              </a:rPr>
              <a:t>print elephant</a:t>
            </a:r>
          </a:p>
        </p:txBody>
      </p:sp>
    </p:spTree>
    <p:extLst>
      <p:ext uri="{BB962C8B-B14F-4D97-AF65-F5344CB8AC3E}">
        <p14:creationId xmlns:p14="http://schemas.microsoft.com/office/powerpoint/2010/main" val="164512453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Try (next slide)</a:t>
            </a:r>
          </a:p>
        </p:txBody>
      </p:sp>
      <p:sp>
        <p:nvSpPr>
          <p:cNvPr id="3" name="Content Placeholder 2"/>
          <p:cNvSpPr>
            <a:spLocks noGrp="1"/>
          </p:cNvSpPr>
          <p:nvPr>
            <p:ph idx="1"/>
          </p:nvPr>
        </p:nvSpPr>
        <p:spPr/>
        <p:txBody>
          <a:bodyPr/>
          <a:lstStyle/>
          <a:p>
            <a:pPr lvl="0"/>
            <a:r>
              <a:t>Example: Use a FOR-loop to perform a point to line conversion on a hard- coded file list.</a:t>
            </a:r>
          </a:p>
        </p:txBody>
      </p:sp>
    </p:spTree>
    <p:extLst>
      <p:ext uri="{BB962C8B-B14F-4D97-AF65-F5344CB8AC3E}">
        <p14:creationId xmlns:p14="http://schemas.microsoft.com/office/powerpoint/2010/main" val="277026581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Copy the code (try in VS): open point2Line.py</a:t>
            </a:r>
          </a:p>
        </p:txBody>
      </p:sp>
      <p:sp>
        <p:nvSpPr>
          <p:cNvPr id="3" name="Content Placeholder 2"/>
          <p:cNvSpPr>
            <a:spLocks noGrp="1"/>
          </p:cNvSpPr>
          <p:nvPr>
            <p:ph idx="1"/>
          </p:nvPr>
        </p:nvSpPr>
        <p:spPr/>
        <p:txBody>
          <a:bodyPr>
            <a:normAutofit fontScale="77500" lnSpcReduction="20000"/>
          </a:bodyPr>
          <a:lstStyle/>
          <a:p>
            <a:pPr marL="0" lvl="0" indent="0">
              <a:buNone/>
            </a:pPr>
            <a:r>
              <a:rPr i="1"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Purpose: Create a set of line features from set of point features</a:t>
            </a:r>
          </a:p>
          <a:p>
            <a:pPr marL="0" lvl="0" indent="0">
              <a:buNone/>
            </a:pPr>
            <a:r>
              <a:rPr dirty="0">
                <a:latin typeface="Courier New" panose="02070309020205020404" pitchFamily="49" charset="0"/>
                <a:cs typeface="Courier New" panose="02070309020205020404" pitchFamily="49" charset="0"/>
              </a:rPr>
              <a:t>import </a:t>
            </a:r>
            <a:r>
              <a:rPr dirty="0" err="1">
                <a:latin typeface="Courier New" panose="02070309020205020404" pitchFamily="49" charset="0"/>
                <a:cs typeface="Courier New" panose="02070309020205020404" pitchFamily="49" charset="0"/>
              </a:rPr>
              <a:t>arcpy</a:t>
            </a:r>
            <a:endParaRPr dirty="0">
              <a:latin typeface="Courier New" panose="02070309020205020404" pitchFamily="49" charset="0"/>
              <a:cs typeface="Courier New" panose="02070309020205020404" pitchFamily="49" charset="0"/>
            </a:endParaRPr>
          </a:p>
          <a:p>
            <a:pPr marL="0" lvl="0" indent="0">
              <a:buNone/>
            </a:pPr>
            <a:r>
              <a:rPr dirty="0" err="1">
                <a:latin typeface="Courier New" panose="02070309020205020404" pitchFamily="49" charset="0"/>
                <a:cs typeface="Courier New" panose="02070309020205020404" pitchFamily="49" charset="0"/>
              </a:rPr>
              <a:t>arcpy.env.workspace</a:t>
            </a:r>
            <a:r>
              <a:rPr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C:/</a:t>
            </a:r>
            <a:r>
              <a:rPr dirty="0" err="1">
                <a:latin typeface="Courier New" panose="02070309020205020404" pitchFamily="49" charset="0"/>
                <a:cs typeface="Courier New" panose="02070309020205020404" pitchFamily="49" charset="0"/>
              </a:rPr>
              <a:t>geodb</a:t>
            </a:r>
            <a:r>
              <a:rPr dirty="0">
                <a:latin typeface="Courier New" panose="02070309020205020404" pitchFamily="49" charset="0"/>
                <a:cs typeface="Courier New" panose="02070309020205020404" pitchFamily="49" charset="0"/>
              </a:rPr>
              <a:t>/data/’</a:t>
            </a:r>
          </a:p>
          <a:p>
            <a:pPr marL="0" lvl="0" indent="0">
              <a:buNone/>
            </a:pPr>
            <a:r>
              <a:rPr dirty="0" err="1">
                <a:latin typeface="Courier New" panose="02070309020205020404" pitchFamily="49" charset="0"/>
                <a:cs typeface="Courier New" panose="02070309020205020404" pitchFamily="49" charset="0"/>
              </a:rPr>
              <a:t>arcpy.env.overwriteOutput</a:t>
            </a:r>
            <a:r>
              <a:rPr dirty="0">
                <a:latin typeface="Courier New" panose="02070309020205020404" pitchFamily="49" charset="0"/>
                <a:cs typeface="Courier New" panose="02070309020205020404" pitchFamily="49" charset="0"/>
              </a:rPr>
              <a:t> = True</a:t>
            </a:r>
          </a:p>
          <a:p>
            <a:pPr marL="0" lvl="0" indent="0">
              <a:buNone/>
            </a:pPr>
            <a:r>
              <a:rPr dirty="0" err="1">
                <a:latin typeface="Courier New" panose="02070309020205020404" pitchFamily="49" charset="0"/>
                <a:cs typeface="Courier New" panose="02070309020205020404" pitchFamily="49" charset="0"/>
              </a:rPr>
              <a:t>theFiles</a:t>
            </a:r>
            <a:r>
              <a:rPr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data1.shp</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data2.shp</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data3.shp</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data4.shp</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p>
          <a:p>
            <a:pPr marL="0" lvl="0" indent="0">
              <a:buNone/>
            </a:pPr>
            <a:r>
              <a:rPr dirty="0">
                <a:latin typeface="Courier New" panose="02070309020205020404" pitchFamily="49" charset="0"/>
                <a:cs typeface="Courier New" panose="02070309020205020404" pitchFamily="49" charset="0"/>
              </a:rPr>
              <a:t>for </a:t>
            </a:r>
            <a:r>
              <a:rPr dirty="0" err="1">
                <a:latin typeface="Courier New" panose="02070309020205020404" pitchFamily="49" charset="0"/>
                <a:cs typeface="Courier New" panose="02070309020205020404" pitchFamily="49" charset="0"/>
              </a:rPr>
              <a:t>currentFile</a:t>
            </a:r>
            <a:r>
              <a:rPr dirty="0">
                <a:latin typeface="Courier New" panose="02070309020205020404" pitchFamily="49" charset="0"/>
                <a:cs typeface="Courier New" panose="02070309020205020404" pitchFamily="49" charset="0"/>
              </a:rPr>
              <a:t> in </a:t>
            </a:r>
            <a:r>
              <a:rPr dirty="0" err="1">
                <a:latin typeface="Courier New" panose="02070309020205020404" pitchFamily="49" charset="0"/>
                <a:cs typeface="Courier New" panose="02070309020205020404" pitchFamily="49" charset="0"/>
              </a:rPr>
              <a:t>theFiles</a:t>
            </a:r>
            <a:r>
              <a:rPr dirty="0">
                <a:latin typeface="Courier New" panose="02070309020205020404" pitchFamily="49" charset="0"/>
                <a:cs typeface="Courier New" panose="02070309020205020404" pitchFamily="49" charset="0"/>
              </a:rPr>
              <a:t>:</a:t>
            </a:r>
          </a:p>
          <a:p>
            <a:pPr marL="342900" lvl="1" indent="0">
              <a:buNone/>
            </a:pPr>
            <a:r>
              <a:rPr i="1"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Remove file extension from the current name.</a:t>
            </a:r>
          </a:p>
          <a:p>
            <a:pPr marL="342900" lvl="1" indent="0">
              <a:buNone/>
            </a:pPr>
            <a:r>
              <a:rPr dirty="0" err="1">
                <a:latin typeface="Courier New" panose="02070309020205020404" pitchFamily="49" charset="0"/>
                <a:cs typeface="Courier New" panose="02070309020205020404" pitchFamily="49" charset="0"/>
              </a:rPr>
              <a:t>baseName</a:t>
            </a:r>
            <a:r>
              <a:rPr dirty="0">
                <a:latin typeface="Courier New" panose="02070309020205020404" pitchFamily="49" charset="0"/>
                <a:cs typeface="Courier New" panose="02070309020205020404" pitchFamily="49" charset="0"/>
              </a:rPr>
              <a:t> = </a:t>
            </a:r>
            <a:r>
              <a:rPr dirty="0" err="1">
                <a:latin typeface="Courier New" panose="02070309020205020404" pitchFamily="49" charset="0"/>
                <a:cs typeface="Courier New" panose="02070309020205020404" pitchFamily="49" charset="0"/>
              </a:rPr>
              <a:t>currentFile</a:t>
            </a:r>
            <a:r>
              <a:rPr dirty="0">
                <a:latin typeface="Courier New" panose="02070309020205020404" pitchFamily="49" charset="0"/>
                <a:cs typeface="Courier New" panose="02070309020205020404" pitchFamily="49" charset="0"/>
              </a:rPr>
              <a:t>[:-4]</a:t>
            </a:r>
          </a:p>
          <a:p>
            <a:pPr marL="342900" lvl="1" indent="0">
              <a:buNone/>
            </a:pPr>
            <a:r>
              <a:rPr i="1"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Create unique output name. E.g.,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data1Line.shp</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p>
          <a:p>
            <a:pPr marL="342900" lvl="1" indent="0">
              <a:buNone/>
            </a:pPr>
            <a:r>
              <a:rPr dirty="0" err="1">
                <a:latin typeface="Courier New" panose="02070309020205020404" pitchFamily="49" charset="0"/>
                <a:cs typeface="Courier New" panose="02070309020205020404" pitchFamily="49" charset="0"/>
              </a:rPr>
              <a:t>outName</a:t>
            </a:r>
            <a:r>
              <a:rPr dirty="0">
                <a:latin typeface="Courier New" panose="02070309020205020404" pitchFamily="49" charset="0"/>
                <a:cs typeface="Courier New" panose="02070309020205020404" pitchFamily="49" charset="0"/>
              </a:rPr>
              <a:t> = </a:t>
            </a:r>
            <a:r>
              <a:rPr dirty="0" err="1">
                <a:latin typeface="Courier New" panose="02070309020205020404" pitchFamily="49" charset="0"/>
                <a:cs typeface="Courier New" panose="02070309020205020404" pitchFamily="49" charset="0"/>
              </a:rPr>
              <a:t>baseName</a:t>
            </a:r>
            <a:r>
              <a:rPr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Line.shp</a:t>
            </a:r>
            <a:r>
              <a:rPr lang="en-US"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342900" lvl="1" indent="0">
              <a:buNone/>
            </a:pPr>
            <a:r>
              <a:rPr dirty="0" err="1">
                <a:latin typeface="Courier New" panose="02070309020205020404" pitchFamily="49" charset="0"/>
                <a:cs typeface="Courier New" panose="02070309020205020404" pitchFamily="49" charset="0"/>
              </a:rPr>
              <a:t>arcpy.PointsToLine_management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currentFile,outName</a:t>
            </a:r>
            <a:r>
              <a:rPr dirty="0">
                <a:latin typeface="Courier New" panose="02070309020205020404" pitchFamily="49" charset="0"/>
                <a:cs typeface="Courier New" panose="02070309020205020404" pitchFamily="49" charset="0"/>
              </a:rPr>
              <a:t>)</a:t>
            </a:r>
          </a:p>
          <a:p>
            <a:pPr marL="342900" lvl="1" indent="0">
              <a:buNone/>
            </a:pPr>
            <a:r>
              <a:rPr dirty="0">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{0} </a:t>
            </a:r>
            <a:r>
              <a:rPr dirty="0" err="1">
                <a:latin typeface="Courier New" panose="02070309020205020404" pitchFamily="49" charset="0"/>
                <a:cs typeface="Courier New" panose="02070309020205020404" pitchFamily="49" charset="0"/>
              </a:rPr>
              <a:t>created.</a:t>
            </a:r>
            <a:r>
              <a:rPr lang="en-US" dirty="0" err="1">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.format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outName</a:t>
            </a:r>
            <a:r>
              <a:rP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0" lvl="0" indent="0">
              <a:buNone/>
            </a:pP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Explain the above code.</a:t>
            </a:r>
          </a:p>
        </p:txBody>
      </p:sp>
    </p:spTree>
    <p:extLst>
      <p:ext uri="{BB962C8B-B14F-4D97-AF65-F5344CB8AC3E}">
        <p14:creationId xmlns:p14="http://schemas.microsoft.com/office/powerpoint/2010/main" val="331799107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Demo: FOR-loop using the range function to update the linear unit.</a:t>
            </a:r>
          </a:p>
        </p:txBody>
      </p:sp>
      <p:sp>
        <p:nvSpPr>
          <p:cNvPr id="3" name="Content Placeholder 2"/>
          <p:cNvSpPr>
            <a:spLocks noGrp="1"/>
          </p:cNvSpPr>
          <p:nvPr>
            <p:ph idx="1"/>
          </p:nvPr>
        </p:nvSpPr>
        <p:spPr/>
        <p:txBody>
          <a:bodyPr/>
          <a:lstStyle/>
          <a:p>
            <a:pPr marL="0" lvl="0" indent="0">
              <a:spcBef>
                <a:spcPts val="3000"/>
              </a:spcBef>
              <a:buNone/>
            </a:pPr>
            <a:r>
              <a:rPr b="1"/>
              <a:t>bufferLoopRange.py</a:t>
            </a:r>
          </a:p>
          <a:p>
            <a:pPr marL="0" lvl="0" indent="0">
              <a:spcBef>
                <a:spcPts val="3000"/>
              </a:spcBef>
              <a:buNone/>
            </a:pPr>
            <a:r>
              <a:rPr b="1"/>
              <a:t>Purpose: Buffer a park varying buffer distances from 1 to 5 miles.</a:t>
            </a:r>
          </a:p>
          <a:p>
            <a:pPr lvl="0"/>
            <a:r>
              <a:t>Try the next code or open the bufferLoopRange.py</a:t>
            </a:r>
          </a:p>
        </p:txBody>
      </p:sp>
    </p:spTree>
    <p:extLst>
      <p:ext uri="{BB962C8B-B14F-4D97-AF65-F5344CB8AC3E}">
        <p14:creationId xmlns:p14="http://schemas.microsoft.com/office/powerpoint/2010/main" val="267371233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Try the code</a:t>
            </a:r>
          </a:p>
        </p:txBody>
      </p:sp>
      <p:sp>
        <p:nvSpPr>
          <p:cNvPr id="3" name="Content Placeholder 2"/>
          <p:cNvSpPr>
            <a:spLocks noGrp="1"/>
          </p:cNvSpPr>
          <p:nvPr>
            <p:ph idx="1"/>
          </p:nvPr>
        </p:nvSpPr>
        <p:spPr/>
        <p:txBody>
          <a:bodyPr>
            <a:normAutofit fontScale="92500"/>
          </a:bodyPr>
          <a:lstStyle/>
          <a:p>
            <a:pPr marL="0" lvl="0" indent="0">
              <a:buNone/>
            </a:pPr>
            <a:r>
              <a:rPr dirty="0">
                <a:latin typeface="Courier New" panose="02070309020205020404" pitchFamily="49" charset="0"/>
                <a:cs typeface="Courier New" panose="02070309020205020404" pitchFamily="49" charset="0"/>
              </a:rPr>
              <a:t>import </a:t>
            </a:r>
            <a:r>
              <a:rPr dirty="0" err="1">
                <a:latin typeface="Courier New" panose="02070309020205020404" pitchFamily="49" charset="0"/>
                <a:cs typeface="Courier New" panose="02070309020205020404" pitchFamily="49" charset="0"/>
              </a:rPr>
              <a:t>arcpy</a:t>
            </a:r>
            <a:endParaRPr dirty="0">
              <a:latin typeface="Courier New" panose="02070309020205020404" pitchFamily="49" charset="0"/>
              <a:cs typeface="Courier New" panose="02070309020205020404" pitchFamily="49" charset="0"/>
            </a:endParaRPr>
          </a:p>
          <a:p>
            <a:pPr marL="0" lvl="0" indent="0">
              <a:buNone/>
            </a:pPr>
            <a:r>
              <a:rPr dirty="0" err="1">
                <a:latin typeface="Courier New" panose="02070309020205020404" pitchFamily="49" charset="0"/>
                <a:cs typeface="Courier New" panose="02070309020205020404" pitchFamily="49" charset="0"/>
              </a:rPr>
              <a:t>arcpy.env.workspace</a:t>
            </a:r>
            <a:r>
              <a:rPr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C:/</a:t>
            </a:r>
            <a:r>
              <a:rPr dirty="0" err="1">
                <a:latin typeface="Courier New" panose="02070309020205020404" pitchFamily="49" charset="0"/>
                <a:cs typeface="Courier New" panose="02070309020205020404" pitchFamily="49" charset="0"/>
              </a:rPr>
              <a:t>geodb</a:t>
            </a:r>
            <a:r>
              <a:rPr dirty="0">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0" lvl="0" indent="0">
              <a:buNone/>
            </a:pPr>
            <a:r>
              <a:rPr dirty="0" err="1">
                <a:latin typeface="Courier New" panose="02070309020205020404" pitchFamily="49" charset="0"/>
                <a:cs typeface="Courier New" panose="02070309020205020404" pitchFamily="49" charset="0"/>
              </a:rPr>
              <a:t>arcpy.env.overwriteOutput</a:t>
            </a:r>
            <a:r>
              <a:rPr dirty="0">
                <a:latin typeface="Courier New" panose="02070309020205020404" pitchFamily="49" charset="0"/>
                <a:cs typeface="Courier New" panose="02070309020205020404" pitchFamily="49" charset="0"/>
              </a:rPr>
              <a:t> = True</a:t>
            </a:r>
          </a:p>
          <a:p>
            <a:pPr marL="0" lvl="0" indent="0">
              <a:buNone/>
            </a:pPr>
            <a:r>
              <a:rPr dirty="0" err="1">
                <a:latin typeface="Courier New" panose="02070309020205020404" pitchFamily="49" charset="0"/>
                <a:cs typeface="Courier New" panose="02070309020205020404" pitchFamily="49" charset="0"/>
              </a:rPr>
              <a:t>inName</a:t>
            </a:r>
            <a:r>
              <a:rPr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park.shp</a:t>
            </a:r>
            <a:r>
              <a:rPr lang="en-US"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0" lvl="0" indent="0">
              <a:buNone/>
            </a:pPr>
            <a:r>
              <a:rPr dirty="0">
                <a:latin typeface="Courier New" panose="02070309020205020404" pitchFamily="49" charset="0"/>
                <a:cs typeface="Courier New" panose="02070309020205020404" pitchFamily="49" charset="0"/>
              </a:rPr>
              <a:t>for num in range(1, 6):</a:t>
            </a:r>
          </a:p>
          <a:p>
            <a:pPr marL="342900" lvl="1" indent="0">
              <a:buNone/>
            </a:pPr>
            <a:r>
              <a:rPr sz="1700" i="1"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 Set buffer distance based on num (</a:t>
            </a:r>
            <a:r>
              <a:rPr lang="en-US" sz="1700"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1 miles</a:t>
            </a:r>
            <a:r>
              <a:rPr lang="en-US" sz="1700"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2 miles</a:t>
            </a:r>
            <a:r>
              <a:rPr lang="en-US" sz="1700"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 …)</a:t>
            </a:r>
          </a:p>
          <a:p>
            <a:pPr marL="342900" lvl="1" indent="0">
              <a:buNone/>
            </a:pPr>
            <a:r>
              <a:rPr dirty="0">
                <a:latin typeface="Courier New" panose="02070309020205020404" pitchFamily="49" charset="0"/>
                <a:cs typeface="Courier New" panose="02070309020205020404" pitchFamily="49" charset="0"/>
              </a:rPr>
              <a:t>distance =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{0} </a:t>
            </a:r>
            <a:r>
              <a:rPr dirty="0" err="1">
                <a:latin typeface="Courier New" panose="02070309020205020404" pitchFamily="49" charset="0"/>
                <a:cs typeface="Courier New" panose="02070309020205020404" pitchFamily="49" charset="0"/>
              </a:rPr>
              <a:t>miles</a:t>
            </a:r>
            <a:r>
              <a:rPr lang="en-US" dirty="0" err="1">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.format</a:t>
            </a:r>
            <a:r>
              <a:rPr dirty="0">
                <a:latin typeface="Courier New" panose="02070309020205020404" pitchFamily="49" charset="0"/>
                <a:cs typeface="Courier New" panose="02070309020205020404" pitchFamily="49" charset="0"/>
              </a:rPr>
              <a:t>(num)</a:t>
            </a:r>
          </a:p>
          <a:p>
            <a:pPr marL="342900" lvl="1" indent="0">
              <a:buNone/>
            </a:pPr>
            <a:r>
              <a:rPr sz="1700" i="1"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 Set output name (</a:t>
            </a:r>
            <a:r>
              <a:rPr lang="en-US" sz="1700"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buffer1.shp</a:t>
            </a:r>
            <a:r>
              <a:rPr lang="en-US" sz="1700"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buffer2.shp</a:t>
            </a:r>
            <a:r>
              <a:rPr lang="en-US" sz="1700" dirty="0">
                <a:latin typeface="Courier New" panose="02070309020205020404" pitchFamily="49" charset="0"/>
                <a:cs typeface="Courier New" panose="02070309020205020404" pitchFamily="49" charset="0"/>
              </a:rPr>
              <a:t>'</a:t>
            </a:r>
            <a:r>
              <a:rPr sz="1700" dirty="0">
                <a:latin typeface="Courier New" panose="02070309020205020404" pitchFamily="49" charset="0"/>
                <a:cs typeface="Courier New" panose="02070309020205020404" pitchFamily="49" charset="0"/>
              </a:rPr>
              <a:t>, …)</a:t>
            </a:r>
          </a:p>
          <a:p>
            <a:pPr marL="342900" lvl="1" indent="0">
              <a:buNone/>
            </a:pPr>
            <a:r>
              <a:rPr dirty="0" err="1">
                <a:latin typeface="Courier New" panose="02070309020205020404" pitchFamily="49" charset="0"/>
                <a:cs typeface="Courier New" panose="02070309020205020404" pitchFamily="49" charset="0"/>
              </a:rPr>
              <a:t>outName</a:t>
            </a:r>
            <a:r>
              <a:rPr dirty="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buffer{0}.</a:t>
            </a:r>
            <a:r>
              <a:rPr dirty="0" err="1">
                <a:latin typeface="Courier New" panose="02070309020205020404" pitchFamily="49" charset="0"/>
                <a:cs typeface="Courier New" panose="02070309020205020404" pitchFamily="49" charset="0"/>
              </a:rPr>
              <a:t>shp</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.format(num)</a:t>
            </a:r>
          </a:p>
          <a:p>
            <a:pPr marL="342900" lvl="1" indent="0">
              <a:buNone/>
            </a:pPr>
            <a:r>
              <a:rPr dirty="0" err="1">
                <a:latin typeface="Courier New" panose="02070309020205020404" pitchFamily="49" charset="0"/>
                <a:cs typeface="Courier New" panose="02070309020205020404" pitchFamily="49" charset="0"/>
              </a:rPr>
              <a:t>arcpy.Buffer_analysis</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inName</a:t>
            </a: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outName</a:t>
            </a:r>
            <a:r>
              <a:rPr dirty="0">
                <a:latin typeface="Courier New" panose="02070309020205020404" pitchFamily="49" charset="0"/>
                <a:cs typeface="Courier New" panose="02070309020205020404" pitchFamily="49" charset="0"/>
              </a:rPr>
              <a:t>, distance)</a:t>
            </a:r>
          </a:p>
          <a:p>
            <a:pPr marL="342900" lvl="1" indent="0">
              <a:buNone/>
            </a:pPr>
            <a:r>
              <a:rPr dirty="0">
                <a:latin typeface="Courier New" panose="02070309020205020404" pitchFamily="49" charset="0"/>
                <a:cs typeface="Courier New" panose="02070309020205020404" pitchFamily="49" charset="0"/>
              </a:rPr>
              <a:t>print </a:t>
            </a:r>
            <a:r>
              <a:rPr lang="en-US" dirty="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{0} </a:t>
            </a:r>
            <a:r>
              <a:rPr dirty="0" err="1">
                <a:latin typeface="Courier New" panose="02070309020205020404" pitchFamily="49" charset="0"/>
                <a:cs typeface="Courier New" panose="02070309020205020404" pitchFamily="49" charset="0"/>
              </a:rPr>
              <a:t>created.</a:t>
            </a:r>
            <a:r>
              <a:rPr lang="en-US" dirty="0" err="1">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.format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outName</a:t>
            </a:r>
            <a:r>
              <a:rP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406086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Nested Code Blocks</a:t>
            </a:r>
          </a:p>
        </p:txBody>
      </p:sp>
      <p:sp>
        <p:nvSpPr>
          <p:cNvPr id="3" name="Content Placeholder 2"/>
          <p:cNvSpPr>
            <a:spLocks noGrp="1"/>
          </p:cNvSpPr>
          <p:nvPr>
            <p:ph idx="1"/>
          </p:nvPr>
        </p:nvSpPr>
        <p:spPr/>
        <p:txBody>
          <a:bodyPr/>
          <a:lstStyle/>
          <a:p>
            <a:pPr lvl="0"/>
            <a:r>
              <a:t>Scripts often need to use nested codes structures—such as conditional blocks inside FOR-loops or FOR-loops inside FOR-loops. Notice how the indentation steps inward as the nesting occurs.</a:t>
            </a:r>
          </a:p>
          <a:p>
            <a:pPr lvl="0"/>
            <a:r>
              <a:t>In next example the if, elif, and else keywords are aligned at one level and the print keywords contained within these blocks are aligned at the next level.</a:t>
            </a:r>
          </a:p>
        </p:txBody>
      </p:sp>
    </p:spTree>
    <p:extLst>
      <p:ext uri="{BB962C8B-B14F-4D97-AF65-F5344CB8AC3E}">
        <p14:creationId xmlns:p14="http://schemas.microsoft.com/office/powerpoint/2010/main" val="1570173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Where to Write Code</a:t>
            </a:r>
          </a:p>
        </p:txBody>
      </p:sp>
      <p:sp>
        <p:nvSpPr>
          <p:cNvPr id="3" name="Content Placeholder 2"/>
          <p:cNvSpPr>
            <a:spLocks noGrp="1"/>
          </p:cNvSpPr>
          <p:nvPr>
            <p:ph idx="1"/>
          </p:nvPr>
        </p:nvSpPr>
        <p:spPr/>
        <p:txBody>
          <a:bodyPr/>
          <a:lstStyle/>
          <a:p>
            <a:pPr lvl="0"/>
            <a:r>
              <a:rPr dirty="0"/>
              <a:t>in any text editor</a:t>
            </a:r>
          </a:p>
          <a:p>
            <a:pPr lvl="0"/>
            <a:r>
              <a:rPr dirty="0"/>
              <a:t>a file is saved with a </a:t>
            </a:r>
            <a:r>
              <a:rPr lang="en-US" dirty="0"/>
              <a:t>'</a:t>
            </a:r>
            <a:r>
              <a:rPr dirty="0"/>
              <a:t>.</a:t>
            </a:r>
            <a:r>
              <a:rPr dirty="0" err="1"/>
              <a:t>py</a:t>
            </a:r>
            <a:r>
              <a:rPr lang="en-US" dirty="0"/>
              <a:t>'</a:t>
            </a:r>
            <a:r>
              <a:rPr dirty="0"/>
              <a:t> extension</a:t>
            </a:r>
          </a:p>
        </p:txBody>
      </p:sp>
    </p:spTree>
    <p:extLst>
      <p:ext uri="{BB962C8B-B14F-4D97-AF65-F5344CB8AC3E}">
        <p14:creationId xmlns:p14="http://schemas.microsoft.com/office/powerpoint/2010/main" val="104526675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Try </a:t>
            </a:r>
            <a:r>
              <a:rPr dirty="0" err="1"/>
              <a:t>the</a:t>
            </a:r>
            <a:r>
              <a:rPr lang="en-US" dirty="0" err="1"/>
              <a:t>'</a:t>
            </a:r>
            <a:r>
              <a:rPr dirty="0" err="1"/>
              <a:t>emotaLoop.py</a:t>
            </a:r>
            <a:r>
              <a:rPr lang="en-US" dirty="0"/>
              <a:t>'</a:t>
            </a:r>
            <a:r>
              <a:rPr dirty="0"/>
              <a:t> script</a:t>
            </a:r>
          </a:p>
        </p:txBody>
      </p:sp>
      <p:sp>
        <p:nvSpPr>
          <p:cNvPr id="3" name="Content Placeholder 2"/>
          <p:cNvSpPr>
            <a:spLocks noGrp="1"/>
          </p:cNvSpPr>
          <p:nvPr>
            <p:ph idx="1"/>
          </p:nvPr>
        </p:nvSpPr>
        <p:spPr/>
        <p:txBody>
          <a:bodyPr/>
          <a:lstStyle/>
          <a:p>
            <a:pPr lvl="0"/>
            <a:r>
              <a:t>gets its name from the emoticons it prints.</a:t>
            </a:r>
          </a:p>
          <a:p>
            <a:pPr lvl="0"/>
            <a:r>
              <a:t>This script loops through each ﬁle name in the list and determines which face to print, based on the ﬁle extension.</a:t>
            </a:r>
          </a:p>
          <a:p>
            <a:pPr lvl="0"/>
            <a:r>
              <a:t>The string end- swith method, which returns True or False, is used to check the ﬁle extension.</a:t>
            </a:r>
          </a:p>
        </p:txBody>
      </p:sp>
    </p:spTree>
    <p:extLst>
      <p:ext uri="{BB962C8B-B14F-4D97-AF65-F5344CB8AC3E}">
        <p14:creationId xmlns:p14="http://schemas.microsoft.com/office/powerpoint/2010/main" val="398152161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Try (optional)</a:t>
            </a:r>
          </a:p>
        </p:txBody>
      </p:sp>
      <p:sp>
        <p:nvSpPr>
          <p:cNvPr id="3" name="Content Placeholder 2"/>
          <p:cNvSpPr>
            <a:spLocks noGrp="1"/>
          </p:cNvSpPr>
          <p:nvPr>
            <p:ph idx="1"/>
          </p:nvPr>
        </p:nvSpPr>
        <p:spPr/>
        <p:txBody>
          <a:bodyPr/>
          <a:lstStyle/>
          <a:p>
            <a:pPr lvl="0"/>
            <a:r>
              <a:t>Open emotaLoop.py</a:t>
            </a:r>
          </a:p>
          <a:p>
            <a:pPr lvl="0"/>
            <a:r>
              <a:t>discuss the components</a:t>
            </a:r>
          </a:p>
        </p:txBody>
      </p:sp>
    </p:spTree>
    <p:extLst>
      <p:ext uri="{BB962C8B-B14F-4D97-AF65-F5344CB8AC3E}">
        <p14:creationId xmlns:p14="http://schemas.microsoft.com/office/powerpoint/2010/main" val="425858296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Directory Inventory</a:t>
            </a:r>
          </a:p>
        </p:txBody>
      </p:sp>
      <p:sp>
        <p:nvSpPr>
          <p:cNvPr id="3" name="Content Placeholder 2"/>
          <p:cNvSpPr>
            <a:spLocks noGrp="1"/>
          </p:cNvSpPr>
          <p:nvPr>
            <p:ph idx="1"/>
          </p:nvPr>
        </p:nvSpPr>
        <p:spPr/>
        <p:txBody>
          <a:bodyPr/>
          <a:lstStyle/>
          <a:p>
            <a:pPr lvl="0"/>
            <a:r>
              <a:t>FOR-loops can be used with Python built-in os module functions listdir and walk to navigate data and directories.</a:t>
            </a:r>
          </a:p>
          <a:p>
            <a:pPr lvl="0"/>
            <a:r>
              <a:t>We demonstrate the simple listdir function here.</a:t>
            </a:r>
          </a:p>
        </p:txBody>
      </p:sp>
    </p:spTree>
    <p:extLst>
      <p:ext uri="{BB962C8B-B14F-4D97-AF65-F5344CB8AC3E}">
        <p14:creationId xmlns:p14="http://schemas.microsoft.com/office/powerpoint/2010/main" val="127601760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lang="en-US" dirty="0" err="1"/>
              <a:t>Listdir</a:t>
            </a:r>
            <a:r>
              <a:rPr lang="en-US" dirty="0"/>
              <a:t>()</a:t>
            </a:r>
            <a:endParaRPr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The following code prints a list of the ﬁles in 'C:/</a:t>
            </a:r>
            <a:r>
              <a:rPr lang="en-US" dirty="0" err="1">
                <a:latin typeface="Courier New" panose="02070309020205020404" pitchFamily="49" charset="0"/>
                <a:cs typeface="Courier New" panose="02070309020205020404" pitchFamily="49" charset="0"/>
              </a:rPr>
              <a:t>geodb</a:t>
            </a:r>
            <a:r>
              <a:rPr lang="en-US" dirty="0">
                <a:latin typeface="Courier New" panose="02070309020205020404" pitchFamily="49" charset="0"/>
                <a:cs typeface="Courier New" panose="02070309020205020404" pitchFamily="49" charset="0"/>
              </a:rPr>
              <a:t>/data/pics':</a:t>
            </a:r>
          </a:p>
          <a:p>
            <a:pPr marL="0" indent="0">
              <a:buNone/>
            </a:pPr>
            <a:r>
              <a:rPr lang="en-US" dirty="0">
                <a:latin typeface="Courier New" panose="02070309020205020404" pitchFamily="49" charset="0"/>
                <a:cs typeface="Courier New" panose="02070309020205020404" pitchFamily="49" charset="0"/>
              </a:rPr>
              <a:t>'''</a:t>
            </a:r>
          </a:p>
          <a:p>
            <a:pPr marL="0" lv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os</a:t>
            </a:r>
            <a:endParaRPr lang="en-US" dirty="0">
              <a:latin typeface="Courier New" panose="02070309020205020404" pitchFamily="49" charset="0"/>
              <a:cs typeface="Courier New" panose="02070309020205020404" pitchFamily="49" charset="0"/>
            </a:endParaRPr>
          </a:p>
          <a:p>
            <a:pPr marL="0" lvl="0" indent="0">
              <a:buNone/>
            </a:pPr>
            <a:r>
              <a:rPr lang="en-US" dirty="0" err="1">
                <a:latin typeface="Courier New" panose="02070309020205020404" pitchFamily="49" charset="0"/>
                <a:cs typeface="Courier New" panose="02070309020205020404" pitchFamily="49" charset="0"/>
              </a:rPr>
              <a:t>theDir</a:t>
            </a:r>
            <a:r>
              <a:rPr lang="en-US" dirty="0">
                <a:latin typeface="Courier New" panose="02070309020205020404" pitchFamily="49" charset="0"/>
                <a:cs typeface="Courier New" panose="02070309020205020404" pitchFamily="49" charset="0"/>
              </a:rPr>
              <a:t> = 'C:/</a:t>
            </a:r>
            <a:r>
              <a:rPr lang="en-US" dirty="0" err="1">
                <a:latin typeface="Courier New" panose="02070309020205020404" pitchFamily="49" charset="0"/>
                <a:cs typeface="Courier New" panose="02070309020205020404" pitchFamily="49" charset="0"/>
              </a:rPr>
              <a:t>geodb</a:t>
            </a:r>
            <a:r>
              <a:rPr lang="en-US" dirty="0">
                <a:latin typeface="Courier New" panose="02070309020205020404" pitchFamily="49" charset="0"/>
                <a:cs typeface="Courier New" panose="02070309020205020404" pitchFamily="49" charset="0"/>
              </a:rPr>
              <a:t>/data/pics'</a:t>
            </a:r>
          </a:p>
          <a:p>
            <a:pPr marL="0" lvl="0" indent="0">
              <a:buNone/>
            </a:pPr>
            <a:r>
              <a:rPr lang="en-US" i="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os.listdir</a:t>
            </a:r>
            <a:r>
              <a:rPr lang="en-US" dirty="0">
                <a:latin typeface="Courier New" panose="02070309020205020404" pitchFamily="49" charset="0"/>
                <a:cs typeface="Courier New" panose="02070309020205020404" pitchFamily="49" charset="0"/>
              </a:rPr>
              <a:t> returns a list of the files</a:t>
            </a:r>
          </a:p>
          <a:p>
            <a:pPr marL="0" lvl="0" indent="0">
              <a:buNone/>
            </a:pPr>
            <a:r>
              <a:rPr lang="en-US" dirty="0" err="1">
                <a:latin typeface="Courier New" panose="02070309020205020404" pitchFamily="49" charset="0"/>
                <a:cs typeface="Courier New" panose="02070309020205020404" pitchFamily="49" charset="0"/>
              </a:rPr>
              <a:t>theFiles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os.listdir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theDir</a:t>
            </a:r>
            <a:r>
              <a:rPr lang="en-US" dirty="0">
                <a:latin typeface="Courier New" panose="02070309020205020404" pitchFamily="49" charset="0"/>
                <a:cs typeface="Courier New" panose="02070309020205020404" pitchFamily="49" charset="0"/>
              </a:rPr>
              <a:t>)</a:t>
            </a:r>
          </a:p>
          <a:p>
            <a:pPr marL="0" lvl="0" indent="0">
              <a:buNone/>
            </a:pPr>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theFiles</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295848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List and loop</a:t>
            </a:r>
          </a:p>
        </p:txBody>
      </p:sp>
      <p:sp>
        <p:nvSpPr>
          <p:cNvPr id="3" name="Content Placeholder 2"/>
          <p:cNvSpPr>
            <a:spLocks noGrp="1"/>
          </p:cNvSpPr>
          <p:nvPr>
            <p:ph idx="1"/>
          </p:nvPr>
        </p:nvSpPr>
        <p:spPr/>
        <p:txBody>
          <a:bodyPr/>
          <a:lstStyle/>
          <a:p>
            <a:pPr lvl="0"/>
            <a:r>
              <a:t>The output is a Python list, so a FOR-loop can be used to iterate through the ﬁles as follows:</a:t>
            </a:r>
          </a:p>
          <a:p>
            <a:pPr lvl="1"/>
            <a:r>
              <a:t>for fileName in theFiles:</a:t>
            </a:r>
          </a:p>
        </p:txBody>
      </p:sp>
    </p:spTree>
    <p:extLst>
      <p:ext uri="{BB962C8B-B14F-4D97-AF65-F5344CB8AC3E}">
        <p14:creationId xmlns:p14="http://schemas.microsoft.com/office/powerpoint/2010/main" val="349553637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Try: OS and loop part 01</a:t>
            </a:r>
          </a:p>
        </p:txBody>
      </p:sp>
      <p:sp>
        <p:nvSpPr>
          <p:cNvPr id="3" name="Content Placeholder 2"/>
          <p:cNvSpPr>
            <a:spLocks noGrp="1"/>
          </p:cNvSpPr>
          <p:nvPr>
            <p:ph idx="1"/>
          </p:nvPr>
        </p:nvSpPr>
        <p:spPr/>
        <p:txBody>
          <a:bodyPr/>
          <a:lstStyle/>
          <a:p>
            <a:pPr lvl="0"/>
            <a:r>
              <a:t>Example: List files with the os module and geoprocess the files.</a:t>
            </a:r>
          </a:p>
          <a:p>
            <a:pPr lvl="0"/>
            <a:r>
              <a:t>Open copyLoop.py</a:t>
            </a:r>
          </a:p>
          <a:p>
            <a:pPr lvl="0"/>
            <a:r>
              <a:t>Discuses</a:t>
            </a:r>
          </a:p>
        </p:txBody>
      </p:sp>
    </p:spTree>
    <p:extLst>
      <p:ext uri="{BB962C8B-B14F-4D97-AF65-F5344CB8AC3E}">
        <p14:creationId xmlns:p14="http://schemas.microsoft.com/office/powerpoint/2010/main" val="34737000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Try: OS and loop part 02</a:t>
            </a:r>
          </a:p>
        </p:txBody>
      </p:sp>
      <p:sp>
        <p:nvSpPr>
          <p:cNvPr id="3" name="Content Placeholder 2"/>
          <p:cNvSpPr>
            <a:spLocks noGrp="1"/>
          </p:cNvSpPr>
          <p:nvPr>
            <p:ph idx="1"/>
          </p:nvPr>
        </p:nvSpPr>
        <p:spPr/>
        <p:txBody>
          <a:bodyPr>
            <a:normAutofit fontScale="92500" lnSpcReduction="10000"/>
          </a:bodyPr>
          <a:lstStyle/>
          <a:p>
            <a:pPr marL="0" lvl="0" indent="0">
              <a:buNone/>
            </a:pPr>
            <a:r>
              <a:rPr sz="1800" b="1" dirty="0">
                <a:highlight>
                  <a:srgbClr val="FFFF00"/>
                </a:highlight>
                <a:latin typeface="Courier New" panose="02070309020205020404" pitchFamily="49" charset="0"/>
                <a:cs typeface="Courier New" panose="02070309020205020404" pitchFamily="49" charset="0"/>
              </a:rPr>
              <a:t>import </a:t>
            </a:r>
            <a:r>
              <a:rPr sz="1800" b="1" dirty="0" err="1">
                <a:highlight>
                  <a:srgbClr val="FFFF00"/>
                </a:highlight>
                <a:latin typeface="Courier New" panose="02070309020205020404" pitchFamily="49" charset="0"/>
                <a:cs typeface="Courier New" panose="02070309020205020404" pitchFamily="49" charset="0"/>
              </a:rPr>
              <a:t>arcpy</a:t>
            </a:r>
            <a:r>
              <a:rPr sz="1800" b="1" dirty="0">
                <a:highlight>
                  <a:srgbClr val="FFFF00"/>
                </a:highlight>
                <a:latin typeface="Courier New" panose="02070309020205020404" pitchFamily="49" charset="0"/>
                <a:cs typeface="Courier New" panose="02070309020205020404" pitchFamily="49" charset="0"/>
              </a:rPr>
              <a:t>, </a:t>
            </a:r>
            <a:r>
              <a:rPr sz="1800" b="1" dirty="0" err="1">
                <a:highlight>
                  <a:srgbClr val="FFFF00"/>
                </a:highlight>
                <a:latin typeface="Courier New" panose="02070309020205020404" pitchFamily="49" charset="0"/>
                <a:cs typeface="Courier New" panose="02070309020205020404" pitchFamily="49" charset="0"/>
              </a:rPr>
              <a:t>os</a:t>
            </a:r>
            <a:endParaRPr sz="1800" b="1" dirty="0">
              <a:highlight>
                <a:srgbClr val="FFFF00"/>
              </a:highlight>
              <a:latin typeface="Courier New" panose="02070309020205020404" pitchFamily="49" charset="0"/>
              <a:cs typeface="Courier New" panose="02070309020205020404" pitchFamily="49" charset="0"/>
            </a:endParaRPr>
          </a:p>
          <a:p>
            <a:pPr marL="0" lvl="0" indent="0">
              <a:buNone/>
            </a:pPr>
            <a:r>
              <a:rPr sz="1800" b="1" dirty="0" err="1">
                <a:highlight>
                  <a:srgbClr val="FFFF00"/>
                </a:highlight>
                <a:latin typeface="Courier New" panose="02070309020205020404" pitchFamily="49" charset="0"/>
                <a:cs typeface="Courier New" panose="02070309020205020404" pitchFamily="49" charset="0"/>
              </a:rPr>
              <a:t>arcpy.env.workspace</a:t>
            </a:r>
            <a:r>
              <a:rPr sz="1800" b="1" dirty="0">
                <a:highlight>
                  <a:srgbClr val="FFFF00"/>
                </a:highlight>
                <a:latin typeface="Courier New" panose="02070309020205020404" pitchFamily="49" charset="0"/>
                <a:cs typeface="Courier New" panose="02070309020205020404" pitchFamily="49" charset="0"/>
              </a:rPr>
              <a:t> = </a:t>
            </a:r>
            <a:r>
              <a:rPr lang="en-US" sz="1800" b="1" dirty="0">
                <a:highlight>
                  <a:srgbClr val="FFFF00"/>
                </a:highlight>
                <a:latin typeface="Courier New" panose="02070309020205020404" pitchFamily="49" charset="0"/>
                <a:cs typeface="Courier New" panose="02070309020205020404" pitchFamily="49" charset="0"/>
              </a:rPr>
              <a:t>'</a:t>
            </a:r>
            <a:r>
              <a:rPr sz="1800" b="1" dirty="0">
                <a:highlight>
                  <a:srgbClr val="FFFF00"/>
                </a:highlight>
                <a:latin typeface="Courier New" panose="02070309020205020404" pitchFamily="49" charset="0"/>
                <a:cs typeface="Courier New" panose="02070309020205020404" pitchFamily="49" charset="0"/>
              </a:rPr>
              <a:t>C:/</a:t>
            </a:r>
            <a:r>
              <a:rPr sz="1800" b="1" dirty="0" err="1">
                <a:highlight>
                  <a:srgbClr val="FFFF00"/>
                </a:highlight>
                <a:latin typeface="Courier New" panose="02070309020205020404" pitchFamily="49" charset="0"/>
                <a:cs typeface="Courier New" panose="02070309020205020404" pitchFamily="49" charset="0"/>
              </a:rPr>
              <a:t>geodb</a:t>
            </a:r>
            <a:r>
              <a:rPr sz="1800" b="1" dirty="0">
                <a:highlight>
                  <a:srgbClr val="FFFF00"/>
                </a:highlight>
                <a:latin typeface="Courier New" panose="02070309020205020404" pitchFamily="49" charset="0"/>
                <a:cs typeface="Courier New" panose="02070309020205020404" pitchFamily="49" charset="0"/>
              </a:rPr>
              <a:t>/data/</a:t>
            </a:r>
            <a:r>
              <a:rPr lang="en-US" sz="1800" b="1" dirty="0">
                <a:highlight>
                  <a:srgbClr val="FFFF00"/>
                </a:highlight>
                <a:latin typeface="Courier New" panose="02070309020205020404" pitchFamily="49" charset="0"/>
                <a:cs typeface="Courier New" panose="02070309020205020404" pitchFamily="49" charset="0"/>
              </a:rPr>
              <a:t>'</a:t>
            </a:r>
            <a:endParaRPr sz="1800" b="1" dirty="0">
              <a:highlight>
                <a:srgbClr val="FFFF00"/>
              </a:highlight>
              <a:latin typeface="Courier New" panose="02070309020205020404" pitchFamily="49" charset="0"/>
              <a:cs typeface="Courier New" panose="02070309020205020404" pitchFamily="49" charset="0"/>
            </a:endParaRPr>
          </a:p>
          <a:p>
            <a:pPr marL="0" lvl="0" indent="0">
              <a:buNone/>
            </a:pPr>
            <a:r>
              <a:rPr sz="1800" b="1" dirty="0" err="1">
                <a:highlight>
                  <a:srgbClr val="FFFF00"/>
                </a:highlight>
                <a:latin typeface="Courier New" panose="02070309020205020404" pitchFamily="49" charset="0"/>
                <a:cs typeface="Courier New" panose="02070309020205020404" pitchFamily="49" charset="0"/>
              </a:rPr>
              <a:t>outDir</a:t>
            </a:r>
            <a:r>
              <a:rPr sz="1800" b="1" dirty="0">
                <a:highlight>
                  <a:srgbClr val="FFFF00"/>
                </a:highlight>
                <a:latin typeface="Courier New" panose="02070309020205020404" pitchFamily="49" charset="0"/>
                <a:cs typeface="Courier New" panose="02070309020205020404" pitchFamily="49" charset="0"/>
              </a:rPr>
              <a:t> = </a:t>
            </a:r>
            <a:r>
              <a:rPr lang="en-US" sz="1800" b="1" dirty="0">
                <a:highlight>
                  <a:srgbClr val="FFFF00"/>
                </a:highlight>
                <a:latin typeface="Courier New" panose="02070309020205020404" pitchFamily="49" charset="0"/>
                <a:cs typeface="Courier New" panose="02070309020205020404" pitchFamily="49" charset="0"/>
              </a:rPr>
              <a:t>'</a:t>
            </a:r>
            <a:r>
              <a:rPr sz="1800" b="1" dirty="0">
                <a:highlight>
                  <a:srgbClr val="FFFF00"/>
                </a:highlight>
                <a:latin typeface="Courier New" panose="02070309020205020404" pitchFamily="49" charset="0"/>
                <a:cs typeface="Courier New" panose="02070309020205020404" pitchFamily="49" charset="0"/>
              </a:rPr>
              <a:t>C:/</a:t>
            </a:r>
            <a:r>
              <a:rPr sz="1800" b="1" dirty="0" err="1">
                <a:highlight>
                  <a:srgbClr val="FFFF00"/>
                </a:highlight>
                <a:latin typeface="Courier New" panose="02070309020205020404" pitchFamily="49" charset="0"/>
                <a:cs typeface="Courier New" panose="02070309020205020404" pitchFamily="49" charset="0"/>
              </a:rPr>
              <a:t>geodb</a:t>
            </a:r>
            <a:r>
              <a:rPr sz="1800" b="1" dirty="0">
                <a:highlight>
                  <a:srgbClr val="FFFF00"/>
                </a:highlight>
                <a:latin typeface="Courier New" panose="02070309020205020404" pitchFamily="49" charset="0"/>
                <a:cs typeface="Courier New" panose="02070309020205020404" pitchFamily="49" charset="0"/>
              </a:rPr>
              <a:t>/scratch/</a:t>
            </a:r>
            <a:r>
              <a:rPr lang="en-US" sz="1800" b="1" dirty="0">
                <a:highlight>
                  <a:srgbClr val="FFFF00"/>
                </a:highlight>
                <a:latin typeface="Courier New" panose="02070309020205020404" pitchFamily="49" charset="0"/>
                <a:cs typeface="Courier New" panose="02070309020205020404" pitchFamily="49" charset="0"/>
              </a:rPr>
              <a:t>'</a:t>
            </a:r>
            <a:endParaRPr sz="1800" b="1" dirty="0">
              <a:highlight>
                <a:srgbClr val="FFFF00"/>
              </a:highlight>
              <a:latin typeface="Courier New" panose="02070309020205020404" pitchFamily="49" charset="0"/>
              <a:cs typeface="Courier New" panose="02070309020205020404" pitchFamily="49" charset="0"/>
            </a:endParaRPr>
          </a:p>
          <a:p>
            <a:pPr marL="0" lvl="0" indent="0">
              <a:buNone/>
            </a:pPr>
            <a:r>
              <a:rPr sz="1800" b="1" dirty="0" err="1">
                <a:highlight>
                  <a:srgbClr val="FFFF00"/>
                </a:highlight>
                <a:latin typeface="Courier New" panose="02070309020205020404" pitchFamily="49" charset="0"/>
                <a:cs typeface="Courier New" panose="02070309020205020404" pitchFamily="49" charset="0"/>
              </a:rPr>
              <a:t>theFiles</a:t>
            </a:r>
            <a:r>
              <a:rPr sz="1800" b="1" dirty="0">
                <a:highlight>
                  <a:srgbClr val="FFFF00"/>
                </a:highlight>
                <a:latin typeface="Courier New" panose="02070309020205020404" pitchFamily="49" charset="0"/>
                <a:cs typeface="Courier New" panose="02070309020205020404" pitchFamily="49" charset="0"/>
              </a:rPr>
              <a:t> = </a:t>
            </a:r>
            <a:r>
              <a:rPr sz="1800" b="1" dirty="0" err="1">
                <a:highlight>
                  <a:srgbClr val="FFFF00"/>
                </a:highlight>
                <a:latin typeface="Courier New" panose="02070309020205020404" pitchFamily="49" charset="0"/>
                <a:cs typeface="Courier New" panose="02070309020205020404" pitchFamily="49" charset="0"/>
              </a:rPr>
              <a:t>os.listdir</a:t>
            </a:r>
            <a:r>
              <a:rPr sz="1800" b="1" dirty="0">
                <a:highlight>
                  <a:srgbClr val="FFFF00"/>
                </a:highlight>
                <a:latin typeface="Courier New" panose="02070309020205020404" pitchFamily="49" charset="0"/>
                <a:cs typeface="Courier New" panose="02070309020205020404" pitchFamily="49" charset="0"/>
              </a:rPr>
              <a:t>(</a:t>
            </a:r>
            <a:r>
              <a:rPr sz="1800" b="1" dirty="0" err="1">
                <a:highlight>
                  <a:srgbClr val="FFFF00"/>
                </a:highlight>
                <a:latin typeface="Courier New" panose="02070309020205020404" pitchFamily="49" charset="0"/>
                <a:cs typeface="Courier New" panose="02070309020205020404" pitchFamily="49" charset="0"/>
              </a:rPr>
              <a:t>arcpy.env.workspace</a:t>
            </a:r>
            <a:r>
              <a:rPr sz="1800" b="1" dirty="0">
                <a:highlight>
                  <a:srgbClr val="FFFF00"/>
                </a:highlight>
                <a:latin typeface="Courier New" panose="02070309020205020404" pitchFamily="49" charset="0"/>
                <a:cs typeface="Courier New" panose="02070309020205020404" pitchFamily="49" charset="0"/>
              </a:rPr>
              <a:t>)</a:t>
            </a:r>
            <a:endParaRPr lang="en-US" sz="1800" b="1" dirty="0">
              <a:highlight>
                <a:srgbClr val="FFFF00"/>
              </a:highlight>
              <a:latin typeface="Courier New" panose="02070309020205020404" pitchFamily="49" charset="0"/>
              <a:cs typeface="Courier New" panose="02070309020205020404" pitchFamily="49" charset="0"/>
            </a:endParaRPr>
          </a:p>
          <a:p>
            <a:pPr marL="0" lvl="0" indent="0">
              <a:buNone/>
            </a:pPr>
            <a:r>
              <a:rPr lang="en-US" sz="1800" b="1" dirty="0">
                <a:highlight>
                  <a:srgbClr val="FFFF00"/>
                </a:highlight>
                <a:latin typeface="Courier New" panose="02070309020205020404" pitchFamily="49" charset="0"/>
                <a:cs typeface="Courier New" panose="02070309020205020404" pitchFamily="49" charset="0"/>
              </a:rPr>
              <a:t>N = 0</a:t>
            </a:r>
          </a:p>
          <a:p>
            <a:pPr marL="0" lvl="0" indent="0">
              <a:buNone/>
            </a:pPr>
            <a:r>
              <a:rPr lang="en-US" sz="1800" b="1" dirty="0">
                <a:highlight>
                  <a:srgbClr val="FFFF00"/>
                </a:highlight>
                <a:latin typeface="Courier New" panose="02070309020205020404" pitchFamily="49" charset="0"/>
                <a:cs typeface="Courier New" panose="02070309020205020404" pitchFamily="49" charset="0"/>
              </a:rPr>
              <a:t>for </a:t>
            </a:r>
            <a:r>
              <a:rPr lang="en-US" sz="1800" b="1" dirty="0" err="1">
                <a:highlight>
                  <a:srgbClr val="FFFF00"/>
                </a:highlight>
                <a:latin typeface="Courier New" panose="02070309020205020404" pitchFamily="49" charset="0"/>
                <a:cs typeface="Courier New" panose="02070309020205020404" pitchFamily="49" charset="0"/>
              </a:rPr>
              <a:t>fileName</a:t>
            </a:r>
            <a:r>
              <a:rPr lang="en-US" sz="1800" b="1" dirty="0">
                <a:highlight>
                  <a:srgbClr val="FFFF00"/>
                </a:highlight>
                <a:latin typeface="Courier New" panose="02070309020205020404" pitchFamily="49" charset="0"/>
                <a:cs typeface="Courier New" panose="02070309020205020404" pitchFamily="49" charset="0"/>
              </a:rPr>
              <a:t> in </a:t>
            </a:r>
            <a:r>
              <a:rPr lang="en-US" sz="1800" b="1" dirty="0" err="1">
                <a:highlight>
                  <a:srgbClr val="FFFF00"/>
                </a:highlight>
                <a:latin typeface="Courier New" panose="02070309020205020404" pitchFamily="49" charset="0"/>
                <a:cs typeface="Courier New" panose="02070309020205020404" pitchFamily="49" charset="0"/>
              </a:rPr>
              <a:t>theFiles</a:t>
            </a:r>
            <a:r>
              <a:rPr lang="en-US" sz="1800" b="1" dirty="0">
                <a:highlight>
                  <a:srgbClr val="FFFF00"/>
                </a:highlight>
                <a:latin typeface="Courier New" panose="02070309020205020404" pitchFamily="49" charset="0"/>
                <a:cs typeface="Courier New" panose="02070309020205020404" pitchFamily="49" charset="0"/>
              </a:rPr>
              <a:t>:</a:t>
            </a:r>
          </a:p>
          <a:p>
            <a:pPr marL="0" indent="0">
              <a:buNone/>
            </a:pPr>
            <a:r>
              <a:rPr lang="en-US" sz="1400" b="1" dirty="0">
                <a:highlight>
                  <a:srgbClr val="FFFF00"/>
                </a:highlight>
                <a:latin typeface="Courier New" panose="02070309020205020404" pitchFamily="49" charset="0"/>
                <a:cs typeface="Courier New" panose="02070309020205020404" pitchFamily="49" charset="0"/>
              </a:rPr>
              <a:t>	</a:t>
            </a:r>
            <a:r>
              <a:rPr lang="en-US" sz="1800" b="1" dirty="0">
                <a:highlight>
                  <a:srgbClr val="FFFF00"/>
                </a:highlight>
                <a:latin typeface="Courier New" panose="02070309020205020404" pitchFamily="49" charset="0"/>
                <a:cs typeface="Courier New" panose="02070309020205020404" pitchFamily="49" charset="0"/>
              </a:rPr>
              <a:t>N = N + 1</a:t>
            </a:r>
          </a:p>
          <a:p>
            <a:pPr marL="342900" lvl="1" indent="0">
              <a:buNone/>
            </a:pPr>
            <a:r>
              <a:rPr lang="en-US" sz="1800" b="1" dirty="0">
                <a:highlight>
                  <a:srgbClr val="FFFF00"/>
                </a:highlight>
                <a:latin typeface="Courier New" panose="02070309020205020404" pitchFamily="49" charset="0"/>
                <a:cs typeface="Courier New" panose="02070309020205020404" pitchFamily="49" charset="0"/>
              </a:rPr>
              <a:t>if </a:t>
            </a:r>
            <a:r>
              <a:rPr lang="en-US" sz="1800" b="1" dirty="0" err="1">
                <a:highlight>
                  <a:srgbClr val="FFFF00"/>
                </a:highlight>
                <a:latin typeface="Courier New" panose="02070309020205020404" pitchFamily="49" charset="0"/>
                <a:cs typeface="Courier New" panose="02070309020205020404" pitchFamily="49" charset="0"/>
              </a:rPr>
              <a:t>fileName.endswith</a:t>
            </a:r>
            <a:r>
              <a:rPr lang="en-US" sz="1800" b="1" dirty="0">
                <a:highlight>
                  <a:srgbClr val="FFFF00"/>
                </a:highlight>
                <a:latin typeface="Courier New" panose="02070309020205020404" pitchFamily="49" charset="0"/>
                <a:cs typeface="Courier New" panose="02070309020205020404" pitchFamily="49" charset="0"/>
              </a:rPr>
              <a:t>('.txt'):</a:t>
            </a:r>
          </a:p>
          <a:p>
            <a:pPr marL="685800" lvl="2" indent="0">
              <a:buNone/>
            </a:pPr>
            <a:r>
              <a:rPr lang="en-US" b="1" dirty="0" err="1">
                <a:highlight>
                  <a:srgbClr val="FFFF00"/>
                </a:highlight>
                <a:latin typeface="Courier New" panose="02070309020205020404" pitchFamily="49" charset="0"/>
                <a:cs typeface="Courier New" panose="02070309020205020404" pitchFamily="49" charset="0"/>
              </a:rPr>
              <a:t>outName</a:t>
            </a:r>
            <a:r>
              <a:rPr lang="en-US" b="1" dirty="0">
                <a:highlight>
                  <a:srgbClr val="FFFF00"/>
                </a:highlight>
                <a:latin typeface="Courier New" panose="02070309020205020404" pitchFamily="49" charset="0"/>
                <a:cs typeface="Courier New" panose="02070309020205020404" pitchFamily="49" charset="0"/>
              </a:rPr>
              <a:t> = </a:t>
            </a:r>
            <a:r>
              <a:rPr lang="en-US" b="1" dirty="0" err="1">
                <a:highlight>
                  <a:srgbClr val="FFFF00"/>
                </a:highlight>
                <a:latin typeface="Courier New" panose="02070309020205020404" pitchFamily="49" charset="0"/>
                <a:cs typeface="Courier New" panose="02070309020205020404" pitchFamily="49" charset="0"/>
              </a:rPr>
              <a:t>outDir</a:t>
            </a:r>
            <a:r>
              <a:rPr lang="en-US" b="1" dirty="0">
                <a:highlight>
                  <a:srgbClr val="FFFF00"/>
                </a:highlight>
                <a:latin typeface="Courier New" panose="02070309020205020404" pitchFamily="49" charset="0"/>
                <a:cs typeface="Courier New" panose="02070309020205020404" pitchFamily="49" charset="0"/>
              </a:rPr>
              <a:t> + </a:t>
            </a:r>
            <a:r>
              <a:rPr lang="en-US" b="1" dirty="0" err="1">
                <a:highlight>
                  <a:srgbClr val="FFFF00"/>
                </a:highlight>
                <a:latin typeface="Courier New" panose="02070309020205020404" pitchFamily="49" charset="0"/>
                <a:cs typeface="Courier New" panose="02070309020205020404" pitchFamily="49" charset="0"/>
              </a:rPr>
              <a:t>fileName</a:t>
            </a:r>
            <a:r>
              <a:rPr lang="en-US" b="1" dirty="0">
                <a:highlight>
                  <a:srgbClr val="FFFF00"/>
                </a:highlight>
                <a:latin typeface="Courier New" panose="02070309020205020404" pitchFamily="49" charset="0"/>
                <a:cs typeface="Courier New" panose="02070309020205020404" pitchFamily="49" charset="0"/>
              </a:rPr>
              <a:t>[:-4] + 'V2.txt'</a:t>
            </a:r>
          </a:p>
          <a:p>
            <a:pPr marL="685800" lvl="2" indent="0">
              <a:buNone/>
            </a:pPr>
            <a:r>
              <a:rPr lang="en-US" b="1" dirty="0" err="1">
                <a:highlight>
                  <a:srgbClr val="FFFF00"/>
                </a:highlight>
                <a:latin typeface="Courier New" panose="02070309020205020404" pitchFamily="49" charset="0"/>
                <a:cs typeface="Courier New" panose="02070309020205020404" pitchFamily="49" charset="0"/>
              </a:rPr>
              <a:t>arcpy.Copy_management</a:t>
            </a:r>
            <a:r>
              <a:rPr lang="en-US" b="1" dirty="0">
                <a:highlight>
                  <a:srgbClr val="FFFF00"/>
                </a:highlight>
                <a:latin typeface="Courier New" panose="02070309020205020404" pitchFamily="49" charset="0"/>
                <a:cs typeface="Courier New" panose="02070309020205020404" pitchFamily="49" charset="0"/>
              </a:rPr>
              <a:t>(</a:t>
            </a:r>
            <a:r>
              <a:rPr lang="en-US" b="1" dirty="0" err="1">
                <a:highlight>
                  <a:srgbClr val="FFFF00"/>
                </a:highlight>
                <a:latin typeface="Courier New" panose="02070309020205020404" pitchFamily="49" charset="0"/>
                <a:cs typeface="Courier New" panose="02070309020205020404" pitchFamily="49" charset="0"/>
              </a:rPr>
              <a:t>fileName</a:t>
            </a:r>
            <a:r>
              <a:rPr lang="en-US" b="1" dirty="0">
                <a:highlight>
                  <a:srgbClr val="FFFF00"/>
                </a:highlight>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outName</a:t>
            </a:r>
            <a:r>
              <a:rPr lang="en-US" b="1" dirty="0">
                <a:highlight>
                  <a:srgbClr val="FFFF00"/>
                </a:highlight>
                <a:latin typeface="Courier New" panose="02070309020205020404" pitchFamily="49" charset="0"/>
                <a:cs typeface="Courier New" panose="02070309020205020404" pitchFamily="49" charset="0"/>
              </a:rPr>
              <a:t>)</a:t>
            </a:r>
          </a:p>
          <a:p>
            <a:pPr marL="685800" lvl="2" indent="0">
              <a:buNone/>
            </a:pPr>
            <a:r>
              <a:rPr lang="en-US" b="1" dirty="0">
                <a:highlight>
                  <a:srgbClr val="FFFF00"/>
                </a:highlight>
                <a:latin typeface="Courier New" panose="02070309020205020404" pitchFamily="49" charset="0"/>
                <a:cs typeface="Courier New" panose="02070309020205020404" pitchFamily="49" charset="0"/>
              </a:rPr>
              <a:t>print '{0} </a:t>
            </a:r>
            <a:r>
              <a:rPr lang="en-US" b="1" dirty="0" err="1">
                <a:highlight>
                  <a:srgbClr val="FFFF00"/>
                </a:highlight>
                <a:latin typeface="Courier New" panose="02070309020205020404" pitchFamily="49" charset="0"/>
                <a:cs typeface="Courier New" panose="02070309020205020404" pitchFamily="49" charset="0"/>
              </a:rPr>
              <a:t>created.'.format</a:t>
            </a:r>
            <a:r>
              <a:rPr lang="en-US" b="1" dirty="0">
                <a:highlight>
                  <a:srgbClr val="FFFF00"/>
                </a:highlight>
                <a:latin typeface="Courier New" panose="02070309020205020404" pitchFamily="49" charset="0"/>
                <a:cs typeface="Courier New" panose="02070309020205020404" pitchFamily="49" charset="0"/>
              </a:rPr>
              <a:t>(</a:t>
            </a:r>
            <a:r>
              <a:rPr lang="en-US" b="1" dirty="0" err="1">
                <a:highlight>
                  <a:srgbClr val="FFFF00"/>
                </a:highlight>
                <a:latin typeface="Courier New" panose="02070309020205020404" pitchFamily="49" charset="0"/>
                <a:cs typeface="Courier New" panose="02070309020205020404" pitchFamily="49" charset="0"/>
              </a:rPr>
              <a:t>outName</a:t>
            </a:r>
            <a:r>
              <a:rPr lang="en-US" b="1" dirty="0">
                <a:highlight>
                  <a:srgbClr val="FFFF00"/>
                </a:highlight>
                <a:latin typeface="Courier New" panose="02070309020205020404" pitchFamily="49" charset="0"/>
                <a:cs typeface="Courier New" panose="02070309020205020404" pitchFamily="49" charset="0"/>
              </a:rPr>
              <a:t>)</a:t>
            </a:r>
          </a:p>
          <a:p>
            <a:pPr marL="685800" lvl="2" indent="0">
              <a:buNone/>
            </a:pPr>
            <a:r>
              <a:rPr lang="en-US" b="1" dirty="0">
                <a:highlight>
                  <a:srgbClr val="FFFF00"/>
                </a:highlight>
                <a:latin typeface="Courier New" panose="02070309020205020404" pitchFamily="49" charset="0"/>
                <a:cs typeface="Courier New" panose="02070309020205020404" pitchFamily="49" charset="0"/>
              </a:rPr>
              <a:t>print (f'{</a:t>
            </a:r>
            <a:r>
              <a:rPr lang="en-US" b="1" dirty="0" err="1">
                <a:highlight>
                  <a:srgbClr val="FFFF00"/>
                </a:highlight>
                <a:latin typeface="Courier New" panose="02070309020205020404" pitchFamily="49" charset="0"/>
                <a:cs typeface="Courier New" panose="02070309020205020404" pitchFamily="49" charset="0"/>
              </a:rPr>
              <a:t>outName</a:t>
            </a:r>
            <a:r>
              <a:rPr lang="en-US" b="1" dirty="0">
                <a:highlight>
                  <a:srgbClr val="FFFF00"/>
                </a:highlight>
                <a:latin typeface="Courier New" panose="02070309020205020404" pitchFamily="49" charset="0"/>
                <a:cs typeface="Courier New" panose="02070309020205020404" pitchFamily="49" charset="0"/>
              </a:rPr>
              <a:t>} created.’)</a:t>
            </a:r>
          </a:p>
          <a:p>
            <a:pPr marL="685800" lvl="2" indent="0">
              <a:buNone/>
            </a:pPr>
            <a:r>
              <a:rPr lang="en-US" b="1" dirty="0">
                <a:highlight>
                  <a:srgbClr val="FFFF00"/>
                </a:highlight>
                <a:latin typeface="Courier New" panose="02070309020205020404" pitchFamily="49" charset="0"/>
                <a:cs typeface="Courier New" panose="02070309020205020404" pitchFamily="49" charset="0"/>
              </a:rPr>
              <a:t>print(N)</a:t>
            </a:r>
          </a:p>
          <a:p>
            <a:pPr marL="0" lvl="0" indent="0">
              <a:buNone/>
            </a:pPr>
            <a:r>
              <a:rPr lang="en-US" sz="1800" b="1" dirty="0">
                <a:highlight>
                  <a:srgbClr val="FFFF00"/>
                </a:highlight>
                <a:latin typeface="Courier New" panose="02070309020205020404" pitchFamily="49" charset="0"/>
                <a:cs typeface="Courier New" panose="02070309020205020404" pitchFamily="49" charset="0"/>
              </a:rPr>
              <a:t>print(‘End of run!’)</a:t>
            </a:r>
          </a:p>
          <a:p>
            <a:pPr marL="685800" lvl="2" indent="0">
              <a:buNone/>
            </a:pPr>
            <a:endParaRPr lang="en-US" b="1"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02412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Explanation to the listdir function</a:t>
            </a:r>
          </a:p>
        </p:txBody>
      </p:sp>
      <p:sp>
        <p:nvSpPr>
          <p:cNvPr id="3" name="Content Placeholder 2"/>
          <p:cNvSpPr>
            <a:spLocks noGrp="1"/>
          </p:cNvSpPr>
          <p:nvPr>
            <p:ph idx="1"/>
          </p:nvPr>
        </p:nvSpPr>
        <p:spPr/>
        <p:txBody>
          <a:bodyPr>
            <a:normAutofit/>
          </a:bodyPr>
          <a:lstStyle/>
          <a:p>
            <a:pPr lvl="0"/>
            <a:r>
              <a:rPr dirty="0"/>
              <a:t>the </a:t>
            </a:r>
            <a:r>
              <a:rPr dirty="0" err="1"/>
              <a:t>listdir</a:t>
            </a:r>
            <a:r>
              <a:rPr dirty="0"/>
              <a:t> function returns a list of base names, not full path ﬁle names.</a:t>
            </a:r>
          </a:p>
          <a:p>
            <a:pPr lvl="0"/>
            <a:r>
              <a:rPr dirty="0"/>
              <a:t>But </a:t>
            </a:r>
            <a:r>
              <a:rPr dirty="0" err="1"/>
              <a:t>os.path</a:t>
            </a:r>
            <a:r>
              <a:rPr dirty="0"/>
              <a:t> methods that return ﬁle information, such as size or modiﬁcation date,</a:t>
            </a:r>
          </a:p>
          <a:p>
            <a:pPr lvl="0"/>
            <a:r>
              <a:rPr dirty="0"/>
              <a:t>need to know where the ﬁle is located.</a:t>
            </a:r>
          </a:p>
          <a:p>
            <a:pPr lvl="0"/>
            <a:r>
              <a:rPr dirty="0"/>
              <a:t>If only a base name is given, this method will look for the ﬁle in the </a:t>
            </a:r>
            <a:r>
              <a:rPr dirty="0" err="1"/>
              <a:t>os</a:t>
            </a:r>
            <a:r>
              <a:rPr dirty="0"/>
              <a:t> module</a:t>
            </a:r>
          </a:p>
          <a:p>
            <a:pPr lvl="0"/>
            <a:r>
              <a:rPr dirty="0"/>
              <a:t>current working directory. If it is not found there, it won’t be able to ﬁnd the ﬁle.</a:t>
            </a:r>
          </a:p>
        </p:txBody>
      </p:sp>
    </p:spTree>
    <p:extLst>
      <p:ext uri="{BB962C8B-B14F-4D97-AF65-F5344CB8AC3E}">
        <p14:creationId xmlns:p14="http://schemas.microsoft.com/office/powerpoint/2010/main" val="229506441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os.path.exists function</a:t>
            </a:r>
          </a:p>
        </p:txBody>
      </p:sp>
      <p:sp>
        <p:nvSpPr>
          <p:cNvPr id="3" name="Content Placeholder 2"/>
          <p:cNvSpPr>
            <a:spLocks noGrp="1"/>
          </p:cNvSpPr>
          <p:nvPr>
            <p:ph idx="1"/>
          </p:nvPr>
        </p:nvSpPr>
        <p:spPr/>
        <p:txBody>
          <a:bodyPr>
            <a:normAutofit lnSpcReduction="10000"/>
          </a:bodyPr>
          <a:lstStyle/>
          <a:p>
            <a:pPr lvl="0"/>
            <a:r>
              <a:rPr dirty="0"/>
              <a:t>returns True if it determines that the ﬁle passed as an argument exists.</a:t>
            </a:r>
          </a:p>
          <a:p>
            <a:pPr lvl="0"/>
            <a:r>
              <a:rPr dirty="0"/>
              <a:t>e.g. code lists the ﬁles in a directory, then checks if they exist:</a:t>
            </a:r>
          </a:p>
          <a:p>
            <a:pPr marL="0" lvl="0" indent="0">
              <a:buNone/>
            </a:pPr>
            <a:r>
              <a:rPr dirty="0">
                <a:highlight>
                  <a:srgbClr val="FFFF00"/>
                </a:highlight>
              </a:rPr>
              <a:t>import </a:t>
            </a:r>
            <a:r>
              <a:rPr dirty="0" err="1">
                <a:highlight>
                  <a:srgbClr val="FFFF00"/>
                </a:highlight>
              </a:rPr>
              <a:t>os</a:t>
            </a:r>
            <a:endParaRPr dirty="0">
              <a:highlight>
                <a:srgbClr val="FFFF00"/>
              </a:highlight>
            </a:endParaRPr>
          </a:p>
          <a:p>
            <a:pPr marL="0" lvl="0" indent="0">
              <a:buNone/>
            </a:pPr>
            <a:r>
              <a:rPr dirty="0" err="1">
                <a:highlight>
                  <a:srgbClr val="FFFF00"/>
                </a:highlight>
              </a:rPr>
              <a:t>theDir</a:t>
            </a:r>
            <a:r>
              <a:rPr dirty="0">
                <a:highlight>
                  <a:srgbClr val="FFFF00"/>
                </a:highlight>
              </a:rPr>
              <a:t> = ‘C:/</a:t>
            </a:r>
            <a:r>
              <a:rPr dirty="0" err="1">
                <a:highlight>
                  <a:srgbClr val="FFFF00"/>
                </a:highlight>
              </a:rPr>
              <a:t>geodb</a:t>
            </a:r>
            <a:r>
              <a:rPr dirty="0">
                <a:highlight>
                  <a:srgbClr val="FFFF00"/>
                </a:highlight>
              </a:rPr>
              <a:t>/data/pics’</a:t>
            </a:r>
          </a:p>
          <a:p>
            <a:pPr marL="0" lvl="0" indent="0">
              <a:buNone/>
            </a:pPr>
            <a:r>
              <a:rPr i="1" dirty="0">
                <a:highlight>
                  <a:srgbClr val="FFFF00"/>
                </a:highlight>
              </a:rPr>
              <a:t>#</a:t>
            </a:r>
            <a:r>
              <a:rPr dirty="0">
                <a:highlight>
                  <a:srgbClr val="FFFF00"/>
                </a:highlight>
              </a:rPr>
              <a:t> </a:t>
            </a:r>
            <a:r>
              <a:rPr dirty="0" err="1">
                <a:highlight>
                  <a:srgbClr val="FFFF00"/>
                </a:highlight>
              </a:rPr>
              <a:t>os.listdir</a:t>
            </a:r>
            <a:r>
              <a:rPr dirty="0">
                <a:highlight>
                  <a:srgbClr val="FFFF00"/>
                </a:highlight>
              </a:rPr>
              <a:t> returns a list of the files</a:t>
            </a:r>
          </a:p>
          <a:p>
            <a:pPr marL="0" lvl="0" indent="0">
              <a:buNone/>
            </a:pPr>
            <a:r>
              <a:rPr dirty="0" err="1">
                <a:highlight>
                  <a:srgbClr val="FFFF00"/>
                </a:highlight>
              </a:rPr>
              <a:t>theFiles</a:t>
            </a:r>
            <a:r>
              <a:rPr dirty="0">
                <a:highlight>
                  <a:srgbClr val="FFFF00"/>
                </a:highlight>
              </a:rPr>
              <a:t> = </a:t>
            </a:r>
            <a:r>
              <a:rPr b="1" dirty="0" err="1">
                <a:solidFill>
                  <a:srgbClr val="FF0000"/>
                </a:solidFill>
                <a:highlight>
                  <a:srgbClr val="FFFF00"/>
                </a:highlight>
              </a:rPr>
              <a:t>os.listdir</a:t>
            </a:r>
            <a:r>
              <a:rPr dirty="0">
                <a:highlight>
                  <a:srgbClr val="FFFF00"/>
                </a:highlight>
              </a:rPr>
              <a:t>(</a:t>
            </a:r>
            <a:r>
              <a:rPr dirty="0" err="1">
                <a:highlight>
                  <a:srgbClr val="FFFF00"/>
                </a:highlight>
              </a:rPr>
              <a:t>theDir</a:t>
            </a:r>
            <a:r>
              <a:rPr dirty="0">
                <a:highlight>
                  <a:srgbClr val="FFFF00"/>
                </a:highlight>
              </a:rPr>
              <a:t>)</a:t>
            </a:r>
          </a:p>
          <a:p>
            <a:pPr marL="0" lvl="0" indent="0">
              <a:buNone/>
            </a:pPr>
            <a:r>
              <a:rPr dirty="0">
                <a:highlight>
                  <a:srgbClr val="FFFF00"/>
                </a:highlight>
              </a:rPr>
              <a:t>for </a:t>
            </a:r>
            <a:r>
              <a:rPr dirty="0" err="1">
                <a:highlight>
                  <a:srgbClr val="FFFF00"/>
                </a:highlight>
              </a:rPr>
              <a:t>fileName</a:t>
            </a:r>
            <a:r>
              <a:rPr dirty="0">
                <a:highlight>
                  <a:srgbClr val="FFFF00"/>
                </a:highlight>
              </a:rPr>
              <a:t> in </a:t>
            </a:r>
            <a:r>
              <a:rPr dirty="0" err="1">
                <a:highlight>
                  <a:srgbClr val="FFFF00"/>
                </a:highlight>
              </a:rPr>
              <a:t>theFiles</a:t>
            </a:r>
            <a:r>
              <a:rPr dirty="0">
                <a:highlight>
                  <a:srgbClr val="FFFF00"/>
                </a:highlight>
              </a:rPr>
              <a:t>:</a:t>
            </a:r>
          </a:p>
          <a:p>
            <a:pPr marL="342900" lvl="1" indent="0">
              <a:buNone/>
            </a:pPr>
            <a:r>
              <a:rPr dirty="0">
                <a:highlight>
                  <a:srgbClr val="FFFF00"/>
                </a:highlight>
              </a:rPr>
              <a:t>print </a:t>
            </a:r>
            <a:r>
              <a:rPr lang="en-US" dirty="0">
                <a:highlight>
                  <a:srgbClr val="FFFF00"/>
                </a:highlight>
              </a:rPr>
              <a:t>(</a:t>
            </a:r>
            <a:r>
              <a:rPr dirty="0" err="1">
                <a:highlight>
                  <a:srgbClr val="FFFF00"/>
                </a:highlight>
              </a:rPr>
              <a:t>os.path.exists</a:t>
            </a:r>
            <a:r>
              <a:rPr dirty="0">
                <a:highlight>
                  <a:srgbClr val="FFFF00"/>
                </a:highlight>
              </a:rPr>
              <a:t>(</a:t>
            </a:r>
            <a:r>
              <a:rPr dirty="0" err="1">
                <a:highlight>
                  <a:srgbClr val="FFFF00"/>
                </a:highlight>
              </a:rPr>
              <a:t>fileName</a:t>
            </a:r>
            <a:r>
              <a:rPr dirty="0">
                <a:highlight>
                  <a:srgbClr val="FFFF00"/>
                </a:highlight>
              </a:rPr>
              <a:t>)</a:t>
            </a:r>
            <a:r>
              <a:rPr lang="en-US" dirty="0">
                <a:highlight>
                  <a:srgbClr val="FFFF00"/>
                </a:highlight>
              </a:rPr>
              <a:t>)</a:t>
            </a:r>
            <a:endParaRPr dirty="0">
              <a:highlight>
                <a:srgbClr val="FFFF00"/>
              </a:highlight>
            </a:endParaRPr>
          </a:p>
        </p:txBody>
      </p:sp>
    </p:spTree>
    <p:extLst>
      <p:ext uri="{BB962C8B-B14F-4D97-AF65-F5344CB8AC3E}">
        <p14:creationId xmlns:p14="http://schemas.microsoft.com/office/powerpoint/2010/main" val="85831273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To specify the full path, join the directory and ﬁle name:</a:t>
            </a:r>
          </a:p>
        </p:txBody>
      </p:sp>
      <p:sp>
        <p:nvSpPr>
          <p:cNvPr id="3" name="Content Placeholder 2"/>
          <p:cNvSpPr>
            <a:spLocks noGrp="1"/>
          </p:cNvSpPr>
          <p:nvPr>
            <p:ph idx="1"/>
          </p:nvPr>
        </p:nvSpPr>
        <p:spPr/>
        <p:txBody>
          <a:bodyPr/>
          <a:lstStyle/>
          <a:p>
            <a:pPr lvl="0"/>
            <a:r>
              <a:t>fullName = os.path.join(theDir, fileName)</a:t>
            </a:r>
          </a:p>
          <a:p>
            <a:pPr lvl="0"/>
            <a:r>
              <a:t>os.path.exists(fullName)</a:t>
            </a:r>
          </a:p>
        </p:txBody>
      </p:sp>
    </p:spTree>
    <p:extLst>
      <p:ext uri="{BB962C8B-B14F-4D97-AF65-F5344CB8AC3E}">
        <p14:creationId xmlns:p14="http://schemas.microsoft.com/office/powerpoint/2010/main" val="2362526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Integrated development environment (IDE) and syntax</a:t>
            </a:r>
          </a:p>
        </p:txBody>
      </p:sp>
      <p:sp>
        <p:nvSpPr>
          <p:cNvPr id="3" name="Content Placeholder 2"/>
          <p:cNvSpPr>
            <a:spLocks noGrp="1"/>
          </p:cNvSpPr>
          <p:nvPr>
            <p:ph idx="1"/>
          </p:nvPr>
        </p:nvSpPr>
        <p:spPr/>
        <p:txBody>
          <a:bodyPr>
            <a:normAutofit lnSpcReduction="10000"/>
          </a:bodyPr>
          <a:lstStyle/>
          <a:p>
            <a:pPr lvl="0"/>
            <a:r>
              <a:rPr dirty="0"/>
              <a:t>IDE = a software application designed for computer programming</a:t>
            </a:r>
          </a:p>
          <a:p>
            <a:pPr lvl="0"/>
            <a:r>
              <a:rPr dirty="0"/>
              <a:t>syntax = the set of rules that deﬁne how to form Code statements that the computer will be able to interpret in that language.</a:t>
            </a:r>
          </a:p>
          <a:p>
            <a:pPr lvl="0"/>
            <a:r>
              <a:rPr dirty="0"/>
              <a:t>An IDE can </a:t>
            </a:r>
            <a:endParaRPr lang="en-US" dirty="0"/>
          </a:p>
          <a:p>
            <a:pPr lvl="1"/>
            <a:r>
              <a:rPr dirty="0"/>
              <a:t>check Code syntax, </a:t>
            </a:r>
            <a:endParaRPr lang="en-US" dirty="0"/>
          </a:p>
          <a:p>
            <a:pPr lvl="1"/>
            <a:r>
              <a:rPr dirty="0"/>
              <a:t>highlight special Code statements, </a:t>
            </a:r>
            <a:endParaRPr lang="en-US" dirty="0"/>
          </a:p>
          <a:p>
            <a:pPr lvl="1"/>
            <a:r>
              <a:rPr dirty="0"/>
              <a:t>suggest ways to complete a Code statement, and </a:t>
            </a:r>
            <a:endParaRPr lang="en-US" dirty="0"/>
          </a:p>
          <a:p>
            <a:pPr lvl="1"/>
            <a:r>
              <a:rPr dirty="0"/>
              <a:t>provide special tools (debuggers)</a:t>
            </a:r>
            <a:r>
              <a:rPr lang="en-US" dirty="0"/>
              <a:t> </a:t>
            </a:r>
            <a:r>
              <a:rPr dirty="0"/>
              <a:t>to investigate errors in the Code.</a:t>
            </a:r>
          </a:p>
        </p:txBody>
      </p:sp>
    </p:spTree>
    <p:extLst>
      <p:ext uri="{BB962C8B-B14F-4D97-AF65-F5344CB8AC3E}">
        <p14:creationId xmlns:p14="http://schemas.microsoft.com/office/powerpoint/2010/main" val="158053493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lang="en-US" dirty="0"/>
              <a:t>Try</a:t>
            </a:r>
            <a:endParaRPr dirty="0"/>
          </a:p>
        </p:txBody>
      </p:sp>
      <p:sp>
        <p:nvSpPr>
          <p:cNvPr id="3" name="Content Placeholder 2"/>
          <p:cNvSpPr>
            <a:spLocks noGrp="1"/>
          </p:cNvSpPr>
          <p:nvPr>
            <p:ph idx="1"/>
          </p:nvPr>
        </p:nvSpPr>
        <p:spPr/>
        <p:txBody>
          <a:bodyPr/>
          <a:lstStyle/>
          <a:p>
            <a:pPr marL="0" lvl="0" indent="0">
              <a:buNone/>
            </a:pPr>
            <a:r>
              <a:rPr lang="en-US" dirty="0"/>
              <a:t>Try: Example: Use </a:t>
            </a:r>
            <a:r>
              <a:rPr lang="en-US" dirty="0" err="1"/>
              <a:t>os.path.join</a:t>
            </a:r>
            <a:r>
              <a:rPr lang="en-US" dirty="0"/>
              <a:t> inside a loop to create full path file names.</a:t>
            </a:r>
          </a:p>
          <a:p>
            <a:pPr lvl="0"/>
            <a:r>
              <a:rPr dirty="0"/>
              <a:t>Open and run the printModTime.py</a:t>
            </a:r>
          </a:p>
          <a:p>
            <a:pPr lvl="0"/>
            <a:r>
              <a:rPr dirty="0"/>
              <a:t>discuses the code lines and the objectives</a:t>
            </a:r>
          </a:p>
        </p:txBody>
      </p:sp>
    </p:spTree>
    <p:extLst>
      <p:ext uri="{BB962C8B-B14F-4D97-AF65-F5344CB8AC3E}">
        <p14:creationId xmlns:p14="http://schemas.microsoft.com/office/powerpoint/2010/main" val="2761204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Python window</a:t>
            </a:r>
          </a:p>
        </p:txBody>
      </p:sp>
      <p:sp>
        <p:nvSpPr>
          <p:cNvPr id="3" name="Content Placeholder 2"/>
          <p:cNvSpPr>
            <a:spLocks noGrp="1"/>
          </p:cNvSpPr>
          <p:nvPr>
            <p:ph idx="1"/>
          </p:nvPr>
        </p:nvSpPr>
        <p:spPr/>
        <p:txBody>
          <a:bodyPr/>
          <a:lstStyle/>
          <a:p>
            <a:pPr lvl="0"/>
            <a:r>
              <a:rPr dirty="0"/>
              <a:t>At the end of this section, we briefly describe the Python</a:t>
            </a:r>
            <a:r>
              <a:rPr lang="en-US" dirty="0"/>
              <a:t>'</a:t>
            </a:r>
            <a:r>
              <a:rPr dirty="0"/>
              <a:t>s IDE</a:t>
            </a:r>
          </a:p>
        </p:txBody>
      </p:sp>
      <p:pic>
        <p:nvPicPr>
          <p:cNvPr id="4" name="Picture 3"/>
          <p:cNvPicPr>
            <a:picLocks noChangeAspect="1"/>
          </p:cNvPicPr>
          <p:nvPr/>
        </p:nvPicPr>
        <p:blipFill>
          <a:blip r:embed="rId2"/>
          <a:stretch>
            <a:fillRect/>
          </a:stretch>
        </p:blipFill>
        <p:spPr>
          <a:xfrm>
            <a:off x="3949148" y="1420391"/>
            <a:ext cx="3673337" cy="3707861"/>
          </a:xfrm>
          <a:prstGeom prst="rect">
            <a:avLst/>
          </a:prstGeom>
        </p:spPr>
      </p:pic>
    </p:spTree>
    <p:extLst>
      <p:ext uri="{BB962C8B-B14F-4D97-AF65-F5344CB8AC3E}">
        <p14:creationId xmlns:p14="http://schemas.microsoft.com/office/powerpoint/2010/main" val="394028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VS Code</a:t>
            </a:r>
          </a:p>
        </p:txBody>
      </p:sp>
      <p:sp>
        <p:nvSpPr>
          <p:cNvPr id="3" name="Content Placeholder 2"/>
          <p:cNvSpPr>
            <a:spLocks noGrp="1"/>
          </p:cNvSpPr>
          <p:nvPr>
            <p:ph idx="1"/>
          </p:nvPr>
        </p:nvSpPr>
        <p:spPr/>
        <p:txBody>
          <a:bodyPr/>
          <a:lstStyle/>
          <a:p>
            <a:pPr lvl="0"/>
            <a:r>
              <a:rPr dirty="0"/>
              <a:t>demonstrate you the popular standalone IDE called Visual Studio Code.</a:t>
            </a:r>
          </a:p>
        </p:txBody>
      </p:sp>
      <p:pic>
        <p:nvPicPr>
          <p:cNvPr id="4" name="Picture 3"/>
          <p:cNvPicPr>
            <a:picLocks noChangeAspect="1"/>
          </p:cNvPicPr>
          <p:nvPr/>
        </p:nvPicPr>
        <p:blipFill>
          <a:blip r:embed="rId2"/>
          <a:stretch>
            <a:fillRect/>
          </a:stretch>
        </p:blipFill>
        <p:spPr>
          <a:xfrm>
            <a:off x="2652712" y="1681162"/>
            <a:ext cx="6491288" cy="3462338"/>
          </a:xfrm>
          <a:prstGeom prst="rect">
            <a:avLst/>
          </a:prstGeom>
        </p:spPr>
      </p:pic>
    </p:spTree>
    <p:extLst>
      <p:ext uri="{BB962C8B-B14F-4D97-AF65-F5344CB8AC3E}">
        <p14:creationId xmlns:p14="http://schemas.microsoft.com/office/powerpoint/2010/main" val="263959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ArcGIS Python</a:t>
            </a:r>
          </a:p>
        </p:txBody>
      </p:sp>
      <p:sp>
        <p:nvSpPr>
          <p:cNvPr id="3" name="Content Placeholder 2"/>
          <p:cNvSpPr>
            <a:spLocks noGrp="1"/>
          </p:cNvSpPr>
          <p:nvPr>
            <p:ph idx="1"/>
          </p:nvPr>
        </p:nvSpPr>
        <p:spPr/>
        <p:txBody>
          <a:bodyPr/>
          <a:lstStyle/>
          <a:p>
            <a:pPr lvl="0"/>
            <a:r>
              <a:t>ArcGIS has a Python console</a:t>
            </a:r>
          </a:p>
          <a:p>
            <a:pPr lvl="0"/>
            <a:r>
              <a:t>has some IDE functionality</a:t>
            </a:r>
          </a:p>
          <a:p>
            <a:pPr lvl="0"/>
            <a:r>
              <a:t>allows the user to save Code (right-click &gt; Save as)</a:t>
            </a:r>
          </a:p>
          <a:p>
            <a:pPr lvl="0"/>
            <a:r>
              <a:t>load a saved script (right-click &gt; Load)</a:t>
            </a:r>
          </a:p>
          <a:p>
            <a:pPr lvl="0"/>
            <a:r>
              <a:t>but it is missing some of the functionality of a stand-alone IDE</a:t>
            </a:r>
          </a:p>
          <a:p>
            <a:pPr lvl="0"/>
            <a:r>
              <a:t>light-weight and allow scripts to be run and tested outside of ArcGIS software.</a:t>
            </a:r>
          </a:p>
        </p:txBody>
      </p:sp>
    </p:spTree>
    <p:extLst>
      <p:ext uri="{BB962C8B-B14F-4D97-AF65-F5344CB8AC3E}">
        <p14:creationId xmlns:p14="http://schemas.microsoft.com/office/powerpoint/2010/main" val="26194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QGIS python</a:t>
            </a:r>
          </a:p>
        </p:txBody>
      </p:sp>
      <p:sp>
        <p:nvSpPr>
          <p:cNvPr id="3" name="Content Placeholder 2"/>
          <p:cNvSpPr>
            <a:spLocks noGrp="1"/>
          </p:cNvSpPr>
          <p:nvPr>
            <p:ph idx="1"/>
          </p:nvPr>
        </p:nvSpPr>
        <p:spPr/>
        <p:txBody>
          <a:bodyPr/>
          <a:lstStyle/>
          <a:p>
            <a:pPr lvl="0"/>
            <a:r>
              <a:t>QGIS has a Python console</a:t>
            </a:r>
          </a:p>
          <a:p>
            <a:pPr lvl="0"/>
            <a:r>
              <a:t>an interactive shell for the python command executions</a:t>
            </a:r>
          </a:p>
          <a:p>
            <a:pPr lvl="0"/>
            <a:r>
              <a:t>has a python file editor that allows you to edit and save your python scripts.</a:t>
            </a:r>
          </a:p>
        </p:txBody>
      </p:sp>
    </p:spTree>
    <p:extLst>
      <p:ext uri="{BB962C8B-B14F-4D97-AF65-F5344CB8AC3E}">
        <p14:creationId xmlns:p14="http://schemas.microsoft.com/office/powerpoint/2010/main" val="2740080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Overview to Visual Studio Code</a:t>
            </a:r>
          </a:p>
        </p:txBody>
      </p:sp>
      <p:sp>
        <p:nvSpPr>
          <p:cNvPr id="3" name="Content Placeholder 2"/>
          <p:cNvSpPr>
            <a:spLocks noGrp="1"/>
          </p:cNvSpPr>
          <p:nvPr>
            <p:ph idx="1"/>
          </p:nvPr>
        </p:nvSpPr>
        <p:spPr/>
        <p:txBody>
          <a:bodyPr/>
          <a:lstStyle/>
          <a:p>
            <a:pPr lvl="0"/>
            <a:r>
              <a:t>Advantages</a:t>
            </a:r>
          </a:p>
          <a:p>
            <a:pPr lvl="1"/>
            <a:r>
              <a:t>Cross-platform support</a:t>
            </a:r>
          </a:p>
          <a:p>
            <a:pPr lvl="1"/>
            <a:r>
              <a:t>Light-weight</a:t>
            </a:r>
          </a:p>
          <a:p>
            <a:pPr lvl="1"/>
            <a:r>
              <a:t>Robust Architecture</a:t>
            </a:r>
          </a:p>
          <a:p>
            <a:pPr lvl="1"/>
            <a:r>
              <a:t>Intelli-Sense</a:t>
            </a:r>
          </a:p>
          <a:p>
            <a:pPr lvl="1"/>
            <a:r>
              <a:t>Freeware</a:t>
            </a:r>
          </a:p>
        </p:txBody>
      </p:sp>
    </p:spTree>
    <p:extLst>
      <p:ext uri="{BB962C8B-B14F-4D97-AF65-F5344CB8AC3E}">
        <p14:creationId xmlns:p14="http://schemas.microsoft.com/office/powerpoint/2010/main" val="3302773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Install Visual Studio Code and the Python Extension</a:t>
            </a:r>
          </a:p>
        </p:txBody>
      </p:sp>
      <p:sp>
        <p:nvSpPr>
          <p:cNvPr id="3" name="Content Placeholder 2"/>
          <p:cNvSpPr>
            <a:spLocks noGrp="1"/>
          </p:cNvSpPr>
          <p:nvPr>
            <p:ph idx="1"/>
          </p:nvPr>
        </p:nvSpPr>
        <p:spPr/>
        <p:txBody>
          <a:bodyPr/>
          <a:lstStyle/>
          <a:p>
            <a:pPr lvl="0"/>
            <a:r>
              <a:rPr dirty="0"/>
              <a:t>install VS Code</a:t>
            </a:r>
            <a:r>
              <a:rPr lang="en-US" dirty="0"/>
              <a:t> appropriate for your system</a:t>
            </a:r>
            <a:endParaRPr dirty="0"/>
          </a:p>
          <a:p>
            <a:pPr lvl="0"/>
            <a:r>
              <a:rPr dirty="0"/>
              <a:t>Next, install the Python extension for VS Code from the Visual Studio Marketplace.</a:t>
            </a:r>
          </a:p>
          <a:p>
            <a:pPr lvl="0"/>
            <a:r>
              <a:rPr dirty="0"/>
              <a:t>The Python extension is named Python and it</a:t>
            </a:r>
            <a:r>
              <a:rPr lang="en-US" dirty="0"/>
              <a:t>'</a:t>
            </a:r>
            <a:r>
              <a:rPr dirty="0"/>
              <a:t>s published by Microsoft.</a:t>
            </a:r>
          </a:p>
          <a:p>
            <a:pPr lvl="0"/>
            <a:r>
              <a:rPr dirty="0"/>
              <a:t>Install a Python interpreter</a:t>
            </a:r>
          </a:p>
          <a:p>
            <a:pPr lvl="1"/>
            <a:r>
              <a:rPr dirty="0"/>
              <a:t>Along with the Python extension, you need to install a Python interpreter.</a:t>
            </a:r>
          </a:p>
        </p:txBody>
      </p:sp>
    </p:spTree>
    <p:extLst>
      <p:ext uri="{BB962C8B-B14F-4D97-AF65-F5344CB8AC3E}">
        <p14:creationId xmlns:p14="http://schemas.microsoft.com/office/powerpoint/2010/main" val="1509396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Get Started part</a:t>
            </a:r>
          </a:p>
        </p:txBody>
      </p:sp>
      <p:sp>
        <p:nvSpPr>
          <p:cNvPr id="3" name="Content Placeholder 2"/>
          <p:cNvSpPr>
            <a:spLocks noGrp="1"/>
          </p:cNvSpPr>
          <p:nvPr>
            <p:ph idx="1"/>
          </p:nvPr>
        </p:nvSpPr>
        <p:spPr/>
        <p:txBody>
          <a:bodyPr/>
          <a:lstStyle/>
          <a:p>
            <a:pPr lvl="0"/>
            <a:r>
              <a:t>VS code UI menu </a:t>
            </a:r>
            <a:r>
              <a:rPr i="1"/>
              <a:t>&gt;</a:t>
            </a:r>
            <a:r>
              <a:t> Get Started</a:t>
            </a:r>
          </a:p>
          <a:p>
            <a:pPr lvl="0"/>
            <a:r>
              <a:t>It can be used to</a:t>
            </a:r>
          </a:p>
          <a:p>
            <a:pPr lvl="1"/>
            <a:r>
              <a:t>Start new file</a:t>
            </a:r>
          </a:p>
          <a:p>
            <a:pPr lvl="1"/>
            <a:r>
              <a:t>open file</a:t>
            </a:r>
          </a:p>
          <a:p>
            <a:pPr lvl="1"/>
            <a:r>
              <a:t>open folder</a:t>
            </a:r>
          </a:p>
          <a:p>
            <a:pPr lvl="0"/>
            <a:r>
              <a:t>It list recently used codes, and folder</a:t>
            </a:r>
          </a:p>
        </p:txBody>
      </p:sp>
    </p:spTree>
    <p:extLst>
      <p:ext uri="{BB962C8B-B14F-4D97-AF65-F5344CB8AC3E}">
        <p14:creationId xmlns:p14="http://schemas.microsoft.com/office/powerpoint/2010/main" val="90950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Introduction</a:t>
            </a:r>
          </a:p>
        </p:txBody>
      </p:sp>
      <p:sp>
        <p:nvSpPr>
          <p:cNvPr id="3" name="Content Placeholder 2"/>
          <p:cNvSpPr>
            <a:spLocks noGrp="1"/>
          </p:cNvSpPr>
          <p:nvPr>
            <p:ph idx="1"/>
          </p:nvPr>
        </p:nvSpPr>
        <p:spPr/>
        <p:txBody>
          <a:bodyPr/>
          <a:lstStyle/>
          <a:p>
            <a:pPr lvl="0"/>
            <a:r>
              <a:rPr dirty="0"/>
              <a:t>demonstrates the capabilities of scripting for geospatial data analysis, and some characteristics of the Python programming language.</a:t>
            </a:r>
            <a:endParaRPr lang="en-US" dirty="0"/>
          </a:p>
          <a:p>
            <a:pPr lvl="0"/>
            <a:r>
              <a:rPr lang="en-US" dirty="0"/>
              <a:t>Session objectives</a:t>
            </a:r>
          </a:p>
          <a:p>
            <a:pPr lvl="1"/>
            <a:r>
              <a:rPr lang="en-US" dirty="0"/>
              <a:t>Articulate in general terms, what scripting can do for GIS workﬂows.</a:t>
            </a:r>
          </a:p>
          <a:p>
            <a:pPr lvl="1"/>
            <a:r>
              <a:rPr lang="en-US" dirty="0"/>
              <a:t>Explain why Python is selected for GIS programming.</a:t>
            </a:r>
          </a:p>
          <a:p>
            <a:pPr lvl="1"/>
            <a:r>
              <a:rPr lang="en-US" dirty="0"/>
              <a:t>Run Code in </a:t>
            </a:r>
            <a:r>
              <a:rPr lang="en-US" dirty="0" err="1"/>
              <a:t>Pyhton</a:t>
            </a:r>
            <a:r>
              <a:rPr lang="en-US" dirty="0"/>
              <a:t>, ArcGIS Python Window and / or Visual Studio Code.</a:t>
            </a:r>
          </a:p>
          <a:p>
            <a:pPr lvl="0"/>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Verify the Python installation</a:t>
            </a:r>
          </a:p>
        </p:txBody>
      </p:sp>
      <p:sp>
        <p:nvSpPr>
          <p:cNvPr id="3" name="Content Placeholder 2"/>
          <p:cNvSpPr>
            <a:spLocks noGrp="1"/>
          </p:cNvSpPr>
          <p:nvPr>
            <p:ph idx="1"/>
          </p:nvPr>
        </p:nvSpPr>
        <p:spPr/>
        <p:txBody>
          <a:bodyPr/>
          <a:lstStyle/>
          <a:p>
            <a:pPr lvl="0"/>
            <a:r>
              <a:rPr dirty="0"/>
              <a:t>open a command prompt and run the following command: </a:t>
            </a:r>
            <a:endParaRPr lang="en-US" dirty="0"/>
          </a:p>
          <a:p>
            <a:pPr lvl="1"/>
            <a:r>
              <a:rPr i="1" dirty="0" err="1"/>
              <a:t>py</a:t>
            </a:r>
            <a:r>
              <a:rPr i="1" dirty="0"/>
              <a:t> -3 –version</a:t>
            </a:r>
          </a:p>
          <a:p>
            <a:pPr lvl="0"/>
            <a:r>
              <a:rPr dirty="0"/>
              <a:t>If the installation was successful, the output window should show the version of Python that you installed.</a:t>
            </a:r>
          </a:p>
        </p:txBody>
      </p:sp>
    </p:spTree>
    <p:extLst>
      <p:ext uri="{BB962C8B-B14F-4D97-AF65-F5344CB8AC3E}">
        <p14:creationId xmlns:p14="http://schemas.microsoft.com/office/powerpoint/2010/main" val="527490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Select a Python interpreter</a:t>
            </a:r>
          </a:p>
        </p:txBody>
      </p:sp>
      <p:sp>
        <p:nvSpPr>
          <p:cNvPr id="3" name="Content Placeholder 2"/>
          <p:cNvSpPr>
            <a:spLocks noGrp="1"/>
          </p:cNvSpPr>
          <p:nvPr>
            <p:ph idx="1"/>
          </p:nvPr>
        </p:nvSpPr>
        <p:spPr/>
        <p:txBody>
          <a:bodyPr/>
          <a:lstStyle/>
          <a:p>
            <a:pPr lvl="0"/>
            <a:r>
              <a:t>in order to run Python code and get Python </a:t>
            </a:r>
            <a:r>
              <a:rPr i="1"/>
              <a:t>IntelliSense</a:t>
            </a:r>
            <a:r>
              <a:t>, you must tell VS Code which interpreter to use.</a:t>
            </a:r>
          </a:p>
          <a:p>
            <a:pPr lvl="0"/>
            <a:r>
              <a:t>E.g. From within VS Code</a:t>
            </a:r>
          </a:p>
          <a:p>
            <a:pPr lvl="1"/>
            <a:r>
              <a:t>select a Python 3 interpreter by opening the Command Palette (Ctrl+Shift+P)</a:t>
            </a:r>
          </a:p>
          <a:p>
            <a:pPr lvl="1"/>
            <a:r>
              <a:t>start typing the Python:</a:t>
            </a:r>
          </a:p>
          <a:p>
            <a:pPr lvl="2"/>
            <a:r>
              <a:t>Select Interpreter command to search</a:t>
            </a:r>
          </a:p>
          <a:p>
            <a:pPr lvl="2"/>
            <a:r>
              <a:t>select the command.</a:t>
            </a:r>
          </a:p>
        </p:txBody>
      </p:sp>
    </p:spTree>
    <p:extLst>
      <p:ext uri="{BB962C8B-B14F-4D97-AF65-F5344CB8AC3E}">
        <p14:creationId xmlns:p14="http://schemas.microsoft.com/office/powerpoint/2010/main" val="1212955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Start VS Code and open folder project (workspace) folder</a:t>
            </a:r>
          </a:p>
        </p:txBody>
      </p:sp>
      <p:sp>
        <p:nvSpPr>
          <p:cNvPr id="3" name="Content Placeholder 2"/>
          <p:cNvSpPr>
            <a:spLocks noGrp="1"/>
          </p:cNvSpPr>
          <p:nvPr>
            <p:ph idx="1"/>
          </p:nvPr>
        </p:nvSpPr>
        <p:spPr/>
        <p:txBody>
          <a:bodyPr/>
          <a:lstStyle/>
          <a:p>
            <a:pPr lvl="0"/>
            <a:r>
              <a:t>Save your codes in a folder created for you specific project.</a:t>
            </a:r>
          </a:p>
          <a:p>
            <a:pPr lvl="1"/>
            <a:r>
              <a:t>create a folder (using appropriate folder name).</a:t>
            </a:r>
          </a:p>
          <a:p>
            <a:pPr lvl="1"/>
            <a:r>
              <a:t>You can run VS Code through the operating system UI,</a:t>
            </a:r>
          </a:p>
          <a:p>
            <a:pPr lvl="1"/>
            <a:r>
              <a:t>File &gt; Open Folder to open the project folder</a:t>
            </a:r>
          </a:p>
        </p:txBody>
      </p:sp>
    </p:spTree>
    <p:extLst>
      <p:ext uri="{BB962C8B-B14F-4D97-AF65-F5344CB8AC3E}">
        <p14:creationId xmlns:p14="http://schemas.microsoft.com/office/powerpoint/2010/main" val="2807657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lvl="0" indent="0">
              <a:buNone/>
            </a:pPr>
            <a:r>
              <a:rPr sz="2000" dirty="0"/>
              <a:t>Activity: Open the following folder in VS code and open the two python scripts:</a:t>
            </a:r>
          </a:p>
        </p:txBody>
      </p:sp>
      <p:sp>
        <p:nvSpPr>
          <p:cNvPr id="3" name="Content Placeholder 2"/>
          <p:cNvSpPr>
            <a:spLocks noGrp="1"/>
          </p:cNvSpPr>
          <p:nvPr>
            <p:ph idx="1"/>
          </p:nvPr>
        </p:nvSpPr>
        <p:spPr/>
        <p:txBody>
          <a:bodyPr/>
          <a:lstStyle/>
          <a:p>
            <a:pPr lvl="0"/>
            <a:r>
              <a:rPr lang="en-US" i="1" dirty="0"/>
              <a:t>Open</a:t>
            </a:r>
          </a:p>
          <a:p>
            <a:pPr lvl="1"/>
            <a:r>
              <a:rPr i="1" dirty="0"/>
              <a:t>C:/</a:t>
            </a:r>
            <a:r>
              <a:rPr i="1" dirty="0" err="1"/>
              <a:t>geodb</a:t>
            </a:r>
            <a:r>
              <a:rPr i="1" dirty="0"/>
              <a:t>/</a:t>
            </a:r>
            <a:r>
              <a:rPr i="1" dirty="0" err="1"/>
              <a:t>pyScript</a:t>
            </a:r>
            <a:endParaRPr i="1" dirty="0"/>
          </a:p>
          <a:p>
            <a:pPr lvl="2"/>
            <a:r>
              <a:rPr i="1" dirty="0" err="1"/>
              <a:t>riverBufferLanduse.py</a:t>
            </a:r>
            <a:endParaRPr i="1" dirty="0"/>
          </a:p>
          <a:p>
            <a:pPr lvl="2"/>
            <a:r>
              <a:rPr i="1" dirty="0" err="1"/>
              <a:t>gpsDataFilter.py</a:t>
            </a:r>
            <a:endParaRPr lang="en-US" i="1" dirty="0"/>
          </a:p>
          <a:p>
            <a:pPr lvl="0"/>
            <a:r>
              <a:rPr lang="en-US" dirty="0"/>
              <a:t>Run code</a:t>
            </a:r>
          </a:p>
          <a:p>
            <a:pPr lvl="1"/>
            <a:r>
              <a:rPr lang="en-US" dirty="0"/>
              <a:t>Select the file that you want to run (</a:t>
            </a:r>
            <a:r>
              <a:rPr lang="en-US" i="1" dirty="0" err="1"/>
              <a:t>gpsDataFilter.py</a:t>
            </a:r>
            <a:r>
              <a:rPr lang="en-US" dirty="0"/>
              <a:t>)</a:t>
            </a:r>
          </a:p>
          <a:p>
            <a:pPr lvl="1"/>
            <a:r>
              <a:rPr lang="en-US" dirty="0"/>
              <a:t>Just click the Run Python File in Terminal play button in the top-right side of the editor.</a:t>
            </a:r>
          </a:p>
          <a:p>
            <a:pPr lvl="1"/>
            <a:endParaRPr i="1" dirty="0"/>
          </a:p>
        </p:txBody>
      </p:sp>
    </p:spTree>
    <p:extLst>
      <p:ext uri="{BB962C8B-B14F-4D97-AF65-F5344CB8AC3E}">
        <p14:creationId xmlns:p14="http://schemas.microsoft.com/office/powerpoint/2010/main" val="186116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What is displayed in the termianl window?</a:t>
            </a:r>
          </a:p>
        </p:txBody>
      </p:sp>
      <p:sp>
        <p:nvSpPr>
          <p:cNvPr id="3" name="Content Placeholder 2"/>
          <p:cNvSpPr>
            <a:spLocks noGrp="1"/>
          </p:cNvSpPr>
          <p:nvPr>
            <p:ph idx="1"/>
          </p:nvPr>
        </p:nvSpPr>
        <p:spPr/>
        <p:txBody>
          <a:bodyPr/>
          <a:lstStyle/>
          <a:p>
            <a:pPr lvl="0"/>
            <a:r>
              <a:rPr dirty="0"/>
              <a:t>Select the second file that you want to run </a:t>
            </a:r>
            <a:endParaRPr lang="en-US" dirty="0"/>
          </a:p>
          <a:p>
            <a:pPr lvl="1"/>
            <a:r>
              <a:rPr dirty="0" err="1"/>
              <a:t>riverBufferLanduse.py</a:t>
            </a:r>
            <a:endParaRPr dirty="0"/>
          </a:p>
        </p:txBody>
      </p:sp>
    </p:spTree>
    <p:extLst>
      <p:ext uri="{BB962C8B-B14F-4D97-AF65-F5344CB8AC3E}">
        <p14:creationId xmlns:p14="http://schemas.microsoft.com/office/powerpoint/2010/main" val="50967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Create a Python Hello World source code file</a:t>
            </a:r>
          </a:p>
        </p:txBody>
      </p:sp>
      <p:sp>
        <p:nvSpPr>
          <p:cNvPr id="3" name="Content Placeholder 2"/>
          <p:cNvSpPr>
            <a:spLocks noGrp="1"/>
          </p:cNvSpPr>
          <p:nvPr>
            <p:ph idx="1"/>
          </p:nvPr>
        </p:nvSpPr>
        <p:spPr/>
        <p:txBody>
          <a:bodyPr/>
          <a:lstStyle/>
          <a:p>
            <a:pPr lvl="0"/>
            <a:r>
              <a:t>From the File Explorer toolbar, select the New File button on the hello folder</a:t>
            </a:r>
          </a:p>
          <a:p>
            <a:pPr lvl="1"/>
            <a:r>
              <a:t>if the folder is not yet created, create it.</a:t>
            </a:r>
          </a:p>
          <a:p>
            <a:pPr lvl="0"/>
            <a:r>
              <a:t>Name the filehello.py, and it automatically opens in the editor:</a:t>
            </a:r>
          </a:p>
          <a:p>
            <a:pPr lvl="0"/>
            <a:r>
              <a:t>By using the .py file extension, you tell VS Code to interpret this file as a Python program</a:t>
            </a:r>
          </a:p>
        </p:txBody>
      </p:sp>
    </p:spTree>
    <p:extLst>
      <p:ext uri="{BB962C8B-B14F-4D97-AF65-F5344CB8AC3E}">
        <p14:creationId xmlns:p14="http://schemas.microsoft.com/office/powerpoint/2010/main" val="1989058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File Explorer toolbar</a:t>
            </a:r>
          </a:p>
        </p:txBody>
      </p:sp>
      <p:sp>
        <p:nvSpPr>
          <p:cNvPr id="3" name="Content Placeholder 2"/>
          <p:cNvSpPr>
            <a:spLocks noGrp="1"/>
          </p:cNvSpPr>
          <p:nvPr>
            <p:ph idx="1"/>
          </p:nvPr>
        </p:nvSpPr>
        <p:spPr/>
        <p:txBody>
          <a:bodyPr>
            <a:normAutofit lnSpcReduction="10000"/>
          </a:bodyPr>
          <a:lstStyle/>
          <a:p>
            <a:pPr lvl="0"/>
            <a:r>
              <a:t>allows you to create folders within your workspace to better organize your code.</a:t>
            </a:r>
          </a:p>
          <a:p>
            <a:pPr lvl="0"/>
            <a:r>
              <a:t>You can use the New folder button to quickly create a folder.</a:t>
            </a:r>
          </a:p>
          <a:p>
            <a:pPr lvl="0"/>
            <a:r>
              <a:t>Now that you have a code file in your Workspace, enter the following source code in hello.py:</a:t>
            </a:r>
          </a:p>
          <a:p>
            <a:pPr lvl="0" indent="0">
              <a:buNone/>
            </a:pPr>
            <a:r>
              <a:rPr>
                <a:latin typeface="Courier"/>
              </a:rPr>
              <a:t>msg </a:t>
            </a:r>
            <a:r>
              <a:rPr>
                <a:solidFill>
                  <a:srgbClr val="666666"/>
                </a:solidFill>
                <a:latin typeface="Courier"/>
              </a:rPr>
              <a:t>=</a:t>
            </a:r>
            <a:r>
              <a:rPr>
                <a:latin typeface="Courier"/>
              </a:rPr>
              <a:t> </a:t>
            </a:r>
            <a:r>
              <a:rPr>
                <a:solidFill>
                  <a:srgbClr val="4070A0"/>
                </a:solidFill>
                <a:latin typeface="Courier"/>
              </a:rPr>
              <a:t>"Hello World"</a:t>
            </a:r>
            <a:br/>
            <a:r>
              <a:rPr>
                <a:latin typeface="Courier"/>
              </a:rPr>
              <a:t>print(msg)</a:t>
            </a:r>
          </a:p>
          <a:p>
            <a:pPr lvl="0" indent="0">
              <a:buNone/>
            </a:pPr>
            <a:r>
              <a:rPr>
                <a:latin typeface="Courier"/>
              </a:rPr>
              <a:t>## Hello World</a:t>
            </a:r>
          </a:p>
          <a:p>
            <a:pPr lvl="0"/>
            <a:r>
              <a:t>When you start typing print, notice how IntelliSense presents auto-completion options.</a:t>
            </a:r>
          </a:p>
        </p:txBody>
      </p:sp>
    </p:spTree>
    <p:extLst>
      <p:ext uri="{BB962C8B-B14F-4D97-AF65-F5344CB8AC3E}">
        <p14:creationId xmlns:p14="http://schemas.microsoft.com/office/powerpoint/2010/main" val="78166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IntelliSense and auto-completions</a:t>
            </a:r>
          </a:p>
        </p:txBody>
      </p:sp>
      <p:sp>
        <p:nvSpPr>
          <p:cNvPr id="3" name="Content Placeholder 2"/>
          <p:cNvSpPr>
            <a:spLocks noGrp="1"/>
          </p:cNvSpPr>
          <p:nvPr>
            <p:ph idx="1"/>
          </p:nvPr>
        </p:nvSpPr>
        <p:spPr/>
        <p:txBody>
          <a:bodyPr>
            <a:normAutofit/>
          </a:bodyPr>
          <a:lstStyle/>
          <a:p>
            <a:pPr lvl="0"/>
            <a:r>
              <a:rPr dirty="0"/>
              <a:t>work for standard Python modules as well as other packages you</a:t>
            </a:r>
            <a:r>
              <a:rPr lang="en-US" dirty="0"/>
              <a:t>'</a:t>
            </a:r>
            <a:r>
              <a:rPr dirty="0"/>
              <a:t>ve installed into the environment of the selected Python interpreter. It also provides completions for methods available on object types. For example, because the msg variable contains a string,</a:t>
            </a:r>
          </a:p>
          <a:p>
            <a:pPr lvl="0"/>
            <a:r>
              <a:rPr dirty="0"/>
              <a:t>provides string methods when you type msg.:</a:t>
            </a:r>
          </a:p>
          <a:p>
            <a:pPr lvl="0"/>
            <a:r>
              <a:rPr dirty="0"/>
              <a:t>Feel free to experiment with IntelliSense some mor</a:t>
            </a:r>
          </a:p>
          <a:p>
            <a:pPr lvl="0"/>
            <a:r>
              <a:rPr dirty="0"/>
              <a:t>Run Hello World: click the </a:t>
            </a:r>
            <a:r>
              <a:rPr i="1" dirty="0"/>
              <a:t>Run Python File</a:t>
            </a:r>
            <a:r>
              <a:rPr dirty="0"/>
              <a:t> in Terminal play button in the </a:t>
            </a:r>
            <a:r>
              <a:rPr i="1" dirty="0"/>
              <a:t>top-right</a:t>
            </a:r>
            <a:r>
              <a:rPr dirty="0"/>
              <a:t> side of the editor.</a:t>
            </a:r>
          </a:p>
        </p:txBody>
      </p:sp>
    </p:spTree>
    <p:extLst>
      <p:ext uri="{BB962C8B-B14F-4D97-AF65-F5344CB8AC3E}">
        <p14:creationId xmlns:p14="http://schemas.microsoft.com/office/powerpoint/2010/main" val="2427392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other ways you can run Python code within VS Code</a:t>
            </a:r>
          </a:p>
        </p:txBody>
      </p:sp>
      <p:sp>
        <p:nvSpPr>
          <p:cNvPr id="3" name="Content Placeholder 2"/>
          <p:cNvSpPr>
            <a:spLocks noGrp="1"/>
          </p:cNvSpPr>
          <p:nvPr>
            <p:ph idx="1"/>
          </p:nvPr>
        </p:nvSpPr>
        <p:spPr/>
        <p:txBody>
          <a:bodyPr/>
          <a:lstStyle/>
          <a:p>
            <a:pPr lvl="0"/>
            <a:r>
              <a:t>Right-click anywhere in the editor window and select Run Python File in Terminal (which saves the file automatically):</a:t>
            </a:r>
          </a:p>
          <a:p>
            <a:pPr lvl="0"/>
            <a:r>
              <a:t>Select one or more lines, then press Shift+Enter or right-click and select Run Selection/Line in Python Terminal.</a:t>
            </a:r>
          </a:p>
          <a:p>
            <a:pPr lvl="0"/>
            <a:r>
              <a:t>From the Command Palette (Ctrl+Shift+P)</a:t>
            </a:r>
          </a:p>
          <a:p>
            <a:pPr lvl="1"/>
            <a:r>
              <a:t>select the Python &gt;Start REPL command to open a REPL terminal for the currently selected Python interpreter.</a:t>
            </a:r>
          </a:p>
          <a:p>
            <a:pPr lvl="1"/>
            <a:r>
              <a:t>In the REPL, you can then enter and run lines of code one at a time.</a:t>
            </a:r>
          </a:p>
        </p:txBody>
      </p:sp>
    </p:spTree>
    <p:extLst>
      <p:ext uri="{BB962C8B-B14F-4D97-AF65-F5344CB8AC3E}">
        <p14:creationId xmlns:p14="http://schemas.microsoft.com/office/powerpoint/2010/main" val="536316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Python IDE</a:t>
            </a:r>
          </a:p>
        </p:txBody>
      </p:sp>
      <p:sp>
        <p:nvSpPr>
          <p:cNvPr id="3" name="Content Placeholder 2"/>
          <p:cNvSpPr>
            <a:spLocks noGrp="1"/>
          </p:cNvSpPr>
          <p:nvPr>
            <p:ph idx="1"/>
          </p:nvPr>
        </p:nvSpPr>
        <p:spPr/>
        <p:txBody>
          <a:bodyPr/>
          <a:lstStyle/>
          <a:p>
            <a:pPr marL="0" lvl="0" indent="0">
              <a:buNone/>
            </a:pPr>
            <a:r>
              <a:t>For the python IDE refer to the help of Python.</a:t>
            </a:r>
          </a:p>
        </p:txBody>
      </p:sp>
    </p:spTree>
    <p:extLst>
      <p:ext uri="{BB962C8B-B14F-4D97-AF65-F5344CB8AC3E}">
        <p14:creationId xmlns:p14="http://schemas.microsoft.com/office/powerpoint/2010/main" val="241635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GIS and Scripting</a:t>
            </a:r>
          </a:p>
        </p:txBody>
      </p:sp>
      <p:sp>
        <p:nvSpPr>
          <p:cNvPr id="3" name="Content Placeholder 2"/>
          <p:cNvSpPr>
            <a:spLocks noGrp="1"/>
          </p:cNvSpPr>
          <p:nvPr>
            <p:ph idx="1"/>
          </p:nvPr>
        </p:nvSpPr>
        <p:spPr/>
        <p:txBody>
          <a:bodyPr/>
          <a:lstStyle/>
          <a:p>
            <a:pPr lvl="0"/>
            <a:r>
              <a:rPr dirty="0"/>
              <a:t>center of GIS is geographic data analysis</a:t>
            </a:r>
          </a:p>
          <a:p>
            <a:pPr lvl="0"/>
            <a:r>
              <a:rPr dirty="0"/>
              <a:t>analysis may need to be repeated on</a:t>
            </a:r>
          </a:p>
          <a:p>
            <a:pPr lvl="1"/>
            <a:r>
              <a:rPr dirty="0"/>
              <a:t>multiple ﬁelds,</a:t>
            </a:r>
          </a:p>
          <a:p>
            <a:pPr lvl="1"/>
            <a:r>
              <a:rPr dirty="0"/>
              <a:t>ﬁles, and directories,</a:t>
            </a:r>
          </a:p>
          <a:p>
            <a:pPr lvl="1"/>
            <a:r>
              <a:rPr dirty="0"/>
              <a:t>repeated monthly or even daily, and</a:t>
            </a:r>
          </a:p>
          <a:p>
            <a:pPr lvl="1"/>
            <a:r>
              <a:rPr dirty="0"/>
              <a:t>it may need to be performed by multiple users.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ArcGIS Python Window</a:t>
            </a:r>
          </a:p>
        </p:txBody>
      </p:sp>
      <p:sp>
        <p:nvSpPr>
          <p:cNvPr id="3" name="Content Placeholder 2"/>
          <p:cNvSpPr>
            <a:spLocks noGrp="1"/>
          </p:cNvSpPr>
          <p:nvPr>
            <p:ph idx="1"/>
          </p:nvPr>
        </p:nvSpPr>
        <p:spPr/>
        <p:txBody>
          <a:bodyPr/>
          <a:lstStyle/>
          <a:p>
            <a:pPr lvl="0"/>
            <a:r>
              <a:t>Example: This Python script calls the Buffer (Analysis) tool.</a:t>
            </a:r>
          </a:p>
          <a:p>
            <a:pPr lvl="0"/>
            <a:r>
              <a:rPr i="1"/>
              <a:t>simpleBuffer.py</a:t>
            </a:r>
          </a:p>
        </p:txBody>
      </p:sp>
    </p:spTree>
    <p:extLst>
      <p:ext uri="{BB962C8B-B14F-4D97-AF65-F5344CB8AC3E}">
        <p14:creationId xmlns:p14="http://schemas.microsoft.com/office/powerpoint/2010/main" val="3664193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The ArcGIS Python Window embedded in ArcMap.</a:t>
            </a:r>
          </a:p>
        </p:txBody>
      </p:sp>
      <p:sp>
        <p:nvSpPr>
          <p:cNvPr id="3" name="Content Placeholder 2"/>
          <p:cNvSpPr>
            <a:spLocks noGrp="1"/>
          </p:cNvSpPr>
          <p:nvPr>
            <p:ph idx="1"/>
          </p:nvPr>
        </p:nvSpPr>
        <p:spPr/>
        <p:txBody>
          <a:bodyPr>
            <a:normAutofit fontScale="92500" lnSpcReduction="10000"/>
          </a:bodyPr>
          <a:lstStyle/>
          <a:p>
            <a:pPr lvl="0"/>
            <a:r>
              <a:rPr dirty="0"/>
              <a:t>browse </a:t>
            </a:r>
            <a:r>
              <a:rPr lang="en-US" dirty="0"/>
              <a:t>'</a:t>
            </a:r>
            <a:r>
              <a:rPr dirty="0"/>
              <a:t>C:/</a:t>
            </a:r>
            <a:r>
              <a:rPr dirty="0" err="1"/>
              <a:t>pyScript</a:t>
            </a:r>
            <a:r>
              <a:rPr dirty="0"/>
              <a:t>) and open </a:t>
            </a:r>
            <a:r>
              <a:rPr lang="en-US" dirty="0"/>
              <a:t>'</a:t>
            </a:r>
            <a:r>
              <a:rPr dirty="0"/>
              <a:t>simpleBuffer.py</a:t>
            </a:r>
            <a:r>
              <a:rPr lang="en-US" dirty="0"/>
              <a:t>'</a:t>
            </a:r>
            <a:r>
              <a:rPr dirty="0"/>
              <a:t>.</a:t>
            </a:r>
          </a:p>
          <a:p>
            <a:pPr lvl="0"/>
            <a:r>
              <a:rPr dirty="0"/>
              <a:t>Copy the last three lines of Code from </a:t>
            </a:r>
            <a:r>
              <a:rPr lang="en-US" dirty="0"/>
              <a:t>'</a:t>
            </a:r>
            <a:r>
              <a:rPr dirty="0"/>
              <a:t>simpleBuffer.py</a:t>
            </a:r>
            <a:r>
              <a:rPr lang="en-US" dirty="0"/>
              <a:t>'</a:t>
            </a:r>
            <a:r>
              <a:rPr dirty="0"/>
              <a:t> into the ArcGIS Python Window.</a:t>
            </a:r>
          </a:p>
          <a:p>
            <a:pPr lvl="0"/>
            <a:r>
              <a:rPr dirty="0"/>
              <a:t>Press the </a:t>
            </a:r>
            <a:r>
              <a:rPr lang="en-US" dirty="0"/>
              <a:t>'</a:t>
            </a:r>
            <a:r>
              <a:rPr dirty="0"/>
              <a:t>Enter</a:t>
            </a:r>
            <a:r>
              <a:rPr lang="en-US" dirty="0"/>
              <a:t>'</a:t>
            </a:r>
            <a:r>
              <a:rPr dirty="0"/>
              <a:t> key and you</a:t>
            </a:r>
            <a:r>
              <a:rPr lang="en-US" dirty="0"/>
              <a:t>'</a:t>
            </a:r>
            <a:r>
              <a:rPr dirty="0"/>
              <a:t>ll see messages that the buffering is occurring.</a:t>
            </a:r>
          </a:p>
          <a:p>
            <a:pPr lvl="0"/>
            <a:r>
              <a:rPr dirty="0"/>
              <a:t>When the process completes, conﬁrm that an output buffer ﬁle has been created and added to the map.</a:t>
            </a:r>
          </a:p>
          <a:p>
            <a:pPr lvl="0"/>
            <a:r>
              <a:rPr dirty="0"/>
              <a:t>Conﬁrm that you see a message in the Python Window giving the name of the result ﬁle.</a:t>
            </a:r>
          </a:p>
          <a:p>
            <a:pPr lvl="0"/>
            <a:r>
              <a:rPr dirty="0"/>
              <a:t>You have just called a tool from Python.</a:t>
            </a:r>
          </a:p>
          <a:p>
            <a:pPr lvl="0"/>
            <a:r>
              <a:rPr dirty="0"/>
              <a:t>This is just like running it from the </a:t>
            </a:r>
            <a:r>
              <a:rPr dirty="0" err="1"/>
              <a:t>ArcToolbox</a:t>
            </a:r>
            <a:endParaRPr dirty="0"/>
          </a:p>
          <a:p>
            <a:pPr lvl="1"/>
            <a:r>
              <a:rPr i="1" dirty="0" err="1"/>
              <a:t>ArcToolbox</a:t>
            </a:r>
            <a:r>
              <a:rPr dirty="0"/>
              <a:t> &gt; </a:t>
            </a:r>
            <a:r>
              <a:rPr i="1" dirty="0"/>
              <a:t>Analysis tools</a:t>
            </a:r>
            <a:r>
              <a:rPr dirty="0"/>
              <a:t> &gt; </a:t>
            </a:r>
            <a:r>
              <a:rPr i="1" dirty="0"/>
              <a:t>Proximity</a:t>
            </a:r>
            <a:r>
              <a:rPr dirty="0"/>
              <a:t> &gt; </a:t>
            </a:r>
            <a:r>
              <a:rPr i="1" dirty="0"/>
              <a:t>Buffer</a:t>
            </a:r>
          </a:p>
        </p:txBody>
      </p:sp>
    </p:spTree>
    <p:extLst>
      <p:ext uri="{BB962C8B-B14F-4D97-AF65-F5344CB8AC3E}">
        <p14:creationId xmlns:p14="http://schemas.microsoft.com/office/powerpoint/2010/main" val="2987563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Getting started VS Code</a:t>
            </a:r>
          </a:p>
        </p:txBody>
      </p:sp>
      <p:sp>
        <p:nvSpPr>
          <p:cNvPr id="3" name="Content Placeholder 2"/>
          <p:cNvSpPr>
            <a:spLocks noGrp="1"/>
          </p:cNvSpPr>
          <p:nvPr>
            <p:ph idx="1"/>
          </p:nvPr>
        </p:nvSpPr>
        <p:spPr/>
        <p:txBody>
          <a:bodyPr/>
          <a:lstStyle/>
          <a:p>
            <a:pPr lvl="0"/>
            <a:r>
              <a:rPr dirty="0"/>
              <a:t>Start VS Code</a:t>
            </a:r>
          </a:p>
          <a:p>
            <a:pPr lvl="0"/>
            <a:r>
              <a:rPr dirty="0"/>
              <a:t>open the script </a:t>
            </a:r>
            <a:r>
              <a:rPr lang="en-US" dirty="0"/>
              <a:t>'</a:t>
            </a:r>
            <a:r>
              <a:rPr dirty="0"/>
              <a:t>describe_fc.py</a:t>
            </a:r>
            <a:r>
              <a:rPr lang="en-US" dirty="0"/>
              <a:t>'</a:t>
            </a:r>
            <a:endParaRPr dirty="0"/>
          </a:p>
          <a:p>
            <a:pPr lvl="0"/>
            <a:r>
              <a:rPr dirty="0"/>
              <a:t>identify the several highlighted Code components.</a:t>
            </a:r>
          </a:p>
          <a:p>
            <a:pPr lvl="0"/>
            <a:r>
              <a:rPr lang="en-US" dirty="0"/>
              <a:t>'</a:t>
            </a:r>
            <a:r>
              <a:rPr dirty="0"/>
              <a:t>describe_fc.py</a:t>
            </a:r>
            <a:r>
              <a:rPr lang="en-US" dirty="0"/>
              <a:t>'</a:t>
            </a:r>
            <a:r>
              <a:rPr dirty="0"/>
              <a:t> prints basic information about each feature class in a workspace.</a:t>
            </a:r>
          </a:p>
        </p:txBody>
      </p:sp>
    </p:spTree>
    <p:extLst>
      <p:ext uri="{BB962C8B-B14F-4D97-AF65-F5344CB8AC3E}">
        <p14:creationId xmlns:p14="http://schemas.microsoft.com/office/powerpoint/2010/main" val="1398654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To try this example, follow the next steps:</a:t>
            </a:r>
          </a:p>
        </p:txBody>
      </p:sp>
      <p:sp>
        <p:nvSpPr>
          <p:cNvPr id="3" name="Content Placeholder 2"/>
          <p:cNvSpPr>
            <a:spLocks noGrp="1"/>
          </p:cNvSpPr>
          <p:nvPr>
            <p:ph idx="1"/>
          </p:nvPr>
        </p:nvSpPr>
        <p:spPr/>
        <p:txBody>
          <a:bodyPr/>
          <a:lstStyle/>
          <a:p>
            <a:pPr lvl="0"/>
            <a:r>
              <a:rPr dirty="0"/>
              <a:t>Start VSC</a:t>
            </a:r>
          </a:p>
          <a:p>
            <a:pPr lvl="0"/>
            <a:r>
              <a:rPr dirty="0"/>
              <a:t>Select a Python interpreter</a:t>
            </a:r>
          </a:p>
          <a:p>
            <a:pPr lvl="0"/>
            <a:r>
              <a:rPr dirty="0"/>
              <a:t>Open the </a:t>
            </a:r>
            <a:r>
              <a:rPr lang="en-US" b="1" dirty="0">
                <a:solidFill>
                  <a:srgbClr val="0000FF"/>
                </a:solidFill>
              </a:rPr>
              <a:t>'</a:t>
            </a:r>
            <a:r>
              <a:rPr b="1" dirty="0">
                <a:solidFill>
                  <a:srgbClr val="0000FF"/>
                </a:solidFill>
              </a:rPr>
              <a:t>describe_fc.py</a:t>
            </a:r>
            <a:r>
              <a:rPr lang="en-US" b="1" dirty="0">
                <a:solidFill>
                  <a:srgbClr val="0000FF"/>
                </a:solidFill>
              </a:rPr>
              <a:t>'</a:t>
            </a:r>
            <a:r>
              <a:rPr b="1" dirty="0">
                <a:solidFill>
                  <a:srgbClr val="0000FF"/>
                </a:solidFill>
              </a:rPr>
              <a:t> </a:t>
            </a:r>
            <a:r>
              <a:rPr dirty="0"/>
              <a:t>in Visual Studio Code.</a:t>
            </a:r>
          </a:p>
          <a:p>
            <a:pPr lvl="0"/>
            <a:r>
              <a:rPr dirty="0"/>
              <a:t>You do not need to run the code!</a:t>
            </a:r>
          </a:p>
        </p:txBody>
      </p:sp>
    </p:spTree>
    <p:extLst>
      <p:ext uri="{BB962C8B-B14F-4D97-AF65-F5344CB8AC3E}">
        <p14:creationId xmlns:p14="http://schemas.microsoft.com/office/powerpoint/2010/main" val="1016051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The different components of the code</a:t>
            </a:r>
          </a:p>
        </p:txBody>
      </p:sp>
      <p:sp>
        <p:nvSpPr>
          <p:cNvPr id="3" name="Content Placeholder 2"/>
          <p:cNvSpPr>
            <a:spLocks noGrp="1"/>
          </p:cNvSpPr>
          <p:nvPr>
            <p:ph idx="1"/>
          </p:nvPr>
        </p:nvSpPr>
        <p:spPr/>
        <p:txBody>
          <a:bodyPr/>
          <a:lstStyle/>
          <a:p>
            <a:pPr lvl="0"/>
            <a:r>
              <a:rPr dirty="0"/>
              <a:t>displayed in different color</a:t>
            </a:r>
          </a:p>
          <a:p>
            <a:pPr lvl="0"/>
            <a:r>
              <a:rPr dirty="0"/>
              <a:t>There are</a:t>
            </a:r>
          </a:p>
          <a:p>
            <a:pPr lvl="1"/>
            <a:r>
              <a:rPr dirty="0"/>
              <a:t>special symbols (</a:t>
            </a:r>
            <a:r>
              <a:rPr i="1" dirty="0"/>
              <a:t>#</a:t>
            </a:r>
            <a:r>
              <a:rPr dirty="0"/>
              <a:t>)</a:t>
            </a:r>
          </a:p>
          <a:p>
            <a:pPr lvl="1"/>
            <a:r>
              <a:rPr i="1" dirty="0"/>
              <a:t>indentions</a:t>
            </a:r>
          </a:p>
          <a:p>
            <a:pPr lvl="1"/>
            <a:r>
              <a:rPr dirty="0"/>
              <a:t>dots(</a:t>
            </a:r>
            <a:r>
              <a:rPr i="1" dirty="0"/>
              <a:t>.</a:t>
            </a:r>
            <a:r>
              <a:rPr dirty="0"/>
              <a:t>)</a:t>
            </a:r>
            <a:endParaRPr lang="en-US" dirty="0"/>
          </a:p>
        </p:txBody>
      </p:sp>
    </p:spTree>
    <p:extLst>
      <p:ext uri="{BB962C8B-B14F-4D97-AF65-F5344CB8AC3E}">
        <p14:creationId xmlns:p14="http://schemas.microsoft.com/office/powerpoint/2010/main" val="1990687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Comments</a:t>
            </a:r>
            <a:endParaRPr dirty="0"/>
          </a:p>
        </p:txBody>
      </p:sp>
      <p:sp>
        <p:nvSpPr>
          <p:cNvPr id="3" name="Content Placeholder 2"/>
          <p:cNvSpPr>
            <a:spLocks noGrp="1"/>
          </p:cNvSpPr>
          <p:nvPr>
            <p:ph idx="1"/>
          </p:nvPr>
        </p:nvSpPr>
        <p:spPr/>
        <p:txBody>
          <a:bodyPr/>
          <a:lstStyle/>
          <a:p>
            <a:r>
              <a:rPr lang="en-US" dirty="0"/>
              <a:t>information only included for humans readers, not for the computer to interpret. </a:t>
            </a:r>
          </a:p>
          <a:p>
            <a:r>
              <a:rPr lang="en-US" dirty="0"/>
              <a:t>Anything that follows one or more hash sign (#) on a line of Python Code is a comment and is ignored by the computer.</a:t>
            </a:r>
            <a:endParaRPr dirty="0"/>
          </a:p>
        </p:txBody>
      </p:sp>
    </p:spTree>
    <p:extLst>
      <p:ext uri="{BB962C8B-B14F-4D97-AF65-F5344CB8AC3E}">
        <p14:creationId xmlns:p14="http://schemas.microsoft.com/office/powerpoint/2010/main" val="3334487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Comments</a:t>
            </a:r>
          </a:p>
        </p:txBody>
      </p:sp>
      <p:sp>
        <p:nvSpPr>
          <p:cNvPr id="3" name="Content Placeholder 2"/>
          <p:cNvSpPr>
            <a:spLocks noGrp="1"/>
          </p:cNvSpPr>
          <p:nvPr>
            <p:ph idx="1"/>
          </p:nvPr>
        </p:nvSpPr>
        <p:spPr/>
        <p:txBody>
          <a:bodyPr>
            <a:normAutofit/>
          </a:bodyPr>
          <a:lstStyle/>
          <a:p>
            <a:pPr lvl="0"/>
            <a:r>
              <a:rPr dirty="0"/>
              <a:t>Comments have several uses:</a:t>
            </a:r>
          </a:p>
          <a:p>
            <a:pPr lvl="1"/>
            <a:r>
              <a:rPr dirty="0"/>
              <a:t>Provide metadata—script name, purpose, author, data, usage (input), sample input syntax, expected output.</a:t>
            </a:r>
          </a:p>
          <a:p>
            <a:pPr lvl="1"/>
            <a:r>
              <a:rPr dirty="0"/>
              <a:t>Outline—for the programmer to ﬁll in the Code details and for the reader to glean the overall workﬂow.</a:t>
            </a:r>
          </a:p>
          <a:p>
            <a:pPr lvl="1"/>
            <a:r>
              <a:rPr dirty="0"/>
              <a:t>Clarify speciﬁc pieces of Code —good Python Code is highly readable, but some- times comments are still helpful.</a:t>
            </a:r>
          </a:p>
          <a:p>
            <a:pPr lvl="1"/>
            <a:r>
              <a:rPr dirty="0"/>
              <a:t>Debug—help the programmer isolate mistakes in the Code. Since comments are ignored by the computer,</a:t>
            </a:r>
          </a:p>
          <a:p>
            <a:pPr lvl="1"/>
            <a:r>
              <a:rPr dirty="0"/>
              <a:t>creating </a:t>
            </a:r>
            <a:r>
              <a:rPr lang="en-US" dirty="0"/>
              <a:t>'</a:t>
            </a:r>
            <a:r>
              <a:rPr dirty="0"/>
              <a:t>commented out</a:t>
            </a:r>
            <a:r>
              <a:rPr lang="en-US" dirty="0"/>
              <a:t>'</a:t>
            </a:r>
            <a:r>
              <a:rPr dirty="0"/>
              <a:t> sections, can help to focus attention on another section of Code.</a:t>
            </a:r>
          </a:p>
        </p:txBody>
      </p:sp>
    </p:spTree>
    <p:extLst>
      <p:ext uri="{BB962C8B-B14F-4D97-AF65-F5344CB8AC3E}">
        <p14:creationId xmlns:p14="http://schemas.microsoft.com/office/powerpoint/2010/main" val="3581859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Keywords</a:t>
            </a:r>
          </a:p>
        </p:txBody>
      </p:sp>
      <p:sp>
        <p:nvSpPr>
          <p:cNvPr id="3" name="Content Placeholder 2"/>
          <p:cNvSpPr>
            <a:spLocks noGrp="1"/>
          </p:cNvSpPr>
          <p:nvPr>
            <p:ph idx="1"/>
          </p:nvPr>
        </p:nvSpPr>
        <p:spPr/>
        <p:txBody>
          <a:bodyPr/>
          <a:lstStyle/>
          <a:p>
            <a:pPr lvl="0"/>
            <a:r>
              <a:rPr dirty="0"/>
              <a:t>words reserved for special usage.</a:t>
            </a:r>
          </a:p>
          <a:p>
            <a:pPr lvl="0"/>
            <a:r>
              <a:rPr lang="en-US" dirty="0"/>
              <a:t>'</a:t>
            </a:r>
            <a:r>
              <a:rPr dirty="0"/>
              <a:t>describe_fc.py</a:t>
            </a:r>
            <a:r>
              <a:rPr lang="en-US" dirty="0"/>
              <a:t>'</a:t>
            </a:r>
            <a:r>
              <a:rPr dirty="0"/>
              <a:t> uses keywords</a:t>
            </a:r>
          </a:p>
          <a:p>
            <a:pPr lvl="1"/>
            <a:r>
              <a:rPr dirty="0"/>
              <a:t>import, print, for, and in</a:t>
            </a:r>
          </a:p>
        </p:txBody>
      </p:sp>
    </p:spTree>
    <p:extLst>
      <p:ext uri="{BB962C8B-B14F-4D97-AF65-F5344CB8AC3E}">
        <p14:creationId xmlns:p14="http://schemas.microsoft.com/office/powerpoint/2010/main" val="1331634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list of Python keywords.</a:t>
            </a:r>
          </a:p>
        </p:txBody>
      </p:sp>
      <p:sp>
        <p:nvSpPr>
          <p:cNvPr id="3" name="Content Placeholder 2"/>
          <p:cNvSpPr>
            <a:spLocks noGrp="1"/>
          </p:cNvSpPr>
          <p:nvPr>
            <p:ph idx="1"/>
          </p:nvPr>
        </p:nvSpPr>
        <p:spPr/>
        <p:txBody>
          <a:bodyPr>
            <a:normAutofit lnSpcReduction="10000"/>
          </a:bodyPr>
          <a:lstStyle/>
          <a:p>
            <a:pPr lvl="0"/>
            <a:r>
              <a:rPr dirty="0"/>
              <a:t>refer the material:</a:t>
            </a:r>
            <a:endParaRPr lang="en-US" dirty="0"/>
          </a:p>
          <a:p>
            <a:pPr lvl="0"/>
            <a:r>
              <a:rPr i="1" dirty="0"/>
              <a:t>Python keywords</a:t>
            </a:r>
          </a:p>
          <a:p>
            <a:pPr lvl="1"/>
            <a:r>
              <a:rPr i="1" dirty="0"/>
              <a:t>and Del From not while</a:t>
            </a:r>
          </a:p>
          <a:p>
            <a:pPr lvl="1"/>
            <a:r>
              <a:rPr i="1" dirty="0"/>
              <a:t>as </a:t>
            </a:r>
            <a:r>
              <a:rPr i="1" dirty="0" err="1"/>
              <a:t>Elif</a:t>
            </a:r>
            <a:r>
              <a:rPr i="1" dirty="0"/>
              <a:t> Global or with</a:t>
            </a:r>
          </a:p>
          <a:p>
            <a:pPr lvl="1"/>
            <a:r>
              <a:rPr i="1" dirty="0"/>
              <a:t>assert Else If pass yield</a:t>
            </a:r>
          </a:p>
          <a:p>
            <a:pPr lvl="1"/>
            <a:r>
              <a:rPr i="1" dirty="0"/>
              <a:t>break except Import print</a:t>
            </a:r>
            <a:br>
              <a:rPr dirty="0"/>
            </a:br>
            <a:endParaRPr dirty="0"/>
          </a:p>
          <a:p>
            <a:pPr lvl="1"/>
            <a:r>
              <a:rPr i="1" dirty="0"/>
              <a:t>class Exec In raise</a:t>
            </a:r>
            <a:br>
              <a:rPr dirty="0"/>
            </a:br>
            <a:endParaRPr dirty="0"/>
          </a:p>
          <a:p>
            <a:pPr lvl="1"/>
            <a:r>
              <a:rPr i="1" dirty="0"/>
              <a:t>continue finally Is return</a:t>
            </a:r>
          </a:p>
          <a:p>
            <a:pPr lvl="1"/>
            <a:r>
              <a:rPr i="1" dirty="0"/>
              <a:t>def For lambda try</a:t>
            </a:r>
          </a:p>
        </p:txBody>
      </p:sp>
    </p:spTree>
    <p:extLst>
      <p:ext uri="{BB962C8B-B14F-4D97-AF65-F5344CB8AC3E}">
        <p14:creationId xmlns:p14="http://schemas.microsoft.com/office/powerpoint/2010/main" val="1941860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Indentation</a:t>
            </a:r>
          </a:p>
        </p:txBody>
      </p:sp>
      <p:sp>
        <p:nvSpPr>
          <p:cNvPr id="3" name="Content Placeholder 2"/>
          <p:cNvSpPr>
            <a:spLocks noGrp="1"/>
          </p:cNvSpPr>
          <p:nvPr>
            <p:ph idx="1"/>
          </p:nvPr>
        </p:nvSpPr>
        <p:spPr/>
        <p:txBody>
          <a:bodyPr/>
          <a:lstStyle/>
          <a:p>
            <a:pPr lvl="0"/>
            <a:r>
              <a:rPr dirty="0"/>
              <a:t>Indentation is meaningful in Python.</a:t>
            </a:r>
          </a:p>
          <a:p>
            <a:pPr lvl="0"/>
            <a:r>
              <a:rPr dirty="0"/>
              <a:t>Notice that lines 19–27 are indented to the same position in </a:t>
            </a:r>
            <a:r>
              <a:rPr lang="en-US" dirty="0"/>
              <a:t>'</a:t>
            </a:r>
            <a:r>
              <a:rPr i="1" dirty="0"/>
              <a:t>describe_fc.py</a:t>
            </a:r>
            <a:r>
              <a:rPr dirty="0"/>
              <a:t>.</a:t>
            </a:r>
            <a:r>
              <a:rPr lang="en-US" dirty="0"/>
              <a:t>'</a:t>
            </a:r>
            <a:endParaRPr dirty="0"/>
          </a:p>
          <a:p>
            <a:pPr lvl="0"/>
            <a:r>
              <a:rPr dirty="0"/>
              <a:t>Explain the different lines</a:t>
            </a:r>
          </a:p>
        </p:txBody>
      </p:sp>
    </p:spTree>
    <p:extLst>
      <p:ext uri="{BB962C8B-B14F-4D97-AF65-F5344CB8AC3E}">
        <p14:creationId xmlns:p14="http://schemas.microsoft.com/office/powerpoint/2010/main" val="177307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analysis functions</a:t>
            </a:r>
            <a:br>
              <a:rPr lang="en-US" dirty="0"/>
            </a:br>
            <a:r>
              <a:rPr lang="en-US" dirty="0"/>
              <a:t>	use of GIS to answer questions</a:t>
            </a:r>
          </a:p>
        </p:txBody>
      </p:sp>
      <p:sp>
        <p:nvSpPr>
          <p:cNvPr id="3" name="Text Placeholder 2"/>
          <p:cNvSpPr>
            <a:spLocks noGrp="1"/>
          </p:cNvSpPr>
          <p:nvPr>
            <p:ph type="body" idx="1"/>
          </p:nvPr>
        </p:nvSpPr>
        <p:spPr/>
        <p:txBody>
          <a:bodyPr/>
          <a:lstStyle/>
          <a:p>
            <a:r>
              <a:rPr lang="en-US" dirty="0"/>
              <a:t>Demonstration</a:t>
            </a:r>
          </a:p>
        </p:txBody>
      </p:sp>
    </p:spTree>
    <p:extLst>
      <p:ext uri="{BB962C8B-B14F-4D97-AF65-F5344CB8AC3E}">
        <p14:creationId xmlns:p14="http://schemas.microsoft.com/office/powerpoint/2010/main" val="3425356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Built-in Functions</a:t>
            </a:r>
          </a:p>
        </p:txBody>
      </p:sp>
      <p:sp>
        <p:nvSpPr>
          <p:cNvPr id="3" name="Content Placeholder 2"/>
          <p:cNvSpPr>
            <a:spLocks noGrp="1"/>
          </p:cNvSpPr>
          <p:nvPr>
            <p:ph idx="1"/>
          </p:nvPr>
        </p:nvSpPr>
        <p:spPr/>
        <p:txBody>
          <a:bodyPr/>
          <a:lstStyle/>
          <a:p>
            <a:pPr lvl="0"/>
            <a:r>
              <a:rPr lang="en-US" dirty="0"/>
              <a:t>'</a:t>
            </a:r>
            <a:r>
              <a:rPr dirty="0"/>
              <a:t>describe_fc.py</a:t>
            </a:r>
            <a:r>
              <a:rPr lang="en-US" dirty="0"/>
              <a:t>'</a:t>
            </a:r>
            <a:r>
              <a:rPr dirty="0"/>
              <a:t> uses the print keyword to </a:t>
            </a:r>
            <a:r>
              <a:rPr i="1" dirty="0"/>
              <a:t>print</a:t>
            </a:r>
            <a:r>
              <a:rPr dirty="0"/>
              <a:t> output to the Interactive Window.</a:t>
            </a:r>
          </a:p>
          <a:p>
            <a:pPr lvl="0"/>
            <a:r>
              <a:rPr dirty="0"/>
              <a:t>A </a:t>
            </a:r>
            <a:r>
              <a:rPr i="1" dirty="0"/>
              <a:t>function</a:t>
            </a:r>
            <a:r>
              <a:rPr dirty="0"/>
              <a:t> is a named set of Code that performs a task.</a:t>
            </a:r>
          </a:p>
          <a:p>
            <a:pPr lvl="0"/>
            <a:r>
              <a:rPr dirty="0"/>
              <a:t>A built-in function is a function supplied by Python.</a:t>
            </a:r>
          </a:p>
          <a:p>
            <a:pPr lvl="0"/>
            <a:r>
              <a:rPr dirty="0"/>
              <a:t>Use it by typing the </a:t>
            </a:r>
            <a:r>
              <a:rPr i="1" dirty="0"/>
              <a:t>name</a:t>
            </a:r>
            <a:r>
              <a:rPr dirty="0"/>
              <a:t> of the function and the </a:t>
            </a:r>
            <a:r>
              <a:rPr i="1" dirty="0"/>
              <a:t>input</a:t>
            </a:r>
            <a:r>
              <a:rPr dirty="0"/>
              <a:t> separated by </a:t>
            </a:r>
            <a:r>
              <a:rPr i="1" dirty="0"/>
              <a:t>commas</a:t>
            </a:r>
            <a:r>
              <a:rPr dirty="0"/>
              <a:t>, usually </a:t>
            </a:r>
            <a:r>
              <a:rPr i="1" dirty="0"/>
              <a:t>inside parentheses</a:t>
            </a:r>
            <a:r>
              <a:rPr dirty="0"/>
              <a:t>.</a:t>
            </a:r>
          </a:p>
        </p:txBody>
      </p:sp>
    </p:spTree>
    <p:extLst>
      <p:ext uri="{BB962C8B-B14F-4D97-AF65-F5344CB8AC3E}">
        <p14:creationId xmlns:p14="http://schemas.microsoft.com/office/powerpoint/2010/main" val="3353725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Code statement</a:t>
            </a:r>
          </a:p>
        </p:txBody>
      </p:sp>
      <p:sp>
        <p:nvSpPr>
          <p:cNvPr id="3" name="Content Placeholder 2"/>
          <p:cNvSpPr>
            <a:spLocks noGrp="1"/>
          </p:cNvSpPr>
          <p:nvPr>
            <p:ph idx="1"/>
          </p:nvPr>
        </p:nvSpPr>
        <p:spPr/>
        <p:txBody>
          <a:bodyPr/>
          <a:lstStyle/>
          <a:p>
            <a:pPr lvl="0"/>
            <a:r>
              <a:rPr lang="en-US" dirty="0"/>
              <a:t>A Code statement that uses a built-in function has this general format:</a:t>
            </a:r>
          </a:p>
          <a:p>
            <a:pPr lvl="0"/>
            <a:r>
              <a:rPr i="1" dirty="0" err="1"/>
              <a:t>functionName</a:t>
            </a:r>
            <a:r>
              <a:rPr i="1" dirty="0"/>
              <a:t>(</a:t>
            </a:r>
            <a:r>
              <a:rPr i="1" dirty="0" err="1"/>
              <a:t>argument1</a:t>
            </a:r>
            <a:r>
              <a:rPr i="1" dirty="0"/>
              <a:t>, </a:t>
            </a:r>
            <a:r>
              <a:rPr i="1" dirty="0" err="1"/>
              <a:t>argument2</a:t>
            </a:r>
            <a:r>
              <a:rPr i="1" dirty="0"/>
              <a:t>, </a:t>
            </a:r>
            <a:r>
              <a:rPr i="1" dirty="0" err="1"/>
              <a:t>argument3</a:t>
            </a:r>
            <a:r>
              <a:rPr i="1" dirty="0"/>
              <a:t>,…)</a:t>
            </a:r>
          </a:p>
        </p:txBody>
      </p:sp>
    </p:spTree>
    <p:extLst>
      <p:ext uri="{BB962C8B-B14F-4D97-AF65-F5344CB8AC3E}">
        <p14:creationId xmlns:p14="http://schemas.microsoft.com/office/powerpoint/2010/main" val="645212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special terminology related to dealing with functions</a:t>
            </a:r>
          </a:p>
        </p:txBody>
      </p:sp>
      <p:sp>
        <p:nvSpPr>
          <p:cNvPr id="3" name="Content Placeholder 2"/>
          <p:cNvSpPr>
            <a:spLocks noGrp="1"/>
          </p:cNvSpPr>
          <p:nvPr>
            <p:ph idx="1"/>
          </p:nvPr>
        </p:nvSpPr>
        <p:spPr/>
        <p:txBody>
          <a:bodyPr>
            <a:normAutofit fontScale="92500" lnSpcReduction="20000"/>
          </a:bodyPr>
          <a:lstStyle/>
          <a:p>
            <a:pPr lvl="0"/>
            <a:r>
              <a:rPr dirty="0"/>
              <a:t>e.g. </a:t>
            </a:r>
          </a:p>
          <a:p>
            <a:pPr lvl="0"/>
            <a:r>
              <a:rPr lang="en-US" dirty="0"/>
              <a:t>'</a:t>
            </a:r>
            <a:r>
              <a:rPr dirty="0"/>
              <a:t>calling functions</a:t>
            </a:r>
            <a:r>
              <a:rPr lang="en-US" dirty="0"/>
              <a:t>'</a:t>
            </a:r>
            <a:r>
              <a:rPr dirty="0"/>
              <a:t>,</a:t>
            </a:r>
          </a:p>
          <a:p>
            <a:pPr lvl="0"/>
            <a:r>
              <a:rPr lang="en-US" dirty="0"/>
              <a:t>'</a:t>
            </a:r>
            <a:r>
              <a:rPr dirty="0"/>
              <a:t>passing arguments</a:t>
            </a:r>
            <a:r>
              <a:rPr lang="en-US" dirty="0"/>
              <a:t>'</a:t>
            </a:r>
            <a:endParaRPr dirty="0"/>
          </a:p>
          <a:p>
            <a:pPr lvl="1"/>
            <a:r>
              <a:rPr dirty="0"/>
              <a:t>Providing input for the function is referred to as passing arguments into the function.</a:t>
            </a:r>
          </a:p>
          <a:p>
            <a:pPr lvl="1"/>
            <a:r>
              <a:rPr dirty="0"/>
              <a:t>Parameters, are the pieces of information that can be speciﬁed to a function</a:t>
            </a:r>
          </a:p>
          <a:p>
            <a:pPr lvl="0"/>
            <a:r>
              <a:rPr lang="en-US" dirty="0"/>
              <a:t>'</a:t>
            </a:r>
            <a:r>
              <a:rPr dirty="0"/>
              <a:t>returning values</a:t>
            </a:r>
            <a:r>
              <a:rPr lang="en-US" dirty="0"/>
              <a:t>'</a:t>
            </a:r>
            <a:r>
              <a:rPr dirty="0"/>
              <a:t>.</a:t>
            </a:r>
          </a:p>
          <a:p>
            <a:pPr lvl="0"/>
            <a:r>
              <a:rPr dirty="0"/>
              <a:t>e.g. </a:t>
            </a:r>
          </a:p>
          <a:p>
            <a:pPr lvl="1"/>
            <a:r>
              <a:rPr i="1" dirty="0"/>
              <a:t>round</a:t>
            </a:r>
            <a:r>
              <a:rPr dirty="0"/>
              <a:t>(2.758, 2)</a:t>
            </a:r>
          </a:p>
          <a:p>
            <a:pPr lvl="2"/>
            <a:r>
              <a:rPr i="1" dirty="0"/>
              <a:t>2.76</a:t>
            </a:r>
          </a:p>
          <a:p>
            <a:pPr lvl="1"/>
            <a:r>
              <a:rPr i="1" dirty="0"/>
              <a:t>min</a:t>
            </a:r>
            <a:r>
              <a:rPr dirty="0"/>
              <a:t>(1, 2, 3)</a:t>
            </a:r>
          </a:p>
          <a:p>
            <a:pPr lvl="1"/>
            <a:r>
              <a:rPr i="1" dirty="0"/>
              <a:t>1</a:t>
            </a:r>
          </a:p>
        </p:txBody>
      </p:sp>
    </p:spTree>
    <p:extLst>
      <p:ext uri="{BB962C8B-B14F-4D97-AF65-F5344CB8AC3E}">
        <p14:creationId xmlns:p14="http://schemas.microsoft.com/office/powerpoint/2010/main" val="705477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Variables, Assignment Statements, and Dynamic Typing</a:t>
            </a:r>
          </a:p>
        </p:txBody>
      </p:sp>
      <p:sp>
        <p:nvSpPr>
          <p:cNvPr id="3" name="Content Placeholder 2"/>
          <p:cNvSpPr>
            <a:spLocks noGrp="1"/>
          </p:cNvSpPr>
          <p:nvPr>
            <p:ph idx="1"/>
          </p:nvPr>
        </p:nvSpPr>
        <p:spPr/>
        <p:txBody>
          <a:bodyPr/>
          <a:lstStyle/>
          <a:p>
            <a:pPr lvl="0"/>
            <a:r>
              <a:rPr dirty="0"/>
              <a:t>Viewing </a:t>
            </a:r>
            <a:r>
              <a:rPr lang="en-US" dirty="0"/>
              <a:t>'</a:t>
            </a:r>
            <a:r>
              <a:rPr dirty="0"/>
              <a:t>describe_fc.py</a:t>
            </a:r>
            <a:r>
              <a:rPr lang="en-US" dirty="0"/>
              <a:t>'</a:t>
            </a:r>
            <a:r>
              <a:rPr dirty="0"/>
              <a:t> in Visual Studio Code also shows script elements in different colors.</a:t>
            </a:r>
            <a:endParaRPr lang="en-US" dirty="0"/>
          </a:p>
          <a:p>
            <a:pPr lvl="1"/>
            <a:r>
              <a:rPr lang="en-US" dirty="0">
                <a:highlight>
                  <a:srgbClr val="FFFF00"/>
                </a:highlight>
              </a:rPr>
              <a:t>Or Open any of the python scripts in the demo folder</a:t>
            </a:r>
          </a:p>
          <a:p>
            <a:pPr lvl="1"/>
            <a:r>
              <a:rPr lang="en-US" dirty="0">
                <a:highlight>
                  <a:srgbClr val="FFFF00"/>
                </a:highlight>
              </a:rPr>
              <a:t>E.g. </a:t>
            </a:r>
            <a:r>
              <a:rPr lang="en-US" sz="2000" dirty="0">
                <a:highlight>
                  <a:srgbClr val="FFFF00"/>
                </a:highlight>
              </a:rPr>
              <a:t>c4003 conditionElevationCreateNewListSaveInDirectory.py</a:t>
            </a:r>
            <a:endParaRPr dirty="0">
              <a:highlight>
                <a:srgbClr val="FFFF00"/>
              </a:highlight>
            </a:endParaRPr>
          </a:p>
          <a:p>
            <a:pPr lvl="0"/>
            <a:r>
              <a:rPr dirty="0"/>
              <a:t>All objects in Python have a data type.</a:t>
            </a:r>
          </a:p>
          <a:p>
            <a:pPr lvl="0"/>
            <a:r>
              <a:rPr dirty="0"/>
              <a:t>To understand data types in Python you need to be familiar with variables, assignment statements, and dynamic typing.</a:t>
            </a:r>
          </a:p>
        </p:txBody>
      </p:sp>
    </p:spTree>
    <p:extLst>
      <p:ext uri="{BB962C8B-B14F-4D97-AF65-F5344CB8AC3E}">
        <p14:creationId xmlns:p14="http://schemas.microsoft.com/office/powerpoint/2010/main" val="41283885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Variables</a:t>
            </a:r>
          </a:p>
        </p:txBody>
      </p:sp>
      <p:sp>
        <p:nvSpPr>
          <p:cNvPr id="3" name="Content Placeholder 2"/>
          <p:cNvSpPr>
            <a:spLocks noGrp="1"/>
          </p:cNvSpPr>
          <p:nvPr>
            <p:ph idx="1"/>
          </p:nvPr>
        </p:nvSpPr>
        <p:spPr/>
        <p:txBody>
          <a:bodyPr/>
          <a:lstStyle/>
          <a:p>
            <a:pPr lvl="0"/>
            <a:r>
              <a:t>Variables are a basic building block of computer programming.</a:t>
            </a:r>
          </a:p>
          <a:p>
            <a:pPr lvl="0"/>
            <a:r>
              <a:t>A programming variable, is a name that gets assigned a value</a:t>
            </a:r>
          </a:p>
          <a:p>
            <a:pPr lvl="0"/>
            <a:r>
              <a:t>e.g. </a:t>
            </a:r>
            <a:r>
              <a:rPr i="1"/>
              <a:t>FID</a:t>
            </a:r>
            <a:r>
              <a:t> = 145</a:t>
            </a:r>
          </a:p>
          <a:p>
            <a:pPr lvl="1"/>
            <a:r>
              <a:t>This line of Code is called an </a:t>
            </a:r>
            <a:r>
              <a:rPr i="1"/>
              <a:t>assignment</a:t>
            </a:r>
            <a:r>
              <a:t> statement.</a:t>
            </a:r>
          </a:p>
        </p:txBody>
      </p:sp>
    </p:spTree>
    <p:extLst>
      <p:ext uri="{BB962C8B-B14F-4D97-AF65-F5344CB8AC3E}">
        <p14:creationId xmlns:p14="http://schemas.microsoft.com/office/powerpoint/2010/main" val="91416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print</a:t>
            </a:r>
          </a:p>
        </p:txBody>
      </p:sp>
      <p:sp>
        <p:nvSpPr>
          <p:cNvPr id="3" name="Content Placeholder 2"/>
          <p:cNvSpPr>
            <a:spLocks noGrp="1"/>
          </p:cNvSpPr>
          <p:nvPr>
            <p:ph idx="1"/>
          </p:nvPr>
        </p:nvSpPr>
        <p:spPr/>
        <p:txBody>
          <a:bodyPr/>
          <a:lstStyle/>
          <a:p>
            <a:pPr lvl="0"/>
            <a:r>
              <a:rPr dirty="0"/>
              <a:t>To print the value of a variable inside a script</a:t>
            </a:r>
          </a:p>
          <a:p>
            <a:pPr lvl="1"/>
            <a:r>
              <a:rPr dirty="0"/>
              <a:t>you need to use the print function.</a:t>
            </a:r>
          </a:p>
          <a:p>
            <a:pPr lvl="0"/>
            <a:r>
              <a:rPr dirty="0"/>
              <a:t>This works in the Interactive Window too,</a:t>
            </a:r>
          </a:p>
          <a:p>
            <a:pPr lvl="1"/>
            <a:r>
              <a:rPr dirty="0"/>
              <a:t>but it is not necessary to use the print function in the Interactive Window.</a:t>
            </a:r>
          </a:p>
          <a:p>
            <a:pPr lvl="0"/>
            <a:r>
              <a:rPr dirty="0"/>
              <a:t>When you type a variable name and press the </a:t>
            </a:r>
            <a:r>
              <a:rPr lang="en-US" dirty="0"/>
              <a:t>'</a:t>
            </a:r>
            <a:r>
              <a:rPr dirty="0"/>
              <a:t>Enter</a:t>
            </a:r>
            <a:r>
              <a:rPr lang="en-US" dirty="0"/>
              <a:t>'</a:t>
            </a:r>
            <a:r>
              <a:rPr dirty="0"/>
              <a:t> key in the Interactive Window, Python prints its value.</a:t>
            </a:r>
          </a:p>
        </p:txBody>
      </p:sp>
    </p:spTree>
    <p:extLst>
      <p:ext uri="{BB962C8B-B14F-4D97-AF65-F5344CB8AC3E}">
        <p14:creationId xmlns:p14="http://schemas.microsoft.com/office/powerpoint/2010/main" val="2614346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Try</a:t>
            </a:r>
          </a:p>
        </p:txBody>
      </p:sp>
      <p:sp>
        <p:nvSpPr>
          <p:cNvPr id="3" name="Content Placeholder 2"/>
          <p:cNvSpPr>
            <a:spLocks noGrp="1"/>
          </p:cNvSpPr>
          <p:nvPr>
            <p:ph idx="1"/>
          </p:nvPr>
        </p:nvSpPr>
        <p:spPr/>
        <p:txBody>
          <a:bodyPr/>
          <a:lstStyle/>
          <a:p>
            <a:pPr lvl="0"/>
            <a:r>
              <a:rPr dirty="0" err="1"/>
              <a:t>inputData</a:t>
            </a:r>
            <a:r>
              <a:rPr dirty="0"/>
              <a:t> = </a:t>
            </a:r>
            <a:r>
              <a:rPr lang="en-US" dirty="0"/>
              <a:t>'</a:t>
            </a:r>
            <a:r>
              <a:rPr dirty="0" err="1"/>
              <a:t>trees.shp</a:t>
            </a:r>
            <a:r>
              <a:rPr lang="en-US" dirty="0"/>
              <a:t>'</a:t>
            </a:r>
            <a:endParaRPr dirty="0"/>
          </a:p>
          <a:p>
            <a:pPr lvl="0"/>
            <a:r>
              <a:rPr dirty="0" err="1"/>
              <a:t>inputData</a:t>
            </a:r>
            <a:endParaRPr dirty="0"/>
          </a:p>
        </p:txBody>
      </p:sp>
    </p:spTree>
    <p:extLst>
      <p:ext uri="{BB962C8B-B14F-4D97-AF65-F5344CB8AC3E}">
        <p14:creationId xmlns:p14="http://schemas.microsoft.com/office/powerpoint/2010/main" val="37155539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variable vs algebra variable</a:t>
            </a:r>
          </a:p>
        </p:txBody>
      </p:sp>
      <p:sp>
        <p:nvSpPr>
          <p:cNvPr id="3" name="Content Placeholder 2"/>
          <p:cNvSpPr>
            <a:spLocks noGrp="1"/>
          </p:cNvSpPr>
          <p:nvPr>
            <p:ph idx="1"/>
          </p:nvPr>
        </p:nvSpPr>
        <p:spPr/>
        <p:txBody>
          <a:bodyPr/>
          <a:lstStyle/>
          <a:p>
            <a:pPr lvl="0"/>
            <a:r>
              <a:rPr dirty="0"/>
              <a:t>programming variable is similar to an algebra variable,</a:t>
            </a:r>
          </a:p>
          <a:p>
            <a:pPr lvl="0"/>
            <a:r>
              <a:rPr dirty="0"/>
              <a:t>except that it can be given non-numeric values, </a:t>
            </a:r>
            <a:endParaRPr lang="en-US" dirty="0"/>
          </a:p>
          <a:p>
            <a:pPr lvl="0"/>
            <a:r>
              <a:rPr dirty="0"/>
              <a:t>so the data type of a variable is an important piece of information.</a:t>
            </a:r>
          </a:p>
        </p:txBody>
      </p:sp>
    </p:spTree>
    <p:extLst>
      <p:ext uri="{BB962C8B-B14F-4D97-AF65-F5344CB8AC3E}">
        <p14:creationId xmlns:p14="http://schemas.microsoft.com/office/powerpoint/2010/main" val="22721286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How to check the data type of a variable</a:t>
            </a:r>
          </a:p>
        </p:txBody>
      </p:sp>
      <p:sp>
        <p:nvSpPr>
          <p:cNvPr id="3" name="Content Placeholder 2"/>
          <p:cNvSpPr>
            <a:spLocks noGrp="1"/>
          </p:cNvSpPr>
          <p:nvPr>
            <p:ph idx="1"/>
          </p:nvPr>
        </p:nvSpPr>
        <p:spPr/>
        <p:txBody>
          <a:bodyPr/>
          <a:lstStyle/>
          <a:p>
            <a:pPr lvl="0"/>
            <a:r>
              <a:rPr dirty="0"/>
              <a:t>using the built-in </a:t>
            </a:r>
            <a:r>
              <a:rPr i="1" dirty="0"/>
              <a:t>type</a:t>
            </a:r>
            <a:r>
              <a:rPr dirty="0"/>
              <a:t> function.</a:t>
            </a:r>
          </a:p>
          <a:p>
            <a:pPr lvl="0"/>
            <a:r>
              <a:rPr dirty="0"/>
              <a:t>e.g. </a:t>
            </a:r>
          </a:p>
          <a:p>
            <a:pPr lvl="1"/>
            <a:r>
              <a:rPr dirty="0"/>
              <a:t>FID = 124</a:t>
            </a:r>
          </a:p>
          <a:p>
            <a:pPr lvl="1"/>
            <a:r>
              <a:rPr dirty="0"/>
              <a:t>type(FID)</a:t>
            </a:r>
          </a:p>
          <a:p>
            <a:pPr lvl="0"/>
            <a:r>
              <a:rPr dirty="0"/>
              <a:t>e.g. </a:t>
            </a:r>
          </a:p>
          <a:p>
            <a:pPr lvl="1"/>
            <a:r>
              <a:rPr dirty="0" err="1"/>
              <a:t>inputData</a:t>
            </a:r>
            <a:r>
              <a:rPr dirty="0"/>
              <a:t> = </a:t>
            </a:r>
            <a:r>
              <a:rPr lang="en-US" dirty="0"/>
              <a:t>'</a:t>
            </a:r>
            <a:r>
              <a:rPr dirty="0" err="1"/>
              <a:t>trees.shp</a:t>
            </a:r>
            <a:r>
              <a:rPr lang="en-US" dirty="0"/>
              <a:t>'</a:t>
            </a:r>
            <a:endParaRPr dirty="0"/>
          </a:p>
          <a:p>
            <a:pPr lvl="1"/>
            <a:r>
              <a:rPr dirty="0" err="1"/>
              <a:t>inputData</a:t>
            </a:r>
            <a:endParaRPr dirty="0"/>
          </a:p>
          <a:p>
            <a:pPr lvl="1"/>
            <a:r>
              <a:rPr dirty="0"/>
              <a:t>type(</a:t>
            </a:r>
            <a:r>
              <a:rPr dirty="0" err="1"/>
              <a:t>inputData</a:t>
            </a:r>
            <a:r>
              <a:rPr dirty="0"/>
              <a:t>)</a:t>
            </a:r>
          </a:p>
        </p:txBody>
      </p:sp>
    </p:spTree>
    <p:extLst>
      <p:ext uri="{BB962C8B-B14F-4D97-AF65-F5344CB8AC3E}">
        <p14:creationId xmlns:p14="http://schemas.microsoft.com/office/powerpoint/2010/main" val="1171775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try</a:t>
            </a:r>
          </a:p>
        </p:txBody>
      </p:sp>
      <p:sp>
        <p:nvSpPr>
          <p:cNvPr id="3" name="Content Placeholder 2"/>
          <p:cNvSpPr>
            <a:spLocks noGrp="1"/>
          </p:cNvSpPr>
          <p:nvPr>
            <p:ph idx="1"/>
          </p:nvPr>
        </p:nvSpPr>
        <p:spPr/>
        <p:txBody>
          <a:bodyPr/>
          <a:lstStyle/>
          <a:p>
            <a:pPr lvl="0"/>
            <a:r>
              <a:rPr dirty="0" err="1"/>
              <a:t>e.g</a:t>
            </a:r>
            <a:endParaRPr dirty="0"/>
          </a:p>
          <a:p>
            <a:pPr lvl="1"/>
            <a:r>
              <a:rPr dirty="0"/>
              <a:t>avg = 92</a:t>
            </a:r>
          </a:p>
          <a:p>
            <a:pPr lvl="1"/>
            <a:r>
              <a:rPr dirty="0"/>
              <a:t>type(avg)</a:t>
            </a:r>
          </a:p>
          <a:p>
            <a:pPr lvl="1"/>
            <a:r>
              <a:rPr dirty="0"/>
              <a:t>avg = </a:t>
            </a:r>
            <a:r>
              <a:rPr lang="en-US" dirty="0"/>
              <a:t>'</a:t>
            </a:r>
            <a:r>
              <a:rPr dirty="0"/>
              <a:t>A</a:t>
            </a:r>
            <a:r>
              <a:rPr lang="en-US" dirty="0"/>
              <a:t>'</a:t>
            </a:r>
            <a:endParaRPr dirty="0"/>
          </a:p>
          <a:p>
            <a:pPr lvl="1"/>
            <a:r>
              <a:rPr dirty="0"/>
              <a:t>type(avg)</a:t>
            </a:r>
          </a:p>
        </p:txBody>
      </p:sp>
    </p:spTree>
    <p:extLst>
      <p:ext uri="{BB962C8B-B14F-4D97-AF65-F5344CB8AC3E}">
        <p14:creationId xmlns:p14="http://schemas.microsoft.com/office/powerpoint/2010/main" val="384479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a:xfrm>
            <a:off x="495372" y="39484"/>
            <a:ext cx="7886700" cy="462121"/>
          </a:xfrm>
        </p:spPr>
        <p:txBody>
          <a:bodyPr/>
          <a:lstStyle/>
          <a:p>
            <a:r>
              <a:rPr lang="en-US" altLang="en-US" sz="1800" dirty="0"/>
              <a:t>What is the land cover status of areas within proximity to selected streams in WG? </a:t>
            </a:r>
          </a:p>
        </p:txBody>
      </p:sp>
      <p:sp>
        <p:nvSpPr>
          <p:cNvPr id="175107" name="Text Box 2"/>
          <p:cNvSpPr txBox="1">
            <a:spLocks noChangeArrowheads="1"/>
          </p:cNvSpPr>
          <p:nvPr/>
        </p:nvSpPr>
        <p:spPr bwMode="auto">
          <a:xfrm>
            <a:off x="152472" y="850120"/>
            <a:ext cx="685800" cy="564356"/>
          </a:xfrm>
          <a:prstGeom prst="rect">
            <a:avLst/>
          </a:prstGeom>
          <a:solidFill>
            <a:srgbClr val="FFFFFF"/>
          </a:solidFill>
          <a:ln w="762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500" dirty="0">
                <a:solidFill>
                  <a:srgbClr val="000000"/>
                </a:solidFill>
              </a:rPr>
              <a:t>stream</a:t>
            </a:r>
            <a:endParaRPr lang="en-US" altLang="en-US" sz="1500" dirty="0">
              <a:latin typeface="Arial" panose="020B0604020202020204" pitchFamily="34" charset="0"/>
            </a:endParaRPr>
          </a:p>
        </p:txBody>
      </p:sp>
      <p:sp>
        <p:nvSpPr>
          <p:cNvPr id="175108" name="Text Box 3"/>
          <p:cNvSpPr txBox="1">
            <a:spLocks noChangeArrowheads="1"/>
          </p:cNvSpPr>
          <p:nvPr/>
        </p:nvSpPr>
        <p:spPr bwMode="auto">
          <a:xfrm>
            <a:off x="4684884" y="1430445"/>
            <a:ext cx="621938" cy="677466"/>
          </a:xfrm>
          <a:prstGeom prst="rect">
            <a:avLst/>
          </a:prstGeom>
          <a:solidFill>
            <a:srgbClr val="FFFFFF"/>
          </a:solidFill>
          <a:ln w="317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Clipped LC</a:t>
            </a:r>
            <a:endParaRPr lang="en-US" altLang="en-US" sz="1350" dirty="0">
              <a:latin typeface="Arial" panose="020B0604020202020204" pitchFamily="34" charset="0"/>
            </a:endParaRPr>
          </a:p>
        </p:txBody>
      </p:sp>
      <p:sp>
        <p:nvSpPr>
          <p:cNvPr id="175109" name="Text Box 4"/>
          <p:cNvSpPr txBox="1">
            <a:spLocks noChangeArrowheads="1"/>
          </p:cNvSpPr>
          <p:nvPr/>
        </p:nvSpPr>
        <p:spPr bwMode="auto">
          <a:xfrm>
            <a:off x="3314369" y="734031"/>
            <a:ext cx="657666" cy="796529"/>
          </a:xfrm>
          <a:prstGeom prst="rect">
            <a:avLst/>
          </a:prstGeom>
          <a:solidFill>
            <a:srgbClr val="FFFFFF"/>
          </a:solidFill>
          <a:ln w="317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Stream buffer</a:t>
            </a:r>
            <a:endParaRPr lang="en-US" altLang="en-US" sz="1350" dirty="0">
              <a:latin typeface="Arial" panose="020B0604020202020204" pitchFamily="34" charset="0"/>
            </a:endParaRPr>
          </a:p>
        </p:txBody>
      </p:sp>
      <p:sp>
        <p:nvSpPr>
          <p:cNvPr id="175110" name="Text Box 5"/>
          <p:cNvSpPr txBox="1">
            <a:spLocks noChangeArrowheads="1"/>
          </p:cNvSpPr>
          <p:nvPr/>
        </p:nvSpPr>
        <p:spPr bwMode="auto">
          <a:xfrm>
            <a:off x="148306" y="1997882"/>
            <a:ext cx="1084659" cy="564356"/>
          </a:xfrm>
          <a:prstGeom prst="rect">
            <a:avLst/>
          </a:prstGeom>
          <a:solidFill>
            <a:srgbClr val="FFFFFF"/>
          </a:solidFill>
          <a:ln w="762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500" dirty="0">
                <a:solidFill>
                  <a:srgbClr val="000000"/>
                </a:solidFill>
              </a:rPr>
              <a:t>Land cover</a:t>
            </a:r>
            <a:endParaRPr lang="en-US" altLang="en-US" sz="1500" dirty="0">
              <a:latin typeface="Arial" panose="020B0604020202020204" pitchFamily="34" charset="0"/>
            </a:endParaRPr>
          </a:p>
        </p:txBody>
      </p:sp>
      <p:cxnSp>
        <p:nvCxnSpPr>
          <p:cNvPr id="175111" name="AutoShape 6"/>
          <p:cNvCxnSpPr>
            <a:cxnSpLocks noChangeShapeType="1"/>
            <a:stCxn id="175110" idx="3"/>
            <a:endCxn id="175130" idx="2"/>
          </p:cNvCxnSpPr>
          <p:nvPr/>
        </p:nvCxnSpPr>
        <p:spPr bwMode="auto">
          <a:xfrm flipV="1">
            <a:off x="1232965" y="2280060"/>
            <a:ext cx="298631" cy="1"/>
          </a:xfrm>
          <a:prstGeom prst="straightConnector1">
            <a:avLst/>
          </a:prstGeom>
          <a:noFill/>
          <a:ln w="25400"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75112" name="Text Box 7"/>
          <p:cNvSpPr txBox="1">
            <a:spLocks noChangeArrowheads="1"/>
          </p:cNvSpPr>
          <p:nvPr/>
        </p:nvSpPr>
        <p:spPr bwMode="auto">
          <a:xfrm>
            <a:off x="2216418" y="1997881"/>
            <a:ext cx="1024880" cy="564356"/>
          </a:xfrm>
          <a:prstGeom prst="rect">
            <a:avLst/>
          </a:prstGeom>
          <a:solidFill>
            <a:srgbClr val="FFFFFF"/>
          </a:solidFill>
          <a:ln w="317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Reclassified LC</a:t>
            </a:r>
            <a:endParaRPr lang="en-US" altLang="en-US" sz="1350" dirty="0">
              <a:latin typeface="Arial" panose="020B0604020202020204" pitchFamily="34" charset="0"/>
            </a:endParaRPr>
          </a:p>
        </p:txBody>
      </p:sp>
      <p:cxnSp>
        <p:nvCxnSpPr>
          <p:cNvPr id="175113" name="AutoShape 8"/>
          <p:cNvCxnSpPr>
            <a:cxnSpLocks noChangeShapeType="1"/>
            <a:stCxn id="175130" idx="6"/>
            <a:endCxn id="175112" idx="1"/>
          </p:cNvCxnSpPr>
          <p:nvPr/>
        </p:nvCxnSpPr>
        <p:spPr bwMode="auto">
          <a:xfrm flipV="1">
            <a:off x="1999510" y="2280059"/>
            <a:ext cx="216908" cy="1"/>
          </a:xfrm>
          <a:prstGeom prst="straightConnector1">
            <a:avLst/>
          </a:prstGeom>
          <a:noFill/>
          <a:ln w="25400"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5114" name="AutoShape 9"/>
          <p:cNvCxnSpPr>
            <a:cxnSpLocks noChangeShapeType="1"/>
            <a:stCxn id="175109" idx="3"/>
            <a:endCxn id="175131" idx="0"/>
          </p:cNvCxnSpPr>
          <p:nvPr/>
        </p:nvCxnSpPr>
        <p:spPr bwMode="auto">
          <a:xfrm>
            <a:off x="3972035" y="1132295"/>
            <a:ext cx="314535" cy="409857"/>
          </a:xfrm>
          <a:prstGeom prst="bentConnector2">
            <a:avLst/>
          </a:prstGeom>
          <a:noFill/>
          <a:ln w="254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5115" name="AutoShape 10"/>
          <p:cNvCxnSpPr>
            <a:cxnSpLocks noChangeShapeType="1"/>
            <a:stCxn id="175112" idx="3"/>
            <a:endCxn id="175131" idx="4"/>
          </p:cNvCxnSpPr>
          <p:nvPr/>
        </p:nvCxnSpPr>
        <p:spPr bwMode="auto">
          <a:xfrm flipV="1">
            <a:off x="3241298" y="1997882"/>
            <a:ext cx="1045272" cy="282177"/>
          </a:xfrm>
          <a:prstGeom prst="bentConnector2">
            <a:avLst/>
          </a:prstGeom>
          <a:noFill/>
          <a:ln w="254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5116" name="AutoShape 11"/>
          <p:cNvCxnSpPr>
            <a:cxnSpLocks noChangeShapeType="1"/>
            <a:stCxn id="175107" idx="3"/>
            <a:endCxn id="175125" idx="2"/>
          </p:cNvCxnSpPr>
          <p:nvPr/>
        </p:nvCxnSpPr>
        <p:spPr bwMode="auto">
          <a:xfrm flipV="1">
            <a:off x="838272" y="1132297"/>
            <a:ext cx="239585" cy="2"/>
          </a:xfrm>
          <a:prstGeom prst="straightConnector1">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5117" name="AutoShape 12"/>
          <p:cNvCxnSpPr>
            <a:cxnSpLocks noChangeShapeType="1"/>
            <a:stCxn id="175129" idx="6"/>
            <a:endCxn id="175109" idx="1"/>
          </p:cNvCxnSpPr>
          <p:nvPr/>
        </p:nvCxnSpPr>
        <p:spPr bwMode="auto">
          <a:xfrm flipV="1">
            <a:off x="3147784" y="1132296"/>
            <a:ext cx="166585" cy="1"/>
          </a:xfrm>
          <a:prstGeom prst="straightConnector1">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5118" name="AutoShape 13"/>
          <p:cNvCxnSpPr>
            <a:cxnSpLocks noChangeShapeType="1"/>
            <a:stCxn id="175131" idx="6"/>
            <a:endCxn id="175108" idx="1"/>
          </p:cNvCxnSpPr>
          <p:nvPr/>
        </p:nvCxnSpPr>
        <p:spPr bwMode="auto">
          <a:xfrm flipV="1">
            <a:off x="4521025" y="1769179"/>
            <a:ext cx="163859" cy="839"/>
          </a:xfrm>
          <a:prstGeom prst="straightConnector1">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75121" name="Text Box 16"/>
          <p:cNvSpPr txBox="1">
            <a:spLocks noChangeArrowheads="1"/>
          </p:cNvSpPr>
          <p:nvPr/>
        </p:nvSpPr>
        <p:spPr bwMode="auto">
          <a:xfrm>
            <a:off x="8174628" y="2162983"/>
            <a:ext cx="687719" cy="747713"/>
          </a:xfrm>
          <a:prstGeom prst="rect">
            <a:avLst/>
          </a:prstGeom>
          <a:solidFill>
            <a:schemeClr val="accent6">
              <a:lumMod val="20000"/>
              <a:lumOff val="80000"/>
            </a:schemeClr>
          </a:solidFill>
          <a:ln w="31750" algn="ctr">
            <a:solidFill>
              <a:srgbClr val="000000"/>
            </a:solidFill>
            <a:miter lim="800000"/>
            <a:headEnd/>
            <a:tailEnd/>
          </a:ln>
          <a:effec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Refined LC map</a:t>
            </a:r>
            <a:endParaRPr lang="en-US" altLang="en-US" sz="1350" dirty="0">
              <a:latin typeface="Arial" panose="020B0604020202020204" pitchFamily="34" charset="0"/>
            </a:endParaRPr>
          </a:p>
        </p:txBody>
      </p:sp>
      <p:sp>
        <p:nvSpPr>
          <p:cNvPr id="175125" name="Oval 20"/>
          <p:cNvSpPr>
            <a:spLocks noChangeArrowheads="1"/>
          </p:cNvSpPr>
          <p:nvPr/>
        </p:nvSpPr>
        <p:spPr bwMode="auto">
          <a:xfrm>
            <a:off x="1077857" y="904432"/>
            <a:ext cx="468911" cy="455729"/>
          </a:xfrm>
          <a:prstGeom prst="ellipse">
            <a:avLst/>
          </a:prstGeom>
          <a:solidFill>
            <a:srgbClr val="FFFFFF"/>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Q</a:t>
            </a:r>
            <a:endParaRPr lang="en-US" altLang="en-US" sz="1350" dirty="0">
              <a:latin typeface="Arial" panose="020B0604020202020204" pitchFamily="34" charset="0"/>
            </a:endParaRPr>
          </a:p>
        </p:txBody>
      </p:sp>
      <p:cxnSp>
        <p:nvCxnSpPr>
          <p:cNvPr id="175126" name="AutoShape 21"/>
          <p:cNvCxnSpPr>
            <a:cxnSpLocks noChangeShapeType="1"/>
            <a:stCxn id="175128" idx="3"/>
            <a:endCxn id="175129" idx="2"/>
          </p:cNvCxnSpPr>
          <p:nvPr/>
        </p:nvCxnSpPr>
        <p:spPr bwMode="auto">
          <a:xfrm flipV="1">
            <a:off x="2466558" y="1132296"/>
            <a:ext cx="212315" cy="2"/>
          </a:xfrm>
          <a:prstGeom prst="straightConnector1">
            <a:avLst/>
          </a:prstGeom>
          <a:noFill/>
          <a:ln w="25400"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5127" name="AutoShape 22"/>
          <p:cNvCxnSpPr>
            <a:cxnSpLocks noChangeShapeType="1"/>
            <a:stCxn id="175125" idx="6"/>
            <a:endCxn id="175128" idx="1"/>
          </p:cNvCxnSpPr>
          <p:nvPr/>
        </p:nvCxnSpPr>
        <p:spPr bwMode="auto">
          <a:xfrm>
            <a:off x="1546768" y="1132297"/>
            <a:ext cx="212315" cy="1"/>
          </a:xfrm>
          <a:prstGeom prst="straightConnector1">
            <a:avLst/>
          </a:prstGeom>
          <a:noFill/>
          <a:ln w="25400" algn="ctr">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75128" name="Text Box 23"/>
          <p:cNvSpPr txBox="1">
            <a:spLocks noChangeArrowheads="1"/>
          </p:cNvSpPr>
          <p:nvPr/>
        </p:nvSpPr>
        <p:spPr bwMode="auto">
          <a:xfrm>
            <a:off x="1759083" y="759037"/>
            <a:ext cx="707476" cy="746522"/>
          </a:xfrm>
          <a:prstGeom prst="rect">
            <a:avLst/>
          </a:prstGeom>
          <a:solidFill>
            <a:srgbClr val="FFFFFF"/>
          </a:solidFill>
          <a:ln w="317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Selected stream</a:t>
            </a:r>
            <a:endParaRPr lang="en-US" altLang="en-US" sz="1350" dirty="0">
              <a:latin typeface="Arial" panose="020B0604020202020204" pitchFamily="34" charset="0"/>
            </a:endParaRPr>
          </a:p>
        </p:txBody>
      </p:sp>
      <p:sp>
        <p:nvSpPr>
          <p:cNvPr id="175129" name="Oval 24"/>
          <p:cNvSpPr>
            <a:spLocks noChangeArrowheads="1"/>
          </p:cNvSpPr>
          <p:nvPr/>
        </p:nvSpPr>
        <p:spPr bwMode="auto">
          <a:xfrm>
            <a:off x="2678873" y="904432"/>
            <a:ext cx="468911" cy="455729"/>
          </a:xfrm>
          <a:prstGeom prst="ellipse">
            <a:avLst/>
          </a:prstGeom>
          <a:solidFill>
            <a:srgbClr val="FFFFFF"/>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B</a:t>
            </a:r>
            <a:endParaRPr lang="en-US" altLang="en-US" sz="1350" dirty="0">
              <a:latin typeface="Arial" panose="020B0604020202020204" pitchFamily="34" charset="0"/>
            </a:endParaRPr>
          </a:p>
        </p:txBody>
      </p:sp>
      <p:sp>
        <p:nvSpPr>
          <p:cNvPr id="175130" name="Oval 25"/>
          <p:cNvSpPr>
            <a:spLocks noChangeArrowheads="1"/>
          </p:cNvSpPr>
          <p:nvPr/>
        </p:nvSpPr>
        <p:spPr bwMode="auto">
          <a:xfrm>
            <a:off x="1531596" y="2052195"/>
            <a:ext cx="467914" cy="455729"/>
          </a:xfrm>
          <a:prstGeom prst="ellipse">
            <a:avLst/>
          </a:prstGeom>
          <a:solidFill>
            <a:srgbClr val="FFFFFF"/>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nb-NO" altLang="en-US" sz="1350">
                <a:solidFill>
                  <a:srgbClr val="000000"/>
                </a:solidFill>
              </a:rPr>
              <a:t>D</a:t>
            </a:r>
            <a:endParaRPr lang="en-US" altLang="en-US" sz="1350" dirty="0">
              <a:latin typeface="Arial" panose="020B0604020202020204" pitchFamily="34" charset="0"/>
            </a:endParaRPr>
          </a:p>
        </p:txBody>
      </p:sp>
      <p:sp>
        <p:nvSpPr>
          <p:cNvPr id="175131" name="Oval 26"/>
          <p:cNvSpPr>
            <a:spLocks noChangeArrowheads="1"/>
          </p:cNvSpPr>
          <p:nvPr/>
        </p:nvSpPr>
        <p:spPr bwMode="auto">
          <a:xfrm>
            <a:off x="4052114" y="1542153"/>
            <a:ext cx="468911" cy="455729"/>
          </a:xfrm>
          <a:prstGeom prst="ellipse">
            <a:avLst/>
          </a:prstGeom>
          <a:solidFill>
            <a:srgbClr val="FFFFFF"/>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C</a:t>
            </a:r>
            <a:endParaRPr lang="en-US" altLang="en-US" sz="1350" dirty="0">
              <a:latin typeface="Arial" panose="020B0604020202020204" pitchFamily="34" charset="0"/>
            </a:endParaRPr>
          </a:p>
        </p:txBody>
      </p:sp>
      <p:sp>
        <p:nvSpPr>
          <p:cNvPr id="175132" name="Oval 27"/>
          <p:cNvSpPr>
            <a:spLocks noChangeArrowheads="1"/>
          </p:cNvSpPr>
          <p:nvPr/>
        </p:nvSpPr>
        <p:spPr bwMode="auto">
          <a:xfrm>
            <a:off x="7503092" y="2308975"/>
            <a:ext cx="467913" cy="455729"/>
          </a:xfrm>
          <a:prstGeom prst="ellipse">
            <a:avLst/>
          </a:prstGeom>
          <a:solidFill>
            <a:schemeClr val="bg1">
              <a:lumMod val="85000"/>
            </a:schemeClr>
          </a:solidFill>
          <a:ln w="31750" algn="ctr">
            <a:solidFill>
              <a:srgbClr val="000000"/>
            </a:solidFill>
            <a:round/>
            <a:headEnd/>
            <a:tailEnd/>
          </a:ln>
          <a:effec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ML*</a:t>
            </a:r>
            <a:endParaRPr lang="en-US" altLang="en-US" sz="1350" dirty="0">
              <a:latin typeface="Arial" panose="020B0604020202020204" pitchFamily="34" charset="0"/>
            </a:endParaRPr>
          </a:p>
        </p:txBody>
      </p:sp>
      <p:sp>
        <p:nvSpPr>
          <p:cNvPr id="175133" name="Oval 28"/>
          <p:cNvSpPr>
            <a:spLocks noChangeArrowheads="1"/>
          </p:cNvSpPr>
          <p:nvPr/>
        </p:nvSpPr>
        <p:spPr bwMode="auto">
          <a:xfrm>
            <a:off x="7503092" y="1022001"/>
            <a:ext cx="467913" cy="456664"/>
          </a:xfrm>
          <a:prstGeom prst="ellipse">
            <a:avLst/>
          </a:prstGeom>
          <a:solidFill>
            <a:srgbClr val="FFFFFF"/>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err="1">
                <a:solidFill>
                  <a:srgbClr val="000000"/>
                </a:solidFill>
              </a:rPr>
              <a:t>Sm</a:t>
            </a:r>
            <a:endParaRPr lang="en-US" altLang="en-US" sz="1350" dirty="0">
              <a:latin typeface="Arial" panose="020B0604020202020204" pitchFamily="34" charset="0"/>
            </a:endParaRPr>
          </a:p>
        </p:txBody>
      </p:sp>
      <p:sp>
        <p:nvSpPr>
          <p:cNvPr id="19" name="TextBox 18"/>
          <p:cNvSpPr txBox="1"/>
          <p:nvPr/>
        </p:nvSpPr>
        <p:spPr>
          <a:xfrm>
            <a:off x="148306" y="3098555"/>
            <a:ext cx="3823729" cy="1121203"/>
          </a:xfrm>
          <a:prstGeom prst="rect">
            <a:avLst/>
          </a:prstGeom>
          <a:solidFill>
            <a:schemeClr val="accent5">
              <a:lumMod val="20000"/>
              <a:lumOff val="80000"/>
              <a:alpha val="81000"/>
            </a:schemeClr>
          </a:solidFill>
          <a:ln w="28575">
            <a:solidFill>
              <a:schemeClr val="accent5">
                <a:lumMod val="40000"/>
                <a:lumOff val="60000"/>
              </a:schemeClr>
            </a:solidFill>
          </a:ln>
        </p:spPr>
        <p:txBody>
          <a:bodyPr wrap="square" lIns="135000" tIns="81000" rIns="135000" bIns="54000">
            <a:spAutoFit/>
          </a:bodyPr>
          <a:lstStyle/>
          <a:p>
            <a:pPr>
              <a:spcBef>
                <a:spcPts val="150"/>
              </a:spcBef>
              <a:spcAft>
                <a:spcPts val="150"/>
              </a:spcAft>
              <a:defRPr/>
            </a:pPr>
            <a:r>
              <a:rPr lang="en-US" sz="1350" dirty="0"/>
              <a:t>Key:</a:t>
            </a:r>
          </a:p>
          <a:p>
            <a:pPr>
              <a:spcBef>
                <a:spcPts val="150"/>
              </a:spcBef>
              <a:spcAft>
                <a:spcPts val="150"/>
              </a:spcAft>
              <a:defRPr/>
            </a:pPr>
            <a:r>
              <a:rPr lang="en-US" sz="1350" dirty="0"/>
              <a:t>Q = query	 		B = buffer</a:t>
            </a:r>
          </a:p>
          <a:p>
            <a:pPr>
              <a:spcBef>
                <a:spcPts val="150"/>
              </a:spcBef>
              <a:spcAft>
                <a:spcPts val="150"/>
              </a:spcAft>
              <a:defRPr/>
            </a:pPr>
            <a:r>
              <a:rPr lang="en-US" sz="1350" dirty="0"/>
              <a:t>D = dissolve / reclassify  	C = clip / intersect</a:t>
            </a:r>
          </a:p>
          <a:p>
            <a:pPr>
              <a:spcBef>
                <a:spcPts val="150"/>
              </a:spcBef>
              <a:spcAft>
                <a:spcPts val="150"/>
              </a:spcAft>
              <a:defRPr/>
            </a:pPr>
            <a:r>
              <a:rPr lang="en-US" sz="1350" dirty="0"/>
              <a:t>Sm = summary statistics	ML* = Map layout</a:t>
            </a:r>
          </a:p>
        </p:txBody>
      </p:sp>
      <p:sp>
        <p:nvSpPr>
          <p:cNvPr id="65" name="Oval 26"/>
          <p:cNvSpPr>
            <a:spLocks noChangeArrowheads="1"/>
          </p:cNvSpPr>
          <p:nvPr/>
        </p:nvSpPr>
        <p:spPr bwMode="auto">
          <a:xfrm>
            <a:off x="5611003" y="1542153"/>
            <a:ext cx="468911" cy="455729"/>
          </a:xfrm>
          <a:prstGeom prst="ellipse">
            <a:avLst/>
          </a:prstGeom>
          <a:solidFill>
            <a:srgbClr val="FFFFFF"/>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D</a:t>
            </a:r>
            <a:endParaRPr lang="en-US" altLang="en-US" sz="1350" dirty="0">
              <a:latin typeface="Arial" panose="020B0604020202020204" pitchFamily="34" charset="0"/>
            </a:endParaRPr>
          </a:p>
        </p:txBody>
      </p:sp>
      <p:cxnSp>
        <p:nvCxnSpPr>
          <p:cNvPr id="66" name="AutoShape 10"/>
          <p:cNvCxnSpPr>
            <a:cxnSpLocks noChangeShapeType="1"/>
            <a:stCxn id="88" idx="3"/>
            <a:endCxn id="175133" idx="2"/>
          </p:cNvCxnSpPr>
          <p:nvPr/>
        </p:nvCxnSpPr>
        <p:spPr bwMode="auto">
          <a:xfrm flipV="1">
            <a:off x="7125185" y="1250334"/>
            <a:ext cx="377907" cy="512156"/>
          </a:xfrm>
          <a:prstGeom prst="bentConnector3">
            <a:avLst>
              <a:gd name="adj1" fmla="val 50000"/>
            </a:avLst>
          </a:prstGeom>
          <a:noFill/>
          <a:ln w="254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67" name="AutoShape 13"/>
          <p:cNvCxnSpPr>
            <a:cxnSpLocks noChangeShapeType="1"/>
            <a:stCxn id="175108" idx="3"/>
            <a:endCxn id="65" idx="2"/>
          </p:cNvCxnSpPr>
          <p:nvPr/>
        </p:nvCxnSpPr>
        <p:spPr bwMode="auto">
          <a:xfrm>
            <a:off x="5306822" y="1769179"/>
            <a:ext cx="304181" cy="839"/>
          </a:xfrm>
          <a:prstGeom prst="straightConnector1">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88" name="Text Box 3"/>
          <p:cNvSpPr txBox="1">
            <a:spLocks noChangeArrowheads="1"/>
          </p:cNvSpPr>
          <p:nvPr/>
        </p:nvSpPr>
        <p:spPr bwMode="auto">
          <a:xfrm>
            <a:off x="6314369" y="1542152"/>
            <a:ext cx="810816" cy="440675"/>
          </a:xfrm>
          <a:prstGeom prst="rect">
            <a:avLst/>
          </a:prstGeom>
          <a:solidFill>
            <a:schemeClr val="bg1">
              <a:lumMod val="75000"/>
            </a:schemeClr>
          </a:solidFill>
          <a:ln w="57150" algn="ctr">
            <a:solidFill>
              <a:srgbClr val="000000"/>
            </a:solidFill>
            <a:miter lim="800000"/>
            <a:headEnd/>
            <a:tailEnd/>
          </a:ln>
          <a:effectLst/>
        </p:spPr>
        <p:txBody>
          <a:bodyPr lIns="27432" tIns="27432" rIns="27432" bIns="27432"/>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200" dirty="0">
                <a:solidFill>
                  <a:srgbClr val="000000"/>
                </a:solidFill>
              </a:rPr>
              <a:t>Dissolved LC</a:t>
            </a:r>
            <a:endParaRPr lang="en-US" altLang="en-US" sz="1200" dirty="0">
              <a:latin typeface="Arial" panose="020B0604020202020204" pitchFamily="34" charset="0"/>
            </a:endParaRPr>
          </a:p>
        </p:txBody>
      </p:sp>
      <p:cxnSp>
        <p:nvCxnSpPr>
          <p:cNvPr id="89" name="AutoShape 13"/>
          <p:cNvCxnSpPr>
            <a:cxnSpLocks noChangeShapeType="1"/>
            <a:stCxn id="65" idx="6"/>
            <a:endCxn id="88" idx="1"/>
          </p:cNvCxnSpPr>
          <p:nvPr/>
        </p:nvCxnSpPr>
        <p:spPr bwMode="auto">
          <a:xfrm flipV="1">
            <a:off x="6079915" y="1762490"/>
            <a:ext cx="234455" cy="7528"/>
          </a:xfrm>
          <a:prstGeom prst="straightConnector1">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65" name="AutoShape 10"/>
          <p:cNvCxnSpPr>
            <a:cxnSpLocks noChangeShapeType="1"/>
            <a:stCxn id="88" idx="3"/>
            <a:endCxn id="175132" idx="2"/>
          </p:cNvCxnSpPr>
          <p:nvPr/>
        </p:nvCxnSpPr>
        <p:spPr bwMode="auto">
          <a:xfrm>
            <a:off x="7125185" y="1762490"/>
            <a:ext cx="377907" cy="774350"/>
          </a:xfrm>
          <a:prstGeom prst="bentConnector3">
            <a:avLst>
              <a:gd name="adj1" fmla="val 50000"/>
            </a:avLst>
          </a:prstGeom>
          <a:noFill/>
          <a:ln w="254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4" name="AutoShape 10"/>
          <p:cNvCxnSpPr>
            <a:cxnSpLocks noChangeShapeType="1"/>
            <a:stCxn id="175132" idx="6"/>
            <a:endCxn id="175121" idx="1"/>
          </p:cNvCxnSpPr>
          <p:nvPr/>
        </p:nvCxnSpPr>
        <p:spPr bwMode="auto">
          <a:xfrm flipV="1">
            <a:off x="7971006" y="2536839"/>
            <a:ext cx="203623" cy="1"/>
          </a:xfrm>
          <a:prstGeom prst="bentConnector3">
            <a:avLst>
              <a:gd name="adj1" fmla="val 50000"/>
            </a:avLst>
          </a:prstGeom>
          <a:noFill/>
          <a:ln w="254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cxnSp>
        <p:nvCxnSpPr>
          <p:cNvPr id="179" name="AutoShape 10"/>
          <p:cNvCxnSpPr>
            <a:cxnSpLocks noChangeShapeType="1"/>
            <a:stCxn id="175133" idx="6"/>
            <a:endCxn id="161" idx="1"/>
          </p:cNvCxnSpPr>
          <p:nvPr/>
        </p:nvCxnSpPr>
        <p:spPr bwMode="auto">
          <a:xfrm>
            <a:off x="7971006" y="1250334"/>
            <a:ext cx="197740" cy="1796"/>
          </a:xfrm>
          <a:prstGeom prst="bentConnector3">
            <a:avLst>
              <a:gd name="adj1" fmla="val 50000"/>
            </a:avLst>
          </a:prstGeom>
          <a:noFill/>
          <a:ln w="254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cxnSp>
      <p:sp>
        <p:nvSpPr>
          <p:cNvPr id="186" name="Oval 20"/>
          <p:cNvSpPr>
            <a:spLocks noChangeArrowheads="1"/>
          </p:cNvSpPr>
          <p:nvPr/>
        </p:nvSpPr>
        <p:spPr bwMode="auto">
          <a:xfrm>
            <a:off x="6079915" y="3332665"/>
            <a:ext cx="468911" cy="455729"/>
          </a:xfrm>
          <a:prstGeom prst="ellipse">
            <a:avLst/>
          </a:prstGeom>
          <a:solidFill>
            <a:srgbClr val="FFFFFF"/>
          </a:solidFill>
          <a:ln w="31750" algn="ctr">
            <a:solidFill>
              <a:srgbClr val="000000"/>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Q</a:t>
            </a:r>
            <a:endParaRPr lang="en-US" altLang="en-US" sz="1350" dirty="0">
              <a:latin typeface="Arial" panose="020B0604020202020204" pitchFamily="34" charset="0"/>
            </a:endParaRPr>
          </a:p>
        </p:txBody>
      </p:sp>
      <p:sp>
        <p:nvSpPr>
          <p:cNvPr id="175223" name="Rectangle 175222"/>
          <p:cNvSpPr/>
          <p:nvPr/>
        </p:nvSpPr>
        <p:spPr>
          <a:xfrm>
            <a:off x="6529637" y="3434941"/>
            <a:ext cx="2206501" cy="300082"/>
          </a:xfrm>
          <a:prstGeom prst="rect">
            <a:avLst/>
          </a:prstGeom>
        </p:spPr>
        <p:txBody>
          <a:bodyPr wrap="none">
            <a:spAutoFit/>
          </a:bodyPr>
          <a:lstStyle/>
          <a:p>
            <a:pPr algn="ctr">
              <a:spcBef>
                <a:spcPct val="0"/>
              </a:spcBef>
              <a:buFontTx/>
              <a:buNone/>
            </a:pPr>
            <a:r>
              <a:rPr lang="en-US" altLang="en-US" sz="1350" dirty="0">
                <a:solidFill>
                  <a:srgbClr val="000000"/>
                </a:solidFill>
              </a:rPr>
              <a:t>Analysis function / algorithm</a:t>
            </a:r>
            <a:endParaRPr lang="en-US" altLang="en-US" sz="1350" dirty="0">
              <a:latin typeface="Arial" panose="020B0604020202020204" pitchFamily="34" charset="0"/>
            </a:endParaRPr>
          </a:p>
        </p:txBody>
      </p:sp>
      <p:sp>
        <p:nvSpPr>
          <p:cNvPr id="191" name="Oval 27"/>
          <p:cNvSpPr>
            <a:spLocks noChangeArrowheads="1"/>
          </p:cNvSpPr>
          <p:nvPr/>
        </p:nvSpPr>
        <p:spPr bwMode="auto">
          <a:xfrm>
            <a:off x="6080912" y="3844810"/>
            <a:ext cx="467913" cy="455729"/>
          </a:xfrm>
          <a:prstGeom prst="ellipse">
            <a:avLst/>
          </a:prstGeom>
          <a:solidFill>
            <a:schemeClr val="bg1">
              <a:lumMod val="85000"/>
            </a:schemeClr>
          </a:solidFill>
          <a:ln w="31750" algn="ctr">
            <a:solidFill>
              <a:srgbClr val="000000"/>
            </a:solidFill>
            <a:round/>
            <a:headEnd/>
            <a:tailEnd/>
          </a:ln>
          <a:effec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ML*</a:t>
            </a:r>
            <a:endParaRPr lang="en-US" altLang="en-US" sz="1350" dirty="0">
              <a:latin typeface="Arial" panose="020B0604020202020204" pitchFamily="34" charset="0"/>
            </a:endParaRPr>
          </a:p>
        </p:txBody>
      </p:sp>
      <p:sp>
        <p:nvSpPr>
          <p:cNvPr id="192" name="Rectangle 191"/>
          <p:cNvSpPr/>
          <p:nvPr/>
        </p:nvSpPr>
        <p:spPr>
          <a:xfrm>
            <a:off x="6491932" y="3934174"/>
            <a:ext cx="2490233" cy="300082"/>
          </a:xfrm>
          <a:prstGeom prst="rect">
            <a:avLst/>
          </a:prstGeom>
        </p:spPr>
        <p:txBody>
          <a:bodyPr wrap="none">
            <a:spAutoFit/>
          </a:bodyPr>
          <a:lstStyle/>
          <a:p>
            <a:pPr algn="ctr">
              <a:spcBef>
                <a:spcPct val="0"/>
              </a:spcBef>
              <a:buFontTx/>
              <a:buNone/>
            </a:pPr>
            <a:r>
              <a:rPr lang="en-US" altLang="en-US" sz="1350" dirty="0">
                <a:solidFill>
                  <a:srgbClr val="000000"/>
                </a:solidFill>
              </a:rPr>
              <a:t>Not analysis function / algorithm</a:t>
            </a:r>
            <a:endParaRPr lang="en-US" altLang="en-US" sz="1350" dirty="0">
              <a:latin typeface="Arial" panose="020B0604020202020204" pitchFamily="34" charset="0"/>
            </a:endParaRPr>
          </a:p>
        </p:txBody>
      </p:sp>
      <p:sp>
        <p:nvSpPr>
          <p:cNvPr id="193" name="Text Box 3"/>
          <p:cNvSpPr txBox="1">
            <a:spLocks noChangeArrowheads="1"/>
          </p:cNvSpPr>
          <p:nvPr/>
        </p:nvSpPr>
        <p:spPr bwMode="auto">
          <a:xfrm>
            <a:off x="4365785" y="3239097"/>
            <a:ext cx="1093127" cy="251150"/>
          </a:xfrm>
          <a:prstGeom prst="rect">
            <a:avLst/>
          </a:prstGeom>
          <a:solidFill>
            <a:srgbClr val="FFFFFF"/>
          </a:solidFill>
          <a:ln w="317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200" dirty="0">
                <a:solidFill>
                  <a:srgbClr val="000000"/>
                </a:solidFill>
              </a:rPr>
              <a:t>Derived data</a:t>
            </a:r>
            <a:endParaRPr lang="en-US" altLang="en-US" sz="1200" dirty="0">
              <a:latin typeface="Arial" panose="020B0604020202020204" pitchFamily="34" charset="0"/>
            </a:endParaRPr>
          </a:p>
        </p:txBody>
      </p:sp>
      <p:sp>
        <p:nvSpPr>
          <p:cNvPr id="194" name="Text Box 5"/>
          <p:cNvSpPr txBox="1">
            <a:spLocks noChangeArrowheads="1"/>
          </p:cNvSpPr>
          <p:nvPr/>
        </p:nvSpPr>
        <p:spPr bwMode="auto">
          <a:xfrm>
            <a:off x="4363051" y="3562632"/>
            <a:ext cx="1084659" cy="282179"/>
          </a:xfrm>
          <a:prstGeom prst="rect">
            <a:avLst/>
          </a:prstGeom>
          <a:solidFill>
            <a:srgbClr val="FFFFFF"/>
          </a:solidFill>
          <a:ln w="7620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500" dirty="0">
                <a:solidFill>
                  <a:srgbClr val="000000"/>
                </a:solidFill>
              </a:rPr>
              <a:t>Input data</a:t>
            </a:r>
            <a:endParaRPr lang="en-US" altLang="en-US" sz="1500" dirty="0">
              <a:latin typeface="Arial" panose="020B0604020202020204" pitchFamily="34" charset="0"/>
            </a:endParaRPr>
          </a:p>
        </p:txBody>
      </p:sp>
      <p:sp>
        <p:nvSpPr>
          <p:cNvPr id="195" name="Text Box 17"/>
          <p:cNvSpPr txBox="1">
            <a:spLocks noChangeArrowheads="1"/>
          </p:cNvSpPr>
          <p:nvPr/>
        </p:nvSpPr>
        <p:spPr bwMode="auto">
          <a:xfrm>
            <a:off x="4379856" y="3934175"/>
            <a:ext cx="1079056" cy="247112"/>
          </a:xfrm>
          <a:prstGeom prst="rect">
            <a:avLst/>
          </a:prstGeom>
          <a:solidFill>
            <a:schemeClr val="accent6">
              <a:lumMod val="20000"/>
              <a:lumOff val="80000"/>
            </a:schemeClr>
          </a:solidFill>
          <a:ln w="31750" algn="ctr">
            <a:solidFill>
              <a:srgbClr val="000000"/>
            </a:solidFill>
            <a:miter lim="800000"/>
            <a:headEnd/>
            <a:tailEnd/>
          </a:ln>
          <a:effectLst/>
        </p:spPr>
        <p:txBody>
          <a:bodyPr lIns="27432" tIns="27432" rIns="27432" bIns="27432" anchor="ct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350" dirty="0">
                <a:solidFill>
                  <a:srgbClr val="000000"/>
                </a:solidFill>
              </a:rPr>
              <a:t>Map layout</a:t>
            </a:r>
            <a:endParaRPr lang="en-US" altLang="en-US" sz="1350" dirty="0">
              <a:latin typeface="Arial" panose="020B0604020202020204" pitchFamily="34" charset="0"/>
            </a:endParaRPr>
          </a:p>
        </p:txBody>
      </p:sp>
      <p:sp>
        <p:nvSpPr>
          <p:cNvPr id="196" name="Text Box 3"/>
          <p:cNvSpPr txBox="1">
            <a:spLocks noChangeArrowheads="1"/>
          </p:cNvSpPr>
          <p:nvPr/>
        </p:nvSpPr>
        <p:spPr bwMode="auto">
          <a:xfrm>
            <a:off x="4379856" y="2799015"/>
            <a:ext cx="810816" cy="276070"/>
          </a:xfrm>
          <a:prstGeom prst="rect">
            <a:avLst/>
          </a:prstGeom>
          <a:solidFill>
            <a:schemeClr val="bg1">
              <a:lumMod val="75000"/>
            </a:schemeClr>
          </a:solidFill>
          <a:ln w="57150" algn="ctr">
            <a:solidFill>
              <a:srgbClr val="000000"/>
            </a:solidFill>
            <a:miter lim="800000"/>
            <a:headEnd/>
            <a:tailEnd/>
          </a:ln>
          <a:effectLst/>
        </p:spPr>
        <p:txBody>
          <a:bodyPr lIns="27432" tIns="27432" rIns="27432" bIns="27432"/>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defRPr>
            </a:lvl9pPr>
          </a:lstStyle>
          <a:p>
            <a:pPr algn="ctr">
              <a:spcBef>
                <a:spcPct val="0"/>
              </a:spcBef>
              <a:buFontTx/>
              <a:buNone/>
            </a:pPr>
            <a:r>
              <a:rPr lang="en-US" altLang="en-US" sz="1200" dirty="0">
                <a:solidFill>
                  <a:srgbClr val="000000"/>
                </a:solidFill>
              </a:rPr>
              <a:t>Final result</a:t>
            </a:r>
            <a:endParaRPr lang="en-US" altLang="en-US" sz="1200" dirty="0">
              <a:latin typeface="Arial" panose="020B0604020202020204" pitchFamily="34" charset="0"/>
            </a:endParaRPr>
          </a:p>
        </p:txBody>
      </p:sp>
      <p:sp>
        <p:nvSpPr>
          <p:cNvPr id="161" name="Flowchart: Internal Storage 160"/>
          <p:cNvSpPr/>
          <p:nvPr/>
        </p:nvSpPr>
        <p:spPr>
          <a:xfrm>
            <a:off x="8168745" y="926343"/>
            <a:ext cx="928371" cy="651573"/>
          </a:xfrm>
          <a:prstGeom prst="flowChartInternalStorag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350" dirty="0">
                <a:solidFill>
                  <a:srgbClr val="000000"/>
                </a:solidFill>
              </a:rPr>
              <a:t>LC summary</a:t>
            </a:r>
            <a:endParaRPr lang="en-US" altLang="en-US" sz="1350" dirty="0">
              <a:latin typeface="Arial" panose="020B0604020202020204" pitchFamily="34" charset="0"/>
            </a:endParaRPr>
          </a:p>
        </p:txBody>
      </p:sp>
      <p:sp>
        <p:nvSpPr>
          <p:cNvPr id="206" name="Flowchart: Internal Storage 205"/>
          <p:cNvSpPr/>
          <p:nvPr/>
        </p:nvSpPr>
        <p:spPr>
          <a:xfrm>
            <a:off x="6011344" y="2796159"/>
            <a:ext cx="688998" cy="383072"/>
          </a:xfrm>
          <a:prstGeom prst="flowChartInternalStorag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350" dirty="0">
                <a:solidFill>
                  <a:srgbClr val="000000"/>
                </a:solidFill>
              </a:rPr>
              <a:t>Table</a:t>
            </a:r>
            <a:endParaRPr lang="en-US" altLang="en-US" sz="1350" dirty="0">
              <a:latin typeface="Arial" panose="020B0604020202020204" pitchFamily="34" charset="0"/>
            </a:endParaRPr>
          </a:p>
        </p:txBody>
      </p:sp>
      <p:sp>
        <p:nvSpPr>
          <p:cNvPr id="2" name="Rectangle 1"/>
          <p:cNvSpPr/>
          <p:nvPr/>
        </p:nvSpPr>
        <p:spPr>
          <a:xfrm>
            <a:off x="1407912" y="4584814"/>
            <a:ext cx="7565520" cy="369332"/>
          </a:xfrm>
          <a:prstGeom prst="rect">
            <a:avLst/>
          </a:prstGeom>
        </p:spPr>
        <p:txBody>
          <a:bodyPr wrap="square">
            <a:spAutoFit/>
          </a:bodyPr>
          <a:lstStyle/>
          <a:p>
            <a:pPr lvl="0"/>
            <a:r>
              <a:rPr lang="en-US" dirty="0"/>
              <a:t>Computer programming can be used to automate these repetitive tasks.</a:t>
            </a:r>
          </a:p>
        </p:txBody>
      </p:sp>
    </p:spTree>
    <p:extLst>
      <p:ext uri="{BB962C8B-B14F-4D97-AF65-F5344CB8AC3E}">
        <p14:creationId xmlns:p14="http://schemas.microsoft.com/office/powerpoint/2010/main" val="158452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Effect transition="in" filter="fade">
                                      <p:cBhvr>
                                        <p:cTn id="7" dur="500"/>
                                        <p:tgtEl>
                                          <p:spTgt spid="17510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51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7512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7512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51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510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511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51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51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51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511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7511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7511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51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7511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5131"/>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751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7510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751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8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7513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6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7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512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75132"/>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65"/>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7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9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9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9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9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0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86"/>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9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75223"/>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92"/>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p:bldP spid="175108" grpId="0" animBg="1"/>
      <p:bldP spid="175109" grpId="0" animBg="1"/>
      <p:bldP spid="175110" grpId="0" animBg="1"/>
      <p:bldP spid="175112" grpId="0" animBg="1"/>
      <p:bldP spid="175121" grpId="0" animBg="1"/>
      <p:bldP spid="175125" grpId="0" animBg="1"/>
      <p:bldP spid="175128" grpId="0" animBg="1"/>
      <p:bldP spid="175129" grpId="0" animBg="1"/>
      <p:bldP spid="175130" grpId="0" animBg="1"/>
      <p:bldP spid="175131" grpId="0" animBg="1"/>
      <p:bldP spid="175132" grpId="0" animBg="1"/>
      <p:bldP spid="175133" grpId="0" animBg="1"/>
      <p:bldP spid="19" grpId="0" animBg="1"/>
      <p:bldP spid="65" grpId="0" animBg="1"/>
      <p:bldP spid="88" grpId="0" animBg="1"/>
      <p:bldP spid="186" grpId="0" animBg="1"/>
      <p:bldP spid="175223" grpId="0"/>
      <p:bldP spid="191" grpId="0" animBg="1"/>
      <p:bldP spid="192" grpId="0"/>
      <p:bldP spid="193" grpId="0" animBg="1"/>
      <p:bldP spid="194" grpId="0" animBg="1"/>
      <p:bldP spid="195" grpId="0" animBg="1"/>
      <p:bldP spid="196" grpId="0" animBg="1"/>
      <p:bldP spid="161" grpId="0" animBg="1"/>
      <p:bldP spid="206" grpId="0" animBg="1"/>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Variables Names and Tracebacks</a:t>
            </a:r>
          </a:p>
        </p:txBody>
      </p:sp>
      <p:sp>
        <p:nvSpPr>
          <p:cNvPr id="3" name="Content Placeholder 2"/>
          <p:cNvSpPr>
            <a:spLocks noGrp="1"/>
          </p:cNvSpPr>
          <p:nvPr>
            <p:ph idx="1"/>
          </p:nvPr>
        </p:nvSpPr>
        <p:spPr/>
        <p:txBody>
          <a:bodyPr>
            <a:normAutofit fontScale="85000" lnSpcReduction="10000"/>
          </a:bodyPr>
          <a:lstStyle/>
          <a:p>
            <a:pPr lvl="0"/>
            <a:r>
              <a:rPr dirty="0"/>
              <a:t>Variable names can</a:t>
            </a:r>
            <a:r>
              <a:rPr lang="en-US" dirty="0"/>
              <a:t>'</a:t>
            </a:r>
            <a:r>
              <a:rPr dirty="0"/>
              <a:t>t start with numbers nor contain spaces.</a:t>
            </a:r>
          </a:p>
          <a:p>
            <a:pPr lvl="0"/>
            <a:r>
              <a:rPr dirty="0"/>
              <a:t>For names that are a combination of more than one word, underscores or capitalization can be used to break up the words.</a:t>
            </a:r>
          </a:p>
          <a:p>
            <a:pPr lvl="0"/>
            <a:r>
              <a:rPr dirty="0"/>
              <a:t>Variable names are case sensitive.</a:t>
            </a:r>
          </a:p>
          <a:p>
            <a:pPr lvl="1"/>
            <a:r>
              <a:rPr dirty="0"/>
              <a:t>FID not the same as fid</a:t>
            </a:r>
          </a:p>
          <a:p>
            <a:pPr lvl="0"/>
            <a:r>
              <a:rPr dirty="0"/>
              <a:t>e.g. </a:t>
            </a:r>
          </a:p>
          <a:p>
            <a:pPr lvl="1"/>
            <a:r>
              <a:rPr dirty="0"/>
              <a:t>FID = 145</a:t>
            </a:r>
          </a:p>
          <a:p>
            <a:pPr lvl="1"/>
            <a:r>
              <a:rPr dirty="0"/>
              <a:t>fid</a:t>
            </a:r>
          </a:p>
          <a:p>
            <a:pPr lvl="0"/>
            <a:r>
              <a:rPr dirty="0"/>
              <a:t>Keywords cannot be used as variable names e.g. print = </a:t>
            </a:r>
            <a:r>
              <a:rPr lang="en-US" dirty="0"/>
              <a:t>'</a:t>
            </a:r>
            <a:r>
              <a:rPr dirty="0" err="1"/>
              <a:t>inputData</a:t>
            </a:r>
            <a:r>
              <a:rPr lang="en-US" dirty="0"/>
              <a:t>'</a:t>
            </a:r>
            <a:endParaRPr dirty="0"/>
          </a:p>
          <a:p>
            <a:pPr lvl="0"/>
            <a:r>
              <a:rPr dirty="0"/>
              <a:t>Python ensures that keywords are not used as variable names by reporting an error;</a:t>
            </a:r>
          </a:p>
          <a:p>
            <a:pPr lvl="0"/>
            <a:r>
              <a:rPr dirty="0"/>
              <a:t>Python does not report an error if you use the name of a </a:t>
            </a:r>
            <a:r>
              <a:rPr dirty="0" err="1"/>
              <a:t>builtin</a:t>
            </a:r>
            <a:r>
              <a:rPr dirty="0"/>
              <a:t> function as variable name</a:t>
            </a:r>
          </a:p>
        </p:txBody>
      </p:sp>
    </p:spTree>
    <p:extLst>
      <p:ext uri="{BB962C8B-B14F-4D97-AF65-F5344CB8AC3E}">
        <p14:creationId xmlns:p14="http://schemas.microsoft.com/office/powerpoint/2010/main" val="1736254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Making this mistake can cause unexpected behavior.</a:t>
            </a:r>
          </a:p>
        </p:txBody>
      </p:sp>
      <p:sp>
        <p:nvSpPr>
          <p:cNvPr id="3" name="Content Placeholder 2"/>
          <p:cNvSpPr>
            <a:spLocks noGrp="1"/>
          </p:cNvSpPr>
          <p:nvPr>
            <p:ph idx="1"/>
          </p:nvPr>
        </p:nvSpPr>
        <p:spPr/>
        <p:txBody>
          <a:bodyPr/>
          <a:lstStyle/>
          <a:p>
            <a:pPr marL="0" lvl="0" indent="0">
              <a:buNone/>
            </a:pPr>
            <a:r>
              <a:rPr dirty="0"/>
              <a:t>e.g.  </a:t>
            </a:r>
            <a:endParaRPr lang="en-US" dirty="0"/>
          </a:p>
          <a:p>
            <a:pPr marL="0" lvl="0" indent="0">
              <a:buNone/>
            </a:pPr>
            <a:r>
              <a:rPr dirty="0"/>
              <a:t>type(min)</a:t>
            </a:r>
            <a:endParaRPr lang="en-US" dirty="0"/>
          </a:p>
          <a:p>
            <a:pPr marL="0" lvl="0" indent="0">
              <a:buNone/>
            </a:pPr>
            <a:r>
              <a:rPr dirty="0"/>
              <a:t>min(1, 2, 3)</a:t>
            </a:r>
          </a:p>
          <a:p>
            <a:pPr marL="0" lvl="0" indent="0">
              <a:buNone/>
            </a:pPr>
            <a:r>
              <a:rPr dirty="0"/>
              <a:t>min = 5</a:t>
            </a:r>
          </a:p>
          <a:p>
            <a:pPr marL="0" lvl="0" indent="0">
              <a:buNone/>
            </a:pPr>
            <a:r>
              <a:rPr dirty="0"/>
              <a:t>min(1, 2, 3)</a:t>
            </a:r>
          </a:p>
          <a:p>
            <a:pPr marL="0" lvl="0" indent="0">
              <a:buNone/>
            </a:pPr>
            <a:r>
              <a:rPr dirty="0"/>
              <a:t>type(min)</a:t>
            </a:r>
          </a:p>
        </p:txBody>
      </p:sp>
    </p:spTree>
    <p:extLst>
      <p:ext uri="{BB962C8B-B14F-4D97-AF65-F5344CB8AC3E}">
        <p14:creationId xmlns:p14="http://schemas.microsoft.com/office/powerpoint/2010/main" val="3859786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Built-in Constants and Exceptions</a:t>
            </a:r>
          </a:p>
        </p:txBody>
      </p:sp>
      <p:sp>
        <p:nvSpPr>
          <p:cNvPr id="3" name="Content Placeholder 2"/>
          <p:cNvSpPr>
            <a:spLocks noGrp="1"/>
          </p:cNvSpPr>
          <p:nvPr>
            <p:ph idx="1"/>
          </p:nvPr>
        </p:nvSpPr>
        <p:spPr/>
        <p:txBody>
          <a:bodyPr/>
          <a:lstStyle/>
          <a:p>
            <a:pPr lvl="0"/>
            <a:r>
              <a:rPr dirty="0"/>
              <a:t>Python has built-in constants and exceptions.</a:t>
            </a:r>
          </a:p>
          <a:p>
            <a:pPr lvl="0"/>
            <a:r>
              <a:rPr dirty="0"/>
              <a:t>No built-in names should be used as variable names in scripts to avoid losing their special functionality.</a:t>
            </a:r>
          </a:p>
          <a:p>
            <a:pPr lvl="0"/>
            <a:r>
              <a:rPr dirty="0"/>
              <a:t>Built-in constants such as,</a:t>
            </a:r>
          </a:p>
          <a:p>
            <a:pPr lvl="1"/>
            <a:r>
              <a:rPr dirty="0"/>
              <a:t>None, True, and False</a:t>
            </a:r>
          </a:p>
          <a:p>
            <a:pPr marL="0" lvl="0" indent="0">
              <a:buNone/>
            </a:pPr>
            <a:r>
              <a:rPr dirty="0"/>
              <a:t>e.g. </a:t>
            </a:r>
            <a:endParaRPr lang="en-US" dirty="0"/>
          </a:p>
          <a:p>
            <a:pPr marL="0" lvl="0" indent="0">
              <a:buNone/>
            </a:pPr>
            <a:r>
              <a:rPr dirty="0"/>
              <a:t>type(True)</a:t>
            </a:r>
          </a:p>
        </p:txBody>
      </p:sp>
    </p:spTree>
    <p:extLst>
      <p:ext uri="{BB962C8B-B14F-4D97-AF65-F5344CB8AC3E}">
        <p14:creationId xmlns:p14="http://schemas.microsoft.com/office/powerpoint/2010/main" val="537125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Built-in Constants and Exceptions</a:t>
            </a:r>
          </a:p>
        </p:txBody>
      </p:sp>
      <p:sp>
        <p:nvSpPr>
          <p:cNvPr id="3" name="Content Placeholder 2"/>
          <p:cNvSpPr>
            <a:spLocks noGrp="1"/>
          </p:cNvSpPr>
          <p:nvPr>
            <p:ph idx="1"/>
          </p:nvPr>
        </p:nvSpPr>
        <p:spPr/>
        <p:txBody>
          <a:bodyPr/>
          <a:lstStyle/>
          <a:p>
            <a:pPr lvl="0"/>
            <a:r>
              <a:t>import arcpy</a:t>
            </a:r>
          </a:p>
          <a:p>
            <a:pPr lvl="0"/>
            <a:r>
              <a:t>arcpy.env.overwriteOutput = True</a:t>
            </a:r>
          </a:p>
        </p:txBody>
      </p:sp>
    </p:spTree>
    <p:extLst>
      <p:ext uri="{BB962C8B-B14F-4D97-AF65-F5344CB8AC3E}">
        <p14:creationId xmlns:p14="http://schemas.microsoft.com/office/powerpoint/2010/main" val="37838733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Errors</a:t>
            </a:r>
          </a:p>
        </p:txBody>
      </p:sp>
      <p:sp>
        <p:nvSpPr>
          <p:cNvPr id="3" name="Content Placeholder 2"/>
          <p:cNvSpPr>
            <a:spLocks noGrp="1"/>
          </p:cNvSpPr>
          <p:nvPr>
            <p:ph idx="1"/>
          </p:nvPr>
        </p:nvSpPr>
        <p:spPr/>
        <p:txBody>
          <a:bodyPr>
            <a:normAutofit/>
          </a:bodyPr>
          <a:lstStyle/>
          <a:p>
            <a:pPr lvl="0"/>
            <a:r>
              <a:rPr dirty="0"/>
              <a:t>You will often encounter </a:t>
            </a:r>
            <a:r>
              <a:rPr dirty="0" err="1"/>
              <a:t>NameError</a:t>
            </a:r>
            <a:r>
              <a:rPr dirty="0"/>
              <a:t>, </a:t>
            </a:r>
            <a:r>
              <a:rPr dirty="0" err="1"/>
              <a:t>SyntaxError</a:t>
            </a:r>
            <a:r>
              <a:rPr dirty="0"/>
              <a:t>, and </a:t>
            </a:r>
            <a:r>
              <a:rPr dirty="0" err="1"/>
              <a:t>TypeError</a:t>
            </a:r>
            <a:r>
              <a:rPr dirty="0"/>
              <a:t> exceptions.</a:t>
            </a:r>
          </a:p>
          <a:p>
            <a:pPr lvl="0"/>
            <a:r>
              <a:rPr dirty="0"/>
              <a:t>The </a:t>
            </a:r>
            <a:r>
              <a:rPr dirty="0" err="1"/>
              <a:t>NameError</a:t>
            </a:r>
            <a:r>
              <a:rPr dirty="0"/>
              <a:t> usually occurs because of a spelling or capitalization mistake in the Code .</a:t>
            </a:r>
          </a:p>
          <a:p>
            <a:pPr lvl="0"/>
            <a:r>
              <a:rPr dirty="0"/>
              <a:t>The </a:t>
            </a:r>
            <a:r>
              <a:rPr dirty="0" err="1"/>
              <a:t>SyntaxError</a:t>
            </a:r>
            <a:r>
              <a:rPr dirty="0"/>
              <a:t> can occur for many reasons, but the underlying problem is that one of the rules of properly formed Python has been violated.</a:t>
            </a:r>
          </a:p>
          <a:p>
            <a:pPr lvl="0"/>
            <a:r>
              <a:rPr dirty="0"/>
              <a:t>A </a:t>
            </a:r>
            <a:r>
              <a:rPr dirty="0" err="1"/>
              <a:t>TypeError</a:t>
            </a:r>
            <a:r>
              <a:rPr dirty="0"/>
              <a:t> occurs when the Code attempts to use an operator differently from how it</a:t>
            </a:r>
            <a:r>
              <a:rPr lang="en-US" dirty="0"/>
              <a:t>'</a:t>
            </a:r>
            <a:r>
              <a:rPr dirty="0"/>
              <a:t>s designed. For example, Code that adds an integer to a string generates a </a:t>
            </a:r>
            <a:r>
              <a:rPr dirty="0" err="1"/>
              <a:t>TypeError</a:t>
            </a:r>
            <a:r>
              <a:rPr dirty="0"/>
              <a:t>.</a:t>
            </a:r>
          </a:p>
        </p:txBody>
      </p:sp>
    </p:spTree>
    <p:extLst>
      <p:ext uri="{BB962C8B-B14F-4D97-AF65-F5344CB8AC3E}">
        <p14:creationId xmlns:p14="http://schemas.microsoft.com/office/powerpoint/2010/main" val="26625240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Standard (Built-in) Modules</a:t>
            </a:r>
          </a:p>
        </p:txBody>
      </p:sp>
      <p:sp>
        <p:nvSpPr>
          <p:cNvPr id="3" name="Content Placeholder 2"/>
          <p:cNvSpPr>
            <a:spLocks noGrp="1"/>
          </p:cNvSpPr>
          <p:nvPr>
            <p:ph idx="1"/>
          </p:nvPr>
        </p:nvSpPr>
        <p:spPr/>
        <p:txBody>
          <a:bodyPr>
            <a:normAutofit/>
          </a:bodyPr>
          <a:lstStyle/>
          <a:p>
            <a:pPr lvl="0"/>
            <a:r>
              <a:rPr dirty="0"/>
              <a:t>When Python is installed, a library of standard modules is automatically installed.</a:t>
            </a:r>
          </a:p>
          <a:p>
            <a:pPr lvl="0"/>
            <a:r>
              <a:rPr dirty="0"/>
              <a:t>A module is a Python ﬁle containing related Python Code .</a:t>
            </a:r>
          </a:p>
          <a:p>
            <a:pPr lvl="0"/>
            <a:r>
              <a:rPr dirty="0"/>
              <a:t>Python</a:t>
            </a:r>
            <a:r>
              <a:rPr lang="en-US" dirty="0"/>
              <a:t>'</a:t>
            </a:r>
            <a:r>
              <a:rPr dirty="0"/>
              <a:t>s standard library covers a wide variety of functionality.</a:t>
            </a:r>
          </a:p>
          <a:p>
            <a:pPr lvl="0"/>
            <a:r>
              <a:rPr dirty="0"/>
              <a:t>Examples include math functions, ﬁle copying, unzipping ﬁles, graphical user interfaces, and even Internet protocols for retrieving online data.</a:t>
            </a:r>
          </a:p>
          <a:p>
            <a:pPr lvl="0"/>
            <a:r>
              <a:rPr dirty="0"/>
              <a:t>To use a module you ﬁrst use the </a:t>
            </a:r>
            <a:r>
              <a:rPr i="1" dirty="0"/>
              <a:t>import</a:t>
            </a:r>
            <a:r>
              <a:rPr dirty="0"/>
              <a:t> keyword.</a:t>
            </a:r>
          </a:p>
        </p:txBody>
      </p:sp>
    </p:spTree>
    <p:extLst>
      <p:ext uri="{BB962C8B-B14F-4D97-AF65-F5344CB8AC3E}">
        <p14:creationId xmlns:p14="http://schemas.microsoft.com/office/powerpoint/2010/main" val="2508506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import </a:t>
            </a:r>
            <a:r>
              <a:rPr sz="2400" dirty="0">
                <a:solidFill>
                  <a:schemeClr val="tx1"/>
                </a:solidFill>
                <a:latin typeface="+mn-lt"/>
                <a:ea typeface="+mn-ea"/>
                <a:cs typeface="+mn-cs"/>
              </a:rPr>
              <a:t>statement</a:t>
            </a:r>
          </a:p>
        </p:txBody>
      </p:sp>
      <p:sp>
        <p:nvSpPr>
          <p:cNvPr id="3" name="Content Placeholder 2"/>
          <p:cNvSpPr>
            <a:spLocks noGrp="1"/>
          </p:cNvSpPr>
          <p:nvPr>
            <p:ph idx="1"/>
          </p:nvPr>
        </p:nvSpPr>
        <p:spPr/>
        <p:txBody>
          <a:bodyPr>
            <a:normAutofit fontScale="92500" lnSpcReduction="10000"/>
          </a:bodyPr>
          <a:lstStyle/>
          <a:p>
            <a:pPr lvl="0"/>
            <a:r>
              <a:rPr dirty="0"/>
              <a:t>The import statement can be applied to one or more modules using the following format:</a:t>
            </a:r>
          </a:p>
          <a:p>
            <a:pPr marL="0" lvl="0" indent="0">
              <a:buNone/>
            </a:pPr>
            <a:r>
              <a:rPr lang="en-US" i="1"/>
              <a:t>		</a:t>
            </a:r>
            <a:r>
              <a:rPr i="1"/>
              <a:t>import </a:t>
            </a:r>
            <a:r>
              <a:rPr i="1" dirty="0" err="1"/>
              <a:t>moduleName1</a:t>
            </a:r>
            <a:r>
              <a:rPr i="1" dirty="0"/>
              <a:t>, </a:t>
            </a:r>
            <a:r>
              <a:rPr i="1" dirty="0" err="1"/>
              <a:t>moduleName2</a:t>
            </a:r>
            <a:r>
              <a:rPr i="1" dirty="0"/>
              <a:t>, …</a:t>
            </a:r>
            <a:r>
              <a:rPr dirty="0"/>
              <a:t> </a:t>
            </a:r>
            <a:endParaRPr lang="en-US" dirty="0"/>
          </a:p>
          <a:p>
            <a:r>
              <a:rPr dirty="0"/>
              <a:t>Once a module is imported, its name can be used to invoke its functionality. </a:t>
            </a:r>
            <a:endParaRPr lang="en-US" dirty="0"/>
          </a:p>
          <a:p>
            <a:r>
              <a:rPr dirty="0"/>
              <a:t> e.g.  </a:t>
            </a:r>
            <a:endParaRPr lang="en-US" dirty="0"/>
          </a:p>
          <a:p>
            <a:pPr marL="0" indent="0">
              <a:buNone/>
            </a:pPr>
            <a:r>
              <a:rPr lang="en-US" dirty="0"/>
              <a:t>		</a:t>
            </a:r>
            <a:r>
              <a:rPr dirty="0"/>
              <a:t>import math </a:t>
            </a:r>
            <a:endParaRPr lang="en-US" dirty="0"/>
          </a:p>
          <a:p>
            <a:pPr marL="0" indent="0">
              <a:buNone/>
            </a:pPr>
            <a:r>
              <a:rPr lang="en-US" dirty="0"/>
              <a:t>		</a:t>
            </a:r>
            <a:r>
              <a:rPr dirty="0" err="1"/>
              <a:t>math.radians</a:t>
            </a:r>
            <a:r>
              <a:rPr dirty="0"/>
              <a:t>(180)</a:t>
            </a:r>
            <a:endParaRPr lang="en-US" dirty="0"/>
          </a:p>
          <a:p>
            <a:pPr marL="0" indent="0">
              <a:buNone/>
            </a:pPr>
            <a:r>
              <a:rPr lang="en-US" dirty="0"/>
              <a:t>		</a:t>
            </a:r>
            <a:r>
              <a:rPr dirty="0"/>
              <a:t>3.141592653589793 </a:t>
            </a:r>
            <a:endParaRPr lang="en-US" dirty="0"/>
          </a:p>
          <a:p>
            <a:pPr marL="0" indent="0">
              <a:buNone/>
            </a:pPr>
            <a:r>
              <a:rPr dirty="0"/>
              <a:t>e.g. in ArcGIS</a:t>
            </a:r>
            <a:endParaRPr lang="en-US" dirty="0"/>
          </a:p>
          <a:p>
            <a:pPr marL="0" indent="0">
              <a:buNone/>
            </a:pPr>
            <a:r>
              <a:rPr lang="en-US" dirty="0"/>
              <a:t>		</a:t>
            </a:r>
            <a:r>
              <a:rPr dirty="0"/>
              <a:t>import </a:t>
            </a:r>
            <a:r>
              <a:rPr dirty="0" err="1"/>
              <a:t>arcpy</a:t>
            </a:r>
            <a:endParaRPr dirty="0"/>
          </a:p>
        </p:txBody>
      </p:sp>
    </p:spTree>
    <p:extLst>
      <p:ext uri="{BB962C8B-B14F-4D97-AF65-F5344CB8AC3E}">
        <p14:creationId xmlns:p14="http://schemas.microsoft.com/office/powerpoint/2010/main" val="23632587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8617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Basic Data Types</a:t>
            </a:r>
          </a:p>
        </p:txBody>
      </p:sp>
      <p:sp>
        <p:nvSpPr>
          <p:cNvPr id="3" name="Subtitle 2"/>
          <p:cNvSpPr>
            <a:spLocks noGrp="1"/>
          </p:cNvSpPr>
          <p:nvPr>
            <p:ph type="subTitle" idx="1"/>
          </p:nvPr>
        </p:nvSpPr>
        <p:spPr>
          <a:xfrm>
            <a:off x="1371600" y="2914650"/>
            <a:ext cx="6400800" cy="1314450"/>
          </a:xfrm>
        </p:spPr>
        <p:txBody>
          <a:bodyPr/>
          <a:lstStyle/>
          <a:p>
            <a:pPr marL="0" lvl="0" indent="0">
              <a:buNone/>
            </a:pPr>
            <a:br>
              <a:rPr dirty="0"/>
            </a:br>
            <a:br>
              <a:rPr dirty="0"/>
            </a:br>
            <a:r>
              <a:rPr dirty="0"/>
              <a:t>Kefyalew Sahle</a:t>
            </a:r>
          </a:p>
        </p:txBody>
      </p:sp>
      <p:sp>
        <p:nvSpPr>
          <p:cNvPr id="4" name="Date Placeholder 3"/>
          <p:cNvSpPr>
            <a:spLocks noGrp="1"/>
          </p:cNvSpPr>
          <p:nvPr>
            <p:ph type="dt" sz="half" idx="10"/>
          </p:nvPr>
        </p:nvSpPr>
        <p:spPr/>
        <p:txBody>
          <a:bodyPr/>
          <a:lstStyle/>
          <a:p>
            <a:pPr marL="0" lvl="0" indent="0">
              <a:buNone/>
            </a:pPr>
            <a:r>
              <a:t>2022-06-03</a:t>
            </a:r>
          </a:p>
        </p:txBody>
      </p:sp>
    </p:spTree>
    <p:extLst>
      <p:ext uri="{BB962C8B-B14F-4D97-AF65-F5344CB8AC3E}">
        <p14:creationId xmlns:p14="http://schemas.microsoft.com/office/powerpoint/2010/main" val="12256580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Overview</a:t>
            </a:r>
          </a:p>
        </p:txBody>
      </p:sp>
      <p:sp>
        <p:nvSpPr>
          <p:cNvPr id="3" name="Content Placeholder 2"/>
          <p:cNvSpPr>
            <a:spLocks noGrp="1"/>
          </p:cNvSpPr>
          <p:nvPr>
            <p:ph idx="1"/>
          </p:nvPr>
        </p:nvSpPr>
        <p:spPr/>
        <p:txBody>
          <a:bodyPr/>
          <a:lstStyle/>
          <a:p>
            <a:pPr lvl="0"/>
            <a:r>
              <a:t>All Python objects having a data type.</a:t>
            </a:r>
          </a:p>
          <a:p>
            <a:pPr lvl="0"/>
            <a:r>
              <a:t>Built-in Python data types are the building blocks for GIS scripts</a:t>
            </a:r>
          </a:p>
          <a:p>
            <a:pPr lvl="1"/>
            <a:r>
              <a:t>integers</a:t>
            </a:r>
          </a:p>
          <a:p>
            <a:pPr lvl="1"/>
            <a:r>
              <a:t>ﬂoating point values</a:t>
            </a:r>
          </a:p>
          <a:p>
            <a:pPr lvl="1"/>
            <a:r>
              <a:t>strings</a:t>
            </a:r>
          </a:p>
        </p:txBody>
      </p:sp>
    </p:spTree>
    <p:extLst>
      <p:ext uri="{BB962C8B-B14F-4D97-AF65-F5344CB8AC3E}">
        <p14:creationId xmlns:p14="http://schemas.microsoft.com/office/powerpoint/2010/main" val="252068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Scripting</a:t>
            </a:r>
            <a:r>
              <a:rPr lang="en-US" dirty="0"/>
              <a:t> / programing</a:t>
            </a:r>
            <a:endParaRPr dirty="0"/>
          </a:p>
        </p:txBody>
      </p:sp>
      <p:sp>
        <p:nvSpPr>
          <p:cNvPr id="3" name="Content Placeholder 2"/>
          <p:cNvSpPr>
            <a:spLocks noGrp="1"/>
          </p:cNvSpPr>
          <p:nvPr>
            <p:ph idx="1"/>
          </p:nvPr>
        </p:nvSpPr>
        <p:spPr/>
        <p:txBody>
          <a:bodyPr/>
          <a:lstStyle/>
          <a:p>
            <a:pPr lvl="0"/>
            <a:r>
              <a:rPr dirty="0"/>
              <a:t>increase productivity and facilitate sharing.</a:t>
            </a:r>
          </a:p>
          <a:p>
            <a:pPr lvl="0"/>
            <a:r>
              <a:rPr dirty="0"/>
              <a:t>involve common data management activities</a:t>
            </a:r>
          </a:p>
          <a:p>
            <a:pPr lvl="1"/>
            <a:r>
              <a:rPr dirty="0"/>
              <a:t>reformatting data</a:t>
            </a:r>
          </a:p>
          <a:p>
            <a:pPr lvl="1"/>
            <a:r>
              <a:rPr dirty="0"/>
              <a:t>copying ﬁles for backups</a:t>
            </a:r>
          </a:p>
          <a:p>
            <a:pPr lvl="1"/>
            <a:r>
              <a:rPr dirty="0"/>
              <a:t>searching database content.</a:t>
            </a:r>
            <a:endParaRPr lang="en-US" dirty="0"/>
          </a:p>
          <a:p>
            <a:r>
              <a:rPr lang="en-US" dirty="0"/>
              <a:t>Offers</a:t>
            </a:r>
          </a:p>
          <a:p>
            <a:pPr lvl="1"/>
            <a:r>
              <a:rPr lang="en-US" dirty="0"/>
              <a:t>Efﬁcient batch processing</a:t>
            </a:r>
          </a:p>
          <a:p>
            <a:pPr lvl="1"/>
            <a:r>
              <a:rPr lang="en-US" dirty="0"/>
              <a:t>Automated ﬁle reading and writing</a:t>
            </a:r>
          </a:p>
          <a:p>
            <a:pPr lvl="1"/>
            <a:r>
              <a:rPr lang="en-US" dirty="0"/>
              <a:t>Running routing geo-processing tasks</a:t>
            </a:r>
          </a:p>
          <a:p>
            <a:pPr lvl="1"/>
            <a:r>
              <a:rPr lang="en-US" dirty="0"/>
              <a:t>Modeling</a:t>
            </a:r>
          </a:p>
          <a:p>
            <a:pPr lvl="1"/>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This unit uses GIS examples</a:t>
            </a:r>
          </a:p>
        </p:txBody>
      </p:sp>
      <p:sp>
        <p:nvSpPr>
          <p:cNvPr id="3" name="Content Placeholder 2"/>
          <p:cNvSpPr>
            <a:spLocks noGrp="1"/>
          </p:cNvSpPr>
          <p:nvPr>
            <p:ph idx="1"/>
          </p:nvPr>
        </p:nvSpPr>
        <p:spPr/>
        <p:txBody>
          <a:bodyPr/>
          <a:lstStyle/>
          <a:p>
            <a:pPr lvl="0"/>
            <a:r>
              <a:t>Python numeric data types</a:t>
            </a:r>
          </a:p>
          <a:p>
            <a:pPr lvl="0"/>
            <a:r>
              <a:t>mathematical operators</a:t>
            </a:r>
          </a:p>
          <a:p>
            <a:pPr lvl="0"/>
            <a:r>
              <a:t>string data types</a:t>
            </a:r>
          </a:p>
          <a:p>
            <a:pPr lvl="0"/>
            <a:r>
              <a:t>string operations and methods</a:t>
            </a:r>
          </a:p>
        </p:txBody>
      </p:sp>
    </p:spTree>
    <p:extLst>
      <p:ext uri="{BB962C8B-B14F-4D97-AF65-F5344CB8AC3E}">
        <p14:creationId xmlns:p14="http://schemas.microsoft.com/office/powerpoint/2010/main" val="377001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Objectives</a:t>
            </a:r>
          </a:p>
        </p:txBody>
      </p:sp>
      <p:sp>
        <p:nvSpPr>
          <p:cNvPr id="3" name="Content Placeholder 2"/>
          <p:cNvSpPr>
            <a:spLocks noGrp="1"/>
          </p:cNvSpPr>
          <p:nvPr>
            <p:ph idx="1"/>
          </p:nvPr>
        </p:nvSpPr>
        <p:spPr/>
        <p:txBody>
          <a:bodyPr>
            <a:normAutofit fontScale="85000" lnSpcReduction="20000"/>
          </a:bodyPr>
          <a:lstStyle/>
          <a:p>
            <a:pPr lvl="0"/>
            <a:r>
              <a:t>Perform mathematical operations on numeric data types</a:t>
            </a:r>
          </a:p>
          <a:p>
            <a:pPr lvl="0"/>
            <a:r>
              <a:t>Differentiate between integer and ﬂoating point number division</a:t>
            </a:r>
          </a:p>
          <a:p>
            <a:pPr lvl="0"/>
            <a:r>
              <a:t>Determine the data type of a variable</a:t>
            </a:r>
          </a:p>
          <a:p>
            <a:pPr lvl="0"/>
            <a:r>
              <a:t>Index into, slice, and concatenate strings</a:t>
            </a:r>
          </a:p>
          <a:p>
            <a:pPr lvl="0"/>
            <a:r>
              <a:t>Find the length of a string and check if a substring is contained in a string</a:t>
            </a:r>
          </a:p>
          <a:p>
            <a:pPr lvl="0"/>
            <a:r>
              <a:t>Replace substrings, modify text case in strings, split strings, and join items into a single string.</a:t>
            </a:r>
          </a:p>
          <a:p>
            <a:pPr lvl="0"/>
            <a:r>
              <a:t>Differentiate between string variables and string literals</a:t>
            </a:r>
          </a:p>
          <a:p>
            <a:pPr lvl="0"/>
            <a:r>
              <a:t>Locate online help for the specialized functions associated with strings</a:t>
            </a:r>
          </a:p>
          <a:p>
            <a:pPr lvl="0"/>
            <a:r>
              <a:t>Create strings that represent the location of data</a:t>
            </a:r>
          </a:p>
          <a:p>
            <a:pPr lvl="0"/>
            <a:r>
              <a:t>Format strings and numbers for printing.</a:t>
            </a:r>
          </a:p>
          <a:p>
            <a:pPr lvl="0"/>
            <a:r>
              <a:t>Numbers</a:t>
            </a:r>
          </a:p>
        </p:txBody>
      </p:sp>
    </p:spTree>
    <p:extLst>
      <p:ext uri="{BB962C8B-B14F-4D97-AF65-F5344CB8AC3E}">
        <p14:creationId xmlns:p14="http://schemas.microsoft.com/office/powerpoint/2010/main" val="22742503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Numeric data types</a:t>
            </a:r>
          </a:p>
        </p:txBody>
      </p:sp>
      <p:sp>
        <p:nvSpPr>
          <p:cNvPr id="3" name="Content Placeholder 2"/>
          <p:cNvSpPr>
            <a:spLocks noGrp="1"/>
          </p:cNvSpPr>
          <p:nvPr>
            <p:ph idx="1"/>
          </p:nvPr>
        </p:nvSpPr>
        <p:spPr/>
        <p:txBody>
          <a:bodyPr/>
          <a:lstStyle/>
          <a:p>
            <a:pPr lvl="0"/>
            <a:r>
              <a:t>Python has four numeric data types</a:t>
            </a:r>
          </a:p>
          <a:p>
            <a:pPr lvl="1"/>
            <a:r>
              <a:t>int, long, ﬂoat, and complex.</a:t>
            </a:r>
          </a:p>
        </p:txBody>
      </p:sp>
    </p:spTree>
    <p:extLst>
      <p:ext uri="{BB962C8B-B14F-4D97-AF65-F5344CB8AC3E}">
        <p14:creationId xmlns:p14="http://schemas.microsoft.com/office/powerpoint/2010/main" val="38780336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a:t>
            </a:r>
          </a:p>
        </p:txBody>
      </p:sp>
      <p:sp>
        <p:nvSpPr>
          <p:cNvPr id="3" name="Content Placeholder 2"/>
          <p:cNvSpPr>
            <a:spLocks noGrp="1"/>
          </p:cNvSpPr>
          <p:nvPr>
            <p:ph idx="1"/>
          </p:nvPr>
        </p:nvSpPr>
        <p:spPr/>
        <p:txBody>
          <a:bodyPr/>
          <a:lstStyle/>
          <a:p>
            <a:pPr lvl="0"/>
            <a:r>
              <a:t>x is an integer and y is a ﬂoat:</a:t>
            </a:r>
          </a:p>
          <a:p>
            <a:pPr lvl="1"/>
            <a:r>
              <a:t>x = 2</a:t>
            </a:r>
          </a:p>
          <a:p>
            <a:pPr lvl="1"/>
            <a:r>
              <a:t>y = 2.0</a:t>
            </a:r>
          </a:p>
          <a:p>
            <a:pPr lvl="1"/>
            <a:r>
              <a:t>type(x)</a:t>
            </a:r>
          </a:p>
          <a:p>
            <a:pPr lvl="1"/>
            <a:r>
              <a:t>type(y)</a:t>
            </a:r>
          </a:p>
        </p:txBody>
      </p:sp>
    </p:spTree>
    <p:extLst>
      <p:ext uri="{BB962C8B-B14F-4D97-AF65-F5344CB8AC3E}">
        <p14:creationId xmlns:p14="http://schemas.microsoft.com/office/powerpoint/2010/main" val="30558876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Numerical operators</a:t>
            </a:r>
          </a:p>
        </p:txBody>
      </p:sp>
      <p:sp>
        <p:nvSpPr>
          <p:cNvPr id="3" name="Content Placeholder 2"/>
          <p:cNvSpPr>
            <a:spLocks noGrp="1"/>
          </p:cNvSpPr>
          <p:nvPr>
            <p:ph idx="1"/>
          </p:nvPr>
        </p:nvSpPr>
        <p:spPr>
          <a:xfrm>
            <a:off x="457200" y="934497"/>
            <a:ext cx="3886200" cy="3660126"/>
          </a:xfrm>
        </p:spPr>
        <p:txBody>
          <a:bodyPr>
            <a:normAutofit fontScale="92500" lnSpcReduction="10000"/>
          </a:bodyPr>
          <a:lstStyle/>
          <a:p>
            <a:pPr lvl="0"/>
            <a:r>
              <a:rPr dirty="0"/>
              <a:t>Operation Operator Example Result</a:t>
            </a:r>
          </a:p>
          <a:p>
            <a:pPr lvl="0" indent="0">
              <a:buNone/>
            </a:pPr>
            <a:r>
              <a:rPr dirty="0">
                <a:latin typeface="Courier"/>
              </a:rPr>
              <a:t>7 + 2</a:t>
            </a:r>
            <a:endParaRPr lang="en-US" dirty="0">
              <a:latin typeface="Courier"/>
            </a:endParaRPr>
          </a:p>
          <a:p>
            <a:pPr lvl="0" indent="0">
              <a:buNone/>
            </a:pPr>
            <a:r>
              <a:rPr lang="en-US" dirty="0">
                <a:latin typeface="Courier"/>
              </a:rPr>
              <a:t>&gt;&gt; </a:t>
            </a:r>
            <a:r>
              <a:rPr dirty="0">
                <a:latin typeface="Courier"/>
              </a:rPr>
              <a:t>9</a:t>
            </a:r>
          </a:p>
          <a:p>
            <a:pPr lvl="0"/>
            <a:r>
              <a:rPr dirty="0"/>
              <a:t>Subtraction </a:t>
            </a:r>
            <a:r>
              <a:rPr lang="en-US" dirty="0"/>
              <a:t>–</a:t>
            </a:r>
            <a:r>
              <a:rPr dirty="0"/>
              <a:t> </a:t>
            </a:r>
            <a:endParaRPr lang="en-US" dirty="0"/>
          </a:p>
          <a:p>
            <a:pPr marL="0" lvl="0" indent="0">
              <a:buNone/>
            </a:pPr>
            <a:r>
              <a:rPr lang="en-US" dirty="0"/>
              <a:t>	</a:t>
            </a:r>
            <a:r>
              <a:rPr dirty="0"/>
              <a:t>7 - 2 </a:t>
            </a:r>
            <a:endParaRPr lang="en-US" dirty="0"/>
          </a:p>
          <a:p>
            <a:pPr marL="0" lvl="0" indent="0">
              <a:buNone/>
            </a:pPr>
            <a:r>
              <a:rPr lang="en-US" dirty="0"/>
              <a:t>	&gt;&gt; </a:t>
            </a:r>
            <a:r>
              <a:rPr dirty="0"/>
              <a:t>5</a:t>
            </a:r>
          </a:p>
          <a:p>
            <a:pPr lvl="0"/>
            <a:r>
              <a:rPr dirty="0"/>
              <a:t>Multiplication * </a:t>
            </a:r>
            <a:endParaRPr lang="en-US" dirty="0"/>
          </a:p>
          <a:p>
            <a:pPr marL="0" lvl="0" indent="0">
              <a:buNone/>
            </a:pPr>
            <a:r>
              <a:rPr lang="en-US" dirty="0"/>
              <a:t>	</a:t>
            </a:r>
            <a:r>
              <a:rPr dirty="0"/>
              <a:t>7 * 2 </a:t>
            </a:r>
            <a:endParaRPr lang="en-US" dirty="0"/>
          </a:p>
          <a:p>
            <a:pPr marL="0" lvl="0" indent="0">
              <a:buNone/>
            </a:pPr>
            <a:r>
              <a:rPr lang="en-US" dirty="0"/>
              <a:t>	&gt;&gt;</a:t>
            </a:r>
            <a:r>
              <a:rPr dirty="0"/>
              <a:t>14</a:t>
            </a:r>
          </a:p>
        </p:txBody>
      </p:sp>
      <p:sp>
        <p:nvSpPr>
          <p:cNvPr id="4" name="Content Placeholder 2"/>
          <p:cNvSpPr txBox="1">
            <a:spLocks/>
          </p:cNvSpPr>
          <p:nvPr/>
        </p:nvSpPr>
        <p:spPr>
          <a:xfrm>
            <a:off x="4800600" y="934497"/>
            <a:ext cx="3886200" cy="3660126"/>
          </a:xfrm>
          <a:prstGeom prst="rect">
            <a:avLst/>
          </a:prstGeom>
        </p:spPr>
        <p:txBody>
          <a:bodyPr vert="horz" lIns="91440" tIns="45720" rIns="91440" bIns="45720" rtlCol="0">
            <a:normAutofit lnSpcReduction="10000"/>
          </a:bodyPr>
          <a:lst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US" dirty="0"/>
              <a:t>Division / </a:t>
            </a:r>
          </a:p>
          <a:p>
            <a:pPr marL="0" indent="0">
              <a:buFont typeface="Arial"/>
              <a:buNone/>
            </a:pPr>
            <a:r>
              <a:rPr lang="en-US" dirty="0"/>
              <a:t>	7 / 2 </a:t>
            </a:r>
          </a:p>
          <a:p>
            <a:pPr marL="0" indent="0">
              <a:buFont typeface="Arial"/>
              <a:buNone/>
            </a:pPr>
            <a:r>
              <a:rPr lang="en-US" dirty="0"/>
              <a:t>	&gt;&gt; 3</a:t>
            </a:r>
          </a:p>
          <a:p>
            <a:r>
              <a:rPr lang="en-US" dirty="0"/>
              <a:t>Exponentiation ** </a:t>
            </a:r>
          </a:p>
          <a:p>
            <a:pPr marL="0" indent="0">
              <a:buFont typeface="Arial"/>
              <a:buNone/>
            </a:pPr>
            <a:r>
              <a:rPr lang="en-US" dirty="0"/>
              <a:t>	7**2 </a:t>
            </a:r>
          </a:p>
          <a:p>
            <a:pPr marL="0" indent="0">
              <a:buFont typeface="Arial"/>
              <a:buNone/>
            </a:pPr>
            <a:r>
              <a:rPr lang="en-US" dirty="0"/>
              <a:t>	&gt;&gt; 49</a:t>
            </a:r>
          </a:p>
          <a:p>
            <a:r>
              <a:rPr lang="en-US" dirty="0"/>
              <a:t>Modulus division % </a:t>
            </a:r>
          </a:p>
          <a:p>
            <a:pPr marL="0" indent="0">
              <a:buFont typeface="Arial"/>
              <a:buNone/>
            </a:pPr>
            <a:r>
              <a:rPr lang="en-US" dirty="0"/>
              <a:t>	7 % 2</a:t>
            </a:r>
          </a:p>
          <a:p>
            <a:pPr marL="0" indent="0">
              <a:buFont typeface="Arial"/>
              <a:buNone/>
            </a:pPr>
            <a:r>
              <a:rPr lang="en-US" dirty="0"/>
              <a:t>	&gt;&gt;	 1</a:t>
            </a:r>
          </a:p>
        </p:txBody>
      </p:sp>
    </p:spTree>
    <p:extLst>
      <p:ext uri="{BB962C8B-B14F-4D97-AF65-F5344CB8AC3E}">
        <p14:creationId xmlns:p14="http://schemas.microsoft.com/office/powerpoint/2010/main" val="28515280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Try retains higher precision</a:t>
            </a:r>
          </a:p>
        </p:txBody>
      </p:sp>
      <p:sp>
        <p:nvSpPr>
          <p:cNvPr id="3" name="Content Placeholder 2"/>
          <p:cNvSpPr>
            <a:spLocks noGrp="1"/>
          </p:cNvSpPr>
          <p:nvPr>
            <p:ph idx="1"/>
          </p:nvPr>
        </p:nvSpPr>
        <p:spPr/>
        <p:txBody>
          <a:bodyPr/>
          <a:lstStyle/>
          <a:p>
            <a:pPr lvl="0"/>
            <a:r>
              <a:t>8/3</a:t>
            </a:r>
          </a:p>
          <a:p>
            <a:pPr lvl="0"/>
            <a:r>
              <a:t>8.0/3</a:t>
            </a:r>
          </a:p>
        </p:txBody>
      </p:sp>
    </p:spTree>
    <p:extLst>
      <p:ext uri="{BB962C8B-B14F-4D97-AF65-F5344CB8AC3E}">
        <p14:creationId xmlns:p14="http://schemas.microsoft.com/office/powerpoint/2010/main" val="41251577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Is a String?</a:t>
            </a:r>
          </a:p>
        </p:txBody>
      </p:sp>
      <p:sp>
        <p:nvSpPr>
          <p:cNvPr id="3" name="Content Placeholder 2"/>
          <p:cNvSpPr>
            <a:spLocks noGrp="1"/>
          </p:cNvSpPr>
          <p:nvPr>
            <p:ph idx="1"/>
          </p:nvPr>
        </p:nvSpPr>
        <p:spPr/>
        <p:txBody>
          <a:bodyPr>
            <a:normAutofit/>
          </a:bodyPr>
          <a:lstStyle/>
          <a:p>
            <a:pPr lvl="0"/>
            <a:r>
              <a:rPr dirty="0"/>
              <a:t>a set of characters surrounded by quotation marks</a:t>
            </a:r>
          </a:p>
          <a:p>
            <a:pPr lvl="0"/>
            <a:r>
              <a:rPr dirty="0"/>
              <a:t>A variable assigned a string literal value is called a string variable.</a:t>
            </a:r>
          </a:p>
          <a:p>
            <a:pPr lvl="0"/>
            <a:r>
              <a:rPr dirty="0"/>
              <a:t>The type of quotes: two variations:</a:t>
            </a:r>
          </a:p>
          <a:p>
            <a:pPr marL="342900" lvl="1" indent="0">
              <a:buNone/>
            </a:pPr>
            <a:r>
              <a:rPr dirty="0" err="1"/>
              <a:t>inputData</a:t>
            </a:r>
            <a:r>
              <a:rPr dirty="0"/>
              <a:t> = </a:t>
            </a:r>
            <a:r>
              <a:rPr lang="en-US" dirty="0"/>
              <a:t>'</a:t>
            </a:r>
            <a:r>
              <a:rPr dirty="0" err="1"/>
              <a:t>trees.shp</a:t>
            </a:r>
            <a:r>
              <a:rPr lang="en-US" dirty="0"/>
              <a:t>'</a:t>
            </a:r>
            <a:endParaRPr dirty="0"/>
          </a:p>
          <a:p>
            <a:pPr marL="342900" lvl="1" indent="0">
              <a:buNone/>
            </a:pPr>
            <a:r>
              <a:rPr dirty="0" err="1"/>
              <a:t>inputData</a:t>
            </a:r>
            <a:endParaRPr dirty="0"/>
          </a:p>
          <a:p>
            <a:pPr marL="342900" lvl="1" indent="0">
              <a:buNone/>
            </a:pPr>
            <a:r>
              <a:rPr dirty="0" err="1"/>
              <a:t>inputData</a:t>
            </a:r>
            <a:r>
              <a:rPr dirty="0"/>
              <a:t> = “</a:t>
            </a:r>
            <a:r>
              <a:rPr dirty="0" err="1"/>
              <a:t>trees.shp</a:t>
            </a:r>
            <a:r>
              <a:rPr dirty="0"/>
              <a:t>”</a:t>
            </a:r>
          </a:p>
          <a:p>
            <a:pPr marL="342900" lvl="1" indent="0">
              <a:buNone/>
            </a:pPr>
            <a:r>
              <a:rPr dirty="0" err="1"/>
              <a:t>inputData</a:t>
            </a:r>
            <a:endParaRPr dirty="0"/>
          </a:p>
          <a:p>
            <a:pPr marL="342900" lvl="1" indent="0">
              <a:buNone/>
            </a:pPr>
            <a:r>
              <a:rPr dirty="0"/>
              <a:t>print(</a:t>
            </a:r>
            <a:r>
              <a:rPr dirty="0" err="1"/>
              <a:t>inputData</a:t>
            </a:r>
            <a:r>
              <a:rPr dirty="0"/>
              <a:t>)</a:t>
            </a:r>
          </a:p>
        </p:txBody>
      </p:sp>
    </p:spTree>
    <p:extLst>
      <p:ext uri="{BB962C8B-B14F-4D97-AF65-F5344CB8AC3E}">
        <p14:creationId xmlns:p14="http://schemas.microsoft.com/office/powerpoint/2010/main" val="9858901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String literals</a:t>
            </a:r>
          </a:p>
        </p:txBody>
      </p:sp>
      <p:sp>
        <p:nvSpPr>
          <p:cNvPr id="3" name="Content Placeholder 2"/>
          <p:cNvSpPr>
            <a:spLocks noGrp="1"/>
          </p:cNvSpPr>
          <p:nvPr>
            <p:ph idx="1"/>
          </p:nvPr>
        </p:nvSpPr>
        <p:spPr/>
        <p:txBody>
          <a:bodyPr>
            <a:normAutofit/>
          </a:bodyPr>
          <a:lstStyle/>
          <a:p>
            <a:pPr lvl="0"/>
            <a:r>
              <a:rPr dirty="0"/>
              <a:t>String literals in single or double quotes cannot span more than one line.</a:t>
            </a:r>
          </a:p>
          <a:p>
            <a:pPr lvl="0"/>
            <a:r>
              <a:rPr dirty="0"/>
              <a:t>A string literal with no closing quote raises a </a:t>
            </a:r>
            <a:r>
              <a:rPr dirty="0" err="1"/>
              <a:t>SyntaxError</a:t>
            </a:r>
            <a:r>
              <a:rPr dirty="0"/>
              <a:t> as shown in the traceback message:</a:t>
            </a:r>
          </a:p>
          <a:p>
            <a:pPr lvl="0"/>
            <a:r>
              <a:rPr dirty="0"/>
              <a:t>try</a:t>
            </a:r>
          </a:p>
          <a:p>
            <a:pPr lvl="1"/>
            <a:r>
              <a:rPr dirty="0"/>
              <a:t>output = </a:t>
            </a:r>
            <a:r>
              <a:rPr lang="en-US" dirty="0"/>
              <a:t>'</a:t>
            </a:r>
            <a:r>
              <a:rPr dirty="0"/>
              <a:t>a b c</a:t>
            </a:r>
          </a:p>
          <a:p>
            <a:pPr lvl="0"/>
            <a:r>
              <a:rPr dirty="0"/>
              <a:t>Triple quotes can be used to create a string that spans more than one line:</a:t>
            </a:r>
          </a:p>
          <a:p>
            <a:pPr lvl="1"/>
            <a:r>
              <a:rPr dirty="0"/>
              <a:t>output = “““a b c d e f”“”</a:t>
            </a:r>
          </a:p>
          <a:p>
            <a:pPr lvl="1"/>
            <a:r>
              <a:rPr dirty="0"/>
              <a:t>print(output)</a:t>
            </a:r>
          </a:p>
        </p:txBody>
      </p:sp>
    </p:spTree>
    <p:extLst>
      <p:ext uri="{BB962C8B-B14F-4D97-AF65-F5344CB8AC3E}">
        <p14:creationId xmlns:p14="http://schemas.microsoft.com/office/powerpoint/2010/main" val="19789577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A line continuation character (</a:t>
            </a:r>
            <a:r>
              <a:rPr lang="en-US" dirty="0"/>
              <a:t>'\'</a:t>
            </a:r>
            <a:r>
              <a:rPr dirty="0"/>
              <a:t>)</a:t>
            </a:r>
          </a:p>
        </p:txBody>
      </p:sp>
      <p:sp>
        <p:nvSpPr>
          <p:cNvPr id="3" name="Content Placeholder 2"/>
          <p:cNvSpPr>
            <a:spLocks noGrp="1"/>
          </p:cNvSpPr>
          <p:nvPr>
            <p:ph idx="1"/>
          </p:nvPr>
        </p:nvSpPr>
        <p:spPr/>
        <p:txBody>
          <a:bodyPr>
            <a:normAutofit/>
          </a:bodyPr>
          <a:lstStyle/>
          <a:p>
            <a:pPr lvl="0"/>
            <a:r>
              <a:rPr dirty="0"/>
              <a:t>A line continuation character (</a:t>
            </a:r>
            <a:r>
              <a:rPr lang="en-US" dirty="0"/>
              <a:t>'\'</a:t>
            </a:r>
            <a:r>
              <a:rPr dirty="0"/>
              <a:t>)</a:t>
            </a:r>
          </a:p>
          <a:p>
            <a:pPr lvl="0"/>
            <a:r>
              <a:rPr dirty="0"/>
              <a:t>a backslash embedded in a string at the end of a line</a:t>
            </a:r>
          </a:p>
          <a:p>
            <a:pPr lvl="0"/>
            <a:r>
              <a:rPr dirty="0"/>
              <a:t>allows a string to be written on more than one line</a:t>
            </a:r>
          </a:p>
          <a:p>
            <a:pPr lvl="0"/>
            <a:r>
              <a:rPr dirty="0"/>
              <a:t>while preserving the single line spacing in the string literal value</a:t>
            </a:r>
          </a:p>
          <a:p>
            <a:pPr lvl="0"/>
            <a:r>
              <a:rPr dirty="0"/>
              <a:t>Try</a:t>
            </a:r>
          </a:p>
          <a:p>
            <a:pPr lvl="1"/>
            <a:r>
              <a:rPr dirty="0"/>
              <a:t>output = </a:t>
            </a:r>
            <a:r>
              <a:rPr lang="en-US" dirty="0"/>
              <a:t>'</a:t>
            </a:r>
            <a:r>
              <a:rPr dirty="0"/>
              <a:t>a b c  d e f</a:t>
            </a:r>
            <a:r>
              <a:rPr lang="en-US" dirty="0"/>
              <a:t> \</a:t>
            </a:r>
            <a:br>
              <a:rPr dirty="0"/>
            </a:br>
            <a:r>
              <a:rPr dirty="0"/>
              <a:t>g h </a:t>
            </a:r>
            <a:r>
              <a:rPr dirty="0" err="1"/>
              <a:t>i</a:t>
            </a:r>
            <a:r>
              <a:rPr lang="en-US" dirty="0"/>
              <a:t>'</a:t>
            </a:r>
            <a:endParaRPr dirty="0"/>
          </a:p>
          <a:p>
            <a:pPr lvl="1"/>
            <a:r>
              <a:rPr dirty="0"/>
              <a:t>print(output)</a:t>
            </a:r>
          </a:p>
        </p:txBody>
      </p:sp>
    </p:spTree>
    <p:extLst>
      <p:ext uri="{BB962C8B-B14F-4D97-AF65-F5344CB8AC3E}">
        <p14:creationId xmlns:p14="http://schemas.microsoft.com/office/powerpoint/2010/main" val="2376616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Numerical characters surrounded by quotation marks</a:t>
            </a:r>
          </a:p>
        </p:txBody>
      </p:sp>
      <p:sp>
        <p:nvSpPr>
          <p:cNvPr id="3" name="Content Placeholder 2"/>
          <p:cNvSpPr>
            <a:spLocks noGrp="1"/>
          </p:cNvSpPr>
          <p:nvPr>
            <p:ph idx="1"/>
          </p:nvPr>
        </p:nvSpPr>
        <p:spPr/>
        <p:txBody>
          <a:bodyPr/>
          <a:lstStyle/>
          <a:p>
            <a:pPr lvl="0"/>
            <a:r>
              <a:rPr dirty="0"/>
              <a:t>considered to be strings literals by Python</a:t>
            </a:r>
          </a:p>
          <a:p>
            <a:pPr lvl="0"/>
            <a:r>
              <a:rPr dirty="0"/>
              <a:t>E.g.</a:t>
            </a:r>
          </a:p>
          <a:p>
            <a:pPr lvl="1"/>
            <a:r>
              <a:rPr dirty="0"/>
              <a:t>FID = 145</a:t>
            </a:r>
          </a:p>
          <a:p>
            <a:pPr lvl="1"/>
            <a:r>
              <a:rPr dirty="0"/>
              <a:t>type(FID)</a:t>
            </a:r>
          </a:p>
          <a:p>
            <a:pPr lvl="1"/>
            <a:r>
              <a:rPr dirty="0" err="1"/>
              <a:t>countyNum</a:t>
            </a:r>
            <a:r>
              <a:rPr dirty="0"/>
              <a:t> = </a:t>
            </a:r>
            <a:r>
              <a:rPr lang="en-US" dirty="0"/>
              <a:t>'</a:t>
            </a:r>
            <a:r>
              <a:rPr dirty="0"/>
              <a:t>145</a:t>
            </a:r>
            <a:r>
              <a:rPr lang="en-US" dirty="0"/>
              <a:t>'</a:t>
            </a:r>
            <a:endParaRPr dirty="0"/>
          </a:p>
          <a:p>
            <a:pPr lvl="1"/>
            <a:r>
              <a:rPr dirty="0"/>
              <a:t>type(</a:t>
            </a:r>
            <a:r>
              <a:rPr dirty="0" err="1"/>
              <a:t>countyNum</a:t>
            </a:r>
            <a:r>
              <a:rPr dirty="0"/>
              <a:t>)</a:t>
            </a:r>
          </a:p>
        </p:txBody>
      </p:sp>
    </p:spTree>
    <p:extLst>
      <p:ext uri="{BB962C8B-B14F-4D97-AF65-F5344CB8AC3E}">
        <p14:creationId xmlns:p14="http://schemas.microsoft.com/office/powerpoint/2010/main" val="274717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Scripts</a:t>
            </a:r>
          </a:p>
        </p:txBody>
      </p:sp>
      <p:sp>
        <p:nvSpPr>
          <p:cNvPr id="3" name="Content Placeholder 2"/>
          <p:cNvSpPr>
            <a:spLocks noGrp="1"/>
          </p:cNvSpPr>
          <p:nvPr>
            <p:ph idx="1"/>
          </p:nvPr>
        </p:nvSpPr>
        <p:spPr/>
        <p:txBody>
          <a:bodyPr/>
          <a:lstStyle/>
          <a:p>
            <a:pPr lvl="0"/>
            <a:r>
              <a:t>can access or modify GIS datasets and their ﬁelds and records and</a:t>
            </a:r>
          </a:p>
          <a:p>
            <a:pPr lvl="0"/>
            <a:r>
              <a:t>perform analysis at any of these levels.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String Operations</a:t>
            </a:r>
          </a:p>
        </p:txBody>
      </p:sp>
      <p:sp>
        <p:nvSpPr>
          <p:cNvPr id="3" name="Content Placeholder 2"/>
          <p:cNvSpPr>
            <a:spLocks noGrp="1"/>
          </p:cNvSpPr>
          <p:nvPr>
            <p:ph idx="1"/>
          </p:nvPr>
        </p:nvSpPr>
        <p:spPr/>
        <p:txBody>
          <a:bodyPr>
            <a:normAutofit/>
          </a:bodyPr>
          <a:lstStyle/>
          <a:p>
            <a:pPr lvl="0"/>
            <a:r>
              <a:rPr dirty="0"/>
              <a:t>GIS Python programming requires frequent string manipulation</a:t>
            </a:r>
          </a:p>
          <a:p>
            <a:pPr lvl="0"/>
            <a:r>
              <a:rPr dirty="0"/>
              <a:t>To deal with ﬁle names, ﬁeld names, and so forth you</a:t>
            </a:r>
            <a:r>
              <a:rPr lang="en-US" dirty="0"/>
              <a:t>'</a:t>
            </a:r>
            <a:r>
              <a:rPr dirty="0"/>
              <a:t>ll need to be familiar with</a:t>
            </a:r>
          </a:p>
          <a:p>
            <a:pPr lvl="1"/>
            <a:r>
              <a:rPr dirty="0"/>
              <a:t>ﬁnding the length of a string</a:t>
            </a:r>
          </a:p>
          <a:p>
            <a:pPr lvl="1"/>
            <a:r>
              <a:rPr dirty="0"/>
              <a:t>indexing into a string</a:t>
            </a:r>
          </a:p>
          <a:p>
            <a:pPr lvl="1"/>
            <a:r>
              <a:rPr dirty="0"/>
              <a:t>concatenating</a:t>
            </a:r>
          </a:p>
          <a:p>
            <a:pPr lvl="1"/>
            <a:r>
              <a:rPr dirty="0"/>
              <a:t>slicing</a:t>
            </a:r>
          </a:p>
          <a:p>
            <a:pPr lvl="1"/>
            <a:r>
              <a:rPr dirty="0"/>
              <a:t>checking for a substring in a string.</a:t>
            </a:r>
          </a:p>
          <a:p>
            <a:pPr lvl="0"/>
            <a:r>
              <a:rPr dirty="0"/>
              <a:t>Examples of each operation follow.</a:t>
            </a:r>
          </a:p>
        </p:txBody>
      </p:sp>
    </p:spTree>
    <p:extLst>
      <p:ext uri="{BB962C8B-B14F-4D97-AF65-F5344CB8AC3E}">
        <p14:creationId xmlns:p14="http://schemas.microsoft.com/office/powerpoint/2010/main" val="5868689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Find the Length of Strings</a:t>
            </a:r>
          </a:p>
        </p:txBody>
      </p:sp>
      <p:sp>
        <p:nvSpPr>
          <p:cNvPr id="3" name="Content Placeholder 2"/>
          <p:cNvSpPr>
            <a:spLocks noGrp="1"/>
          </p:cNvSpPr>
          <p:nvPr>
            <p:ph idx="1"/>
          </p:nvPr>
        </p:nvSpPr>
        <p:spPr/>
        <p:txBody>
          <a:bodyPr/>
          <a:lstStyle/>
          <a:p>
            <a:pPr lvl="0"/>
            <a:r>
              <a:rPr dirty="0" err="1"/>
              <a:t>len</a:t>
            </a:r>
            <a:r>
              <a:rPr dirty="0"/>
              <a:t> function ﬁnds the length of a string literal</a:t>
            </a:r>
          </a:p>
          <a:p>
            <a:pPr lvl="0"/>
            <a:r>
              <a:rPr dirty="0"/>
              <a:t>e.g.</a:t>
            </a:r>
          </a:p>
          <a:p>
            <a:pPr lvl="1"/>
            <a:r>
              <a:rPr dirty="0" err="1"/>
              <a:t>len</a:t>
            </a:r>
            <a:r>
              <a:rPr dirty="0"/>
              <a:t>(</a:t>
            </a:r>
            <a:r>
              <a:rPr lang="en-US" dirty="0"/>
              <a:t>'</a:t>
            </a:r>
            <a:r>
              <a:rPr dirty="0" err="1"/>
              <a:t>trees.shp</a:t>
            </a:r>
            <a:r>
              <a:rPr lang="en-US" dirty="0"/>
              <a:t>'</a:t>
            </a:r>
            <a:r>
              <a:rPr dirty="0"/>
              <a:t>)</a:t>
            </a:r>
          </a:p>
          <a:p>
            <a:pPr lvl="1"/>
            <a:r>
              <a:rPr dirty="0"/>
              <a:t>data = </a:t>
            </a:r>
            <a:r>
              <a:rPr lang="en-US" dirty="0"/>
              <a:t>'</a:t>
            </a:r>
            <a:r>
              <a:rPr dirty="0" err="1"/>
              <a:t>trees.shp</a:t>
            </a:r>
            <a:r>
              <a:rPr lang="en-US" dirty="0"/>
              <a:t>'</a:t>
            </a:r>
            <a:endParaRPr dirty="0"/>
          </a:p>
          <a:p>
            <a:pPr lvl="1"/>
            <a:r>
              <a:rPr dirty="0" err="1"/>
              <a:t>len</a:t>
            </a:r>
            <a:r>
              <a:rPr dirty="0"/>
              <a:t>(data)</a:t>
            </a:r>
          </a:p>
        </p:txBody>
      </p:sp>
    </p:spTree>
    <p:extLst>
      <p:ext uri="{BB962C8B-B14F-4D97-AF65-F5344CB8AC3E}">
        <p14:creationId xmlns:p14="http://schemas.microsoft.com/office/powerpoint/2010/main" val="1053049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Indexing into Strings</a:t>
            </a:r>
          </a:p>
        </p:txBody>
      </p:sp>
      <p:sp>
        <p:nvSpPr>
          <p:cNvPr id="3" name="Content Placeholder 2"/>
          <p:cNvSpPr>
            <a:spLocks noGrp="1"/>
          </p:cNvSpPr>
          <p:nvPr>
            <p:ph idx="1"/>
          </p:nvPr>
        </p:nvSpPr>
        <p:spPr/>
        <p:txBody>
          <a:bodyPr>
            <a:normAutofit/>
          </a:bodyPr>
          <a:lstStyle/>
          <a:p>
            <a:pPr lvl="0"/>
            <a:r>
              <a:t>Each character in a string has a numbered position called an index</a:t>
            </a:r>
          </a:p>
          <a:p>
            <a:pPr lvl="0"/>
            <a:r>
              <a:t>The numbering starts with zero, in other words Python uses zero-based indexing.</a:t>
            </a:r>
          </a:p>
          <a:p>
            <a:pPr lvl="0"/>
            <a:r>
              <a:t>From left to right, the indices are 0, 1, 2, and so forth.</a:t>
            </a:r>
          </a:p>
          <a:p>
            <a:pPr lvl="0"/>
            <a:r>
              <a:t>Indexing into a string means pointing to an individual character in a string using its index number.</a:t>
            </a:r>
          </a:p>
          <a:p>
            <a:pPr lvl="0"/>
            <a:r>
              <a:t>The general format for indexing looks like this:</a:t>
            </a:r>
          </a:p>
          <a:p>
            <a:pPr lvl="1"/>
            <a:r>
              <a:rPr i="1"/>
              <a:t>variableName[index_number]</a:t>
            </a:r>
          </a:p>
        </p:txBody>
      </p:sp>
    </p:spTree>
    <p:extLst>
      <p:ext uri="{BB962C8B-B14F-4D97-AF65-F5344CB8AC3E}">
        <p14:creationId xmlns:p14="http://schemas.microsoft.com/office/powerpoint/2010/main" val="30238277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E.g. Indexing into Strings</a:t>
            </a:r>
          </a:p>
        </p:txBody>
      </p:sp>
      <p:sp>
        <p:nvSpPr>
          <p:cNvPr id="3" name="Content Placeholder 2"/>
          <p:cNvSpPr>
            <a:spLocks noGrp="1"/>
          </p:cNvSpPr>
          <p:nvPr>
            <p:ph idx="1"/>
          </p:nvPr>
        </p:nvSpPr>
        <p:spPr/>
        <p:txBody>
          <a:bodyPr/>
          <a:lstStyle/>
          <a:p>
            <a:pPr lvl="0"/>
            <a:r>
              <a:rPr dirty="0" err="1"/>
              <a:t>fieldName</a:t>
            </a:r>
            <a:r>
              <a:rPr dirty="0"/>
              <a:t> = </a:t>
            </a:r>
            <a:r>
              <a:rPr lang="en-US" dirty="0"/>
              <a:t>'</a:t>
            </a:r>
            <a:r>
              <a:rPr dirty="0"/>
              <a:t>COVER</a:t>
            </a:r>
            <a:r>
              <a:rPr lang="en-US" dirty="0"/>
              <a:t>'</a:t>
            </a:r>
            <a:endParaRPr dirty="0"/>
          </a:p>
          <a:p>
            <a:pPr lvl="0"/>
            <a:r>
              <a:rPr dirty="0" err="1"/>
              <a:t>fieldName</a:t>
            </a:r>
            <a:r>
              <a:rPr dirty="0"/>
              <a:t>[0]</a:t>
            </a:r>
          </a:p>
          <a:p>
            <a:pPr lvl="0"/>
            <a:r>
              <a:rPr dirty="0"/>
              <a:t>Attempting to using an invalid index number results in an </a:t>
            </a:r>
            <a:r>
              <a:rPr dirty="0" err="1"/>
              <a:t>IndexError</a:t>
            </a:r>
            <a:r>
              <a:rPr dirty="0"/>
              <a:t>:</a:t>
            </a:r>
          </a:p>
          <a:p>
            <a:pPr lvl="1"/>
            <a:r>
              <a:rPr dirty="0" err="1"/>
              <a:t>len</a:t>
            </a:r>
            <a:r>
              <a:rPr dirty="0"/>
              <a:t>(</a:t>
            </a:r>
            <a:r>
              <a:rPr dirty="0" err="1"/>
              <a:t>fieldName</a:t>
            </a:r>
            <a:r>
              <a:rPr dirty="0"/>
              <a:t>)</a:t>
            </a:r>
          </a:p>
          <a:p>
            <a:pPr lvl="1"/>
            <a:r>
              <a:rPr dirty="0" err="1"/>
              <a:t>fieldName</a:t>
            </a:r>
            <a:r>
              <a:rPr dirty="0"/>
              <a:t>[5]</a:t>
            </a:r>
          </a:p>
          <a:p>
            <a:pPr lvl="1"/>
            <a:r>
              <a:rPr dirty="0" err="1"/>
              <a:t>fieldName</a:t>
            </a:r>
            <a:r>
              <a:rPr dirty="0"/>
              <a:t>[4]</a:t>
            </a:r>
          </a:p>
        </p:txBody>
      </p:sp>
    </p:spTree>
    <p:extLst>
      <p:ext uri="{BB962C8B-B14F-4D97-AF65-F5344CB8AC3E}">
        <p14:creationId xmlns:p14="http://schemas.microsoft.com/office/powerpoint/2010/main" val="41575620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Negative indices</a:t>
            </a:r>
          </a:p>
        </p:txBody>
      </p:sp>
      <p:sp>
        <p:nvSpPr>
          <p:cNvPr id="3" name="Content Placeholder 2"/>
          <p:cNvSpPr>
            <a:spLocks noGrp="1"/>
          </p:cNvSpPr>
          <p:nvPr>
            <p:ph idx="1"/>
          </p:nvPr>
        </p:nvSpPr>
        <p:spPr/>
        <p:txBody>
          <a:bodyPr>
            <a:normAutofit/>
          </a:bodyPr>
          <a:lstStyle/>
          <a:p>
            <a:pPr lvl="0"/>
            <a:r>
              <a:rPr dirty="0"/>
              <a:t>count one-based from the</a:t>
            </a:r>
            <a:r>
              <a:rPr lang="en-US" dirty="0"/>
              <a:t> last</a:t>
            </a:r>
            <a:endParaRPr dirty="0"/>
          </a:p>
          <a:p>
            <a:pPr lvl="0"/>
            <a:r>
              <a:rPr dirty="0"/>
              <a:t>useful for getting the last character without checking the string length.</a:t>
            </a:r>
          </a:p>
          <a:p>
            <a:pPr lvl="1"/>
            <a:r>
              <a:rPr dirty="0" err="1"/>
              <a:t>fieldName</a:t>
            </a:r>
            <a:r>
              <a:rPr dirty="0"/>
              <a:t>[-1]</a:t>
            </a:r>
          </a:p>
          <a:p>
            <a:pPr lvl="0"/>
            <a:r>
              <a:rPr dirty="0"/>
              <a:t>not possible to change the value of an individual character of a string with indexing.</a:t>
            </a:r>
          </a:p>
          <a:p>
            <a:pPr lvl="0"/>
            <a:r>
              <a:rPr dirty="0"/>
              <a:t>e.g. </a:t>
            </a:r>
          </a:p>
          <a:p>
            <a:pPr lvl="1"/>
            <a:r>
              <a:rPr dirty="0" err="1"/>
              <a:t>fieldName</a:t>
            </a:r>
            <a:r>
              <a:rPr dirty="0"/>
              <a:t>[0] = </a:t>
            </a:r>
            <a:r>
              <a:rPr lang="en-US" dirty="0"/>
              <a:t>'</a:t>
            </a:r>
            <a:r>
              <a:rPr dirty="0"/>
              <a:t>D</a:t>
            </a:r>
            <a:r>
              <a:rPr lang="en-US" dirty="0"/>
              <a:t>'</a:t>
            </a:r>
            <a:endParaRPr dirty="0"/>
          </a:p>
          <a:p>
            <a:pPr lvl="1"/>
            <a:r>
              <a:rPr dirty="0" err="1"/>
              <a:t>fieldName</a:t>
            </a:r>
            <a:r>
              <a:rPr dirty="0"/>
              <a:t> = </a:t>
            </a:r>
            <a:r>
              <a:rPr lang="en-US" dirty="0"/>
              <a:t>‘C</a:t>
            </a:r>
            <a:r>
              <a:rPr dirty="0"/>
              <a:t>OVER</a:t>
            </a:r>
            <a:r>
              <a:rPr lang="en-US" dirty="0"/>
              <a:t>'</a:t>
            </a:r>
            <a:endParaRPr dirty="0"/>
          </a:p>
          <a:p>
            <a:pPr lvl="1"/>
            <a:r>
              <a:rPr dirty="0" err="1"/>
              <a:t>fieldName</a:t>
            </a:r>
            <a:r>
              <a:rPr dirty="0"/>
              <a:t> = </a:t>
            </a:r>
            <a:r>
              <a:rPr dirty="0" err="1"/>
              <a:t>fieldName.replace</a:t>
            </a:r>
            <a:r>
              <a:rPr dirty="0"/>
              <a:t>(</a:t>
            </a:r>
            <a:r>
              <a:rPr lang="en-US" dirty="0"/>
              <a:t>'</a:t>
            </a:r>
            <a:r>
              <a:rPr dirty="0"/>
              <a:t>C</a:t>
            </a:r>
            <a:r>
              <a:rPr lang="en-US" dirty="0"/>
              <a:t>'</a:t>
            </a:r>
            <a:r>
              <a:rPr dirty="0"/>
              <a:t>,</a:t>
            </a:r>
            <a:r>
              <a:rPr lang="en-US" dirty="0"/>
              <a:t>'</a:t>
            </a:r>
            <a:r>
              <a:rPr dirty="0"/>
              <a:t>D</a:t>
            </a:r>
            <a:r>
              <a:rPr lang="en-US" dirty="0"/>
              <a:t>'</a:t>
            </a:r>
            <a:r>
              <a:rPr dirty="0"/>
              <a:t>)</a:t>
            </a:r>
          </a:p>
        </p:txBody>
      </p:sp>
    </p:spTree>
    <p:extLst>
      <p:ext uri="{BB962C8B-B14F-4D97-AF65-F5344CB8AC3E}">
        <p14:creationId xmlns:p14="http://schemas.microsoft.com/office/powerpoint/2010/main" val="7395246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Slice Strings</a:t>
            </a:r>
          </a:p>
        </p:txBody>
      </p:sp>
      <p:sp>
        <p:nvSpPr>
          <p:cNvPr id="3" name="Content Placeholder 2"/>
          <p:cNvSpPr>
            <a:spLocks noGrp="1"/>
          </p:cNvSpPr>
          <p:nvPr>
            <p:ph idx="1"/>
          </p:nvPr>
        </p:nvSpPr>
        <p:spPr/>
        <p:txBody>
          <a:bodyPr>
            <a:normAutofit/>
          </a:bodyPr>
          <a:lstStyle/>
          <a:p>
            <a:pPr lvl="0"/>
            <a:r>
              <a:rPr dirty="0"/>
              <a:t>getting a substring which is only one character long</a:t>
            </a:r>
          </a:p>
          <a:p>
            <a:pPr lvl="0"/>
            <a:r>
              <a:rPr dirty="0"/>
              <a:t>e.g. </a:t>
            </a:r>
          </a:p>
          <a:p>
            <a:pPr lvl="1"/>
            <a:r>
              <a:rPr dirty="0" err="1"/>
              <a:t>fieldName</a:t>
            </a:r>
            <a:r>
              <a:rPr dirty="0"/>
              <a:t> = </a:t>
            </a:r>
            <a:r>
              <a:rPr lang="en-US" dirty="0"/>
              <a:t>'</a:t>
            </a:r>
            <a:r>
              <a:rPr dirty="0"/>
              <a:t>COVER</a:t>
            </a:r>
            <a:r>
              <a:rPr lang="en-US" dirty="0"/>
              <a:t>'</a:t>
            </a:r>
            <a:endParaRPr dirty="0"/>
          </a:p>
          <a:p>
            <a:pPr lvl="1"/>
            <a:r>
              <a:rPr dirty="0" err="1"/>
              <a:t>fieldName</a:t>
            </a:r>
            <a:r>
              <a:rPr dirty="0"/>
              <a:t>[1:3]</a:t>
            </a:r>
          </a:p>
          <a:p>
            <a:pPr lvl="1"/>
            <a:r>
              <a:rPr dirty="0" err="1"/>
              <a:t>fieldName</a:t>
            </a:r>
            <a:r>
              <a:rPr dirty="0"/>
              <a:t>[:3]</a:t>
            </a:r>
          </a:p>
          <a:p>
            <a:pPr lvl="1"/>
            <a:r>
              <a:rPr dirty="0" err="1"/>
              <a:t>fieldName</a:t>
            </a:r>
            <a:r>
              <a:rPr dirty="0"/>
              <a:t>[1:]</a:t>
            </a:r>
          </a:p>
          <a:p>
            <a:pPr lvl="1"/>
            <a:r>
              <a:rPr dirty="0" err="1"/>
              <a:t>inputData</a:t>
            </a:r>
            <a:r>
              <a:rPr dirty="0"/>
              <a:t> = </a:t>
            </a:r>
            <a:r>
              <a:rPr lang="en-US" dirty="0"/>
              <a:t>'</a:t>
            </a:r>
            <a:r>
              <a:rPr dirty="0" err="1"/>
              <a:t>trees.shp</a:t>
            </a:r>
            <a:r>
              <a:rPr lang="en-US" dirty="0"/>
              <a:t>'</a:t>
            </a:r>
            <a:endParaRPr dirty="0"/>
          </a:p>
          <a:p>
            <a:pPr lvl="1"/>
            <a:r>
              <a:rPr dirty="0" err="1"/>
              <a:t>baseName</a:t>
            </a:r>
            <a:r>
              <a:rPr dirty="0"/>
              <a:t> = </a:t>
            </a:r>
            <a:r>
              <a:rPr dirty="0" err="1"/>
              <a:t>inputData</a:t>
            </a:r>
            <a:r>
              <a:rPr dirty="0"/>
              <a:t>[:-4] # Remove the file extension.</a:t>
            </a:r>
          </a:p>
          <a:p>
            <a:pPr lvl="1"/>
            <a:r>
              <a:rPr dirty="0" err="1"/>
              <a:t>baseName</a:t>
            </a:r>
            <a:endParaRPr dirty="0"/>
          </a:p>
          <a:p>
            <a:pPr lvl="0"/>
            <a:r>
              <a:rPr dirty="0"/>
              <a:t>approach assumes you know the ﬁle extension length</a:t>
            </a:r>
          </a:p>
        </p:txBody>
      </p:sp>
    </p:spTree>
    <p:extLst>
      <p:ext uri="{BB962C8B-B14F-4D97-AF65-F5344CB8AC3E}">
        <p14:creationId xmlns:p14="http://schemas.microsoft.com/office/powerpoint/2010/main" val="4206914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Concatenate Strings</a:t>
            </a:r>
          </a:p>
        </p:txBody>
      </p:sp>
      <p:sp>
        <p:nvSpPr>
          <p:cNvPr id="3" name="Content Placeholder 2"/>
          <p:cNvSpPr>
            <a:spLocks noGrp="1"/>
          </p:cNvSpPr>
          <p:nvPr>
            <p:ph idx="1"/>
          </p:nvPr>
        </p:nvSpPr>
        <p:spPr/>
        <p:txBody>
          <a:bodyPr/>
          <a:lstStyle/>
          <a:p>
            <a:pPr lvl="0"/>
            <a:r>
              <a:t>Concatenation glues together a pair of strings</a:t>
            </a:r>
          </a:p>
          <a:p>
            <a:pPr lvl="0"/>
            <a:r>
              <a:t>You use the same sign for addition, but it acts differently for strings.</a:t>
            </a:r>
          </a:p>
          <a:p>
            <a:pPr lvl="1"/>
            <a:r>
              <a:t>The plus sign performs addition on numeric values and concatenation on strings</a:t>
            </a:r>
          </a:p>
        </p:txBody>
      </p:sp>
    </p:spTree>
    <p:extLst>
      <p:ext uri="{BB962C8B-B14F-4D97-AF65-F5344CB8AC3E}">
        <p14:creationId xmlns:p14="http://schemas.microsoft.com/office/powerpoint/2010/main" val="35031185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Try</a:t>
            </a:r>
          </a:p>
        </p:txBody>
      </p:sp>
      <p:sp>
        <p:nvSpPr>
          <p:cNvPr id="3" name="Content Placeholder 2"/>
          <p:cNvSpPr>
            <a:spLocks noGrp="1"/>
          </p:cNvSpPr>
          <p:nvPr>
            <p:ph idx="1"/>
          </p:nvPr>
        </p:nvSpPr>
        <p:spPr/>
        <p:txBody>
          <a:bodyPr/>
          <a:lstStyle/>
          <a:p>
            <a:pPr lvl="0"/>
            <a:r>
              <a:rPr dirty="0"/>
              <a:t>5 + 6 # adding two numbers together</a:t>
            </a:r>
          </a:p>
          <a:p>
            <a:pPr lvl="0"/>
            <a:r>
              <a:rPr lang="en-US" dirty="0"/>
              <a:t>'</a:t>
            </a:r>
            <a:r>
              <a:rPr dirty="0"/>
              <a:t>5</a:t>
            </a:r>
            <a:r>
              <a:rPr lang="en-US" dirty="0"/>
              <a:t>'</a:t>
            </a:r>
            <a:r>
              <a:rPr dirty="0"/>
              <a:t> + </a:t>
            </a:r>
            <a:r>
              <a:rPr lang="en-US" dirty="0"/>
              <a:t>'</a:t>
            </a:r>
            <a:r>
              <a:rPr dirty="0"/>
              <a:t>6</a:t>
            </a:r>
            <a:r>
              <a:rPr lang="en-US" dirty="0"/>
              <a:t>'</a:t>
            </a:r>
            <a:r>
              <a:rPr dirty="0"/>
              <a:t> # concatenating two strings</a:t>
            </a:r>
          </a:p>
          <a:p>
            <a:pPr lvl="0"/>
            <a:r>
              <a:rPr dirty="0" err="1"/>
              <a:t>rasterName</a:t>
            </a:r>
            <a:r>
              <a:rPr dirty="0"/>
              <a:t> = </a:t>
            </a:r>
            <a:r>
              <a:rPr lang="en-US" dirty="0"/>
              <a:t>'</a:t>
            </a:r>
            <a:r>
              <a:rPr dirty="0" err="1"/>
              <a:t>NorthEast</a:t>
            </a:r>
            <a:r>
              <a:rPr lang="en-US" dirty="0"/>
              <a:t>'</a:t>
            </a:r>
            <a:endParaRPr dirty="0"/>
          </a:p>
          <a:p>
            <a:pPr lvl="0"/>
            <a:r>
              <a:rPr dirty="0"/>
              <a:t>route = </a:t>
            </a:r>
            <a:r>
              <a:rPr lang="en-US" dirty="0"/>
              <a:t>'</a:t>
            </a:r>
            <a:r>
              <a:rPr dirty="0" err="1"/>
              <a:t>ATrain</a:t>
            </a:r>
            <a:r>
              <a:rPr lang="en-US" dirty="0"/>
              <a:t>'</a:t>
            </a:r>
            <a:endParaRPr dirty="0"/>
          </a:p>
          <a:p>
            <a:pPr lvl="0"/>
            <a:r>
              <a:rPr dirty="0"/>
              <a:t>output = </a:t>
            </a:r>
            <a:r>
              <a:rPr dirty="0" err="1"/>
              <a:t>rasterName</a:t>
            </a:r>
            <a:r>
              <a:rPr dirty="0"/>
              <a:t> + route</a:t>
            </a:r>
          </a:p>
          <a:p>
            <a:pPr lvl="0"/>
            <a:r>
              <a:rPr dirty="0"/>
              <a:t>output</a:t>
            </a:r>
          </a:p>
        </p:txBody>
      </p:sp>
    </p:spTree>
    <p:extLst>
      <p:ext uri="{BB962C8B-B14F-4D97-AF65-F5344CB8AC3E}">
        <p14:creationId xmlns:p14="http://schemas.microsoft.com/office/powerpoint/2010/main" val="2735995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Concatenate Strings .. string and number</a:t>
            </a:r>
          </a:p>
        </p:txBody>
      </p:sp>
      <p:sp>
        <p:nvSpPr>
          <p:cNvPr id="3" name="Content Placeholder 2"/>
          <p:cNvSpPr>
            <a:spLocks noGrp="1"/>
          </p:cNvSpPr>
          <p:nvPr>
            <p:ph idx="1"/>
          </p:nvPr>
        </p:nvSpPr>
        <p:spPr/>
        <p:txBody>
          <a:bodyPr/>
          <a:lstStyle/>
          <a:p>
            <a:pPr lvl="0"/>
            <a:r>
              <a:rPr dirty="0"/>
              <a:t>Both of the variables being concatenated must be string types or you</a:t>
            </a:r>
            <a:r>
              <a:rPr lang="en-US" dirty="0"/>
              <a:t>'</a:t>
            </a:r>
            <a:r>
              <a:rPr dirty="0"/>
              <a:t>ll get a </a:t>
            </a:r>
            <a:r>
              <a:rPr dirty="0" err="1"/>
              <a:t>TypeError</a:t>
            </a:r>
            <a:r>
              <a:rPr dirty="0"/>
              <a:t>.</a:t>
            </a:r>
          </a:p>
          <a:p>
            <a:pPr lvl="0"/>
            <a:r>
              <a:rPr dirty="0"/>
              <a:t>e.g. </a:t>
            </a:r>
          </a:p>
          <a:p>
            <a:pPr lvl="1"/>
            <a:r>
              <a:rPr dirty="0" err="1"/>
              <a:t>i</a:t>
            </a:r>
            <a:r>
              <a:rPr dirty="0"/>
              <a:t> = 1</a:t>
            </a:r>
          </a:p>
          <a:p>
            <a:pPr lvl="1"/>
            <a:r>
              <a:rPr dirty="0" err="1"/>
              <a:t>rasterName</a:t>
            </a:r>
            <a:r>
              <a:rPr dirty="0"/>
              <a:t> = </a:t>
            </a:r>
            <a:r>
              <a:rPr lang="en-US" dirty="0"/>
              <a:t>'</a:t>
            </a:r>
            <a:r>
              <a:rPr dirty="0" err="1"/>
              <a:t>NorthEast</a:t>
            </a:r>
            <a:r>
              <a:rPr lang="en-US" dirty="0"/>
              <a:t>'</a:t>
            </a:r>
            <a:endParaRPr dirty="0"/>
          </a:p>
          <a:p>
            <a:pPr lvl="1"/>
            <a:r>
              <a:rPr dirty="0"/>
              <a:t>output = </a:t>
            </a:r>
            <a:r>
              <a:rPr dirty="0" err="1"/>
              <a:t>rasterName</a:t>
            </a:r>
            <a:r>
              <a:rPr dirty="0"/>
              <a:t> + </a:t>
            </a:r>
            <a:r>
              <a:rPr dirty="0" err="1"/>
              <a:t>i</a:t>
            </a:r>
            <a:endParaRPr dirty="0"/>
          </a:p>
        </p:txBody>
      </p:sp>
    </p:spTree>
    <p:extLst>
      <p:ext uri="{BB962C8B-B14F-4D97-AF65-F5344CB8AC3E}">
        <p14:creationId xmlns:p14="http://schemas.microsoft.com/office/powerpoint/2010/main" val="6460319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 conversion is referred to as casting.</a:t>
            </a:r>
          </a:p>
        </p:txBody>
      </p:sp>
      <p:sp>
        <p:nvSpPr>
          <p:cNvPr id="3" name="Content Placeholder 2"/>
          <p:cNvSpPr>
            <a:spLocks noGrp="1"/>
          </p:cNvSpPr>
          <p:nvPr>
            <p:ph idx="1"/>
          </p:nvPr>
        </p:nvSpPr>
        <p:spPr/>
        <p:txBody>
          <a:bodyPr>
            <a:normAutofit/>
          </a:bodyPr>
          <a:lstStyle/>
          <a:p>
            <a:pPr lvl="0"/>
            <a:r>
              <a:rPr dirty="0"/>
              <a:t>To combine a string with a numeric value, cast the number to a string.</a:t>
            </a:r>
          </a:p>
          <a:p>
            <a:pPr lvl="0"/>
            <a:r>
              <a:rPr dirty="0"/>
              <a:t>Then the number is treated as a string data type for the concatenation operation:</a:t>
            </a:r>
          </a:p>
          <a:p>
            <a:pPr lvl="1"/>
            <a:r>
              <a:rPr dirty="0" err="1"/>
              <a:t>i</a:t>
            </a:r>
            <a:r>
              <a:rPr dirty="0"/>
              <a:t> = 145</a:t>
            </a:r>
          </a:p>
          <a:p>
            <a:pPr lvl="1"/>
            <a:r>
              <a:rPr dirty="0"/>
              <a:t>str(</a:t>
            </a:r>
            <a:r>
              <a:rPr dirty="0" err="1"/>
              <a:t>i</a:t>
            </a:r>
            <a:r>
              <a:rPr dirty="0"/>
              <a:t>)</a:t>
            </a:r>
          </a:p>
          <a:p>
            <a:pPr lvl="1"/>
            <a:r>
              <a:rPr dirty="0" err="1"/>
              <a:t>rasterName</a:t>
            </a:r>
            <a:r>
              <a:rPr dirty="0"/>
              <a:t> = </a:t>
            </a:r>
            <a:r>
              <a:rPr lang="en-US" dirty="0"/>
              <a:t>'</a:t>
            </a:r>
            <a:r>
              <a:rPr dirty="0" err="1"/>
              <a:t>NorthEast</a:t>
            </a:r>
            <a:r>
              <a:rPr lang="en-US" dirty="0"/>
              <a:t>'</a:t>
            </a:r>
            <a:endParaRPr dirty="0"/>
          </a:p>
          <a:p>
            <a:pPr lvl="1"/>
            <a:r>
              <a:rPr dirty="0"/>
              <a:t>output = </a:t>
            </a:r>
            <a:r>
              <a:rPr dirty="0" err="1"/>
              <a:t>rasterName</a:t>
            </a:r>
            <a:r>
              <a:rPr dirty="0"/>
              <a:t> + str(</a:t>
            </a:r>
            <a:r>
              <a:rPr dirty="0" err="1"/>
              <a:t>i</a:t>
            </a:r>
            <a:r>
              <a:rPr dirty="0"/>
              <a:t>)</a:t>
            </a:r>
          </a:p>
          <a:p>
            <a:pPr lvl="1"/>
            <a:r>
              <a:rPr dirty="0"/>
              <a:t>output </a:t>
            </a:r>
            <a:r>
              <a:rPr lang="en-US" dirty="0"/>
              <a:t>'</a:t>
            </a:r>
            <a:r>
              <a:rPr dirty="0"/>
              <a:t>NorthEast145</a:t>
            </a:r>
            <a:r>
              <a:rPr lang="en-US" dirty="0"/>
              <a:t>'</a:t>
            </a:r>
            <a:endParaRPr dirty="0"/>
          </a:p>
        </p:txBody>
      </p:sp>
    </p:spTree>
    <p:extLst>
      <p:ext uri="{BB962C8B-B14F-4D97-AF65-F5344CB8AC3E}">
        <p14:creationId xmlns:p14="http://schemas.microsoft.com/office/powerpoint/2010/main" val="184205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t>Python and GIS</a:t>
            </a:r>
          </a:p>
        </p:txBody>
      </p:sp>
      <p:sp>
        <p:nvSpPr>
          <p:cNvPr id="3" name="Content Placeholder 2"/>
          <p:cNvSpPr>
            <a:spLocks noGrp="1"/>
          </p:cNvSpPr>
          <p:nvPr>
            <p:ph idx="1"/>
          </p:nvPr>
        </p:nvSpPr>
        <p:spPr/>
        <p:txBody>
          <a:bodyPr/>
          <a:lstStyle/>
          <a:p>
            <a:pPr lvl="0"/>
            <a:r>
              <a:rPr dirty="0"/>
              <a:t>Python</a:t>
            </a:r>
            <a:endParaRPr lang="en-US" dirty="0"/>
          </a:p>
          <a:p>
            <a:pPr lvl="1"/>
            <a:r>
              <a:rPr dirty="0"/>
              <a:t>created by Guido van </a:t>
            </a:r>
            <a:r>
              <a:rPr dirty="0" err="1"/>
              <a:t>Rossum</a:t>
            </a:r>
            <a:endParaRPr lang="en-US" dirty="0"/>
          </a:p>
          <a:p>
            <a:pPr lvl="2"/>
            <a:r>
              <a:rPr dirty="0"/>
              <a:t>Dutch computer programmer and </a:t>
            </a:r>
            <a:endParaRPr lang="en-US" dirty="0"/>
          </a:p>
          <a:p>
            <a:pPr lvl="2"/>
            <a:r>
              <a:rPr dirty="0"/>
              <a:t>fan of the comedy group Monty </a:t>
            </a:r>
            <a:r>
              <a:rPr b="1" dirty="0">
                <a:solidFill>
                  <a:srgbClr val="FF0000"/>
                </a:solidFill>
              </a:rPr>
              <a:t>Python</a:t>
            </a:r>
            <a:endParaRPr lang="en-US" b="1" dirty="0">
              <a:solidFill>
                <a:srgbClr val="FF0000"/>
              </a:solidFill>
            </a:endParaRPr>
          </a:p>
          <a:p>
            <a:pPr lvl="1"/>
            <a:r>
              <a:rPr dirty="0"/>
              <a:t>is an ideal programming language for GIS users for several reasons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Use of concatenation</a:t>
            </a:r>
          </a:p>
        </p:txBody>
      </p:sp>
      <p:sp>
        <p:nvSpPr>
          <p:cNvPr id="3" name="Content Placeholder 2"/>
          <p:cNvSpPr>
            <a:spLocks noGrp="1"/>
          </p:cNvSpPr>
          <p:nvPr>
            <p:ph idx="1"/>
          </p:nvPr>
        </p:nvSpPr>
        <p:spPr/>
        <p:txBody>
          <a:bodyPr>
            <a:normAutofit/>
          </a:bodyPr>
          <a:lstStyle/>
          <a:p>
            <a:pPr lvl="0"/>
            <a:r>
              <a:rPr dirty="0"/>
              <a:t>with slicing to create an output name based on an input ﬁle name.</a:t>
            </a:r>
          </a:p>
          <a:p>
            <a:pPr lvl="0"/>
            <a:r>
              <a:rPr dirty="0"/>
              <a:t>e.g.</a:t>
            </a:r>
          </a:p>
          <a:p>
            <a:pPr lvl="1"/>
            <a:r>
              <a:rPr dirty="0" err="1"/>
              <a:t>inputData</a:t>
            </a:r>
            <a:r>
              <a:rPr dirty="0"/>
              <a:t> = </a:t>
            </a:r>
            <a:r>
              <a:rPr lang="en-US" dirty="0"/>
              <a:t>'</a:t>
            </a:r>
            <a:r>
              <a:rPr dirty="0" err="1"/>
              <a:t>trees.shp</a:t>
            </a:r>
            <a:r>
              <a:rPr lang="en-US" dirty="0"/>
              <a:t>'</a:t>
            </a:r>
            <a:endParaRPr dirty="0"/>
          </a:p>
          <a:p>
            <a:pPr lvl="1"/>
            <a:r>
              <a:rPr dirty="0" err="1"/>
              <a:t>baseName</a:t>
            </a:r>
            <a:r>
              <a:rPr dirty="0"/>
              <a:t> = </a:t>
            </a:r>
            <a:r>
              <a:rPr dirty="0" err="1"/>
              <a:t>inputData</a:t>
            </a:r>
            <a:r>
              <a:rPr dirty="0"/>
              <a:t>[:-4]</a:t>
            </a:r>
          </a:p>
          <a:p>
            <a:pPr lvl="1"/>
            <a:r>
              <a:rPr dirty="0" err="1"/>
              <a:t>baseName</a:t>
            </a:r>
            <a:r>
              <a:rPr dirty="0"/>
              <a:t> </a:t>
            </a:r>
            <a:endParaRPr lang="en-US" dirty="0"/>
          </a:p>
          <a:p>
            <a:pPr marL="342900" lvl="1" indent="0">
              <a:buNone/>
            </a:pPr>
            <a:r>
              <a:rPr lang="en-US" dirty="0"/>
              <a:t>'</a:t>
            </a:r>
            <a:r>
              <a:rPr dirty="0"/>
              <a:t>trees</a:t>
            </a:r>
            <a:r>
              <a:rPr lang="en-US" dirty="0"/>
              <a:t>'</a:t>
            </a:r>
            <a:endParaRPr dirty="0"/>
          </a:p>
          <a:p>
            <a:pPr lvl="1"/>
            <a:r>
              <a:rPr dirty="0" err="1"/>
              <a:t>outputData</a:t>
            </a:r>
            <a:r>
              <a:rPr dirty="0"/>
              <a:t> = </a:t>
            </a:r>
            <a:r>
              <a:rPr dirty="0" err="1"/>
              <a:t>baseName</a:t>
            </a:r>
            <a:r>
              <a:rPr dirty="0"/>
              <a:t> + </a:t>
            </a:r>
            <a:r>
              <a:rPr lang="en-US" dirty="0"/>
              <a:t>'</a:t>
            </a:r>
            <a:r>
              <a:rPr dirty="0"/>
              <a:t>_</a:t>
            </a:r>
            <a:r>
              <a:rPr dirty="0" err="1"/>
              <a:t>buffer.shp</a:t>
            </a:r>
            <a:r>
              <a:rPr lang="en-US" dirty="0"/>
              <a:t>'</a:t>
            </a:r>
            <a:endParaRPr dirty="0"/>
          </a:p>
          <a:p>
            <a:pPr lvl="1"/>
            <a:r>
              <a:rPr dirty="0" err="1"/>
              <a:t>outputData</a:t>
            </a:r>
            <a:endParaRPr lang="en-US" dirty="0"/>
          </a:p>
          <a:p>
            <a:pPr marL="342900" lvl="1" indent="0">
              <a:buNone/>
            </a:pPr>
            <a:r>
              <a:rPr lang="en-US" dirty="0"/>
              <a:t>???????</a:t>
            </a:r>
            <a:endParaRPr dirty="0"/>
          </a:p>
        </p:txBody>
      </p:sp>
    </p:spTree>
    <p:extLst>
      <p:ext uri="{BB962C8B-B14F-4D97-AF65-F5344CB8AC3E}">
        <p14:creationId xmlns:p14="http://schemas.microsoft.com/office/powerpoint/2010/main" val="5019981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Check for Substring Membership</a:t>
            </a:r>
          </a:p>
        </p:txBody>
      </p:sp>
      <p:sp>
        <p:nvSpPr>
          <p:cNvPr id="3" name="Content Placeholder 2"/>
          <p:cNvSpPr>
            <a:spLocks noGrp="1"/>
          </p:cNvSpPr>
          <p:nvPr>
            <p:ph idx="1"/>
          </p:nvPr>
        </p:nvSpPr>
        <p:spPr/>
        <p:txBody>
          <a:bodyPr/>
          <a:lstStyle/>
          <a:p>
            <a:pPr lvl="0"/>
            <a:r>
              <a:t>to check if a string contains a substring.</a:t>
            </a:r>
          </a:p>
          <a:p>
            <a:pPr lvl="0"/>
            <a:r>
              <a:t>e.g.: Suppose you want to check if a ﬁle is a buffer output or not,</a:t>
            </a:r>
          </a:p>
          <a:p>
            <a:pPr lvl="0"/>
            <a:r>
              <a:t>and you have named each buffer output ﬁle so that the name contains the string buff.</a:t>
            </a:r>
          </a:p>
        </p:txBody>
      </p:sp>
    </p:spTree>
    <p:extLst>
      <p:ext uri="{BB962C8B-B14F-4D97-AF65-F5344CB8AC3E}">
        <p14:creationId xmlns:p14="http://schemas.microsoft.com/office/powerpoint/2010/main" val="28469318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Try</a:t>
            </a:r>
          </a:p>
        </p:txBody>
      </p:sp>
      <p:sp>
        <p:nvSpPr>
          <p:cNvPr id="3" name="Content Placeholder 2"/>
          <p:cNvSpPr>
            <a:spLocks noGrp="1"/>
          </p:cNvSpPr>
          <p:nvPr>
            <p:ph idx="1"/>
          </p:nvPr>
        </p:nvSpPr>
        <p:spPr/>
        <p:txBody>
          <a:bodyPr/>
          <a:lstStyle/>
          <a:p>
            <a:pPr lvl="0"/>
            <a:r>
              <a:rPr dirty="0" err="1"/>
              <a:t>inputData</a:t>
            </a:r>
            <a:r>
              <a:rPr dirty="0"/>
              <a:t> = </a:t>
            </a:r>
            <a:r>
              <a:rPr lang="en-US" dirty="0"/>
              <a:t>'</a:t>
            </a:r>
            <a:r>
              <a:rPr dirty="0" err="1"/>
              <a:t>trees.shp</a:t>
            </a:r>
            <a:r>
              <a:rPr lang="en-US" dirty="0"/>
              <a:t>'</a:t>
            </a:r>
            <a:endParaRPr dirty="0"/>
          </a:p>
          <a:p>
            <a:pPr lvl="0"/>
            <a:r>
              <a:rPr dirty="0" err="1"/>
              <a:t>baseName</a:t>
            </a:r>
            <a:r>
              <a:rPr dirty="0"/>
              <a:t> = </a:t>
            </a:r>
            <a:r>
              <a:rPr dirty="0" err="1"/>
              <a:t>inputData</a:t>
            </a:r>
            <a:r>
              <a:rPr dirty="0"/>
              <a:t>[:-4]</a:t>
            </a:r>
          </a:p>
          <a:p>
            <a:pPr lvl="0"/>
            <a:r>
              <a:rPr dirty="0" err="1"/>
              <a:t>baseName</a:t>
            </a:r>
            <a:r>
              <a:rPr dirty="0"/>
              <a:t> </a:t>
            </a:r>
            <a:endParaRPr lang="en-US" dirty="0"/>
          </a:p>
          <a:p>
            <a:pPr marL="0" lvl="0" indent="0">
              <a:buNone/>
            </a:pPr>
            <a:r>
              <a:rPr lang="en-US" dirty="0"/>
              <a:t>'</a:t>
            </a:r>
            <a:r>
              <a:rPr dirty="0"/>
              <a:t>trees</a:t>
            </a:r>
            <a:r>
              <a:rPr lang="en-US" dirty="0"/>
              <a:t>'</a:t>
            </a:r>
            <a:endParaRPr dirty="0"/>
          </a:p>
          <a:p>
            <a:pPr lvl="0"/>
            <a:r>
              <a:rPr dirty="0" err="1"/>
              <a:t>outputData</a:t>
            </a:r>
            <a:r>
              <a:rPr dirty="0"/>
              <a:t> = </a:t>
            </a:r>
            <a:r>
              <a:rPr dirty="0" err="1"/>
              <a:t>baseName</a:t>
            </a:r>
            <a:r>
              <a:rPr dirty="0"/>
              <a:t> + </a:t>
            </a:r>
            <a:r>
              <a:rPr lang="en-US" dirty="0"/>
              <a:t>'</a:t>
            </a:r>
            <a:r>
              <a:rPr dirty="0"/>
              <a:t>_</a:t>
            </a:r>
            <a:r>
              <a:rPr dirty="0" err="1"/>
              <a:t>buffer.shp</a:t>
            </a:r>
            <a:r>
              <a:rPr lang="en-US" dirty="0"/>
              <a:t>'</a:t>
            </a:r>
            <a:endParaRPr dirty="0"/>
          </a:p>
          <a:p>
            <a:pPr lvl="0"/>
            <a:r>
              <a:rPr dirty="0"/>
              <a:t>substring = </a:t>
            </a:r>
            <a:r>
              <a:rPr lang="en-US" dirty="0"/>
              <a:t>'</a:t>
            </a:r>
            <a:r>
              <a:rPr dirty="0"/>
              <a:t>buff</a:t>
            </a:r>
            <a:r>
              <a:rPr lang="en-US" dirty="0"/>
              <a:t>'</a:t>
            </a:r>
            <a:endParaRPr dirty="0"/>
          </a:p>
          <a:p>
            <a:pPr lvl="0"/>
            <a:r>
              <a:rPr dirty="0"/>
              <a:t>substring in </a:t>
            </a:r>
            <a:r>
              <a:rPr dirty="0" err="1"/>
              <a:t>outputData</a:t>
            </a:r>
            <a:endParaRPr dirty="0"/>
          </a:p>
          <a:p>
            <a:pPr lvl="0"/>
            <a:r>
              <a:rPr dirty="0"/>
              <a:t>substring in </a:t>
            </a:r>
            <a:r>
              <a:rPr dirty="0" err="1"/>
              <a:t>inputData</a:t>
            </a:r>
            <a:endParaRPr dirty="0"/>
          </a:p>
        </p:txBody>
      </p:sp>
    </p:spTree>
    <p:extLst>
      <p:ext uri="{BB962C8B-B14F-4D97-AF65-F5344CB8AC3E}">
        <p14:creationId xmlns:p14="http://schemas.microsoft.com/office/powerpoint/2010/main" val="36454753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Sequence operations on strings</a:t>
            </a:r>
          </a:p>
        </p:txBody>
      </p:sp>
      <p:sp>
        <p:nvSpPr>
          <p:cNvPr id="3" name="Content Placeholder 2"/>
          <p:cNvSpPr>
            <a:spLocks noGrp="1"/>
          </p:cNvSpPr>
          <p:nvPr>
            <p:ph idx="1"/>
          </p:nvPr>
        </p:nvSpPr>
        <p:spPr/>
        <p:txBody>
          <a:bodyPr>
            <a:normAutofit fontScale="92500" lnSpcReduction="20000"/>
          </a:bodyPr>
          <a:lstStyle/>
          <a:p>
            <a:pPr lvl="0"/>
            <a:r>
              <a:rPr dirty="0" err="1"/>
              <a:t>exampleString</a:t>
            </a:r>
            <a:r>
              <a:rPr dirty="0"/>
              <a:t> = </a:t>
            </a:r>
            <a:r>
              <a:rPr lang="en-US" dirty="0"/>
              <a:t>'</a:t>
            </a:r>
            <a:r>
              <a:rPr dirty="0" err="1"/>
              <a:t>tuzigoot</a:t>
            </a:r>
            <a:r>
              <a:rPr lang="en-US" dirty="0"/>
              <a:t>'</a:t>
            </a:r>
            <a:endParaRPr dirty="0"/>
          </a:p>
          <a:p>
            <a:pPr lvl="0"/>
            <a:r>
              <a:rPr dirty="0">
                <a:solidFill>
                  <a:srgbClr val="FF0000"/>
                </a:solidFill>
              </a:rPr>
              <a:t>Operation Sample Code Return value</a:t>
            </a:r>
          </a:p>
          <a:p>
            <a:pPr marL="0" lvl="0" indent="0">
              <a:buNone/>
            </a:pPr>
            <a:r>
              <a:rPr dirty="0"/>
              <a:t>Length </a:t>
            </a:r>
            <a:endParaRPr lang="en-US" dirty="0"/>
          </a:p>
          <a:p>
            <a:pPr lvl="0"/>
            <a:r>
              <a:rPr dirty="0" err="1"/>
              <a:t>len</a:t>
            </a:r>
            <a:r>
              <a:rPr dirty="0"/>
              <a:t>(</a:t>
            </a:r>
            <a:r>
              <a:rPr dirty="0" err="1"/>
              <a:t>exampleString</a:t>
            </a:r>
            <a:r>
              <a:rPr dirty="0"/>
              <a:t>) </a:t>
            </a:r>
            <a:r>
              <a:rPr lang="en-US" dirty="0"/>
              <a:t>						</a:t>
            </a:r>
            <a:r>
              <a:rPr dirty="0"/>
              <a:t>8</a:t>
            </a:r>
          </a:p>
          <a:p>
            <a:pPr marL="0" lvl="0" indent="0">
              <a:buNone/>
            </a:pPr>
            <a:r>
              <a:rPr dirty="0"/>
              <a:t>Indexing </a:t>
            </a:r>
            <a:endParaRPr lang="en-US" dirty="0"/>
          </a:p>
          <a:p>
            <a:pPr lvl="0"/>
            <a:r>
              <a:rPr dirty="0" err="1"/>
              <a:t>exampleString</a:t>
            </a:r>
            <a:r>
              <a:rPr dirty="0"/>
              <a:t>[2] </a:t>
            </a:r>
            <a:r>
              <a:rPr lang="en-US" dirty="0"/>
              <a:t>							'</a:t>
            </a:r>
            <a:r>
              <a:rPr dirty="0"/>
              <a:t>z</a:t>
            </a:r>
            <a:r>
              <a:rPr lang="en-US" dirty="0"/>
              <a:t>'</a:t>
            </a:r>
            <a:endParaRPr dirty="0"/>
          </a:p>
          <a:p>
            <a:pPr marL="0" lvl="0" indent="0">
              <a:buNone/>
            </a:pPr>
            <a:r>
              <a:rPr dirty="0"/>
              <a:t>Slicing </a:t>
            </a:r>
            <a:endParaRPr lang="en-US" dirty="0"/>
          </a:p>
          <a:p>
            <a:r>
              <a:rPr dirty="0" err="1"/>
              <a:t>exampleString</a:t>
            </a:r>
            <a:r>
              <a:rPr dirty="0"/>
              <a:t>[:-4] </a:t>
            </a:r>
            <a:r>
              <a:rPr lang="en-US" dirty="0"/>
              <a:t>						'</a:t>
            </a:r>
            <a:r>
              <a:rPr dirty="0" err="1"/>
              <a:t>tuzi</a:t>
            </a:r>
            <a:r>
              <a:rPr lang="en-US" dirty="0"/>
              <a:t>'</a:t>
            </a:r>
            <a:endParaRPr dirty="0"/>
          </a:p>
          <a:p>
            <a:pPr marL="0" lvl="0" indent="0">
              <a:buNone/>
            </a:pPr>
            <a:r>
              <a:rPr dirty="0"/>
              <a:t>Concatenation</a:t>
            </a:r>
          </a:p>
          <a:p>
            <a:r>
              <a:rPr dirty="0" err="1"/>
              <a:t>exampleString</a:t>
            </a:r>
            <a:r>
              <a:rPr dirty="0"/>
              <a:t> + </a:t>
            </a:r>
            <a:r>
              <a:rPr dirty="0" err="1"/>
              <a:t>exampleString</a:t>
            </a:r>
            <a:r>
              <a:rPr dirty="0"/>
              <a:t> </a:t>
            </a:r>
            <a:r>
              <a:rPr lang="en-US" dirty="0"/>
              <a:t>		'</a:t>
            </a:r>
            <a:r>
              <a:rPr dirty="0" err="1"/>
              <a:t>tuzigoottuzigoot</a:t>
            </a:r>
            <a:r>
              <a:rPr lang="en-US" dirty="0"/>
              <a:t>'</a:t>
            </a:r>
            <a:endParaRPr dirty="0"/>
          </a:p>
          <a:p>
            <a:pPr marL="0" lvl="0" indent="0">
              <a:buNone/>
            </a:pPr>
            <a:r>
              <a:rPr dirty="0"/>
              <a:t>Membership</a:t>
            </a:r>
            <a:endParaRPr lang="en-US" dirty="0"/>
          </a:p>
          <a:p>
            <a:r>
              <a:rPr lang="en-US" dirty="0"/>
              <a:t>'</a:t>
            </a:r>
            <a:r>
              <a:rPr dirty="0"/>
              <a:t>ample</a:t>
            </a:r>
            <a:r>
              <a:rPr lang="en-US" dirty="0"/>
              <a:t>'</a:t>
            </a:r>
            <a:r>
              <a:rPr dirty="0"/>
              <a:t> in </a:t>
            </a:r>
            <a:r>
              <a:rPr dirty="0" err="1"/>
              <a:t>exampleString</a:t>
            </a:r>
            <a:r>
              <a:rPr dirty="0"/>
              <a:t> </a:t>
            </a:r>
            <a:r>
              <a:rPr lang="en-US" dirty="0"/>
              <a:t>				</a:t>
            </a:r>
            <a:r>
              <a:rPr dirty="0"/>
              <a:t>False</a:t>
            </a:r>
          </a:p>
        </p:txBody>
      </p:sp>
    </p:spTree>
    <p:extLst>
      <p:ext uri="{BB962C8B-B14F-4D97-AF65-F5344CB8AC3E}">
        <p14:creationId xmlns:p14="http://schemas.microsoft.com/office/powerpoint/2010/main" val="11753848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Sequence operations on strings - uses</a:t>
            </a:r>
          </a:p>
        </p:txBody>
      </p:sp>
      <p:sp>
        <p:nvSpPr>
          <p:cNvPr id="3" name="Content Placeholder 2"/>
          <p:cNvSpPr>
            <a:spLocks noGrp="1"/>
          </p:cNvSpPr>
          <p:nvPr>
            <p:ph idx="1"/>
          </p:nvPr>
        </p:nvSpPr>
        <p:spPr/>
        <p:txBody>
          <a:bodyPr/>
          <a:lstStyle/>
          <a:p>
            <a:pPr lvl="0"/>
            <a:r>
              <a:t>These string operations are powerful when combined with batch processing in GIS.</a:t>
            </a:r>
          </a:p>
          <a:p>
            <a:pPr lvl="0"/>
            <a:r>
              <a:t>They can be applied to other data types as well.</a:t>
            </a:r>
          </a:p>
          <a:p>
            <a:pPr lvl="0"/>
            <a:r>
              <a:t>Strings and other data types that have a collection of items are referred to as sequence data types.</a:t>
            </a:r>
          </a:p>
          <a:p>
            <a:pPr lvl="0"/>
            <a:r>
              <a:t>The characters in the string are the individual items in the sequence.</a:t>
            </a:r>
          </a:p>
        </p:txBody>
      </p:sp>
    </p:spTree>
    <p:extLst>
      <p:ext uri="{BB962C8B-B14F-4D97-AF65-F5344CB8AC3E}">
        <p14:creationId xmlns:p14="http://schemas.microsoft.com/office/powerpoint/2010/main" val="6025044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More Things with Strings</a:t>
            </a:r>
          </a:p>
        </p:txBody>
      </p:sp>
      <p:sp>
        <p:nvSpPr>
          <p:cNvPr id="3" name="Content Placeholder 2"/>
          <p:cNvSpPr>
            <a:spLocks noGrp="1"/>
          </p:cNvSpPr>
          <p:nvPr>
            <p:ph idx="1"/>
          </p:nvPr>
        </p:nvSpPr>
        <p:spPr/>
        <p:txBody>
          <a:bodyPr/>
          <a:lstStyle/>
          <a:p>
            <a:pPr lvl="0"/>
            <a:r>
              <a:t>cases: you may need</a:t>
            </a:r>
          </a:p>
          <a:p>
            <a:pPr lvl="1"/>
            <a:r>
              <a:t>to replace the special characters in a ﬁeld name</a:t>
            </a:r>
          </a:p>
          <a:p>
            <a:pPr lvl="1"/>
            <a:r>
              <a:t>to change a ﬁle name to all lower case</a:t>
            </a:r>
          </a:p>
          <a:p>
            <a:pPr lvl="1"/>
            <a:r>
              <a:t>to check the ending of a ﬁle name</a:t>
            </a:r>
          </a:p>
          <a:p>
            <a:pPr lvl="0"/>
            <a:r>
              <a:t>For operations of this sort, Python has built-in string functions called string methods.</a:t>
            </a:r>
          </a:p>
        </p:txBody>
      </p:sp>
    </p:spTree>
    <p:extLst>
      <p:ext uri="{BB962C8B-B14F-4D97-AF65-F5344CB8AC3E}">
        <p14:creationId xmlns:p14="http://schemas.microsoft.com/office/powerpoint/2010/main" val="4690788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String methods</a:t>
            </a:r>
          </a:p>
        </p:txBody>
      </p:sp>
      <p:sp>
        <p:nvSpPr>
          <p:cNvPr id="3" name="Content Placeholder 2"/>
          <p:cNvSpPr>
            <a:spLocks noGrp="1"/>
          </p:cNvSpPr>
          <p:nvPr>
            <p:ph idx="1"/>
          </p:nvPr>
        </p:nvSpPr>
        <p:spPr/>
        <p:txBody>
          <a:bodyPr/>
          <a:lstStyle/>
          <a:p>
            <a:pPr lvl="0"/>
            <a:r>
              <a:t>functions associated particularly with strings</a:t>
            </a:r>
          </a:p>
          <a:p>
            <a:pPr lvl="0"/>
            <a:r>
              <a:t>perform actions on strings</a:t>
            </a:r>
          </a:p>
          <a:p>
            <a:pPr lvl="0"/>
            <a:r>
              <a:t>The general format for dot notation looks like this:</a:t>
            </a:r>
            <a:br/>
            <a:endParaRPr/>
          </a:p>
          <a:p>
            <a:pPr lvl="0"/>
            <a:r>
              <a:rPr i="1"/>
              <a:t>object.method(argument1, argument2, argument3,…)</a:t>
            </a:r>
          </a:p>
        </p:txBody>
      </p:sp>
    </p:spTree>
    <p:extLst>
      <p:ext uri="{BB962C8B-B14F-4D97-AF65-F5344CB8AC3E}">
        <p14:creationId xmlns:p14="http://schemas.microsoft.com/office/powerpoint/2010/main" val="5016804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object-oriented programming (OOP)</a:t>
            </a:r>
          </a:p>
        </p:txBody>
      </p:sp>
      <p:sp>
        <p:nvSpPr>
          <p:cNvPr id="3" name="Content Placeholder 2"/>
          <p:cNvSpPr>
            <a:spLocks noGrp="1"/>
          </p:cNvSpPr>
          <p:nvPr>
            <p:ph idx="1"/>
          </p:nvPr>
        </p:nvSpPr>
        <p:spPr/>
        <p:txBody>
          <a:bodyPr/>
          <a:lstStyle/>
          <a:p>
            <a:pPr lvl="0"/>
            <a:r>
              <a:rPr lang="en-US" dirty="0"/>
              <a:t>'</a:t>
            </a:r>
            <a:r>
              <a:rPr dirty="0"/>
              <a:t>Object</a:t>
            </a:r>
            <a:r>
              <a:rPr lang="en-US" dirty="0"/>
              <a:t>'</a:t>
            </a:r>
            <a:r>
              <a:rPr dirty="0"/>
              <a:t> and </a:t>
            </a:r>
            <a:r>
              <a:rPr lang="en-US" dirty="0"/>
              <a:t>'</a:t>
            </a:r>
            <a:r>
              <a:rPr dirty="0"/>
              <a:t>method</a:t>
            </a:r>
            <a:r>
              <a:rPr lang="en-US" dirty="0"/>
              <a:t>'</a:t>
            </a:r>
            <a:r>
              <a:rPr dirty="0"/>
              <a:t> are object-oriented programming (OOP) terms</a:t>
            </a:r>
          </a:p>
          <a:p>
            <a:pPr lvl="0"/>
            <a:r>
              <a:rPr lang="en-US" dirty="0"/>
              <a:t>'</a:t>
            </a:r>
            <a:r>
              <a:rPr dirty="0"/>
              <a:t>dot notation</a:t>
            </a:r>
            <a:r>
              <a:rPr lang="en-US" dirty="0"/>
              <a:t>'</a:t>
            </a:r>
            <a:r>
              <a:rPr dirty="0"/>
              <a:t> is an OOP specialized syntax.</a:t>
            </a:r>
          </a:p>
          <a:p>
            <a:pPr lvl="0"/>
            <a:r>
              <a:rPr dirty="0"/>
              <a:t>Everything in Python is an object.</a:t>
            </a:r>
          </a:p>
        </p:txBody>
      </p:sp>
    </p:spTree>
    <p:extLst>
      <p:ext uri="{BB962C8B-B14F-4D97-AF65-F5344CB8AC3E}">
        <p14:creationId xmlns:p14="http://schemas.microsoft.com/office/powerpoint/2010/main" val="28483757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More on object</a:t>
            </a:r>
          </a:p>
        </p:txBody>
      </p:sp>
      <p:sp>
        <p:nvSpPr>
          <p:cNvPr id="3" name="Content Placeholder 2"/>
          <p:cNvSpPr>
            <a:spLocks noGrp="1"/>
          </p:cNvSpPr>
          <p:nvPr>
            <p:ph idx="1"/>
          </p:nvPr>
        </p:nvSpPr>
        <p:spPr/>
        <p:txBody>
          <a:bodyPr/>
          <a:lstStyle/>
          <a:p>
            <a:pPr lvl="0"/>
            <a:r>
              <a:t>e.g. of objects numbers, strings, functions, constants, and exceptions</a:t>
            </a:r>
          </a:p>
          <a:p>
            <a:pPr lvl="0"/>
            <a:r>
              <a:t>In Python, most objects have accompanying functions and attributes, which are also referred to as methods and properties.</a:t>
            </a:r>
          </a:p>
          <a:p>
            <a:pPr lvl="0"/>
            <a:r>
              <a:t>As soon as a variable is assigned a value, it is a string object which has string methods.</a:t>
            </a:r>
          </a:p>
        </p:txBody>
      </p:sp>
    </p:spTree>
    <p:extLst>
      <p:ext uri="{BB962C8B-B14F-4D97-AF65-F5344CB8AC3E}">
        <p14:creationId xmlns:p14="http://schemas.microsoft.com/office/powerpoint/2010/main" val="35621620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method</a:t>
            </a:r>
          </a:p>
        </p:txBody>
      </p:sp>
      <p:sp>
        <p:nvSpPr>
          <p:cNvPr id="3" name="Content Placeholder 2"/>
          <p:cNvSpPr>
            <a:spLocks noGrp="1"/>
          </p:cNvSpPr>
          <p:nvPr>
            <p:ph idx="1"/>
          </p:nvPr>
        </p:nvSpPr>
        <p:spPr/>
        <p:txBody>
          <a:bodyPr/>
          <a:lstStyle/>
          <a:p>
            <a:pPr lvl="0"/>
            <a:r>
              <a:rPr dirty="0"/>
              <a:t>a function that performs some action on the object.</a:t>
            </a:r>
          </a:p>
          <a:p>
            <a:pPr lvl="0"/>
            <a:r>
              <a:rPr dirty="0"/>
              <a:t>simply functions that are referred to as </a:t>
            </a:r>
            <a:r>
              <a:rPr lang="en-US" dirty="0"/>
              <a:t>'</a:t>
            </a:r>
            <a:r>
              <a:rPr dirty="0"/>
              <a:t>methods</a:t>
            </a:r>
            <a:r>
              <a:rPr lang="en-US" dirty="0"/>
              <a:t>'</a:t>
            </a:r>
            <a:r>
              <a:rPr dirty="0"/>
              <a:t> because they are performed on an object.</a:t>
            </a:r>
          </a:p>
          <a:p>
            <a:pPr lvl="0"/>
            <a:r>
              <a:rPr dirty="0"/>
              <a:t>The terms</a:t>
            </a:r>
          </a:p>
          <a:p>
            <a:pPr lvl="1"/>
            <a:r>
              <a:rPr lang="en-US" dirty="0"/>
              <a:t>'</a:t>
            </a:r>
            <a:r>
              <a:rPr dirty="0"/>
              <a:t>calling methods</a:t>
            </a:r>
            <a:r>
              <a:rPr lang="en-US" dirty="0"/>
              <a:t>'</a:t>
            </a:r>
            <a:r>
              <a:rPr dirty="0"/>
              <a:t>,</a:t>
            </a:r>
          </a:p>
          <a:p>
            <a:pPr lvl="1"/>
            <a:r>
              <a:rPr lang="en-US" dirty="0"/>
              <a:t>'</a:t>
            </a:r>
            <a:r>
              <a:rPr dirty="0"/>
              <a:t>passing arguments</a:t>
            </a:r>
            <a:r>
              <a:rPr lang="en-US" dirty="0"/>
              <a:t>'</a:t>
            </a:r>
            <a:r>
              <a:rPr dirty="0"/>
              <a:t>, and</a:t>
            </a:r>
          </a:p>
          <a:p>
            <a:pPr lvl="1"/>
            <a:r>
              <a:rPr lang="en-US" dirty="0"/>
              <a:t>'</a:t>
            </a:r>
            <a:r>
              <a:rPr dirty="0"/>
              <a:t>returning values</a:t>
            </a:r>
            <a:r>
              <a:rPr lang="en-US" dirty="0"/>
              <a:t>'</a:t>
            </a:r>
            <a:r>
              <a:rPr dirty="0"/>
              <a:t> apply to methods in the same way they apply to functions</a:t>
            </a:r>
          </a:p>
        </p:txBody>
      </p:sp>
    </p:spTree>
    <p:extLst>
      <p:ext uri="{BB962C8B-B14F-4D97-AF65-F5344CB8AC3E}">
        <p14:creationId xmlns:p14="http://schemas.microsoft.com/office/powerpoint/2010/main" val="2834892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10522</Words>
  <Application>Microsoft Office PowerPoint</Application>
  <PresentationFormat>On-screen Show (16:9)</PresentationFormat>
  <Paragraphs>1223</Paragraphs>
  <Slides>220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220</vt:i4>
      </vt:variant>
    </vt:vector>
  </HeadingPairs>
  <TitlesOfParts>
    <vt:vector size="226" baseType="lpstr">
      <vt:lpstr>Arial</vt:lpstr>
      <vt:lpstr>Calibri</vt:lpstr>
      <vt:lpstr>Courier</vt:lpstr>
      <vt:lpstr>Courier New</vt:lpstr>
      <vt:lpstr>Times New Roman</vt:lpstr>
      <vt:lpstr>Office Theme</vt:lpstr>
      <vt:lpstr>Introduction</vt:lpstr>
      <vt:lpstr>Programming for GIS (ITCs 3072) ECTS: 5  Prerequisite: Introduction to Computer Application</vt:lpstr>
      <vt:lpstr>Introduction</vt:lpstr>
      <vt:lpstr>GIS and Scripting</vt:lpstr>
      <vt:lpstr>Use of analysis functions  use of GIS to answer questions</vt:lpstr>
      <vt:lpstr>What is the land cover status of areas within proximity to selected streams in WG? </vt:lpstr>
      <vt:lpstr>Scripting / programing</vt:lpstr>
      <vt:lpstr>Scripts</vt:lpstr>
      <vt:lpstr>Python and GIS</vt:lpstr>
      <vt:lpstr>Why Python?</vt:lpstr>
      <vt:lpstr>Sample Data and Scripts for the training</vt:lpstr>
      <vt:lpstr>GIS Data Formats</vt:lpstr>
      <vt:lpstr>Basic benefits of using Python in GIS (ArcGIS / QGIS)</vt:lpstr>
      <vt:lpstr>PowerPoint Presentation</vt:lpstr>
      <vt:lpstr>Beginning Python</vt:lpstr>
      <vt:lpstr>Beginning Python</vt:lpstr>
      <vt:lpstr>Overview</vt:lpstr>
      <vt:lpstr>What is this unit about?</vt:lpstr>
      <vt:lpstr>What is this unit about? some fundamental characteristics of Python</vt:lpstr>
      <vt:lpstr>Unit Objectives - practical</vt:lpstr>
      <vt:lpstr>Where to Write Code</vt:lpstr>
      <vt:lpstr>Integrated development environment (IDE) and syntax</vt:lpstr>
      <vt:lpstr>Python window</vt:lpstr>
      <vt:lpstr>VS Code</vt:lpstr>
      <vt:lpstr>ArcGIS Python</vt:lpstr>
      <vt:lpstr>QGIS python</vt:lpstr>
      <vt:lpstr>Overview to Visual Studio Code</vt:lpstr>
      <vt:lpstr>Install Visual Studio Code and the Python Extension</vt:lpstr>
      <vt:lpstr>Get Started part</vt:lpstr>
      <vt:lpstr>Verify the Python installation</vt:lpstr>
      <vt:lpstr>Select a Python interpreter</vt:lpstr>
      <vt:lpstr>Start VS Code and open folder project (workspace) folder</vt:lpstr>
      <vt:lpstr>Activity: Open the following folder in VS code and open the two python scripts:</vt:lpstr>
      <vt:lpstr>What is displayed in the termianl window?</vt:lpstr>
      <vt:lpstr>Create a Python Hello World source code file</vt:lpstr>
      <vt:lpstr>File Explorer toolbar</vt:lpstr>
      <vt:lpstr>IntelliSense and auto-completions</vt:lpstr>
      <vt:lpstr>other ways you can run Python code within VS Code</vt:lpstr>
      <vt:lpstr>Python IDE</vt:lpstr>
      <vt:lpstr>ArcGIS Python Window</vt:lpstr>
      <vt:lpstr>The ArcGIS Python Window embedded in ArcMap.</vt:lpstr>
      <vt:lpstr>Getting started VS Code</vt:lpstr>
      <vt:lpstr>To try this example, follow the next steps:</vt:lpstr>
      <vt:lpstr>The different components of the code</vt:lpstr>
      <vt:lpstr>Comments</vt:lpstr>
      <vt:lpstr>Comments</vt:lpstr>
      <vt:lpstr>Keywords</vt:lpstr>
      <vt:lpstr>list of Python keywords.</vt:lpstr>
      <vt:lpstr>Indentation</vt:lpstr>
      <vt:lpstr>Built-in Functions</vt:lpstr>
      <vt:lpstr>Code statement</vt:lpstr>
      <vt:lpstr>special terminology related to dealing with functions</vt:lpstr>
      <vt:lpstr>Variables, Assignment Statements, and Dynamic Typing</vt:lpstr>
      <vt:lpstr>Variables</vt:lpstr>
      <vt:lpstr>print</vt:lpstr>
      <vt:lpstr>Try</vt:lpstr>
      <vt:lpstr>variable vs algebra variable</vt:lpstr>
      <vt:lpstr>How to check the data type of a variable</vt:lpstr>
      <vt:lpstr>try</vt:lpstr>
      <vt:lpstr>Variables Names and Tracebacks</vt:lpstr>
      <vt:lpstr>Making this mistake can cause unexpected behavior.</vt:lpstr>
      <vt:lpstr>Built-in Constants and Exceptions</vt:lpstr>
      <vt:lpstr>Built-in Constants and Exceptions</vt:lpstr>
      <vt:lpstr>Errors</vt:lpstr>
      <vt:lpstr>Standard (Built-in) Modules</vt:lpstr>
      <vt:lpstr>import statement</vt:lpstr>
      <vt:lpstr>PowerPoint Presentation</vt:lpstr>
      <vt:lpstr>Basic Data Types</vt:lpstr>
      <vt:lpstr>Overview</vt:lpstr>
      <vt:lpstr>This unit uses GIS examples</vt:lpstr>
      <vt:lpstr>Objectives</vt:lpstr>
      <vt:lpstr>Numeric data types</vt:lpstr>
      <vt:lpstr>Example</vt:lpstr>
      <vt:lpstr>Numerical operators</vt:lpstr>
      <vt:lpstr>Try retains higher precision</vt:lpstr>
      <vt:lpstr>What Is a String?</vt:lpstr>
      <vt:lpstr>String literals</vt:lpstr>
      <vt:lpstr>A line continuation character ('\')</vt:lpstr>
      <vt:lpstr>Numerical characters surrounded by quotation marks</vt:lpstr>
      <vt:lpstr>String Operations</vt:lpstr>
      <vt:lpstr>Find the Length of Strings</vt:lpstr>
      <vt:lpstr>Indexing into Strings</vt:lpstr>
      <vt:lpstr>E.g. Indexing into Strings</vt:lpstr>
      <vt:lpstr>Negative indices</vt:lpstr>
      <vt:lpstr>Slice Strings</vt:lpstr>
      <vt:lpstr>Concatenate Strings</vt:lpstr>
      <vt:lpstr>Try</vt:lpstr>
      <vt:lpstr>Concatenate Strings .. string and number</vt:lpstr>
      <vt:lpstr>Type conversion is referred to as casting.</vt:lpstr>
      <vt:lpstr>Use of concatenation</vt:lpstr>
      <vt:lpstr>Check for Substring Membership</vt:lpstr>
      <vt:lpstr>Try</vt:lpstr>
      <vt:lpstr>Sequence operations on strings</vt:lpstr>
      <vt:lpstr>Sequence operations on strings - uses</vt:lpstr>
      <vt:lpstr>More Things with Strings</vt:lpstr>
      <vt:lpstr>String methods</vt:lpstr>
      <vt:lpstr>object-oriented programming (OOP)</vt:lpstr>
      <vt:lpstr>More on object</vt:lpstr>
      <vt:lpstr>A method</vt:lpstr>
      <vt:lpstr>The example below calls the replace method</vt:lpstr>
      <vt:lpstr>Dot notation</vt:lpstr>
      <vt:lpstr>Explanation for .</vt:lpstr>
      <vt:lpstr>An assignment statement can be used to store the return value of the method.</vt:lpstr>
      <vt:lpstr>To alter the original variable</vt:lpstr>
      <vt:lpstr>Remark</vt:lpstr>
      <vt:lpstr>Split</vt:lpstr>
      <vt:lpstr>e.g. split</vt:lpstr>
      <vt:lpstr>split and join methods</vt:lpstr>
      <vt:lpstr>split and join methods- e.g 1</vt:lpstr>
      <vt:lpstr>split and join methods- e.g. 2</vt:lpstr>
      <vt:lpstr>IDE and the string methods</vt:lpstr>
      <vt:lpstr>File Paths and Raw Strings</vt:lpstr>
      <vt:lpstr>More on t and n</vt:lpstr>
      <vt:lpstr>AND hite space escape sequences</vt:lpstr>
      <vt:lpstr>The strip method</vt:lpstr>
      <vt:lpstr>Escape sequences</vt:lpstr>
      <vt:lpstr>Here are three options for avoiding this problem 1</vt:lpstr>
      <vt:lpstr>Here are three options for avoiding this problem 2</vt:lpstr>
      <vt:lpstr>Here are three options for avoiding this problem 3</vt:lpstr>
      <vt:lpstr>UniCode Strings</vt:lpstr>
      <vt:lpstr>UniCode Strings (private reading)</vt:lpstr>
      <vt:lpstr>UniCode Strings (private reading)</vt:lpstr>
      <vt:lpstr>UniCode Strings (private reading)</vt:lpstr>
      <vt:lpstr>Printing Strings and Numbers</vt:lpstr>
      <vt:lpstr>Demonstrate three approaches to linking expressions to be printed - Commas</vt:lpstr>
      <vt:lpstr>Demonstrate three approaches to linking expressions to be printed - Concatenation</vt:lpstr>
      <vt:lpstr>Castining FID an integer type, so it must be cast to string.</vt:lpstr>
      <vt:lpstr>Demonstrate</vt:lpstr>
      <vt:lpstr>String formatting</vt:lpstr>
      <vt:lpstr>List and our objectives</vt:lpstr>
      <vt:lpstr>Lists</vt:lpstr>
      <vt:lpstr>E.g. a Python list</vt:lpstr>
      <vt:lpstr>What is inside?</vt:lpstr>
      <vt:lpstr>Create an empty list</vt:lpstr>
      <vt:lpstr>Sequence Operations on Lists</vt:lpstr>
      <vt:lpstr>Sequence operations on lists.</vt:lpstr>
      <vt:lpstr>Operation Sample Code Return value</vt:lpstr>
      <vt:lpstr>Membership</vt:lpstr>
      <vt:lpstr>operations work on list items</vt:lpstr>
      <vt:lpstr>Modify list items</vt:lpstr>
      <vt:lpstr>List Methods</vt:lpstr>
      <vt:lpstr>Like string methods</vt:lpstr>
      <vt:lpstr>Demo - 0</vt:lpstr>
      <vt:lpstr>Demo - 1</vt:lpstr>
      <vt:lpstr>Count method</vt:lpstr>
      <vt:lpstr>The Built-in range Function</vt:lpstr>
      <vt:lpstr>Copying a List</vt:lpstr>
      <vt:lpstr>a shallow copy:</vt:lpstr>
      <vt:lpstr>a deep copy</vt:lpstr>
      <vt:lpstr>What is tuple? (Group reading)</vt:lpstr>
      <vt:lpstr>Data input</vt:lpstr>
      <vt:lpstr>Reading and Writing Files</vt:lpstr>
      <vt:lpstr>Text / other as source of data</vt:lpstr>
      <vt:lpstr>Open ()</vt:lpstr>
      <vt:lpstr>mode can be</vt:lpstr>
      <vt:lpstr>mode argument is optional</vt:lpstr>
      <vt:lpstr>files</vt:lpstr>
      <vt:lpstr>Files and the eninigs of line - in text mode</vt:lpstr>
      <vt:lpstr>keyword when dealing with file objects</vt:lpstr>
      <vt:lpstr>Demonstration</vt:lpstr>
      <vt:lpstr>closed</vt:lpstr>
      <vt:lpstr>if with is not used and close()</vt:lpstr>
      <vt:lpstr>write()</vt:lpstr>
      <vt:lpstr>After close()</vt:lpstr>
      <vt:lpstr>Methods of File Objects</vt:lpstr>
      <vt:lpstr>read()</vt:lpstr>
      <vt:lpstr>readline()</vt:lpstr>
      <vt:lpstr>readline() - e.g.</vt:lpstr>
      <vt:lpstr>Loop and reading a file</vt:lpstr>
      <vt:lpstr>Reading all the lines</vt:lpstr>
      <vt:lpstr>write()</vt:lpstr>
      <vt:lpstr>PowerPoint Presentation</vt:lpstr>
      <vt:lpstr>Decision and Looping</vt:lpstr>
      <vt:lpstr>Decision-Making and Describing Data</vt:lpstr>
      <vt:lpstr>This unit presents</vt:lpstr>
      <vt:lpstr>Objectives</vt:lpstr>
      <vt:lpstr>Decision-making</vt:lpstr>
      <vt:lpstr>Decision-making - the syntax looks like this:</vt:lpstr>
      <vt:lpstr>condition</vt:lpstr>
      <vt:lpstr>Example 1</vt:lpstr>
      <vt:lpstr>Example 2</vt:lpstr>
      <vt:lpstr>Example 3</vt:lpstr>
      <vt:lpstr>Boolean operators</vt:lpstr>
      <vt:lpstr>Python logical</vt:lpstr>
      <vt:lpstr>Membership operators</vt:lpstr>
      <vt:lpstr>Comparison Operators</vt:lpstr>
      <vt:lpstr>Example: Print the ID numbers of highways and rivers.</vt:lpstr>
      <vt:lpstr>Example: Print the ID number for all class types.</vt:lpstr>
      <vt:lpstr>Equality vs. Assignment</vt:lpstr>
      <vt:lpstr>Logical Operators</vt:lpstr>
      <vt:lpstr>The following code prints ﬁle names that do not have a ‘.csv’ extension:</vt:lpstr>
      <vt:lpstr>Expressions that use and and or - 01</vt:lpstr>
      <vt:lpstr>Expressions that use and and or - 02</vt:lpstr>
      <vt:lpstr>A complete comparison expression is needed on both sides</vt:lpstr>
      <vt:lpstr>Membership Operators - e.g. 01</vt:lpstr>
      <vt:lpstr>Membership Operators - e.g. 02</vt:lpstr>
      <vt:lpstr>Membership Operators - e.g. 03</vt:lpstr>
      <vt:lpstr>Looping for Geoprocessing</vt:lpstr>
      <vt:lpstr>Unit Objectives</vt:lpstr>
      <vt:lpstr>Looping Syntax</vt:lpstr>
      <vt:lpstr>Indvividual excecies - while looping</vt:lpstr>
      <vt:lpstr>Indvividual excecies - for looping</vt:lpstr>
      <vt:lpstr>Example: Basic FOR-loop (simpleForLoop.py)</vt:lpstr>
      <vt:lpstr>Demo</vt:lpstr>
      <vt:lpstr>Try (next slide)</vt:lpstr>
      <vt:lpstr>Copy the code (try in VS): open point2Line.py</vt:lpstr>
      <vt:lpstr>Demo: FOR-loop using the range function to update the linear unit.</vt:lpstr>
      <vt:lpstr>Try the code</vt:lpstr>
      <vt:lpstr>Nested Code Blocks</vt:lpstr>
      <vt:lpstr>Try the'emotaLoop.py' script</vt:lpstr>
      <vt:lpstr>Try (optional)</vt:lpstr>
      <vt:lpstr>Directory Inventory</vt:lpstr>
      <vt:lpstr>Listdir()</vt:lpstr>
      <vt:lpstr>List and loop</vt:lpstr>
      <vt:lpstr>Try: OS and loop part 01</vt:lpstr>
      <vt:lpstr>Try: OS and loop part 02</vt:lpstr>
      <vt:lpstr>Explanation to the listdir function</vt:lpstr>
      <vt:lpstr>os.path.exists function</vt:lpstr>
      <vt:lpstr>To specify the full path, join the directory and ﬁle name:</vt:lpstr>
      <vt:lpstr>Try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Kefyalew Sahle</dc:creator>
  <cp:keywords/>
  <cp:lastModifiedBy>Kefyalew Sahle</cp:lastModifiedBy>
  <cp:revision>23</cp:revision>
  <dcterms:created xsi:type="dcterms:W3CDTF">2022-06-02T17:57:26Z</dcterms:created>
  <dcterms:modified xsi:type="dcterms:W3CDTF">2024-10-30T08:01:15Z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2022-06-02</vt:lpwstr>
  </property>
  <property fmtid="{D5CDD505-2E9C-101B-9397-08002B2CF9AE}" pid="3" name="output">
    <vt:lpwstr>powerpoint_presentation</vt:lpwstr>
  </property>
</Properties>
</file>