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71" r:id="rId2"/>
    <p:sldId id="307" r:id="rId3"/>
    <p:sldId id="275" r:id="rId4"/>
    <p:sldId id="313" r:id="rId5"/>
    <p:sldId id="276" r:id="rId6"/>
    <p:sldId id="277" r:id="rId7"/>
    <p:sldId id="314" r:id="rId8"/>
    <p:sldId id="315" r:id="rId9"/>
    <p:sldId id="278" r:id="rId10"/>
    <p:sldId id="316" r:id="rId11"/>
    <p:sldId id="279" r:id="rId12"/>
    <p:sldId id="280" r:id="rId13"/>
    <p:sldId id="308" r:id="rId14"/>
    <p:sldId id="282" r:id="rId15"/>
    <p:sldId id="283" r:id="rId16"/>
    <p:sldId id="284" r:id="rId17"/>
    <p:sldId id="285" r:id="rId18"/>
    <p:sldId id="286" r:id="rId19"/>
    <p:sldId id="287" r:id="rId20"/>
    <p:sldId id="288" r:id="rId21"/>
    <p:sldId id="289" r:id="rId22"/>
    <p:sldId id="290" r:id="rId23"/>
    <p:sldId id="291" r:id="rId24"/>
    <p:sldId id="317" r:id="rId25"/>
    <p:sldId id="292" r:id="rId26"/>
    <p:sldId id="318" r:id="rId27"/>
    <p:sldId id="334" r:id="rId28"/>
    <p:sldId id="335" r:id="rId29"/>
    <p:sldId id="309" r:id="rId30"/>
    <p:sldId id="324" r:id="rId31"/>
    <p:sldId id="319" r:id="rId32"/>
    <p:sldId id="295" r:id="rId33"/>
    <p:sldId id="320" r:id="rId34"/>
    <p:sldId id="296" r:id="rId35"/>
    <p:sldId id="333" r:id="rId36"/>
    <p:sldId id="332" r:id="rId37"/>
    <p:sldId id="297" r:id="rId38"/>
    <p:sldId id="298" r:id="rId39"/>
    <p:sldId id="321" r:id="rId40"/>
    <p:sldId id="322" r:id="rId41"/>
    <p:sldId id="323" r:id="rId42"/>
    <p:sldId id="310" r:id="rId43"/>
    <p:sldId id="299" r:id="rId44"/>
    <p:sldId id="325" r:id="rId45"/>
    <p:sldId id="300" r:id="rId46"/>
    <p:sldId id="302" r:id="rId47"/>
    <p:sldId id="312" r:id="rId48"/>
    <p:sldId id="328" r:id="rId49"/>
    <p:sldId id="330" r:id="rId50"/>
    <p:sldId id="329" r:id="rId51"/>
    <p:sldId id="326" r:id="rId52"/>
    <p:sldId id="327"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912" y="7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14676F-0898-451A-B609-EFD121980AC8}" type="datetimeFigureOut">
              <a:rPr lang="en-US" smtClean="0"/>
              <a:pPr/>
              <a:t>4/24/2024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6CCE48-D031-4D13-821D-6E8200F7677C}" type="slidenum">
              <a:rPr lang="en-US" smtClean="0"/>
              <a:pPr/>
              <a:t>‹#›</a:t>
            </a:fld>
            <a:endParaRPr lang="en-US" dirty="0"/>
          </a:p>
        </p:txBody>
      </p:sp>
    </p:spTree>
    <p:extLst>
      <p:ext uri="{BB962C8B-B14F-4D97-AF65-F5344CB8AC3E}">
        <p14:creationId xmlns:p14="http://schemas.microsoft.com/office/powerpoint/2010/main" val="3229369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6CCE48-D031-4D13-821D-6E8200F7677C}" type="slidenum">
              <a:rPr lang="en-US" smtClean="0"/>
              <a:pPr/>
              <a:t>47</a:t>
            </a:fld>
            <a:endParaRPr lang="en-US"/>
          </a:p>
        </p:txBody>
      </p:sp>
    </p:spTree>
    <p:extLst>
      <p:ext uri="{BB962C8B-B14F-4D97-AF65-F5344CB8AC3E}">
        <p14:creationId xmlns:p14="http://schemas.microsoft.com/office/powerpoint/2010/main" val="1681475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9AC04E7-8F1E-42A5-A6DC-FBBDBDCC031E}" type="datetimeFigureOut">
              <a:rPr lang="en-US" smtClean="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2DEEDE-5BF7-48EF-89BB-1C8DFD5EED1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AC04E7-8F1E-42A5-A6DC-FBBDBDCC031E}" type="datetimeFigureOut">
              <a:rPr lang="en-US" smtClean="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2DEEDE-5BF7-48EF-89BB-1C8DFD5EED1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AC04E7-8F1E-42A5-A6DC-FBBDBDCC031E}" type="datetimeFigureOut">
              <a:rPr lang="en-US" smtClean="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2DEEDE-5BF7-48EF-89BB-1C8DFD5EED1C}"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204F71-8247-4CD1-BCD4-1E4DD6CA7DAB}" type="datetimeFigureOut">
              <a:rPr lang="en-US" smtClean="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FA9156-F04B-44CD-90DE-7A8D166F3E1B}" type="slidenum">
              <a:rPr lang="en-US" smtClean="0"/>
              <a:t>‹#›</a:t>
            </a:fld>
            <a:endParaRPr lang="en-US" dirty="0"/>
          </a:p>
        </p:txBody>
      </p:sp>
    </p:spTree>
    <p:extLst>
      <p:ext uri="{BB962C8B-B14F-4D97-AF65-F5344CB8AC3E}">
        <p14:creationId xmlns:p14="http://schemas.microsoft.com/office/powerpoint/2010/main" val="62451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990600"/>
          </a:xfrm>
        </p:spPr>
        <p:txBody>
          <a:bodyPr>
            <a:normAutofit/>
          </a:bodyPr>
          <a:lstStyle>
            <a:lvl1pPr>
              <a:defRPr sz="3600" b="1"/>
            </a:lvl1pPr>
          </a:lstStyle>
          <a:p>
            <a:r>
              <a:rPr lang="en-US"/>
              <a:t>Click to edit Master title style</a:t>
            </a:r>
          </a:p>
        </p:txBody>
      </p:sp>
      <p:sp>
        <p:nvSpPr>
          <p:cNvPr id="3" name="Content Placeholder 2"/>
          <p:cNvSpPr>
            <a:spLocks noGrp="1"/>
          </p:cNvSpPr>
          <p:nvPr>
            <p:ph idx="1"/>
          </p:nvPr>
        </p:nvSpPr>
        <p:spPr>
          <a:xfrm>
            <a:off x="609600" y="1144588"/>
            <a:ext cx="10972800" cy="49815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AC04E7-8F1E-42A5-A6DC-FBBDBDCC031E}" type="datetimeFigureOut">
              <a:rPr lang="en-US" smtClean="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2DEEDE-5BF7-48EF-89BB-1C8DFD5EED1C}" type="slidenum">
              <a:rPr lang="en-US" smtClean="0"/>
              <a:pPr/>
              <a:t>‹#›</a:t>
            </a:fld>
            <a:endParaRPr lang="en-US" dirty="0"/>
          </a:p>
        </p:txBody>
      </p:sp>
      <p:cxnSp>
        <p:nvCxnSpPr>
          <p:cNvPr id="8" name="Straight Connector 7"/>
          <p:cNvCxnSpPr/>
          <p:nvPr userDrawn="1"/>
        </p:nvCxnSpPr>
        <p:spPr>
          <a:xfrm>
            <a:off x="609600" y="1066800"/>
            <a:ext cx="10972800" cy="15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AC04E7-8F1E-42A5-A6DC-FBBDBDCC031E}" type="datetimeFigureOut">
              <a:rPr lang="en-US" smtClean="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2DEEDE-5BF7-48EF-89BB-1C8DFD5EED1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C04E7-8F1E-42A5-A6DC-FBBDBDCC031E}" type="datetimeFigureOut">
              <a:rPr lang="en-US" smtClean="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2DEEDE-5BF7-48EF-89BB-1C8DFD5EED1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AC04E7-8F1E-42A5-A6DC-FBBDBDCC031E}" type="datetimeFigureOut">
              <a:rPr lang="en-US" smtClean="0"/>
              <a:pPr/>
              <a:t>4/24/2024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F2DEEDE-5BF7-48EF-89BB-1C8DFD5EED1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AC04E7-8F1E-42A5-A6DC-FBBDBDCC031E}" type="datetimeFigureOut">
              <a:rPr lang="en-US" smtClean="0"/>
              <a:pPr/>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F2DEEDE-5BF7-48EF-89BB-1C8DFD5EED1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AC04E7-8F1E-42A5-A6DC-FBBDBDCC031E}" type="datetimeFigureOut">
              <a:rPr lang="en-US" smtClean="0"/>
              <a:pPr/>
              <a:t>4/24/2024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F2DEEDE-5BF7-48EF-89BB-1C8DFD5EED1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AC04E7-8F1E-42A5-A6DC-FBBDBDCC031E}" type="datetimeFigureOut">
              <a:rPr lang="en-US" smtClean="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2DEEDE-5BF7-48EF-89BB-1C8DFD5EED1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AC04E7-8F1E-42A5-A6DC-FBBDBDCC031E}" type="datetimeFigureOut">
              <a:rPr lang="en-US" smtClean="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2DEEDE-5BF7-48EF-89BB-1C8DFD5EED1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914401"/>
            <a:ext cx="10972800" cy="52117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AC04E7-8F1E-42A5-A6DC-FBBDBDCC031E}" type="datetimeFigureOut">
              <a:rPr lang="en-US" smtClean="0"/>
              <a:pPr/>
              <a:t>4/24/2024</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DEEDE-5BF7-48EF-89BB-1C8DFD5EED1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36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Spatial Data Quality</a:t>
            </a:r>
          </a:p>
        </p:txBody>
      </p:sp>
      <p:sp>
        <p:nvSpPr>
          <p:cNvPr id="3" name="Content Placeholder 2"/>
          <p:cNvSpPr>
            <a:spLocks noGrp="1"/>
          </p:cNvSpPr>
          <p:nvPr>
            <p:ph idx="1"/>
          </p:nvPr>
        </p:nvSpPr>
        <p:spPr/>
        <p:txBody>
          <a:bodyPr>
            <a:normAutofit/>
          </a:bodyPr>
          <a:lstStyle/>
          <a:p>
            <a:pPr marL="0" indent="0">
              <a:buNone/>
            </a:pPr>
            <a:r>
              <a:rPr lang="en-US"/>
              <a:t>5.1	Data </a:t>
            </a:r>
            <a:r>
              <a:rPr lang="en-US" dirty="0"/>
              <a:t>Quality Information (</a:t>
            </a:r>
            <a:r>
              <a:rPr lang="en-US" dirty="0" err="1"/>
              <a:t>DQI</a:t>
            </a:r>
            <a:r>
              <a:rPr lang="en-US"/>
              <a:t>)</a:t>
            </a:r>
          </a:p>
          <a:p>
            <a:pPr marL="0" indent="0">
              <a:buNone/>
            </a:pPr>
            <a:r>
              <a:rPr lang="en-US"/>
              <a:t>5.2	Accuracy, Precision, Bias</a:t>
            </a:r>
          </a:p>
          <a:p>
            <a:pPr marL="0" indent="0">
              <a:buNone/>
            </a:pPr>
            <a:r>
              <a:rPr lang="en-US"/>
              <a:t>5.3	Error Modeling  </a:t>
            </a:r>
          </a:p>
        </p:txBody>
      </p:sp>
    </p:spTree>
    <p:extLst>
      <p:ext uri="{BB962C8B-B14F-4D97-AF65-F5344CB8AC3E}">
        <p14:creationId xmlns:p14="http://schemas.microsoft.com/office/powerpoint/2010/main" val="2311865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rPr>
              <a:t>sources for quality requirements</a:t>
            </a:r>
            <a:endParaRPr lang="en-US"/>
          </a:p>
        </p:txBody>
      </p:sp>
      <p:sp>
        <p:nvSpPr>
          <p:cNvPr id="3" name="Rectangle 2"/>
          <p:cNvSpPr/>
          <p:nvPr/>
        </p:nvSpPr>
        <p:spPr>
          <a:xfrm>
            <a:off x="609600" y="762000"/>
            <a:ext cx="2667000" cy="1477328"/>
          </a:xfrm>
          <a:prstGeom prst="rect">
            <a:avLst/>
          </a:prstGeom>
        </p:spPr>
        <p:txBody>
          <a:bodyPr wrap="square">
            <a:spAutoFit/>
          </a:bodyPr>
          <a:lstStyle/>
          <a:p>
            <a:pPr lvl="0"/>
            <a:r>
              <a:rPr lang="en-US" b="1">
                <a:latin typeface="Times New Roman" panose="02020603050405020304" pitchFamily="18" charset="0"/>
              </a:rPr>
              <a:t>The diagram illustrates a variety of sources for quality requirements that may be applicable to your organization.</a:t>
            </a:r>
          </a:p>
        </p:txBody>
      </p:sp>
      <p:pic>
        <p:nvPicPr>
          <p:cNvPr id="4" name="Picture 3" descr="Sources and data quality requirements"/>
          <p:cNvPicPr/>
          <p:nvPr/>
        </p:nvPicPr>
        <p:blipFill>
          <a:blip r:embed="rId2">
            <a:extLst>
              <a:ext uri="{28A0092B-C50C-407E-A947-70E740481C1C}">
                <a14:useLocalDpi xmlns:a14="http://schemas.microsoft.com/office/drawing/2010/main" val="0"/>
              </a:ext>
            </a:extLst>
          </a:blip>
          <a:srcRect/>
          <a:stretch>
            <a:fillRect/>
          </a:stretch>
        </p:blipFill>
        <p:spPr bwMode="auto">
          <a:xfrm>
            <a:off x="4648200" y="791497"/>
            <a:ext cx="7406005" cy="5638800"/>
          </a:xfrm>
          <a:prstGeom prst="rect">
            <a:avLst/>
          </a:prstGeom>
          <a:noFill/>
          <a:ln>
            <a:noFill/>
          </a:ln>
        </p:spPr>
      </p:pic>
    </p:spTree>
    <p:extLst>
      <p:ext uri="{BB962C8B-B14F-4D97-AF65-F5344CB8AC3E}">
        <p14:creationId xmlns:p14="http://schemas.microsoft.com/office/powerpoint/2010/main" val="2819642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Data quality elements</a:t>
            </a:r>
          </a:p>
        </p:txBody>
      </p:sp>
      <p:sp>
        <p:nvSpPr>
          <p:cNvPr id="3" name="Text Placeholder 2"/>
          <p:cNvSpPr>
            <a:spLocks noGrp="1"/>
          </p:cNvSpPr>
          <p:nvPr>
            <p:ph type="body" idx="1"/>
          </p:nvPr>
        </p:nvSpPr>
        <p:spPr/>
        <p:txBody>
          <a:bodyPr>
            <a:normAutofit fontScale="92500" lnSpcReduction="10000"/>
          </a:bodyPr>
          <a:lstStyle/>
          <a:p>
            <a:pPr marR="0" lvl="0" rtl="0"/>
            <a:r>
              <a:rPr lang="en-US" b="1" i="0" u="none" strike="noStrike" baseline="0">
                <a:latin typeface="Times New Roman" panose="02020603050405020304" pitchFamily="18" charset="0"/>
              </a:rPr>
              <a:t>Data quality elements describe a certain aspect required for a dataset to be used and accurate. </a:t>
            </a:r>
          </a:p>
          <a:p>
            <a:pPr marR="0" lvl="0" rtl="0"/>
            <a:r>
              <a:rPr lang="en-US" b="1" i="0" u="none" strike="noStrike" baseline="0">
                <a:latin typeface="Times New Roman" panose="02020603050405020304" pitchFamily="18" charset="0"/>
              </a:rPr>
              <a:t>GIS data has different components to its quality. </a:t>
            </a:r>
          </a:p>
          <a:p>
            <a:pPr marR="0" lvl="0" rtl="0"/>
            <a:r>
              <a:rPr lang="en-US" b="1" i="0" u="none" strike="noStrike" baseline="0">
                <a:latin typeface="Times New Roman" panose="02020603050405020304" pitchFamily="18" charset="0"/>
              </a:rPr>
              <a:t>As defined by the International Organization for Standardization (ISO), these components include the following:</a:t>
            </a:r>
          </a:p>
          <a:p>
            <a:pPr marR="0" lvl="1" rtl="0"/>
            <a:r>
              <a:rPr lang="en-US" b="1" i="0" u="none" strike="noStrike" baseline="0">
                <a:solidFill>
                  <a:srgbClr val="000000"/>
                </a:solidFill>
                <a:latin typeface="Times New Roman" panose="02020603050405020304" pitchFamily="18" charset="0"/>
              </a:rPr>
              <a:t>Completeness</a:t>
            </a:r>
          </a:p>
          <a:p>
            <a:pPr marR="0" lvl="1" rtl="0"/>
            <a:r>
              <a:rPr lang="en-US" b="1" i="0" u="none" strike="noStrike" baseline="0">
                <a:solidFill>
                  <a:srgbClr val="000000"/>
                </a:solidFill>
                <a:latin typeface="Times New Roman" panose="02020603050405020304" pitchFamily="18" charset="0"/>
              </a:rPr>
              <a:t>Logical consistency</a:t>
            </a:r>
          </a:p>
          <a:p>
            <a:pPr marR="0" lvl="1" rtl="0"/>
            <a:r>
              <a:rPr lang="en-US" b="1" i="0" u="none" strike="noStrike" baseline="0">
                <a:solidFill>
                  <a:srgbClr val="000000"/>
                </a:solidFill>
                <a:latin typeface="Times New Roman" panose="02020603050405020304" pitchFamily="18" charset="0"/>
              </a:rPr>
              <a:t>Spatial accuracy</a:t>
            </a:r>
          </a:p>
          <a:p>
            <a:pPr marR="0" lvl="1" rtl="0"/>
            <a:r>
              <a:rPr lang="en-US" b="1" i="0" u="none" strike="noStrike" baseline="0">
                <a:solidFill>
                  <a:srgbClr val="000000"/>
                </a:solidFill>
                <a:latin typeface="Times New Roman" panose="02020603050405020304" pitchFamily="18" charset="0"/>
              </a:rPr>
              <a:t>Thematic accuracy</a:t>
            </a:r>
          </a:p>
          <a:p>
            <a:pPr marR="0" lvl="1" rtl="0"/>
            <a:r>
              <a:rPr lang="en-US" b="1" i="0" u="none" strike="noStrike" baseline="0">
                <a:solidFill>
                  <a:srgbClr val="000000"/>
                </a:solidFill>
                <a:latin typeface="Times New Roman" panose="02020603050405020304" pitchFamily="18" charset="0"/>
              </a:rPr>
              <a:t>Temporal quality</a:t>
            </a:r>
          </a:p>
          <a:p>
            <a:pPr marR="0" lvl="1" rtl="0"/>
            <a:r>
              <a:rPr lang="en-US" b="1" i="0" u="none" strike="noStrike" baseline="0">
                <a:solidFill>
                  <a:srgbClr val="000000"/>
                </a:solidFill>
                <a:latin typeface="Times New Roman" panose="02020603050405020304" pitchFamily="18" charset="0"/>
              </a:rPr>
              <a:t>Data usability</a:t>
            </a:r>
          </a:p>
        </p:txBody>
      </p:sp>
    </p:spTree>
    <p:extLst>
      <p:ext uri="{BB962C8B-B14F-4D97-AF65-F5344CB8AC3E}">
        <p14:creationId xmlns:p14="http://schemas.microsoft.com/office/powerpoint/2010/main" val="3283414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Completeness</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The presence or absence of features, their attributes, and relationships in a data model.</a:t>
            </a:r>
          </a:p>
        </p:txBody>
      </p:sp>
    </p:spTree>
    <p:extLst>
      <p:ext uri="{BB962C8B-B14F-4D97-AF65-F5344CB8AC3E}">
        <p14:creationId xmlns:p14="http://schemas.microsoft.com/office/powerpoint/2010/main" val="667513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1">
                <a:latin typeface="Times New Roman" panose="02020603050405020304" pitchFamily="18" charset="0"/>
              </a:rPr>
              <a:t>A neighborhood with missing building footprint.</a:t>
            </a:r>
            <a:endParaRPr lang="en-US"/>
          </a:p>
        </p:txBody>
      </p:sp>
      <p:pic>
        <p:nvPicPr>
          <p:cNvPr id="4" name="Picture 3" descr="Neighborhood with missing building footprint"/>
          <p:cNvPicPr/>
          <p:nvPr/>
        </p:nvPicPr>
        <p:blipFill>
          <a:blip r:embed="rId2">
            <a:extLst>
              <a:ext uri="{28A0092B-C50C-407E-A947-70E740481C1C}">
                <a14:useLocalDpi xmlns:a14="http://schemas.microsoft.com/office/drawing/2010/main" val="0"/>
              </a:ext>
            </a:extLst>
          </a:blip>
          <a:srcRect/>
          <a:stretch>
            <a:fillRect/>
          </a:stretch>
        </p:blipFill>
        <p:spPr bwMode="auto">
          <a:xfrm>
            <a:off x="2286000" y="990600"/>
            <a:ext cx="7391400" cy="5105400"/>
          </a:xfrm>
          <a:prstGeom prst="rect">
            <a:avLst/>
          </a:prstGeom>
          <a:noFill/>
          <a:ln>
            <a:noFill/>
          </a:ln>
        </p:spPr>
      </p:pic>
    </p:spTree>
    <p:extLst>
      <p:ext uri="{BB962C8B-B14F-4D97-AF65-F5344CB8AC3E}">
        <p14:creationId xmlns:p14="http://schemas.microsoft.com/office/powerpoint/2010/main" val="4231343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Logical consistency</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A degree of adherence to preestablished rules of a data model's structure, attribution, and relationships as defined by an organization or industry. Many industries follow standards that are reflected in a geospatial data model as value domains, data formats, and topological consistency of how the data is being stored.</a:t>
            </a:r>
          </a:p>
        </p:txBody>
      </p:sp>
    </p:spTree>
    <p:extLst>
      <p:ext uri="{BB962C8B-B14F-4D97-AF65-F5344CB8AC3E}">
        <p14:creationId xmlns:p14="http://schemas.microsoft.com/office/powerpoint/2010/main" val="1521871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1" u="none" strike="noStrike" baseline="0">
                <a:latin typeface="Times New Roman" panose="02020603050405020304" pitchFamily="18" charset="0"/>
              </a:rPr>
              <a:t>A highway with road surface-type gravel.</a:t>
            </a:r>
          </a:p>
        </p:txBody>
      </p:sp>
      <p:pic>
        <p:nvPicPr>
          <p:cNvPr id="4" name="Picture 3" descr="Highway with road surface-type gravel"/>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295400"/>
            <a:ext cx="6974522" cy="5306060"/>
          </a:xfrm>
          <a:prstGeom prst="rect">
            <a:avLst/>
          </a:prstGeom>
          <a:noFill/>
          <a:ln>
            <a:noFill/>
          </a:ln>
        </p:spPr>
      </p:pic>
    </p:spTree>
    <p:extLst>
      <p:ext uri="{BB962C8B-B14F-4D97-AF65-F5344CB8AC3E}">
        <p14:creationId xmlns:p14="http://schemas.microsoft.com/office/powerpoint/2010/main" val="336392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Spatial accuracy</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The accuracy of the position of features in relation to Earth.</a:t>
            </a:r>
          </a:p>
        </p:txBody>
      </p:sp>
    </p:spTree>
    <p:extLst>
      <p:ext uri="{BB962C8B-B14F-4D97-AF65-F5344CB8AC3E}">
        <p14:creationId xmlns:p14="http://schemas.microsoft.com/office/powerpoint/2010/main" val="776218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1" u="none" strike="noStrike" baseline="0">
                <a:latin typeface="Times New Roman" panose="02020603050405020304" pitchFamily="18" charset="0"/>
              </a:rPr>
              <a:t>A lake feature that has been shifted.</a:t>
            </a:r>
          </a:p>
        </p:txBody>
      </p:sp>
      <p:pic>
        <p:nvPicPr>
          <p:cNvPr id="4" name="Picture 3" descr="Lake feature has been shifted."/>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752600"/>
            <a:ext cx="6629400" cy="4495800"/>
          </a:xfrm>
          <a:prstGeom prst="rect">
            <a:avLst/>
          </a:prstGeom>
          <a:noFill/>
          <a:ln>
            <a:noFill/>
          </a:ln>
        </p:spPr>
      </p:pic>
    </p:spTree>
    <p:extLst>
      <p:ext uri="{BB962C8B-B14F-4D97-AF65-F5344CB8AC3E}">
        <p14:creationId xmlns:p14="http://schemas.microsoft.com/office/powerpoint/2010/main" val="2092638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Thematic accuracy</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The accuracy of attributes within features and their appropriate relationships.</a:t>
            </a:r>
          </a:p>
        </p:txBody>
      </p:sp>
    </p:spTree>
    <p:extLst>
      <p:ext uri="{BB962C8B-B14F-4D97-AF65-F5344CB8AC3E}">
        <p14:creationId xmlns:p14="http://schemas.microsoft.com/office/powerpoint/2010/main" val="995027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1" u="none" strike="noStrike" baseline="0">
                <a:latin typeface="Times New Roman" panose="02020603050405020304" pitchFamily="18" charset="0"/>
              </a:rPr>
              <a:t>A swimming pool captured as wetland.</a:t>
            </a:r>
          </a:p>
        </p:txBody>
      </p:sp>
      <p:pic>
        <p:nvPicPr>
          <p:cNvPr id="4" name="Picture 3" descr="Swimming pool captured as wetland"/>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295401"/>
            <a:ext cx="7391400" cy="4953000"/>
          </a:xfrm>
          <a:prstGeom prst="rect">
            <a:avLst/>
          </a:prstGeom>
          <a:noFill/>
          <a:ln>
            <a:noFill/>
          </a:ln>
        </p:spPr>
      </p:pic>
    </p:spTree>
    <p:extLst>
      <p:ext uri="{BB962C8B-B14F-4D97-AF65-F5344CB8AC3E}">
        <p14:creationId xmlns:p14="http://schemas.microsoft.com/office/powerpoint/2010/main" val="1213331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kern="1800">
                <a:latin typeface="Times New Roman" panose="02020603050405020304" pitchFamily="18" charset="0"/>
              </a:rPr>
              <a:t>Data Quality Information (DQI)</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67106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Temporal quality</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The quality of temporal attributes and temporal relationship of features.</a:t>
            </a:r>
          </a:p>
        </p:txBody>
      </p:sp>
    </p:spTree>
    <p:extLst>
      <p:ext uri="{BB962C8B-B14F-4D97-AF65-F5344CB8AC3E}">
        <p14:creationId xmlns:p14="http://schemas.microsoft.com/office/powerpoint/2010/main" val="2678888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1" u="none" strike="noStrike" baseline="0">
                <a:latin typeface="Times New Roman" panose="02020603050405020304" pitchFamily="18" charset="0"/>
              </a:rPr>
              <a:t>An outdated chart with open runway.</a:t>
            </a:r>
          </a:p>
        </p:txBody>
      </p:sp>
      <p:pic>
        <p:nvPicPr>
          <p:cNvPr id="4" name="Picture 3" descr="Outdated chart with open runway"/>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43000"/>
            <a:ext cx="4191000" cy="2819400"/>
          </a:xfrm>
          <a:prstGeom prst="rect">
            <a:avLst/>
          </a:prstGeom>
          <a:noFill/>
          <a:ln>
            <a:noFill/>
          </a:ln>
        </p:spPr>
      </p:pic>
      <p:pic>
        <p:nvPicPr>
          <p:cNvPr id="5" name="Picture 4" descr="Updated chart with closed runway"/>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174954"/>
            <a:ext cx="4138295" cy="2787445"/>
          </a:xfrm>
          <a:prstGeom prst="rect">
            <a:avLst/>
          </a:prstGeom>
          <a:noFill/>
          <a:ln>
            <a:noFill/>
          </a:ln>
        </p:spPr>
      </p:pic>
      <p:sp>
        <p:nvSpPr>
          <p:cNvPr id="6" name="Rectangle 5"/>
          <p:cNvSpPr/>
          <p:nvPr/>
        </p:nvSpPr>
        <p:spPr>
          <a:xfrm>
            <a:off x="8508556" y="5029200"/>
            <a:ext cx="3683444" cy="369332"/>
          </a:xfrm>
          <a:prstGeom prst="rect">
            <a:avLst/>
          </a:prstGeom>
        </p:spPr>
        <p:txBody>
          <a:bodyPr wrap="none">
            <a:spAutoFit/>
          </a:bodyPr>
          <a:lstStyle/>
          <a:p>
            <a:r>
              <a:rPr lang="en-US">
                <a:latin typeface="Times New Roman" panose="02020603050405020304" pitchFamily="18" charset="0"/>
                <a:ea typeface="Calibri" panose="020F0502020204030204" pitchFamily="34" charset="0"/>
              </a:rPr>
              <a:t>An updated chart with closed runway.</a:t>
            </a:r>
            <a:endParaRPr lang="en-US"/>
          </a:p>
        </p:txBody>
      </p:sp>
      <p:sp>
        <p:nvSpPr>
          <p:cNvPr id="7" name="Rectangle 6"/>
          <p:cNvSpPr/>
          <p:nvPr/>
        </p:nvSpPr>
        <p:spPr>
          <a:xfrm>
            <a:off x="768057" y="4844534"/>
            <a:ext cx="3606500" cy="369332"/>
          </a:xfrm>
          <a:prstGeom prst="rect">
            <a:avLst/>
          </a:prstGeom>
        </p:spPr>
        <p:txBody>
          <a:bodyPr wrap="none">
            <a:spAutoFit/>
          </a:bodyPr>
          <a:lstStyle/>
          <a:p>
            <a:r>
              <a:rPr lang="en-US">
                <a:latin typeface="Times New Roman" panose="02020603050405020304" pitchFamily="18" charset="0"/>
                <a:ea typeface="Calibri" panose="020F0502020204030204" pitchFamily="34" charset="0"/>
              </a:rPr>
              <a:t>An outdated chart with open runway.</a:t>
            </a:r>
            <a:endParaRPr lang="en-US"/>
          </a:p>
        </p:txBody>
      </p:sp>
    </p:spTree>
    <p:extLst>
      <p:ext uri="{BB962C8B-B14F-4D97-AF65-F5344CB8AC3E}">
        <p14:creationId xmlns:p14="http://schemas.microsoft.com/office/powerpoint/2010/main" val="1686359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Data usability</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Adherence of a dataset to a specific set of requirements related to a use-case.</a:t>
            </a:r>
          </a:p>
        </p:txBody>
      </p:sp>
      <p:pic>
        <p:nvPicPr>
          <p:cNvPr id="4" name="Picture 3" descr="Used to map national pa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953" y="2209800"/>
            <a:ext cx="4527848" cy="297179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57200" y="5334000"/>
            <a:ext cx="3397084" cy="369332"/>
          </a:xfrm>
          <a:prstGeom prst="rect">
            <a:avLst/>
          </a:prstGeom>
        </p:spPr>
        <p:txBody>
          <a:bodyPr wrap="none">
            <a:spAutoFit/>
          </a:bodyPr>
          <a:lstStyle/>
          <a:p>
            <a:pPr algn="just">
              <a:spcAft>
                <a:spcPts val="600"/>
              </a:spcAft>
            </a:pPr>
            <a:r>
              <a:rPr lang="en-US">
                <a:latin typeface="Times New Roman" panose="02020603050405020304" pitchFamily="18" charset="0"/>
                <a:ea typeface="Calibri" panose="020F0502020204030204" pitchFamily="34" charset="0"/>
                <a:cs typeface="Times New Roman" panose="02020603050405020304" pitchFamily="18" charset="0"/>
              </a:rPr>
              <a:t>This is used to map national parks.</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descr="Used to route emergency vehicles"/>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676400"/>
            <a:ext cx="6705600" cy="3827276"/>
          </a:xfrm>
          <a:prstGeom prst="rect">
            <a:avLst/>
          </a:prstGeom>
          <a:noFill/>
          <a:ln>
            <a:noFill/>
          </a:ln>
        </p:spPr>
      </p:pic>
      <p:sp>
        <p:nvSpPr>
          <p:cNvPr id="7" name="Rectangle 6"/>
          <p:cNvSpPr/>
          <p:nvPr/>
        </p:nvSpPr>
        <p:spPr>
          <a:xfrm>
            <a:off x="7315200" y="5702083"/>
            <a:ext cx="3995646" cy="369332"/>
          </a:xfrm>
          <a:prstGeom prst="rect">
            <a:avLst/>
          </a:prstGeom>
        </p:spPr>
        <p:txBody>
          <a:bodyPr wrap="none">
            <a:spAutoFit/>
          </a:bodyPr>
          <a:lstStyle/>
          <a:p>
            <a:pPr algn="just">
              <a:spcAft>
                <a:spcPts val="600"/>
              </a:spcAft>
            </a:pPr>
            <a:r>
              <a:rPr lang="en-US">
                <a:latin typeface="Times New Roman" panose="02020603050405020304" pitchFamily="18" charset="0"/>
                <a:ea typeface="Calibri" panose="020F0502020204030204" pitchFamily="34" charset="0"/>
                <a:cs typeface="Times New Roman" panose="02020603050405020304" pitchFamily="18" charset="0"/>
              </a:rPr>
              <a:t>This is used to route emergency vehicles.</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9490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Quality requirement documentation</a:t>
            </a:r>
          </a:p>
        </p:txBody>
      </p:sp>
      <p:sp>
        <p:nvSpPr>
          <p:cNvPr id="3" name="Text Placeholder 2"/>
          <p:cNvSpPr>
            <a:spLocks noGrp="1"/>
          </p:cNvSpPr>
          <p:nvPr>
            <p:ph type="body" idx="1"/>
          </p:nvPr>
        </p:nvSpPr>
        <p:spPr/>
        <p:txBody>
          <a:bodyPr>
            <a:normAutofit/>
          </a:bodyPr>
          <a:lstStyle/>
          <a:p>
            <a:pPr marR="0" lvl="0" rtl="0"/>
            <a:r>
              <a:rPr lang="en-US" b="1" i="0" u="none" strike="noStrike" baseline="0">
                <a:latin typeface="Times New Roman" panose="02020603050405020304" pitchFamily="18" charset="0"/>
              </a:rPr>
              <a:t>A quality assurance (QA) plan is a document that identifies the quality standards that are relevant to a project and methods to achieve them. </a:t>
            </a:r>
          </a:p>
          <a:p>
            <a:pPr marR="0" lvl="0" rtl="0"/>
            <a:r>
              <a:rPr lang="en-US" b="1" i="0" u="none" strike="noStrike" baseline="0">
                <a:latin typeface="Times New Roman" panose="02020603050405020304" pitchFamily="18" charset="0"/>
              </a:rPr>
              <a:t>A QA plan is a living document that will change as new quality requirements are identified by the organization and also serves as an opportunity to bring together key stakeholders to build a common picture of what constitutes good-quality data and the business processes that drive those requirements.</a:t>
            </a:r>
          </a:p>
        </p:txBody>
      </p:sp>
    </p:spTree>
    <p:extLst>
      <p:ext uri="{BB962C8B-B14F-4D97-AF65-F5344CB8AC3E}">
        <p14:creationId xmlns:p14="http://schemas.microsoft.com/office/powerpoint/2010/main" val="4151552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Quality requirement documentation</a:t>
            </a:r>
          </a:p>
        </p:txBody>
      </p:sp>
      <p:sp>
        <p:nvSpPr>
          <p:cNvPr id="3" name="Text Placeholder 2"/>
          <p:cNvSpPr>
            <a:spLocks noGrp="1"/>
          </p:cNvSpPr>
          <p:nvPr>
            <p:ph type="body" idx="1"/>
          </p:nvPr>
        </p:nvSpPr>
        <p:spPr/>
        <p:txBody>
          <a:bodyPr>
            <a:normAutofit fontScale="92500" lnSpcReduction="10000"/>
          </a:bodyPr>
          <a:lstStyle/>
          <a:p>
            <a:pPr marR="0" lvl="0" rtl="0"/>
            <a:r>
              <a:rPr lang="en-US" b="1" i="0" u="none" strike="noStrike" baseline="0">
                <a:latin typeface="Times New Roman" panose="02020603050405020304" pitchFamily="18" charset="0"/>
              </a:rPr>
              <a:t>The following are documentation techniques and standards that can be useful when identifying data quality requirements:</a:t>
            </a:r>
          </a:p>
          <a:p>
            <a:pPr marR="0" lvl="1" rtl="0"/>
            <a:r>
              <a:rPr lang="en-US" b="1" i="0" u="none" strike="noStrike" baseline="0">
                <a:solidFill>
                  <a:srgbClr val="000000"/>
                </a:solidFill>
                <a:latin typeface="Times New Roman" panose="02020603050405020304" pitchFamily="18" charset="0"/>
              </a:rPr>
              <a:t>ISO/TC 211 Geographic information/Geomatics—International Organization for Standardization (ISO) series of standards for geographic information to define methods, tools, and services for data management for acquiring, processing, analyzing, accessing, presenting, and transferring such data in digital form among users, systems, and locations.</a:t>
            </a:r>
          </a:p>
          <a:p>
            <a:pPr marR="0" lvl="1" rtl="0"/>
            <a:r>
              <a:rPr lang="en-US" b="1" i="0" u="none" strike="noStrike" baseline="0">
                <a:solidFill>
                  <a:srgbClr val="000000"/>
                </a:solidFill>
                <a:latin typeface="Times New Roman" panose="02020603050405020304" pitchFamily="18" charset="0"/>
              </a:rPr>
              <a:t>Requirements Traceability Matrix—A document created to manage and track business requirements to ensure they are met during a project implementation. This document correlates business requirements collected for the project and capabilities of a software product.</a:t>
            </a:r>
          </a:p>
        </p:txBody>
      </p:sp>
      <p:cxnSp>
        <p:nvCxnSpPr>
          <p:cNvPr id="5" name="Straight Connector 4"/>
          <p:cNvCxnSpPr/>
          <p:nvPr/>
        </p:nvCxnSpPr>
        <p:spPr>
          <a:xfrm flipH="1">
            <a:off x="11049000" y="152400"/>
            <a:ext cx="762000" cy="4572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11239500" y="76200"/>
            <a:ext cx="457200" cy="6096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3722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b="0" i="0" u="none" strike="noStrike" baseline="0">
                <a:solidFill>
                  <a:srgbClr val="757575"/>
                </a:solidFill>
                <a:latin typeface="Times New Roman" panose="02020603050405020304" pitchFamily="18" charset="0"/>
              </a:rPr>
              <a:t>Example</a:t>
            </a:r>
          </a:p>
        </p:txBody>
      </p:sp>
      <p:sp>
        <p:nvSpPr>
          <p:cNvPr id="3" name="Text Placeholder 2"/>
          <p:cNvSpPr>
            <a:spLocks noGrp="1"/>
          </p:cNvSpPr>
          <p:nvPr>
            <p:ph type="body" idx="1"/>
          </p:nvPr>
        </p:nvSpPr>
        <p:spPr/>
        <p:txBody>
          <a:bodyPr/>
          <a:lstStyle/>
          <a:p>
            <a:r>
              <a:rPr lang="en-US">
                <a:latin typeface="Times New Roman" panose="02020603050405020304" pitchFamily="18" charset="0"/>
              </a:rPr>
              <a:t>The Requirement Category column in the following table illustrates an example of collected requirements that reference some of the data quality elements outlined above. </a:t>
            </a:r>
          </a:p>
          <a:p>
            <a:r>
              <a:rPr lang="en-US">
                <a:latin typeface="Times New Roman" panose="02020603050405020304" pitchFamily="18" charset="0"/>
              </a:rPr>
              <a:t>The next step after organizing and categorizing your requirements will be to correlate data quality requirements to corresponding capabilities found in ArcGIS / QGIS.</a:t>
            </a:r>
            <a:r>
              <a:rPr lang="en-US">
                <a:solidFill>
                  <a:srgbClr val="757575"/>
                </a:solidFill>
                <a:latin typeface="Times New Roman" panose="02020603050405020304" pitchFamily="18" charset="0"/>
              </a:rPr>
              <a:t> </a:t>
            </a:r>
            <a:endParaRPr lang="en-US"/>
          </a:p>
        </p:txBody>
      </p:sp>
      <p:cxnSp>
        <p:nvCxnSpPr>
          <p:cNvPr id="4" name="Straight Connector 3"/>
          <p:cNvCxnSpPr/>
          <p:nvPr/>
        </p:nvCxnSpPr>
        <p:spPr>
          <a:xfrm flipH="1">
            <a:off x="11049000" y="152400"/>
            <a:ext cx="762000" cy="4572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flipV="1">
            <a:off x="11239500" y="76200"/>
            <a:ext cx="457200" cy="6096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084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i="1">
                <a:latin typeface="Times New Roman" panose="02020603050405020304" pitchFamily="18" charset="0"/>
              </a:rPr>
              <a:t>Sample Requirements Traceability Matrix</a:t>
            </a:r>
            <a:endParaRPr lang="en-US"/>
          </a:p>
        </p:txBody>
      </p:sp>
      <p:sp>
        <p:nvSpPr>
          <p:cNvPr id="3" name="Subtitle 2"/>
          <p:cNvSpPr>
            <a:spLocks noGrp="1"/>
          </p:cNvSpPr>
          <p:nvPr>
            <p:ph type="subTitle" idx="1"/>
          </p:nvPr>
        </p:nvSpPr>
        <p:spPr/>
        <p:txBody>
          <a:bodyPr/>
          <a:lstStyle/>
          <a:p>
            <a:endParaRPr lang="en-US"/>
          </a:p>
        </p:txBody>
      </p:sp>
      <p:cxnSp>
        <p:nvCxnSpPr>
          <p:cNvPr id="4" name="Straight Connector 3"/>
          <p:cNvCxnSpPr/>
          <p:nvPr/>
        </p:nvCxnSpPr>
        <p:spPr>
          <a:xfrm flipH="1">
            <a:off x="11049000" y="152400"/>
            <a:ext cx="762000" cy="4572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flipV="1">
            <a:off x="11239500" y="76200"/>
            <a:ext cx="457200" cy="6096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657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85124778"/>
              </p:ext>
            </p:extLst>
          </p:nvPr>
        </p:nvGraphicFramePr>
        <p:xfrm>
          <a:off x="-12290" y="0"/>
          <a:ext cx="12204290" cy="5914393"/>
        </p:xfrm>
        <a:graphic>
          <a:graphicData uri="http://schemas.openxmlformats.org/drawingml/2006/table">
            <a:tbl>
              <a:tblPr firstRow="1" firstCol="1" bandRow="1">
                <a:tableStyleId>{5C22544A-7EE6-4342-B048-85BDC9FD1C3A}</a:tableStyleId>
              </a:tblPr>
              <a:tblGrid>
                <a:gridCol w="729816">
                  <a:extLst>
                    <a:ext uri="{9D8B030D-6E8A-4147-A177-3AD203B41FA5}">
                      <a16:colId xmlns:a16="http://schemas.microsoft.com/office/drawing/2014/main" val="20000"/>
                    </a:ext>
                  </a:extLst>
                </a:gridCol>
                <a:gridCol w="7222499">
                  <a:extLst>
                    <a:ext uri="{9D8B030D-6E8A-4147-A177-3AD203B41FA5}">
                      <a16:colId xmlns:a16="http://schemas.microsoft.com/office/drawing/2014/main" val="20001"/>
                    </a:ext>
                  </a:extLst>
                </a:gridCol>
                <a:gridCol w="4251975">
                  <a:extLst>
                    <a:ext uri="{9D8B030D-6E8A-4147-A177-3AD203B41FA5}">
                      <a16:colId xmlns:a16="http://schemas.microsoft.com/office/drawing/2014/main" val="20002"/>
                    </a:ext>
                  </a:extLst>
                </a:gridCol>
              </a:tblGrid>
              <a:tr h="0">
                <a:tc>
                  <a:txBody>
                    <a:bodyPr/>
                    <a:lstStyle/>
                    <a:p>
                      <a:pPr algn="l">
                        <a:lnSpc>
                          <a:spcPct val="107000"/>
                        </a:lnSpc>
                        <a:spcAft>
                          <a:spcPts val="0"/>
                        </a:spcAft>
                      </a:pPr>
                      <a:r>
                        <a:rPr lang="en-US" sz="2800">
                          <a:effectLst/>
                        </a:rPr>
                        <a:t>ID</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l">
                        <a:lnSpc>
                          <a:spcPct val="107000"/>
                        </a:lnSpc>
                        <a:spcAft>
                          <a:spcPts val="0"/>
                        </a:spcAft>
                      </a:pPr>
                      <a:r>
                        <a:rPr lang="en-US" sz="2800">
                          <a:effectLst/>
                        </a:rPr>
                        <a:t>Requirement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l">
                        <a:lnSpc>
                          <a:spcPct val="107000"/>
                        </a:lnSpc>
                        <a:spcAft>
                          <a:spcPts val="0"/>
                        </a:spcAft>
                      </a:pPr>
                      <a:r>
                        <a:rPr lang="en-US" sz="2800">
                          <a:effectLst/>
                        </a:rPr>
                        <a:t>Requirement category</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0"/>
                  </a:ext>
                </a:extLst>
              </a:tr>
              <a:tr h="0">
                <a:tc>
                  <a:txBody>
                    <a:bodyPr/>
                    <a:lstStyle/>
                    <a:p>
                      <a:pPr algn="l">
                        <a:lnSpc>
                          <a:spcPct val="107000"/>
                        </a:lnSpc>
                        <a:spcAft>
                          <a:spcPts val="0"/>
                        </a:spcAft>
                      </a:pPr>
                      <a:r>
                        <a:rPr lang="en-US" sz="2800">
                          <a:effectLst/>
                        </a:rPr>
                        <a:t>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l">
                        <a:lnSpc>
                          <a:spcPct val="107000"/>
                        </a:lnSpc>
                        <a:spcAft>
                          <a:spcPts val="0"/>
                        </a:spcAft>
                      </a:pPr>
                      <a:r>
                        <a:rPr lang="en-US" sz="2800">
                          <a:effectLst/>
                        </a:rPr>
                        <a:t>Ability to run queries based on number of segments edited by an individual user</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l">
                        <a:lnSpc>
                          <a:spcPct val="107000"/>
                        </a:lnSpc>
                        <a:spcAft>
                          <a:spcPts val="0"/>
                        </a:spcAft>
                      </a:pPr>
                      <a:r>
                        <a:rPr lang="en-US" sz="2800">
                          <a:effectLst/>
                        </a:rPr>
                        <a:t>Functional Requirement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1"/>
                  </a:ext>
                </a:extLst>
              </a:tr>
              <a:tr h="0">
                <a:tc>
                  <a:txBody>
                    <a:bodyPr/>
                    <a:lstStyle/>
                    <a:p>
                      <a:pPr algn="l">
                        <a:lnSpc>
                          <a:spcPct val="107000"/>
                        </a:lnSpc>
                        <a:spcAft>
                          <a:spcPts val="0"/>
                        </a:spcAft>
                      </a:pPr>
                      <a:r>
                        <a:rPr lang="en-US" sz="2800">
                          <a:effectLst/>
                        </a:rPr>
                        <a:t>2</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l">
                        <a:lnSpc>
                          <a:spcPct val="107000"/>
                        </a:lnSpc>
                        <a:spcAft>
                          <a:spcPts val="0"/>
                        </a:spcAft>
                      </a:pPr>
                      <a:r>
                        <a:rPr lang="en-US" sz="2800">
                          <a:effectLst/>
                        </a:rPr>
                        <a:t>Ability to ensure the production data model is compliant with industry schema standard</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l">
                        <a:lnSpc>
                          <a:spcPct val="107000"/>
                        </a:lnSpc>
                        <a:spcAft>
                          <a:spcPts val="0"/>
                        </a:spcAft>
                      </a:pPr>
                      <a:r>
                        <a:rPr lang="en-US" sz="2800">
                          <a:effectLst/>
                        </a:rPr>
                        <a:t>Data Requirement—Logical consistency</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2"/>
                  </a:ext>
                </a:extLst>
              </a:tr>
              <a:tr h="0">
                <a:tc>
                  <a:txBody>
                    <a:bodyPr/>
                    <a:lstStyle/>
                    <a:p>
                      <a:pPr algn="l">
                        <a:lnSpc>
                          <a:spcPct val="107000"/>
                        </a:lnSpc>
                        <a:spcAft>
                          <a:spcPts val="0"/>
                        </a:spcAft>
                      </a:pPr>
                      <a:r>
                        <a:rPr lang="en-US" sz="2800">
                          <a:effectLst/>
                        </a:rPr>
                        <a:t>3</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l">
                        <a:lnSpc>
                          <a:spcPct val="107000"/>
                        </a:lnSpc>
                        <a:spcAft>
                          <a:spcPts val="0"/>
                        </a:spcAft>
                      </a:pPr>
                      <a:r>
                        <a:rPr lang="en-US" sz="2800">
                          <a:effectLst/>
                        </a:rPr>
                        <a:t>As geodatabase administrator, ability to restrict POST privileges to the DEFAULT version of a small set of admin users</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l">
                        <a:lnSpc>
                          <a:spcPct val="107000"/>
                        </a:lnSpc>
                        <a:spcAft>
                          <a:spcPts val="0"/>
                        </a:spcAft>
                      </a:pPr>
                      <a:r>
                        <a:rPr lang="en-US" sz="2800">
                          <a:effectLst/>
                        </a:rPr>
                        <a:t>Functional Requirement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3"/>
                  </a:ext>
                </a:extLst>
              </a:tr>
              <a:tr h="0">
                <a:tc>
                  <a:txBody>
                    <a:bodyPr/>
                    <a:lstStyle/>
                    <a:p>
                      <a:pPr algn="l">
                        <a:lnSpc>
                          <a:spcPct val="107000"/>
                        </a:lnSpc>
                        <a:spcAft>
                          <a:spcPts val="0"/>
                        </a:spcAft>
                      </a:pPr>
                      <a:r>
                        <a:rPr lang="en-US" sz="2800">
                          <a:effectLst/>
                        </a:rPr>
                        <a:t>4</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l">
                        <a:lnSpc>
                          <a:spcPct val="107000"/>
                        </a:lnSpc>
                        <a:spcAft>
                          <a:spcPts val="0"/>
                        </a:spcAft>
                      </a:pPr>
                      <a:r>
                        <a:rPr lang="en-US" sz="2800">
                          <a:effectLst/>
                        </a:rPr>
                        <a:t>Ability to produce ad hoc reports indicating gaps in data for any attributes selected</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l">
                        <a:lnSpc>
                          <a:spcPct val="107000"/>
                        </a:lnSpc>
                        <a:spcAft>
                          <a:spcPts val="0"/>
                        </a:spcAft>
                      </a:pPr>
                      <a:r>
                        <a:rPr lang="en-US" sz="2800">
                          <a:effectLst/>
                        </a:rPr>
                        <a:t>Functional Requirement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4"/>
                  </a:ext>
                </a:extLst>
              </a:tr>
              <a:tr h="0">
                <a:tc>
                  <a:txBody>
                    <a:bodyPr/>
                    <a:lstStyle/>
                    <a:p>
                      <a:pPr algn="l">
                        <a:lnSpc>
                          <a:spcPct val="107000"/>
                        </a:lnSpc>
                        <a:spcAft>
                          <a:spcPts val="0"/>
                        </a:spcAft>
                      </a:pPr>
                      <a:r>
                        <a:rPr lang="en-US" sz="2800">
                          <a:effectLst/>
                        </a:rPr>
                        <a:t>5</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l">
                        <a:lnSpc>
                          <a:spcPct val="107000"/>
                        </a:lnSpc>
                        <a:spcAft>
                          <a:spcPts val="0"/>
                        </a:spcAft>
                      </a:pPr>
                      <a:r>
                        <a:rPr lang="en-US" sz="2800">
                          <a:effectLst/>
                        </a:rPr>
                        <a:t>Ability to ensure that source data will be migrated into the production database and have appropriate domains and relationships</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l">
                        <a:lnSpc>
                          <a:spcPct val="107000"/>
                        </a:lnSpc>
                        <a:spcAft>
                          <a:spcPts val="0"/>
                        </a:spcAft>
                      </a:pPr>
                      <a:r>
                        <a:rPr lang="en-US" sz="2800">
                          <a:effectLst/>
                        </a:rPr>
                        <a:t>Data Requirement—Logical consistency</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5"/>
                  </a:ext>
                </a:extLst>
              </a:tr>
            </a:tbl>
          </a:graphicData>
        </a:graphic>
      </p:graphicFrame>
      <p:cxnSp>
        <p:nvCxnSpPr>
          <p:cNvPr id="3" name="Straight Connector 2"/>
          <p:cNvCxnSpPr/>
          <p:nvPr/>
        </p:nvCxnSpPr>
        <p:spPr>
          <a:xfrm flipH="1">
            <a:off x="11049000" y="152400"/>
            <a:ext cx="762000" cy="457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H="1" flipV="1">
            <a:off x="11239500" y="76200"/>
            <a:ext cx="457200" cy="609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0013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47701881"/>
              </p:ext>
            </p:extLst>
          </p:nvPr>
        </p:nvGraphicFramePr>
        <p:xfrm>
          <a:off x="-12290" y="0"/>
          <a:ext cx="12204290" cy="6329172"/>
        </p:xfrm>
        <a:graphic>
          <a:graphicData uri="http://schemas.openxmlformats.org/drawingml/2006/table">
            <a:tbl>
              <a:tblPr firstRow="1" firstCol="1" bandRow="1">
                <a:tableStyleId>{5C22544A-7EE6-4342-B048-85BDC9FD1C3A}</a:tableStyleId>
              </a:tblPr>
              <a:tblGrid>
                <a:gridCol w="729816">
                  <a:extLst>
                    <a:ext uri="{9D8B030D-6E8A-4147-A177-3AD203B41FA5}">
                      <a16:colId xmlns:a16="http://schemas.microsoft.com/office/drawing/2014/main" val="20000"/>
                    </a:ext>
                  </a:extLst>
                </a:gridCol>
                <a:gridCol w="7664474">
                  <a:extLst>
                    <a:ext uri="{9D8B030D-6E8A-4147-A177-3AD203B41FA5}">
                      <a16:colId xmlns:a16="http://schemas.microsoft.com/office/drawing/2014/main" val="20001"/>
                    </a:ext>
                  </a:extLst>
                </a:gridCol>
                <a:gridCol w="3810000">
                  <a:extLst>
                    <a:ext uri="{9D8B030D-6E8A-4147-A177-3AD203B41FA5}">
                      <a16:colId xmlns:a16="http://schemas.microsoft.com/office/drawing/2014/main" val="20002"/>
                    </a:ext>
                  </a:extLst>
                </a:gridCol>
              </a:tblGrid>
              <a:tr h="0">
                <a:tc>
                  <a:txBody>
                    <a:bodyPr/>
                    <a:lstStyle/>
                    <a:p>
                      <a:pPr algn="l">
                        <a:lnSpc>
                          <a:spcPct val="107000"/>
                        </a:lnSpc>
                        <a:spcAft>
                          <a:spcPts val="0"/>
                        </a:spcAft>
                      </a:pPr>
                      <a:r>
                        <a:rPr lang="en-US" sz="3000">
                          <a:effectLst/>
                        </a:rPr>
                        <a:t>ID</a:t>
                      </a:r>
                      <a:endParaRPr lang="en-US" sz="30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l">
                        <a:lnSpc>
                          <a:spcPct val="107000"/>
                        </a:lnSpc>
                        <a:spcAft>
                          <a:spcPts val="0"/>
                        </a:spcAft>
                      </a:pPr>
                      <a:r>
                        <a:rPr lang="en-US" sz="3000">
                          <a:effectLst/>
                        </a:rPr>
                        <a:t>Requirement</a:t>
                      </a:r>
                      <a:endParaRPr lang="en-US" sz="30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l">
                        <a:lnSpc>
                          <a:spcPct val="107000"/>
                        </a:lnSpc>
                        <a:spcAft>
                          <a:spcPts val="0"/>
                        </a:spcAft>
                      </a:pPr>
                      <a:r>
                        <a:rPr lang="en-US" sz="3000">
                          <a:effectLst/>
                        </a:rPr>
                        <a:t>Requirement category</a:t>
                      </a:r>
                      <a:endParaRPr lang="en-US" sz="30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0"/>
                  </a:ext>
                </a:extLst>
              </a:tr>
              <a:tr h="0">
                <a:tc>
                  <a:txBody>
                    <a:bodyPr/>
                    <a:lstStyle/>
                    <a:p>
                      <a:pPr algn="l">
                        <a:lnSpc>
                          <a:spcPct val="107000"/>
                        </a:lnSpc>
                        <a:spcAft>
                          <a:spcPts val="0"/>
                        </a:spcAft>
                      </a:pPr>
                      <a:r>
                        <a:rPr lang="en-US" sz="3000">
                          <a:effectLst/>
                        </a:rPr>
                        <a:t>6</a:t>
                      </a:r>
                      <a:endParaRPr lang="en-US" sz="30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l">
                        <a:lnSpc>
                          <a:spcPct val="107000"/>
                        </a:lnSpc>
                        <a:spcAft>
                          <a:spcPts val="0"/>
                        </a:spcAft>
                      </a:pPr>
                      <a:r>
                        <a:rPr lang="en-US" sz="3000">
                          <a:effectLst/>
                        </a:rPr>
                        <a:t>Ability to ensure that source data is accurate according to the defined standards</a:t>
                      </a:r>
                      <a:endParaRPr lang="en-US" sz="30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l">
                        <a:lnSpc>
                          <a:spcPct val="107000"/>
                        </a:lnSpc>
                        <a:spcAft>
                          <a:spcPts val="0"/>
                        </a:spcAft>
                      </a:pPr>
                      <a:r>
                        <a:rPr lang="en-US" sz="3000">
                          <a:effectLst/>
                        </a:rPr>
                        <a:t>Data Requirement—Spatial accuracy</a:t>
                      </a:r>
                      <a:endParaRPr lang="en-US" sz="30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1"/>
                  </a:ext>
                </a:extLst>
              </a:tr>
              <a:tr h="0">
                <a:tc>
                  <a:txBody>
                    <a:bodyPr/>
                    <a:lstStyle/>
                    <a:p>
                      <a:pPr algn="l">
                        <a:lnSpc>
                          <a:spcPct val="107000"/>
                        </a:lnSpc>
                        <a:spcAft>
                          <a:spcPts val="0"/>
                        </a:spcAft>
                      </a:pPr>
                      <a:r>
                        <a:rPr lang="en-US" sz="3000">
                          <a:effectLst/>
                        </a:rPr>
                        <a:t>7</a:t>
                      </a:r>
                      <a:endParaRPr lang="en-US" sz="30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l">
                        <a:lnSpc>
                          <a:spcPct val="107000"/>
                        </a:lnSpc>
                        <a:spcAft>
                          <a:spcPts val="0"/>
                        </a:spcAft>
                      </a:pPr>
                      <a:r>
                        <a:rPr lang="en-US" sz="3000">
                          <a:effectLst/>
                        </a:rPr>
                        <a:t>Ability to ensure that production data is for mobile collectors and is attribute accurate</a:t>
                      </a:r>
                      <a:endParaRPr lang="en-US" sz="30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l">
                        <a:lnSpc>
                          <a:spcPct val="107000"/>
                        </a:lnSpc>
                        <a:spcAft>
                          <a:spcPts val="0"/>
                        </a:spcAft>
                      </a:pPr>
                      <a:r>
                        <a:rPr lang="en-US" sz="3000">
                          <a:effectLst/>
                        </a:rPr>
                        <a:t>Data Requirement—Thematic accuracy</a:t>
                      </a:r>
                      <a:endParaRPr lang="en-US" sz="30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2"/>
                  </a:ext>
                </a:extLst>
              </a:tr>
              <a:tr h="0">
                <a:tc>
                  <a:txBody>
                    <a:bodyPr/>
                    <a:lstStyle/>
                    <a:p>
                      <a:pPr algn="l">
                        <a:lnSpc>
                          <a:spcPct val="107000"/>
                        </a:lnSpc>
                        <a:spcAft>
                          <a:spcPts val="0"/>
                        </a:spcAft>
                      </a:pPr>
                      <a:r>
                        <a:rPr lang="en-US" sz="3000">
                          <a:effectLst/>
                        </a:rPr>
                        <a:t>8</a:t>
                      </a:r>
                      <a:endParaRPr lang="en-US" sz="30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l">
                        <a:lnSpc>
                          <a:spcPct val="107000"/>
                        </a:lnSpc>
                        <a:spcAft>
                          <a:spcPts val="0"/>
                        </a:spcAft>
                      </a:pPr>
                      <a:r>
                        <a:rPr lang="en-US" sz="3000">
                          <a:effectLst/>
                        </a:rPr>
                        <a:t>Ability to ensure that there is no overlap between event measures during the project period of 2010–2020</a:t>
                      </a:r>
                      <a:endParaRPr lang="en-US" sz="30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l">
                        <a:lnSpc>
                          <a:spcPct val="107000"/>
                        </a:lnSpc>
                        <a:spcAft>
                          <a:spcPts val="0"/>
                        </a:spcAft>
                      </a:pPr>
                      <a:r>
                        <a:rPr lang="en-US" sz="3000">
                          <a:effectLst/>
                        </a:rPr>
                        <a:t>Data Requirement—Temporal quality</a:t>
                      </a:r>
                      <a:endParaRPr lang="en-US" sz="30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3"/>
                  </a:ext>
                </a:extLst>
              </a:tr>
              <a:tr h="0">
                <a:tc>
                  <a:txBody>
                    <a:bodyPr/>
                    <a:lstStyle/>
                    <a:p>
                      <a:pPr algn="l">
                        <a:lnSpc>
                          <a:spcPct val="107000"/>
                        </a:lnSpc>
                        <a:spcAft>
                          <a:spcPts val="0"/>
                        </a:spcAft>
                      </a:pPr>
                      <a:r>
                        <a:rPr lang="en-US" sz="3000">
                          <a:effectLst/>
                        </a:rPr>
                        <a:t>9</a:t>
                      </a:r>
                      <a:endParaRPr lang="en-US" sz="30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l">
                        <a:lnSpc>
                          <a:spcPct val="107000"/>
                        </a:lnSpc>
                        <a:spcAft>
                          <a:spcPts val="0"/>
                        </a:spcAft>
                      </a:pPr>
                      <a:r>
                        <a:rPr lang="en-US" sz="3000">
                          <a:effectLst/>
                        </a:rPr>
                        <a:t>Ability to hyperlink a validation error with a violated business rule and provide a description</a:t>
                      </a:r>
                      <a:endParaRPr lang="en-US" sz="30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l">
                        <a:lnSpc>
                          <a:spcPct val="107000"/>
                        </a:lnSpc>
                        <a:spcAft>
                          <a:spcPts val="0"/>
                        </a:spcAft>
                      </a:pPr>
                      <a:r>
                        <a:rPr lang="en-US" sz="3000">
                          <a:effectLst/>
                        </a:rPr>
                        <a:t>Functional Requirement</a:t>
                      </a:r>
                      <a:endParaRPr lang="en-US" sz="30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4"/>
                  </a:ext>
                </a:extLst>
              </a:tr>
              <a:tr h="0">
                <a:tc>
                  <a:txBody>
                    <a:bodyPr/>
                    <a:lstStyle/>
                    <a:p>
                      <a:pPr algn="l">
                        <a:lnSpc>
                          <a:spcPct val="107000"/>
                        </a:lnSpc>
                        <a:spcAft>
                          <a:spcPts val="0"/>
                        </a:spcAft>
                      </a:pPr>
                      <a:r>
                        <a:rPr lang="en-US" sz="3000">
                          <a:effectLst/>
                        </a:rPr>
                        <a:t>10</a:t>
                      </a:r>
                      <a:endParaRPr lang="en-US" sz="30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l">
                        <a:lnSpc>
                          <a:spcPct val="107000"/>
                        </a:lnSpc>
                        <a:spcAft>
                          <a:spcPts val="0"/>
                        </a:spcAft>
                      </a:pPr>
                      <a:r>
                        <a:rPr lang="en-US" sz="3000">
                          <a:effectLst/>
                        </a:rPr>
                        <a:t>Ability to identify the number of cells that are not populated (NULL) for each required attribute field</a:t>
                      </a:r>
                      <a:endParaRPr lang="en-US" sz="30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l">
                        <a:lnSpc>
                          <a:spcPct val="107000"/>
                        </a:lnSpc>
                        <a:spcAft>
                          <a:spcPts val="0"/>
                        </a:spcAft>
                      </a:pPr>
                      <a:r>
                        <a:rPr lang="en-US" sz="3000">
                          <a:effectLst/>
                        </a:rPr>
                        <a:t>Data Requirement—Thematic accuracy</a:t>
                      </a:r>
                      <a:endParaRPr lang="en-US" sz="30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5"/>
                  </a:ext>
                </a:extLst>
              </a:tr>
            </a:tbl>
          </a:graphicData>
        </a:graphic>
      </p:graphicFrame>
      <p:cxnSp>
        <p:nvCxnSpPr>
          <p:cNvPr id="3" name="Straight Connector 2"/>
          <p:cNvCxnSpPr/>
          <p:nvPr/>
        </p:nvCxnSpPr>
        <p:spPr>
          <a:xfrm flipH="1">
            <a:off x="11239500" y="6172200"/>
            <a:ext cx="762000" cy="457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H="1" flipV="1">
            <a:off x="11430000" y="6096000"/>
            <a:ext cx="457200" cy="609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349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42077926"/>
              </p:ext>
            </p:extLst>
          </p:nvPr>
        </p:nvGraphicFramePr>
        <p:xfrm>
          <a:off x="29817" y="0"/>
          <a:ext cx="12204290" cy="6344603"/>
        </p:xfrm>
        <a:graphic>
          <a:graphicData uri="http://schemas.openxmlformats.org/drawingml/2006/table">
            <a:tbl>
              <a:tblPr firstRow="1" firstCol="1" bandRow="1">
                <a:tableStyleId>{5C22544A-7EE6-4342-B048-85BDC9FD1C3A}</a:tableStyleId>
              </a:tblPr>
              <a:tblGrid>
                <a:gridCol w="729816">
                  <a:extLst>
                    <a:ext uri="{9D8B030D-6E8A-4147-A177-3AD203B41FA5}">
                      <a16:colId xmlns:a16="http://schemas.microsoft.com/office/drawing/2014/main" val="20000"/>
                    </a:ext>
                  </a:extLst>
                </a:gridCol>
                <a:gridCol w="7816874">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0">
                <a:tc>
                  <a:txBody>
                    <a:bodyPr/>
                    <a:lstStyle/>
                    <a:p>
                      <a:pPr algn="l">
                        <a:lnSpc>
                          <a:spcPct val="107000"/>
                        </a:lnSpc>
                        <a:spcAft>
                          <a:spcPts val="0"/>
                        </a:spcAft>
                      </a:pPr>
                      <a:r>
                        <a:rPr lang="en-US" sz="2600">
                          <a:effectLst/>
                        </a:rPr>
                        <a:t>ID</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l">
                        <a:lnSpc>
                          <a:spcPct val="107000"/>
                        </a:lnSpc>
                        <a:spcAft>
                          <a:spcPts val="0"/>
                        </a:spcAft>
                      </a:pPr>
                      <a:r>
                        <a:rPr lang="en-US" sz="2600">
                          <a:effectLst/>
                        </a:rPr>
                        <a:t>Requirement</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l">
                        <a:lnSpc>
                          <a:spcPct val="107000"/>
                        </a:lnSpc>
                        <a:spcAft>
                          <a:spcPts val="0"/>
                        </a:spcAft>
                      </a:pPr>
                      <a:r>
                        <a:rPr lang="en-US" sz="2600">
                          <a:effectLst/>
                        </a:rPr>
                        <a:t>Requirement category</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0"/>
                  </a:ext>
                </a:extLst>
              </a:tr>
              <a:tr h="0">
                <a:tc>
                  <a:txBody>
                    <a:bodyPr/>
                    <a:lstStyle/>
                    <a:p>
                      <a:pPr algn="l">
                        <a:lnSpc>
                          <a:spcPct val="107000"/>
                        </a:lnSpc>
                        <a:spcAft>
                          <a:spcPts val="0"/>
                        </a:spcAft>
                      </a:pPr>
                      <a:r>
                        <a:rPr lang="en-US" sz="2600">
                          <a:effectLst/>
                        </a:rPr>
                        <a:t>10</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l">
                        <a:lnSpc>
                          <a:spcPct val="107000"/>
                        </a:lnSpc>
                        <a:spcAft>
                          <a:spcPts val="0"/>
                        </a:spcAft>
                      </a:pPr>
                      <a:r>
                        <a:rPr lang="en-US" sz="2600">
                          <a:effectLst/>
                        </a:rPr>
                        <a:t>Ability to identify the number of cells that are not populated (NULL) for each required attribute field</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l">
                        <a:lnSpc>
                          <a:spcPct val="107000"/>
                        </a:lnSpc>
                        <a:spcAft>
                          <a:spcPts val="0"/>
                        </a:spcAft>
                      </a:pPr>
                      <a:r>
                        <a:rPr lang="en-US" sz="2600">
                          <a:effectLst/>
                        </a:rPr>
                        <a:t>Data Requirement—Thematic accuracy</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1"/>
                  </a:ext>
                </a:extLst>
              </a:tr>
              <a:tr h="0">
                <a:tc>
                  <a:txBody>
                    <a:bodyPr/>
                    <a:lstStyle/>
                    <a:p>
                      <a:pPr algn="l">
                        <a:lnSpc>
                          <a:spcPct val="107000"/>
                        </a:lnSpc>
                        <a:spcAft>
                          <a:spcPts val="0"/>
                        </a:spcAft>
                      </a:pPr>
                      <a:r>
                        <a:rPr lang="en-US" sz="2600">
                          <a:effectLst/>
                        </a:rPr>
                        <a:t>11</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l">
                        <a:lnSpc>
                          <a:spcPct val="107000"/>
                        </a:lnSpc>
                        <a:spcAft>
                          <a:spcPts val="0"/>
                        </a:spcAft>
                      </a:pPr>
                      <a:r>
                        <a:rPr lang="en-US" sz="2600">
                          <a:effectLst/>
                        </a:rPr>
                        <a:t>Ability to identify parcels that have no overlaying building footprint features</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l">
                        <a:lnSpc>
                          <a:spcPct val="107000"/>
                        </a:lnSpc>
                        <a:spcAft>
                          <a:spcPts val="0"/>
                        </a:spcAft>
                      </a:pPr>
                      <a:r>
                        <a:rPr lang="en-US" sz="2600">
                          <a:effectLst/>
                        </a:rPr>
                        <a:t>Data Requirement—Logical consistency</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2"/>
                  </a:ext>
                </a:extLst>
              </a:tr>
              <a:tr h="0">
                <a:tc>
                  <a:txBody>
                    <a:bodyPr/>
                    <a:lstStyle/>
                    <a:p>
                      <a:pPr algn="l">
                        <a:lnSpc>
                          <a:spcPct val="107000"/>
                        </a:lnSpc>
                        <a:spcAft>
                          <a:spcPts val="0"/>
                        </a:spcAft>
                      </a:pPr>
                      <a:r>
                        <a:rPr lang="en-US" sz="2600">
                          <a:effectLst/>
                        </a:rPr>
                        <a:t>12</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l">
                        <a:lnSpc>
                          <a:spcPct val="107000"/>
                        </a:lnSpc>
                        <a:spcAft>
                          <a:spcPts val="0"/>
                        </a:spcAft>
                      </a:pPr>
                      <a:r>
                        <a:rPr lang="en-US" sz="2600">
                          <a:effectLst/>
                        </a:rPr>
                        <a:t>Ability to create error reports, generate Excel files, and save them to a local drive</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l">
                        <a:lnSpc>
                          <a:spcPct val="107000"/>
                        </a:lnSpc>
                        <a:spcAft>
                          <a:spcPts val="0"/>
                        </a:spcAft>
                      </a:pPr>
                      <a:r>
                        <a:rPr lang="en-US" sz="2600">
                          <a:effectLst/>
                        </a:rPr>
                        <a:t>Functional Requirement</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3"/>
                  </a:ext>
                </a:extLst>
              </a:tr>
              <a:tr h="0">
                <a:tc>
                  <a:txBody>
                    <a:bodyPr/>
                    <a:lstStyle/>
                    <a:p>
                      <a:pPr algn="l">
                        <a:lnSpc>
                          <a:spcPct val="107000"/>
                        </a:lnSpc>
                        <a:spcAft>
                          <a:spcPts val="0"/>
                        </a:spcAft>
                      </a:pPr>
                      <a:r>
                        <a:rPr lang="en-US" sz="2600">
                          <a:effectLst/>
                        </a:rPr>
                        <a:t>13</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l">
                        <a:lnSpc>
                          <a:spcPct val="107000"/>
                        </a:lnSpc>
                        <a:spcAft>
                          <a:spcPts val="0"/>
                        </a:spcAft>
                      </a:pPr>
                      <a:r>
                        <a:rPr lang="en-US" sz="2600">
                          <a:effectLst/>
                        </a:rPr>
                        <a:t>Ability to validate a unique ID attribute linking a parcel to matching building footprint features</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l">
                        <a:lnSpc>
                          <a:spcPct val="107000"/>
                        </a:lnSpc>
                        <a:spcAft>
                          <a:spcPts val="0"/>
                        </a:spcAft>
                      </a:pPr>
                      <a:r>
                        <a:rPr lang="en-US" sz="2600">
                          <a:effectLst/>
                        </a:rPr>
                        <a:t>Data Requirement—Logical consistency</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4"/>
                  </a:ext>
                </a:extLst>
              </a:tr>
              <a:tr h="0">
                <a:tc>
                  <a:txBody>
                    <a:bodyPr/>
                    <a:lstStyle/>
                    <a:p>
                      <a:pPr algn="l">
                        <a:lnSpc>
                          <a:spcPct val="107000"/>
                        </a:lnSpc>
                        <a:spcAft>
                          <a:spcPts val="0"/>
                        </a:spcAft>
                      </a:pPr>
                      <a:r>
                        <a:rPr lang="en-US" sz="2600">
                          <a:effectLst/>
                        </a:rPr>
                        <a:t>14</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l">
                        <a:lnSpc>
                          <a:spcPct val="107000"/>
                        </a:lnSpc>
                        <a:spcAft>
                          <a:spcPts val="0"/>
                        </a:spcAft>
                      </a:pPr>
                      <a:r>
                        <a:rPr lang="en-US" sz="2600">
                          <a:effectLst/>
                        </a:rPr>
                        <a:t>Ability to confirm all features are compliant with metadata standards</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l">
                        <a:lnSpc>
                          <a:spcPct val="107000"/>
                        </a:lnSpc>
                        <a:spcAft>
                          <a:spcPts val="0"/>
                        </a:spcAft>
                      </a:pPr>
                      <a:r>
                        <a:rPr lang="en-US" sz="2600">
                          <a:effectLst/>
                        </a:rPr>
                        <a:t>Data Requirement—Data completeness</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5"/>
                  </a:ext>
                </a:extLst>
              </a:tr>
              <a:tr h="0">
                <a:tc>
                  <a:txBody>
                    <a:bodyPr/>
                    <a:lstStyle/>
                    <a:p>
                      <a:pPr algn="l">
                        <a:lnSpc>
                          <a:spcPct val="107000"/>
                        </a:lnSpc>
                        <a:spcAft>
                          <a:spcPts val="0"/>
                        </a:spcAft>
                      </a:pPr>
                      <a:r>
                        <a:rPr lang="en-US" sz="2600">
                          <a:effectLst/>
                        </a:rPr>
                        <a:t>15</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l">
                        <a:lnSpc>
                          <a:spcPct val="107000"/>
                        </a:lnSpc>
                        <a:spcAft>
                          <a:spcPts val="0"/>
                        </a:spcAft>
                      </a:pPr>
                      <a:r>
                        <a:rPr lang="en-US" sz="2600">
                          <a:effectLst/>
                        </a:rPr>
                        <a:t>Ability to identify existing features as an error</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l">
                        <a:lnSpc>
                          <a:spcPct val="107000"/>
                        </a:lnSpc>
                        <a:spcAft>
                          <a:spcPts val="0"/>
                        </a:spcAft>
                      </a:pPr>
                      <a:r>
                        <a:rPr lang="en-US" sz="2600">
                          <a:effectLst/>
                        </a:rPr>
                        <a:t>Data Requirement—Thematic accuracy</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6"/>
                  </a:ext>
                </a:extLst>
              </a:tr>
              <a:tr h="0">
                <a:tc>
                  <a:txBody>
                    <a:bodyPr/>
                    <a:lstStyle/>
                    <a:p>
                      <a:pPr algn="l">
                        <a:lnSpc>
                          <a:spcPct val="107000"/>
                        </a:lnSpc>
                        <a:spcAft>
                          <a:spcPts val="0"/>
                        </a:spcAft>
                      </a:pPr>
                      <a:r>
                        <a:rPr lang="en-US" sz="2600">
                          <a:effectLst/>
                        </a:rPr>
                        <a:t>16</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l">
                        <a:lnSpc>
                          <a:spcPct val="107000"/>
                        </a:lnSpc>
                        <a:spcAft>
                          <a:spcPts val="0"/>
                        </a:spcAft>
                      </a:pPr>
                      <a:r>
                        <a:rPr lang="en-US" sz="2600">
                          <a:effectLst/>
                        </a:rPr>
                        <a:t>Ability to indicate the location of missing features as an error</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l">
                        <a:lnSpc>
                          <a:spcPct val="107000"/>
                        </a:lnSpc>
                        <a:spcAft>
                          <a:spcPts val="0"/>
                        </a:spcAft>
                      </a:pPr>
                      <a:r>
                        <a:rPr lang="en-US" sz="2600">
                          <a:effectLst/>
                        </a:rPr>
                        <a:t>Data Requirement—Data completeness</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7"/>
                  </a:ext>
                </a:extLst>
              </a:tr>
            </a:tbl>
          </a:graphicData>
        </a:graphic>
      </p:graphicFrame>
      <p:cxnSp>
        <p:nvCxnSpPr>
          <p:cNvPr id="3" name="Straight Connector 2"/>
          <p:cNvCxnSpPr/>
          <p:nvPr/>
        </p:nvCxnSpPr>
        <p:spPr>
          <a:xfrm flipH="1">
            <a:off x="11425237" y="6324600"/>
            <a:ext cx="762000" cy="457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H="1" flipV="1">
            <a:off x="11615737" y="6248400"/>
            <a:ext cx="457200" cy="609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1404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Spatial data quality category</a:t>
            </a:r>
          </a:p>
        </p:txBody>
      </p:sp>
      <p:sp>
        <p:nvSpPr>
          <p:cNvPr id="3" name="Text Placeholder 2"/>
          <p:cNvSpPr>
            <a:spLocks noGrp="1"/>
          </p:cNvSpPr>
          <p:nvPr>
            <p:ph type="body" idx="1"/>
          </p:nvPr>
        </p:nvSpPr>
        <p:spPr/>
        <p:txBody>
          <a:bodyPr>
            <a:normAutofit/>
          </a:bodyPr>
          <a:lstStyle/>
          <a:p>
            <a:pPr marR="0" lvl="0" rtl="0"/>
            <a:r>
              <a:rPr lang="en-US" b="1" i="0" u="none" strike="noStrike" baseline="0">
                <a:latin typeface="Times New Roman" panose="02020603050405020304" pitchFamily="18" charset="0"/>
              </a:rPr>
              <a:t>Spatial Data quality can be categorized into </a:t>
            </a:r>
          </a:p>
          <a:p>
            <a:pPr lvl="1"/>
            <a:r>
              <a:rPr lang="en-US" b="1" i="0" u="none" strike="noStrike" baseline="0">
                <a:latin typeface="Times New Roman" panose="02020603050405020304" pitchFamily="18" charset="0"/>
              </a:rPr>
              <a:t>Data completeness</a:t>
            </a:r>
          </a:p>
          <a:p>
            <a:pPr lvl="1"/>
            <a:r>
              <a:rPr lang="en-US" b="1" i="0" u="none" strike="noStrike" baseline="0">
                <a:latin typeface="Times New Roman" panose="02020603050405020304" pitchFamily="18" charset="0"/>
              </a:rPr>
              <a:t>Data Precision</a:t>
            </a:r>
          </a:p>
          <a:p>
            <a:pPr lvl="1"/>
            <a:r>
              <a:rPr lang="en-US" b="1" i="0" u="none" strike="noStrike" baseline="0">
                <a:latin typeface="Times New Roman" panose="02020603050405020304" pitchFamily="18" charset="0"/>
              </a:rPr>
              <a:t>Data accuracy </a:t>
            </a:r>
            <a:endParaRPr lang="en-US" b="1">
              <a:latin typeface="Times New Roman" panose="02020603050405020304" pitchFamily="18" charset="0"/>
            </a:endParaRPr>
          </a:p>
          <a:p>
            <a:pPr lvl="1"/>
            <a:r>
              <a:rPr lang="en-US" b="1" i="0" u="none" strike="noStrike" baseline="0">
                <a:latin typeface="Times New Roman" panose="02020603050405020304" pitchFamily="18" charset="0"/>
              </a:rPr>
              <a:t>Data Consistency.</a:t>
            </a:r>
          </a:p>
        </p:txBody>
      </p:sp>
    </p:spTree>
    <p:extLst>
      <p:ext uri="{BB962C8B-B14F-4D97-AF65-F5344CB8AC3E}">
        <p14:creationId xmlns:p14="http://schemas.microsoft.com/office/powerpoint/2010/main" val="2291244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Accuracy, Precision, Bias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141657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Accuracy and Precision</a:t>
            </a:r>
          </a:p>
        </p:txBody>
      </p:sp>
      <p:sp>
        <p:nvSpPr>
          <p:cNvPr id="3" name="Text Placeholder 2"/>
          <p:cNvSpPr>
            <a:spLocks noGrp="1"/>
          </p:cNvSpPr>
          <p:nvPr>
            <p:ph type="body" idx="1"/>
          </p:nvPr>
        </p:nvSpPr>
        <p:spPr/>
        <p:txBody>
          <a:bodyPr>
            <a:normAutofit/>
          </a:bodyPr>
          <a:lstStyle/>
          <a:p>
            <a:pPr marR="0" lvl="0" rtl="0"/>
            <a:r>
              <a:rPr lang="en-US" b="1" i="0" u="none" strike="noStrike" baseline="0">
                <a:latin typeface="Times New Roman" panose="02020603050405020304" pitchFamily="18" charset="0"/>
              </a:rPr>
              <a:t>Accuracy and precision are both important aspects of GIS data quality, but they refer to different things.</a:t>
            </a:r>
          </a:p>
          <a:p>
            <a:pPr marR="0" lvl="0" rtl="0"/>
            <a:r>
              <a:rPr lang="en-US" b="1" i="0" u="none" strike="noStrike" baseline="0">
                <a:latin typeface="Times New Roman" panose="02020603050405020304" pitchFamily="18" charset="0"/>
              </a:rPr>
              <a:t>In order to really understand the relevance of accuracy and precision, we should start getting the difference between both term.</a:t>
            </a:r>
          </a:p>
        </p:txBody>
      </p:sp>
    </p:spTree>
    <p:extLst>
      <p:ext uri="{BB962C8B-B14F-4D97-AF65-F5344CB8AC3E}">
        <p14:creationId xmlns:p14="http://schemas.microsoft.com/office/powerpoint/2010/main" val="14402244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Accuracy and Precision</a:t>
            </a:r>
          </a:p>
        </p:txBody>
      </p:sp>
      <p:sp>
        <p:nvSpPr>
          <p:cNvPr id="3" name="Text Placeholder 2"/>
          <p:cNvSpPr>
            <a:spLocks noGrp="1"/>
          </p:cNvSpPr>
          <p:nvPr>
            <p:ph type="body" idx="1"/>
          </p:nvPr>
        </p:nvSpPr>
        <p:spPr/>
        <p:txBody>
          <a:bodyPr>
            <a:normAutofit/>
          </a:bodyPr>
          <a:lstStyle/>
          <a:p>
            <a:pPr marR="0" lvl="0" rtl="0"/>
            <a:r>
              <a:rPr lang="en-US" b="1" i="0" u="none" strike="noStrike" baseline="0">
                <a:latin typeface="Times New Roman" panose="02020603050405020304" pitchFamily="18" charset="0"/>
              </a:rPr>
              <a:t>Accuracy can be defined as the degree or closeness to which the information on a map matches the values in the real world. Therefore, when we refer to accuracy, we are talking about quality of data and about number of errors contained in a certain dataset.</a:t>
            </a:r>
          </a:p>
          <a:p>
            <a:pPr marR="0" lvl="0" rtl="0"/>
            <a:r>
              <a:rPr lang="en-US" b="1" i="0" u="none" strike="noStrike" baseline="0">
                <a:latin typeface="Times New Roman" panose="02020603050405020304" pitchFamily="18" charset="0"/>
              </a:rPr>
              <a:t>In GIS data, accuracy can be referred to a geographic position, but it can be referred also to attribute, or conceptual accuracy.</a:t>
            </a:r>
          </a:p>
        </p:txBody>
      </p:sp>
    </p:spTree>
    <p:extLst>
      <p:ext uri="{BB962C8B-B14F-4D97-AF65-F5344CB8AC3E}">
        <p14:creationId xmlns:p14="http://schemas.microsoft.com/office/powerpoint/2010/main" val="14125901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Accuracy and Precision</a:t>
            </a:r>
          </a:p>
        </p:txBody>
      </p:sp>
      <p:sp>
        <p:nvSpPr>
          <p:cNvPr id="3" name="Text Placeholder 2"/>
          <p:cNvSpPr>
            <a:spLocks noGrp="1"/>
          </p:cNvSpPr>
          <p:nvPr>
            <p:ph type="body" idx="1"/>
          </p:nvPr>
        </p:nvSpPr>
        <p:spPr/>
        <p:txBody>
          <a:bodyPr>
            <a:normAutofit/>
          </a:bodyPr>
          <a:lstStyle/>
          <a:p>
            <a:pPr marR="0" lvl="0" rtl="0"/>
            <a:r>
              <a:rPr lang="en-US" b="1" i="0" u="none" strike="noStrike" baseline="0">
                <a:latin typeface="Times New Roman" panose="02020603050405020304" pitchFamily="18" charset="0"/>
              </a:rPr>
              <a:t>Precision refers how exact is the description of data. </a:t>
            </a:r>
          </a:p>
          <a:p>
            <a:pPr marR="0" lvl="0" rtl="0"/>
            <a:r>
              <a:rPr lang="en-US" b="1" i="0" u="none" strike="noStrike" baseline="0">
                <a:latin typeface="Times New Roman" panose="02020603050405020304" pitchFamily="18" charset="0"/>
              </a:rPr>
              <a:t>Precise data may be inaccurate, because it may be exactly described but inaccurately gathered. </a:t>
            </a:r>
          </a:p>
          <a:p>
            <a:pPr lvl="1"/>
            <a:r>
              <a:rPr lang="en-US" b="1" i="0" u="none" strike="noStrike" baseline="0">
                <a:latin typeface="Times New Roman" panose="02020603050405020304" pitchFamily="18" charset="0"/>
              </a:rPr>
              <a:t>(Maybe the surveyor made a mistake, or the data was recorded wrongly into the database).</a:t>
            </a:r>
          </a:p>
        </p:txBody>
      </p:sp>
    </p:spTree>
    <p:extLst>
      <p:ext uri="{BB962C8B-B14F-4D97-AF65-F5344CB8AC3E}">
        <p14:creationId xmlns:p14="http://schemas.microsoft.com/office/powerpoint/2010/main" val="325468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b="0" i="1" u="none" strike="noStrike" baseline="0">
                <a:latin typeface="Times New Roman" panose="02020603050405020304" pitchFamily="18" charset="0"/>
              </a:rPr>
              <a:t>Precision versus Accuracy</a:t>
            </a:r>
          </a:p>
        </p:txBody>
      </p:sp>
      <p:sp>
        <p:nvSpPr>
          <p:cNvPr id="3" name="Text Placeholder 2"/>
          <p:cNvSpPr>
            <a:spLocks noGrp="1"/>
          </p:cNvSpPr>
          <p:nvPr>
            <p:ph type="body" idx="1"/>
          </p:nvPr>
        </p:nvSpPr>
        <p:spPr>
          <a:xfrm>
            <a:off x="609600" y="914401"/>
            <a:ext cx="3733800" cy="5211764"/>
          </a:xfrm>
        </p:spPr>
        <p:txBody>
          <a:bodyPr>
            <a:normAutofit fontScale="92500"/>
          </a:bodyPr>
          <a:lstStyle/>
          <a:p>
            <a:r>
              <a:rPr lang="en-US"/>
              <a:t>In the series of images, the concept of precision versus accuracy is visualized.  The crosshair of each image represents the true value of the entity and the red dots represent the measure values.  </a:t>
            </a:r>
          </a:p>
        </p:txBody>
      </p:sp>
      <p:pic>
        <p:nvPicPr>
          <p:cNvPr id="4" name="Picture 3"/>
          <p:cNvPicPr/>
          <p:nvPr/>
        </p:nvPicPr>
        <p:blipFill rotWithShape="1">
          <a:blip r:embed="rId2"/>
          <a:srcRect r="819" b="5319"/>
          <a:stretch/>
        </p:blipFill>
        <p:spPr bwMode="auto">
          <a:xfrm>
            <a:off x="4495800" y="762000"/>
            <a:ext cx="7431315" cy="5819776"/>
          </a:xfrm>
          <a:prstGeom prst="rect">
            <a:avLst/>
          </a:prstGeom>
          <a:ln>
            <a:noFill/>
          </a:ln>
          <a:extLst>
            <a:ext uri="{53640926-AAD7-44D8-BBD7-CCE9431645EC}">
              <a14:shadowObscured xmlns:a14="http://schemas.microsoft.com/office/drawing/2010/main"/>
            </a:ext>
          </a:extLst>
        </p:spPr>
      </p:pic>
      <p:sp>
        <p:nvSpPr>
          <p:cNvPr id="5" name="Rectangle 4"/>
          <p:cNvSpPr/>
          <p:nvPr/>
        </p:nvSpPr>
        <p:spPr>
          <a:xfrm>
            <a:off x="4953000" y="762000"/>
            <a:ext cx="2667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476342" y="762000"/>
            <a:ext cx="2801257"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982029" y="3962400"/>
            <a:ext cx="2801257"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741229" y="3933371"/>
            <a:ext cx="3185886"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62172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b="0" i="1" u="none" strike="noStrike" baseline="0">
                <a:latin typeface="Times New Roman" panose="02020603050405020304" pitchFamily="18" charset="0"/>
              </a:rPr>
              <a:t>Precision versus Accuracy. </a:t>
            </a:r>
          </a:p>
        </p:txBody>
      </p:sp>
      <p:sp>
        <p:nvSpPr>
          <p:cNvPr id="3" name="Text Placeholder 2"/>
          <p:cNvSpPr>
            <a:spLocks noGrp="1"/>
          </p:cNvSpPr>
          <p:nvPr>
            <p:ph type="body" idx="1"/>
          </p:nvPr>
        </p:nvSpPr>
        <p:spPr>
          <a:xfrm>
            <a:off x="609600" y="914401"/>
            <a:ext cx="3733800" cy="5211764"/>
          </a:xfrm>
        </p:spPr>
        <p:txBody>
          <a:bodyPr>
            <a:normAutofit fontScale="92500"/>
          </a:bodyPr>
          <a:lstStyle/>
          <a:p>
            <a:r>
              <a:rPr lang="en-US"/>
              <a:t>In the series of images, the concept of precision versus accuracy is visualized.  The crosshair of each image represents the true value of the entity and the red dots represent the measure values.  </a:t>
            </a:r>
          </a:p>
        </p:txBody>
      </p:sp>
      <p:pic>
        <p:nvPicPr>
          <p:cNvPr id="4" name="Picture 3"/>
          <p:cNvPicPr/>
          <p:nvPr/>
        </p:nvPicPr>
        <p:blipFill rotWithShape="1">
          <a:blip r:embed="rId2"/>
          <a:srcRect r="819" b="5319"/>
          <a:stretch/>
        </p:blipFill>
        <p:spPr bwMode="auto">
          <a:xfrm>
            <a:off x="4495800" y="762000"/>
            <a:ext cx="7431315" cy="581977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517712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b="0" i="1" u="none" strike="noStrike" baseline="0">
                <a:latin typeface="Times New Roman" panose="02020603050405020304" pitchFamily="18" charset="0"/>
              </a:rPr>
              <a:t>Precision versus Accuracy</a:t>
            </a:r>
          </a:p>
        </p:txBody>
      </p:sp>
      <p:sp>
        <p:nvSpPr>
          <p:cNvPr id="3" name="Text Placeholder 2"/>
          <p:cNvSpPr>
            <a:spLocks noGrp="1"/>
          </p:cNvSpPr>
          <p:nvPr>
            <p:ph type="body" idx="1"/>
          </p:nvPr>
        </p:nvSpPr>
        <p:spPr>
          <a:xfrm>
            <a:off x="609600" y="914401"/>
            <a:ext cx="4953000" cy="5211764"/>
          </a:xfrm>
        </p:spPr>
        <p:txBody>
          <a:bodyPr>
            <a:normAutofit fontScale="62500" lnSpcReduction="20000"/>
          </a:bodyPr>
          <a:lstStyle/>
          <a:p>
            <a:r>
              <a:rPr lang="en-US"/>
              <a:t>In the series of images, the concept of precision versus accuracy is visualized.  The crosshair of each image represents the true value of the entity and the red dots represent the measure values.  </a:t>
            </a:r>
          </a:p>
          <a:p>
            <a:r>
              <a:rPr lang="en-US"/>
              <a:t>Image A is precise and accurate, image B is precise but not accurate, image C is accurate but imprecise, Image D is neither accurate nor precise.  </a:t>
            </a:r>
          </a:p>
          <a:p>
            <a:r>
              <a:rPr lang="en-US"/>
              <a:t>Understanding both accuracy and precision is important for assessing the usability of a GIS dataset.  When a dataset is inaccurate but highly precise, corrective measures can be taken to adjust the dataset to make it more accurate.</a:t>
            </a:r>
          </a:p>
          <a:p>
            <a:r>
              <a:rPr lang="en-US"/>
              <a:t>Error involves assessing both the imprecision of data and its inaccuracies.</a:t>
            </a:r>
          </a:p>
        </p:txBody>
      </p:sp>
      <p:pic>
        <p:nvPicPr>
          <p:cNvPr id="4" name="Picture 3"/>
          <p:cNvPicPr/>
          <p:nvPr/>
        </p:nvPicPr>
        <p:blipFill rotWithShape="1">
          <a:blip r:embed="rId2"/>
          <a:srcRect r="819" b="5319"/>
          <a:stretch/>
        </p:blipFill>
        <p:spPr bwMode="auto">
          <a:xfrm>
            <a:off x="6261009" y="1981200"/>
            <a:ext cx="5894705" cy="46005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75402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Sources of Inaccuracy and Imprecision</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Some sources of error in GIS data are very obvious, whereas others are more difficult to notice. </a:t>
            </a:r>
          </a:p>
          <a:p>
            <a:pPr marR="0" lvl="0" rtl="0"/>
            <a:r>
              <a:rPr lang="en-US" b="1" i="0" u="none" strike="noStrike" baseline="0">
                <a:latin typeface="Times New Roman" panose="02020603050405020304" pitchFamily="18" charset="0"/>
              </a:rPr>
              <a:t>GIS software can make the users to think that their data is accurate and precise to a degree that is not quite real.</a:t>
            </a:r>
          </a:p>
          <a:p>
            <a:pPr marR="0" lvl="0" rtl="0"/>
            <a:r>
              <a:rPr lang="en-US" b="1" i="0" u="none" strike="noStrike" baseline="0">
                <a:latin typeface="Times New Roman" panose="02020603050405020304" pitchFamily="18" charset="0"/>
              </a:rPr>
              <a:t>Sorces</a:t>
            </a:r>
          </a:p>
          <a:p>
            <a:pPr lvl="1"/>
            <a:r>
              <a:rPr lang="en-US" b="1" i="0" u="none" strike="noStrike" baseline="0">
                <a:latin typeface="Times New Roman" panose="02020603050405020304" pitchFamily="18" charset="0"/>
              </a:rPr>
              <a:t>Scale of GIS Data</a:t>
            </a:r>
          </a:p>
          <a:p>
            <a:pPr lvl="1"/>
            <a:r>
              <a:rPr lang="en-US" b="1" i="0" u="none" strike="noStrike" baseline="0">
                <a:latin typeface="Times New Roman" panose="02020603050405020304" pitchFamily="18" charset="0"/>
              </a:rPr>
              <a:t>Age of GIS Data</a:t>
            </a:r>
          </a:p>
          <a:p>
            <a:pPr lvl="1"/>
            <a:r>
              <a:rPr lang="en-US" b="1" i="0" u="none" strike="noStrike" baseline="0">
                <a:latin typeface="Times New Roman" panose="02020603050405020304" pitchFamily="18" charset="0"/>
              </a:rPr>
              <a:t>GIS Data Formatting Errors</a:t>
            </a:r>
          </a:p>
        </p:txBody>
      </p:sp>
    </p:spTree>
    <p:extLst>
      <p:ext uri="{BB962C8B-B14F-4D97-AF65-F5344CB8AC3E}">
        <p14:creationId xmlns:p14="http://schemas.microsoft.com/office/powerpoint/2010/main" val="4386910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kern="1800">
                <a:latin typeface="Times New Roman" panose="02020603050405020304" pitchFamily="18" charset="0"/>
              </a:rPr>
              <a:t>Errors</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Attribute errors</a:t>
            </a:r>
          </a:p>
          <a:p>
            <a:pPr marR="0" lvl="0" rtl="0"/>
            <a:r>
              <a:rPr lang="en-US" b="1" i="0" u="none" strike="noStrike" baseline="0">
                <a:latin typeface="Times New Roman" panose="02020603050405020304" pitchFamily="18" charset="0"/>
              </a:rPr>
              <a:t>Positional accuracy of GIS data</a:t>
            </a:r>
          </a:p>
          <a:p>
            <a:pPr marR="0" lvl="0" rtl="0"/>
            <a:r>
              <a:rPr lang="en-US" b="1" i="0" u="none" strike="noStrike" baseline="0">
                <a:latin typeface="Times New Roman" panose="02020603050405020304" pitchFamily="18" charset="0"/>
              </a:rPr>
              <a:t>Topological errors</a:t>
            </a:r>
          </a:p>
          <a:p>
            <a:r>
              <a:rPr lang="en-US" b="1" i="0" u="none" strike="noStrike" baseline="0">
                <a:solidFill>
                  <a:srgbClr val="000000"/>
                </a:solidFill>
                <a:latin typeface="Times New Roman" panose="02020603050405020304" pitchFamily="18" charset="0"/>
              </a:rPr>
              <a:t>Intentional GIS data errors</a:t>
            </a:r>
          </a:p>
          <a:p>
            <a:pPr marR="0" lvl="2" rtl="0"/>
            <a:r>
              <a:rPr lang="en-US" b="0" i="1" u="none" strike="noStrike" baseline="0">
                <a:solidFill>
                  <a:srgbClr val="000000"/>
                </a:solidFill>
                <a:latin typeface="Times New Roman" panose="02020603050405020304" pitchFamily="18" charset="0"/>
              </a:rPr>
              <a:t>Generalization of GIS data</a:t>
            </a:r>
          </a:p>
        </p:txBody>
      </p:sp>
    </p:spTree>
    <p:extLst>
      <p:ext uri="{BB962C8B-B14F-4D97-AF65-F5344CB8AC3E}">
        <p14:creationId xmlns:p14="http://schemas.microsoft.com/office/powerpoint/2010/main" val="15457898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lvl="1"/>
            <a:r>
              <a:rPr lang="en-US" sz="3600"/>
              <a:t>Attribute errors</a:t>
            </a:r>
          </a:p>
        </p:txBody>
      </p:sp>
      <p:sp>
        <p:nvSpPr>
          <p:cNvPr id="3" name="Content Placeholder 2"/>
          <p:cNvSpPr>
            <a:spLocks noGrp="1"/>
          </p:cNvSpPr>
          <p:nvPr>
            <p:ph idx="1"/>
          </p:nvPr>
        </p:nvSpPr>
        <p:spPr/>
        <p:txBody>
          <a:bodyPr>
            <a:normAutofit lnSpcReduction="10000"/>
          </a:bodyPr>
          <a:lstStyle/>
          <a:p>
            <a:r>
              <a:rPr lang="en-US"/>
              <a:t>Quite often we can identify quantitative and qualitative errors.</a:t>
            </a:r>
          </a:p>
          <a:p>
            <a:r>
              <a:rPr lang="en-US"/>
              <a:t>A common mistake can happen with label or attribute errors.</a:t>
            </a:r>
          </a:p>
          <a:p>
            <a:r>
              <a:rPr lang="en-US"/>
              <a:t>For instance, an agricultural land may be incorrectly marked as a marsh, and this would cause an error that the map user may not notice because they may not be familiar with the area in question.</a:t>
            </a:r>
          </a:p>
          <a:p>
            <a:r>
              <a:rPr lang="en-US"/>
              <a:t>Quantitative errors may occur also when using instrument that have not been properly calibrated creating subsequent errors hard to identify in the field, but that will cause your project to lose accuracy and reliability.</a:t>
            </a:r>
          </a:p>
          <a:p>
            <a:endParaRPr lang="en-US"/>
          </a:p>
        </p:txBody>
      </p:sp>
    </p:spTree>
    <p:extLst>
      <p:ext uri="{BB962C8B-B14F-4D97-AF65-F5344CB8AC3E}">
        <p14:creationId xmlns:p14="http://schemas.microsoft.com/office/powerpoint/2010/main" val="1157351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Spatial data quality category</a:t>
            </a:r>
          </a:p>
        </p:txBody>
      </p:sp>
      <p:sp>
        <p:nvSpPr>
          <p:cNvPr id="3" name="Text Placeholder 2"/>
          <p:cNvSpPr>
            <a:spLocks noGrp="1"/>
          </p:cNvSpPr>
          <p:nvPr>
            <p:ph type="body" idx="1"/>
          </p:nvPr>
        </p:nvSpPr>
        <p:spPr/>
        <p:txBody>
          <a:bodyPr>
            <a:normAutofit lnSpcReduction="10000"/>
          </a:bodyPr>
          <a:lstStyle/>
          <a:p>
            <a:r>
              <a:rPr lang="en-US" b="1" i="0" u="none" strike="noStrike" baseline="0">
                <a:solidFill>
                  <a:srgbClr val="000000"/>
                </a:solidFill>
                <a:latin typeface="Times New Roman" panose="02020603050405020304" pitchFamily="18" charset="0"/>
              </a:rPr>
              <a:t>Data Completeness: It is basically the measure of totality of features. A data set with minimal amount of missing features can be termed as Complete-Data.</a:t>
            </a:r>
          </a:p>
          <a:p>
            <a:r>
              <a:rPr lang="en-US" b="1" i="0" u="none" strike="noStrike" baseline="0">
                <a:solidFill>
                  <a:srgbClr val="000000"/>
                </a:solidFill>
                <a:latin typeface="Times New Roman" panose="02020603050405020304" pitchFamily="18" charset="0"/>
              </a:rPr>
              <a:t>Data Precision: Precision can be termed as the degree of details that are displayed on a uniform space. </a:t>
            </a:r>
          </a:p>
          <a:p>
            <a:r>
              <a:rPr lang="en-US" b="1" i="0" u="none" strike="noStrike" baseline="0">
                <a:solidFill>
                  <a:srgbClr val="000000"/>
                </a:solidFill>
                <a:latin typeface="Times New Roman" panose="02020603050405020304" pitchFamily="18" charset="0"/>
              </a:rPr>
              <a:t>Data Accuracy: This can be termed as the discrepancy between the actual attributes value and coded attribute value.</a:t>
            </a:r>
          </a:p>
          <a:p>
            <a:r>
              <a:rPr lang="en-US" b="1" i="0" u="none" strike="noStrike" baseline="0">
                <a:solidFill>
                  <a:srgbClr val="000000"/>
                </a:solidFill>
                <a:latin typeface="Times New Roman" panose="02020603050405020304" pitchFamily="18" charset="0"/>
              </a:rPr>
              <a:t>Data Consistency: Data consistency can be termed as the absence of conflicts in a particular database.</a:t>
            </a:r>
          </a:p>
        </p:txBody>
      </p:sp>
    </p:spTree>
    <p:extLst>
      <p:ext uri="{BB962C8B-B14F-4D97-AF65-F5344CB8AC3E}">
        <p14:creationId xmlns:p14="http://schemas.microsoft.com/office/powerpoint/2010/main" val="32234033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3600" b="1" kern="1800">
                <a:solidFill>
                  <a:schemeClr val="tx1"/>
                </a:solidFill>
                <a:latin typeface="Times New Roman" panose="02020603050405020304" pitchFamily="18" charset="0"/>
                <a:ea typeface="+mj-ea"/>
                <a:cs typeface="+mj-cs"/>
              </a:rPr>
              <a:t>Positional accuracy of GIS data</a:t>
            </a:r>
          </a:p>
        </p:txBody>
      </p:sp>
      <p:sp>
        <p:nvSpPr>
          <p:cNvPr id="3" name="Content Placeholder 2"/>
          <p:cNvSpPr>
            <a:spLocks noGrp="1"/>
          </p:cNvSpPr>
          <p:nvPr>
            <p:ph idx="1"/>
          </p:nvPr>
        </p:nvSpPr>
        <p:spPr/>
        <p:txBody>
          <a:bodyPr vert="horz" lIns="91440" tIns="45720" rIns="91440" bIns="45720" rtlCol="0" anchor="ctr">
            <a:normAutofit/>
          </a:bodyPr>
          <a:lstStyle/>
          <a:p>
            <a:r>
              <a:rPr lang="en-US"/>
              <a:t>We also have to pay attention to what has been defined as positional accuracy, which is dependent on the type of data.</a:t>
            </a:r>
          </a:p>
          <a:p>
            <a:r>
              <a:rPr lang="en-US"/>
              <a:t>Cartographers can accurately locate certain features like roads, boundary lines, etc. but other data with less defined position in space such as soil types, may be just an approximate location based on the estimation of the cartographer.</a:t>
            </a:r>
          </a:p>
          <a:p>
            <a:r>
              <a:rPr lang="en-US"/>
              <a:t>Other features, like climate, for instance lack defined boundaries in nature and, therefore, are subject to subjective interpretation.</a:t>
            </a:r>
          </a:p>
        </p:txBody>
      </p:sp>
    </p:spTree>
    <p:extLst>
      <p:ext uri="{BB962C8B-B14F-4D97-AF65-F5344CB8AC3E}">
        <p14:creationId xmlns:p14="http://schemas.microsoft.com/office/powerpoint/2010/main" val="4784278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Topological errors</a:t>
            </a:r>
          </a:p>
        </p:txBody>
      </p:sp>
      <p:sp>
        <p:nvSpPr>
          <p:cNvPr id="3" name="Content Placeholder 2"/>
          <p:cNvSpPr>
            <a:spLocks noGrp="1"/>
          </p:cNvSpPr>
          <p:nvPr>
            <p:ph idx="1"/>
          </p:nvPr>
        </p:nvSpPr>
        <p:spPr/>
        <p:txBody>
          <a:bodyPr/>
          <a:lstStyle/>
          <a:p>
            <a:r>
              <a:rPr lang="en-US"/>
              <a:t>Topological errors occur often during the digitizing process.</a:t>
            </a:r>
          </a:p>
          <a:p>
            <a:r>
              <a:rPr lang="en-US"/>
              <a:t>Errors during digitization or creation of GIS data may result in polygon knots or weird polygons, and loops, and there may be some errors associated with damaged source maps as well.</a:t>
            </a:r>
          </a:p>
        </p:txBody>
      </p:sp>
    </p:spTree>
    <p:extLst>
      <p:ext uri="{BB962C8B-B14F-4D97-AF65-F5344CB8AC3E}">
        <p14:creationId xmlns:p14="http://schemas.microsoft.com/office/powerpoint/2010/main" val="39880441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xamples of topological errors in GIS that can occur during data creation/digitization.  Image: Caitlin Dempsey"/>
          <p:cNvPicPr/>
          <p:nvPr/>
        </p:nvPicPr>
        <p:blipFill rotWithShape="1">
          <a:blip r:embed="rId2" cstate="print">
            <a:extLst>
              <a:ext uri="{28A0092B-C50C-407E-A947-70E740481C1C}">
                <a14:useLocalDpi xmlns:a14="http://schemas.microsoft.com/office/drawing/2010/main" val="0"/>
              </a:ext>
            </a:extLst>
          </a:blip>
          <a:srcRect l="6083" b="44889"/>
          <a:stretch/>
        </p:blipFill>
        <p:spPr bwMode="auto">
          <a:xfrm>
            <a:off x="-152400" y="1875708"/>
            <a:ext cx="6172200" cy="5126908"/>
          </a:xfrm>
          <a:prstGeom prst="rect">
            <a:avLst/>
          </a:prstGeom>
          <a:noFill/>
          <a:ln>
            <a:noFill/>
          </a:ln>
        </p:spPr>
      </p:pic>
      <p:pic>
        <p:nvPicPr>
          <p:cNvPr id="3" name="Picture 2" descr="Examples of topological errors in GIS that can occur during data creation/digitization.  Image: Caitlin Dempsey"/>
          <p:cNvPicPr/>
          <p:nvPr/>
        </p:nvPicPr>
        <p:blipFill rotWithShape="1">
          <a:blip r:embed="rId2" cstate="print">
            <a:extLst>
              <a:ext uri="{28A0092B-C50C-407E-A947-70E740481C1C}">
                <a14:useLocalDpi xmlns:a14="http://schemas.microsoft.com/office/drawing/2010/main" val="0"/>
              </a:ext>
            </a:extLst>
          </a:blip>
          <a:srcRect t="56860" r="29033"/>
          <a:stretch/>
        </p:blipFill>
        <p:spPr bwMode="auto">
          <a:xfrm>
            <a:off x="6553200" y="1850308"/>
            <a:ext cx="5486400" cy="4819650"/>
          </a:xfrm>
          <a:prstGeom prst="rect">
            <a:avLst/>
          </a:prstGeom>
          <a:noFill/>
          <a:ln>
            <a:noFill/>
          </a:ln>
        </p:spPr>
      </p:pic>
      <p:sp>
        <p:nvSpPr>
          <p:cNvPr id="4" name="Rectangle 3"/>
          <p:cNvSpPr/>
          <p:nvPr/>
        </p:nvSpPr>
        <p:spPr>
          <a:xfrm>
            <a:off x="0" y="3629"/>
            <a:ext cx="11615057" cy="954107"/>
          </a:xfrm>
          <a:prstGeom prst="rect">
            <a:avLst/>
          </a:prstGeom>
        </p:spPr>
        <p:txBody>
          <a:bodyPr wrap="square">
            <a:spAutoFit/>
          </a:bodyPr>
          <a:lstStyle/>
          <a:p>
            <a:pPr lvl="1"/>
            <a:r>
              <a:rPr lang="en-US" sz="2800" i="1">
                <a:latin typeface="Times New Roman" panose="02020603050405020304" pitchFamily="18" charset="0"/>
              </a:rPr>
              <a:t>Examples of topological errors in GIS that can occur during data creation/digitization. </a:t>
            </a:r>
            <a:endParaRPr lang="en-US" sz="2800" b="1">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0752030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rtl="0">
              <a:spcBef>
                <a:spcPct val="0"/>
              </a:spcBef>
            </a:pPr>
            <a:r>
              <a:rPr lang="en-US" sz="2800" b="1" u="none" strike="noStrike" baseline="0">
                <a:solidFill>
                  <a:srgbClr val="000000"/>
                </a:solidFill>
                <a:latin typeface="Times New Roman" panose="02020603050405020304" pitchFamily="18" charset="0"/>
              </a:rPr>
              <a:t>Generalization of GIS data</a:t>
            </a:r>
            <a:endParaRPr lang="en-US" sz="2800" b="1" u="none" strike="noStrike" baseline="0">
              <a:latin typeface="Times New Roman" panose="02020603050405020304" pitchFamily="18" charset="0"/>
            </a:endParaRPr>
          </a:p>
        </p:txBody>
      </p:sp>
      <p:sp>
        <p:nvSpPr>
          <p:cNvPr id="3" name="Text Placeholder 2"/>
          <p:cNvSpPr>
            <a:spLocks noGrp="1"/>
          </p:cNvSpPr>
          <p:nvPr>
            <p:ph type="body" idx="1"/>
          </p:nvPr>
        </p:nvSpPr>
        <p:spPr>
          <a:xfrm>
            <a:off x="609600" y="914401"/>
            <a:ext cx="11353800" cy="2438399"/>
          </a:xfrm>
        </p:spPr>
        <p:txBody>
          <a:bodyPr/>
          <a:lstStyle/>
          <a:p>
            <a:r>
              <a:rPr lang="en-US" i="1">
                <a:latin typeface="Times New Roman" panose="02020603050405020304" pitchFamily="18" charset="0"/>
              </a:rPr>
              <a:t>Figure  Generalization reduces the amount of spatial detail in a GIS dataset. The 1:100000 scale USGS map on the left shows far less detail in the coastline than the 1:24000 scale map of Point Sur in California. Maps; USGS Topo maps.</a:t>
            </a:r>
          </a:p>
          <a:p>
            <a:endParaRPr lang="en-US"/>
          </a:p>
        </p:txBody>
      </p:sp>
      <p:pic>
        <p:nvPicPr>
          <p:cNvPr id="4" name="Picture 3"/>
          <p:cNvPicPr/>
          <p:nvPr/>
        </p:nvPicPr>
        <p:blipFill>
          <a:blip r:embed="rId2"/>
          <a:stretch>
            <a:fillRect/>
          </a:stretch>
        </p:blipFill>
        <p:spPr>
          <a:xfrm>
            <a:off x="3314700" y="4114800"/>
            <a:ext cx="5943600" cy="2070735"/>
          </a:xfrm>
          <a:prstGeom prst="rect">
            <a:avLst/>
          </a:prstGeom>
        </p:spPr>
      </p:pic>
    </p:spTree>
    <p:extLst>
      <p:ext uri="{BB962C8B-B14F-4D97-AF65-F5344CB8AC3E}">
        <p14:creationId xmlns:p14="http://schemas.microsoft.com/office/powerpoint/2010/main" val="19507035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Error Modeling</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435521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Error Modeling</a:t>
            </a:r>
          </a:p>
        </p:txBody>
      </p:sp>
      <p:sp>
        <p:nvSpPr>
          <p:cNvPr id="3" name="Text Placeholder 2"/>
          <p:cNvSpPr>
            <a:spLocks noGrp="1"/>
          </p:cNvSpPr>
          <p:nvPr>
            <p:ph type="body" idx="1"/>
          </p:nvPr>
        </p:nvSpPr>
        <p:spPr>
          <a:xfrm>
            <a:off x="609600" y="914401"/>
            <a:ext cx="3733800" cy="5211764"/>
          </a:xfrm>
        </p:spPr>
        <p:txBody>
          <a:bodyPr/>
          <a:lstStyle/>
          <a:p>
            <a:r>
              <a:rPr lang="en-US" i="1">
                <a:latin typeface="Times New Roman" panose="02020603050405020304" pitchFamily="18" charset="0"/>
              </a:rPr>
              <a:t>Error propagation in spatial data handling</a:t>
            </a:r>
            <a:endParaRPr lang="en-US"/>
          </a:p>
        </p:txBody>
      </p:sp>
      <p:pic>
        <p:nvPicPr>
          <p:cNvPr id="4" name="Picture 3" descr="https://ltb.itc.utwente.nl/uploads/studyarea/498/Pics_2015_jpg/Fig9_26.jpg"/>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066800"/>
            <a:ext cx="7543800" cy="5592765"/>
          </a:xfrm>
          <a:prstGeom prst="rect">
            <a:avLst/>
          </a:prstGeom>
          <a:noFill/>
          <a:ln>
            <a:noFill/>
          </a:ln>
        </p:spPr>
      </p:pic>
    </p:spTree>
    <p:extLst>
      <p:ext uri="{BB962C8B-B14F-4D97-AF65-F5344CB8AC3E}">
        <p14:creationId xmlns:p14="http://schemas.microsoft.com/office/powerpoint/2010/main" val="270700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Quantifying error propagation</a:t>
            </a:r>
          </a:p>
        </p:txBody>
      </p:sp>
      <p:sp>
        <p:nvSpPr>
          <p:cNvPr id="3" name="Text Placeholder 2"/>
          <p:cNvSpPr>
            <a:spLocks noGrp="1"/>
          </p:cNvSpPr>
          <p:nvPr>
            <p:ph type="body" idx="1"/>
          </p:nvPr>
        </p:nvSpPr>
        <p:spPr/>
        <p:txBody>
          <a:bodyPr>
            <a:normAutofit fontScale="85000" lnSpcReduction="20000"/>
          </a:bodyPr>
          <a:lstStyle/>
          <a:p>
            <a:pPr marR="0" lvl="0" rtl="0"/>
            <a:r>
              <a:rPr lang="en-US" b="1" i="0" u="none" strike="noStrike" baseline="0">
                <a:latin typeface="Times New Roman" panose="02020603050405020304" pitchFamily="18" charset="0"/>
              </a:rPr>
              <a:t>We will never be able to capture and represent everything that happens in the real world perfectly in a GIS. Hence there is much to recommend the use of testing procedures for assessing accuracy. Various perspectives, motives and approaches for dealing with uncertainty have given rise to a wide range of conceptual models and indices for the description and measurement of error in spatial data. All these approaches have their origins in academic research and have solid theoretical foundations in mathematics and statistics. Here we identify two main approaches for assessing the nature and amount of error propagation:</a:t>
            </a:r>
          </a:p>
          <a:p>
            <a:pPr marR="0" lvl="1" rtl="0"/>
            <a:r>
              <a:rPr lang="en-US" b="1" i="0" u="none" strike="noStrike" baseline="0">
                <a:solidFill>
                  <a:srgbClr val="000000"/>
                </a:solidFill>
                <a:latin typeface="Times New Roman" panose="02020603050405020304" pitchFamily="18" charset="0"/>
              </a:rPr>
              <a:t>testing the accuracy of each state by measurement against the real world; and</a:t>
            </a:r>
          </a:p>
          <a:p>
            <a:pPr marR="0" lvl="1" rtl="0"/>
            <a:r>
              <a:rPr lang="en-US" b="1" i="0" u="none" strike="noStrike" baseline="0">
                <a:solidFill>
                  <a:srgbClr val="000000"/>
                </a:solidFill>
                <a:latin typeface="Times New Roman" panose="02020603050405020304" pitchFamily="18" charset="0"/>
              </a:rPr>
              <a:t>error propagation modelling, either analytically or by means of simulation techniques.</a:t>
            </a:r>
          </a:p>
        </p:txBody>
      </p:sp>
      <p:cxnSp>
        <p:nvCxnSpPr>
          <p:cNvPr id="4" name="Straight Connector 3"/>
          <p:cNvCxnSpPr/>
          <p:nvPr/>
        </p:nvCxnSpPr>
        <p:spPr>
          <a:xfrm flipH="1">
            <a:off x="11049000" y="152400"/>
            <a:ext cx="762000" cy="457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flipV="1">
            <a:off x="11239500" y="76200"/>
            <a:ext cx="457200" cy="609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4823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07651581"/>
              </p:ext>
            </p:extLst>
          </p:nvPr>
        </p:nvGraphicFramePr>
        <p:xfrm>
          <a:off x="152400" y="609613"/>
          <a:ext cx="12039600" cy="5915635"/>
        </p:xfrm>
        <a:graphic>
          <a:graphicData uri="http://schemas.openxmlformats.org/drawingml/2006/table">
            <a:tbl>
              <a:tblPr firstRow="1" firstCol="1" bandRow="1">
                <a:tableStyleId>{5C22544A-7EE6-4342-B048-85BDC9FD1C3A}</a:tableStyleId>
              </a:tblPr>
              <a:tblGrid>
                <a:gridCol w="60198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208619">
                <a:tc>
                  <a:txBody>
                    <a:bodyPr/>
                    <a:lstStyle/>
                    <a:p>
                      <a:pPr algn="just">
                        <a:lnSpc>
                          <a:spcPct val="107000"/>
                        </a:lnSpc>
                        <a:spcAft>
                          <a:spcPts val="0"/>
                        </a:spcAft>
                      </a:pPr>
                      <a:r>
                        <a:rPr lang="en-US" sz="3200">
                          <a:solidFill>
                            <a:schemeClr val="tx1"/>
                          </a:solidFill>
                          <a:effectLst/>
                        </a:rPr>
                        <a:t>Coordinate adjustments</a:t>
                      </a:r>
                      <a:endParaRPr lang="en-US" sz="3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tc>
                  <a:txBody>
                    <a:bodyPr/>
                    <a:lstStyle/>
                    <a:p>
                      <a:pPr algn="just">
                        <a:lnSpc>
                          <a:spcPct val="107000"/>
                        </a:lnSpc>
                        <a:spcAft>
                          <a:spcPts val="0"/>
                        </a:spcAft>
                      </a:pPr>
                      <a:r>
                        <a:rPr lang="en-US" sz="3200">
                          <a:solidFill>
                            <a:schemeClr val="tx1"/>
                          </a:solidFill>
                          <a:effectLst/>
                        </a:rPr>
                        <a:t>Generalization</a:t>
                      </a:r>
                      <a:endParaRPr lang="en-US" sz="3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extLst>
                  <a:ext uri="{0D108BD9-81ED-4DB2-BD59-A6C34878D82A}">
                    <a16:rowId xmlns:a16="http://schemas.microsoft.com/office/drawing/2014/main" val="10000"/>
                  </a:ext>
                </a:extLst>
              </a:tr>
              <a:tr h="208619">
                <a:tc>
                  <a:txBody>
                    <a:bodyPr/>
                    <a:lstStyle/>
                    <a:p>
                      <a:pPr algn="just">
                        <a:lnSpc>
                          <a:spcPct val="107000"/>
                        </a:lnSpc>
                        <a:spcAft>
                          <a:spcPts val="0"/>
                        </a:spcAft>
                      </a:pPr>
                      <a:r>
                        <a:rPr lang="en-US" sz="3200">
                          <a:effectLst/>
                        </a:rPr>
                        <a:t>- rubber sheeting/transformations</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tc>
                  <a:txBody>
                    <a:bodyPr/>
                    <a:lstStyle/>
                    <a:p>
                      <a:pPr algn="just">
                        <a:lnSpc>
                          <a:spcPct val="107000"/>
                        </a:lnSpc>
                        <a:spcAft>
                          <a:spcPts val="0"/>
                        </a:spcAft>
                      </a:pPr>
                      <a:r>
                        <a:rPr lang="en-US" sz="3200">
                          <a:effectLst/>
                        </a:rPr>
                        <a:t>- linear alignment</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extLst>
                  <a:ext uri="{0D108BD9-81ED-4DB2-BD59-A6C34878D82A}">
                    <a16:rowId xmlns:a16="http://schemas.microsoft.com/office/drawing/2014/main" val="10001"/>
                  </a:ext>
                </a:extLst>
              </a:tr>
              <a:tr h="208619">
                <a:tc>
                  <a:txBody>
                    <a:bodyPr/>
                    <a:lstStyle/>
                    <a:p>
                      <a:pPr algn="just">
                        <a:lnSpc>
                          <a:spcPct val="107000"/>
                        </a:lnSpc>
                        <a:spcAft>
                          <a:spcPts val="0"/>
                        </a:spcAft>
                      </a:pPr>
                      <a:r>
                        <a:rPr lang="en-US" sz="3200">
                          <a:effectLst/>
                        </a:rPr>
                        <a:t>- projection changes</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tc>
                  <a:txBody>
                    <a:bodyPr/>
                    <a:lstStyle/>
                    <a:p>
                      <a:pPr algn="just">
                        <a:lnSpc>
                          <a:spcPct val="107000"/>
                        </a:lnSpc>
                        <a:spcAft>
                          <a:spcPts val="0"/>
                        </a:spcAft>
                      </a:pPr>
                      <a:r>
                        <a:rPr lang="en-US" sz="3200">
                          <a:effectLst/>
                        </a:rPr>
                        <a:t>- line simplification</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extLst>
                  <a:ext uri="{0D108BD9-81ED-4DB2-BD59-A6C34878D82A}">
                    <a16:rowId xmlns:a16="http://schemas.microsoft.com/office/drawing/2014/main" val="10002"/>
                  </a:ext>
                </a:extLst>
              </a:tr>
              <a:tr h="208619">
                <a:tc>
                  <a:txBody>
                    <a:bodyPr/>
                    <a:lstStyle/>
                    <a:p>
                      <a:pPr algn="just">
                        <a:lnSpc>
                          <a:spcPct val="107000"/>
                        </a:lnSpc>
                        <a:spcAft>
                          <a:spcPts val="0"/>
                        </a:spcAft>
                      </a:pPr>
                      <a:r>
                        <a:rPr lang="en-US" sz="3200">
                          <a:effectLst/>
                        </a:rPr>
                        <a:t>- datum conversions</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tc>
                  <a:txBody>
                    <a:bodyPr/>
                    <a:lstStyle/>
                    <a:p>
                      <a:pPr algn="just">
                        <a:lnSpc>
                          <a:spcPct val="107000"/>
                        </a:lnSpc>
                        <a:spcAft>
                          <a:spcPts val="0"/>
                        </a:spcAft>
                      </a:pPr>
                      <a:r>
                        <a:rPr lang="en-US" sz="3200">
                          <a:effectLst/>
                        </a:rPr>
                        <a:t>- addition/deletion of vertices</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extLst>
                  <a:ext uri="{0D108BD9-81ED-4DB2-BD59-A6C34878D82A}">
                    <a16:rowId xmlns:a16="http://schemas.microsoft.com/office/drawing/2014/main" val="10003"/>
                  </a:ext>
                </a:extLst>
              </a:tr>
              <a:tr h="208619">
                <a:tc>
                  <a:txBody>
                    <a:bodyPr/>
                    <a:lstStyle/>
                    <a:p>
                      <a:pPr algn="just">
                        <a:lnSpc>
                          <a:spcPct val="107000"/>
                        </a:lnSpc>
                        <a:spcAft>
                          <a:spcPts val="0"/>
                        </a:spcAft>
                      </a:pPr>
                      <a:r>
                        <a:rPr lang="en-US" sz="3200">
                          <a:effectLst/>
                        </a:rPr>
                        <a:t>- rescaling</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tc>
                  <a:txBody>
                    <a:bodyPr/>
                    <a:lstStyle/>
                    <a:p>
                      <a:pPr algn="just">
                        <a:lnSpc>
                          <a:spcPct val="107000"/>
                        </a:lnSpc>
                        <a:spcAft>
                          <a:spcPts val="0"/>
                        </a:spcAft>
                      </a:pPr>
                      <a:r>
                        <a:rPr lang="en-US" sz="3200">
                          <a:effectLst/>
                        </a:rPr>
                        <a:t>- linear displacement</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extLst>
                  <a:ext uri="{0D108BD9-81ED-4DB2-BD59-A6C34878D82A}">
                    <a16:rowId xmlns:a16="http://schemas.microsoft.com/office/drawing/2014/main" val="10004"/>
                  </a:ext>
                </a:extLst>
              </a:tr>
              <a:tr h="208619">
                <a:tc>
                  <a:txBody>
                    <a:bodyPr/>
                    <a:lstStyle/>
                    <a:p>
                      <a:pPr algn="just">
                        <a:lnSpc>
                          <a:spcPct val="107000"/>
                        </a:lnSpc>
                        <a:spcAft>
                          <a:spcPts val="0"/>
                        </a:spcAft>
                      </a:pPr>
                      <a:r>
                        <a:rPr lang="en-US" sz="3200">
                          <a:solidFill>
                            <a:schemeClr val="tx1"/>
                          </a:solidFill>
                          <a:effectLst/>
                        </a:rPr>
                        <a:t>Feature Editing</a:t>
                      </a:r>
                      <a:endParaRPr lang="en-US" sz="3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noFill/>
                  </a:tcPr>
                </a:tc>
                <a:tc>
                  <a:txBody>
                    <a:bodyPr/>
                    <a:lstStyle/>
                    <a:p>
                      <a:pPr algn="just">
                        <a:lnSpc>
                          <a:spcPct val="107000"/>
                        </a:lnSpc>
                        <a:spcAft>
                          <a:spcPts val="0"/>
                        </a:spcAft>
                      </a:pPr>
                      <a:r>
                        <a:rPr lang="en-US" sz="3200" b="1">
                          <a:solidFill>
                            <a:schemeClr val="tx1"/>
                          </a:solidFill>
                          <a:effectLst/>
                        </a:rPr>
                        <a:t>Raster/Vector Conversions</a:t>
                      </a:r>
                      <a:endParaRPr lang="en-US" sz="32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noFill/>
                  </a:tcPr>
                </a:tc>
                <a:extLst>
                  <a:ext uri="{0D108BD9-81ED-4DB2-BD59-A6C34878D82A}">
                    <a16:rowId xmlns:a16="http://schemas.microsoft.com/office/drawing/2014/main" val="10005"/>
                  </a:ext>
                </a:extLst>
              </a:tr>
              <a:tr h="208619">
                <a:tc>
                  <a:txBody>
                    <a:bodyPr/>
                    <a:lstStyle/>
                    <a:p>
                      <a:pPr algn="just">
                        <a:lnSpc>
                          <a:spcPct val="107000"/>
                        </a:lnSpc>
                        <a:spcAft>
                          <a:spcPts val="0"/>
                        </a:spcAft>
                      </a:pPr>
                      <a:r>
                        <a:rPr lang="en-US" sz="3200">
                          <a:effectLst/>
                        </a:rPr>
                        <a:t>- line snapping</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tc>
                  <a:txBody>
                    <a:bodyPr/>
                    <a:lstStyle/>
                    <a:p>
                      <a:pPr algn="just">
                        <a:lnSpc>
                          <a:spcPct val="107000"/>
                        </a:lnSpc>
                        <a:spcAft>
                          <a:spcPts val="0"/>
                        </a:spcAft>
                      </a:pPr>
                      <a:r>
                        <a:rPr lang="en-US" sz="3200">
                          <a:effectLst/>
                        </a:rPr>
                        <a:t>- raster cells to polygons</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extLst>
                  <a:ext uri="{0D108BD9-81ED-4DB2-BD59-A6C34878D82A}">
                    <a16:rowId xmlns:a16="http://schemas.microsoft.com/office/drawing/2014/main" val="10006"/>
                  </a:ext>
                </a:extLst>
              </a:tr>
              <a:tr h="208619">
                <a:tc>
                  <a:txBody>
                    <a:bodyPr/>
                    <a:lstStyle/>
                    <a:p>
                      <a:pPr algn="just">
                        <a:lnSpc>
                          <a:spcPct val="107000"/>
                        </a:lnSpc>
                        <a:spcAft>
                          <a:spcPts val="0"/>
                        </a:spcAft>
                      </a:pPr>
                      <a:r>
                        <a:rPr lang="en-US" sz="3200">
                          <a:effectLst/>
                        </a:rPr>
                        <a:t>- extension of lines to intersection</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tc>
                  <a:txBody>
                    <a:bodyPr/>
                    <a:lstStyle/>
                    <a:p>
                      <a:pPr algn="just">
                        <a:lnSpc>
                          <a:spcPct val="107000"/>
                        </a:lnSpc>
                        <a:spcAft>
                          <a:spcPts val="0"/>
                        </a:spcAft>
                      </a:pPr>
                      <a:r>
                        <a:rPr lang="en-US" sz="3200">
                          <a:effectLst/>
                        </a:rPr>
                        <a:t>- polygons to raster cells</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extLst>
                  <a:ext uri="{0D108BD9-81ED-4DB2-BD59-A6C34878D82A}">
                    <a16:rowId xmlns:a16="http://schemas.microsoft.com/office/drawing/2014/main" val="10007"/>
                  </a:ext>
                </a:extLst>
              </a:tr>
              <a:tr h="208619">
                <a:tc>
                  <a:txBody>
                    <a:bodyPr/>
                    <a:lstStyle/>
                    <a:p>
                      <a:pPr algn="just">
                        <a:lnSpc>
                          <a:spcPct val="107000"/>
                        </a:lnSpc>
                        <a:spcAft>
                          <a:spcPts val="0"/>
                        </a:spcAft>
                      </a:pPr>
                      <a:r>
                        <a:rPr lang="en-US" sz="3200">
                          <a:effectLst/>
                        </a:rPr>
                        <a:t>- reshaping</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tc>
                  <a:txBody>
                    <a:bodyPr/>
                    <a:lstStyle/>
                    <a:p>
                      <a:pPr algn="just">
                        <a:lnSpc>
                          <a:spcPct val="107000"/>
                        </a:lnSpc>
                        <a:spcAft>
                          <a:spcPts val="0"/>
                        </a:spcAft>
                      </a:pPr>
                      <a:r>
                        <a:rPr lang="en-US" sz="3200">
                          <a:effectLst/>
                        </a:rPr>
                        <a:t>- assignment of point attributes</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extLst>
                  <a:ext uri="{0D108BD9-81ED-4DB2-BD59-A6C34878D82A}">
                    <a16:rowId xmlns:a16="http://schemas.microsoft.com/office/drawing/2014/main" val="10008"/>
                  </a:ext>
                </a:extLst>
              </a:tr>
              <a:tr h="208619">
                <a:tc>
                  <a:txBody>
                    <a:bodyPr/>
                    <a:lstStyle/>
                    <a:p>
                      <a:pPr algn="just">
                        <a:lnSpc>
                          <a:spcPct val="107000"/>
                        </a:lnSpc>
                        <a:spcAft>
                          <a:spcPts val="0"/>
                        </a:spcAft>
                      </a:pPr>
                      <a:r>
                        <a:rPr lang="en-US" sz="3200">
                          <a:effectLst/>
                        </a:rPr>
                        <a:t>- moving/copying</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tc>
                  <a:txBody>
                    <a:bodyPr/>
                    <a:lstStyle/>
                    <a:p>
                      <a:pPr algn="just">
                        <a:lnSpc>
                          <a:spcPct val="107000"/>
                        </a:lnSpc>
                        <a:spcAft>
                          <a:spcPts val="0"/>
                        </a:spcAft>
                      </a:pPr>
                      <a:r>
                        <a:rPr lang="en-US" sz="3200">
                          <a:effectLst/>
                        </a:rPr>
                        <a:t>- to raster cells</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extLst>
                  <a:ext uri="{0D108BD9-81ED-4DB2-BD59-A6C34878D82A}">
                    <a16:rowId xmlns:a16="http://schemas.microsoft.com/office/drawing/2014/main" val="10009"/>
                  </a:ext>
                </a:extLst>
              </a:tr>
              <a:tr h="208619">
                <a:tc>
                  <a:txBody>
                    <a:bodyPr/>
                    <a:lstStyle/>
                    <a:p>
                      <a:pPr algn="just">
                        <a:lnSpc>
                          <a:spcPct val="107000"/>
                        </a:lnSpc>
                        <a:spcAft>
                          <a:spcPts val="0"/>
                        </a:spcAft>
                      </a:pPr>
                      <a:r>
                        <a:rPr lang="en-US" sz="3200">
                          <a:effectLst/>
                        </a:rPr>
                        <a:t>- elimination of spurious polygons</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tc>
                  <a:txBody>
                    <a:bodyPr/>
                    <a:lstStyle/>
                    <a:p>
                      <a:pPr algn="just">
                        <a:lnSpc>
                          <a:spcPct val="107000"/>
                        </a:lnSpc>
                        <a:spcAft>
                          <a:spcPts val="0"/>
                        </a:spcAft>
                      </a:pPr>
                      <a:r>
                        <a:rPr lang="en-US" sz="3200">
                          <a:effectLst/>
                        </a:rPr>
                        <a:t>- post-scanner line thinning</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extLst>
                  <a:ext uri="{0D108BD9-81ED-4DB2-BD59-A6C34878D82A}">
                    <a16:rowId xmlns:a16="http://schemas.microsoft.com/office/drawing/2014/main" val="10010"/>
                  </a:ext>
                </a:extLst>
              </a:tr>
            </a:tbl>
          </a:graphicData>
        </a:graphic>
      </p:graphicFrame>
      <p:sp>
        <p:nvSpPr>
          <p:cNvPr id="3" name="Title 1"/>
          <p:cNvSpPr txBox="1">
            <a:spLocks/>
          </p:cNvSpPr>
          <p:nvPr/>
        </p:nvSpPr>
        <p:spPr>
          <a:xfrm>
            <a:off x="609600" y="-19665"/>
            <a:ext cx="10972800" cy="762000"/>
          </a:xfrm>
          <a:prstGeom prst="rect">
            <a:avLst/>
          </a:prstGeom>
        </p:spPr>
        <p:txBody>
          <a:bodyPr>
            <a:normAutofit fontScale="75000" lnSpcReduction="20000"/>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b="0" i="1">
                <a:solidFill>
                  <a:srgbClr val="212529"/>
                </a:solidFill>
                <a:latin typeface="Times New Roman" panose="02020603050405020304" pitchFamily="18" charset="0"/>
              </a:rPr>
              <a:t>Some common sources of error that may be introduced into GIS analyses</a:t>
            </a:r>
            <a:endParaRPr lang="en-US" b="0" i="1">
              <a:solidFill>
                <a:srgbClr val="212529"/>
              </a:solidFill>
              <a:latin typeface="Arial" panose="020B0604020202020204" pitchFamily="34" charset="0"/>
            </a:endParaRPr>
          </a:p>
        </p:txBody>
      </p:sp>
      <p:cxnSp>
        <p:nvCxnSpPr>
          <p:cNvPr id="4" name="Straight Connector 3"/>
          <p:cNvCxnSpPr/>
          <p:nvPr/>
        </p:nvCxnSpPr>
        <p:spPr>
          <a:xfrm flipH="1">
            <a:off x="11049000" y="152400"/>
            <a:ext cx="762000" cy="457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flipV="1">
            <a:off x="11239500" y="76200"/>
            <a:ext cx="457200" cy="609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55151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08568036"/>
              </p:ext>
            </p:extLst>
          </p:nvPr>
        </p:nvGraphicFramePr>
        <p:xfrm>
          <a:off x="152400" y="609613"/>
          <a:ext cx="12039600" cy="3732611"/>
        </p:xfrm>
        <a:graphic>
          <a:graphicData uri="http://schemas.openxmlformats.org/drawingml/2006/table">
            <a:tbl>
              <a:tblPr firstRow="1" firstCol="1" bandRow="1">
                <a:tableStyleId>{5C22544A-7EE6-4342-B048-85BDC9FD1C3A}</a:tableStyleId>
              </a:tblPr>
              <a:tblGrid>
                <a:gridCol w="60198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208619">
                <a:tc>
                  <a:txBody>
                    <a:bodyPr/>
                    <a:lstStyle/>
                    <a:p>
                      <a:pPr algn="just">
                        <a:lnSpc>
                          <a:spcPct val="107000"/>
                        </a:lnSpc>
                        <a:spcAft>
                          <a:spcPts val="0"/>
                        </a:spcAft>
                      </a:pPr>
                      <a:r>
                        <a:rPr lang="en-US" sz="3200" b="1">
                          <a:solidFill>
                            <a:schemeClr val="tx1"/>
                          </a:solidFill>
                          <a:effectLst/>
                        </a:rPr>
                        <a:t>Attribute editing</a:t>
                      </a:r>
                      <a:endParaRPr lang="en-US" sz="32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tc>
                  <a:txBody>
                    <a:bodyPr/>
                    <a:lstStyle/>
                    <a:p>
                      <a:pPr algn="just">
                        <a:lnSpc>
                          <a:spcPct val="107000"/>
                        </a:lnSpc>
                        <a:spcAft>
                          <a:spcPts val="0"/>
                        </a:spcAft>
                      </a:pPr>
                      <a:r>
                        <a:rPr lang="en-US" sz="3200" b="1">
                          <a:solidFill>
                            <a:schemeClr val="tx1"/>
                          </a:solidFill>
                          <a:effectLst/>
                        </a:rPr>
                        <a:t>Data input and Management</a:t>
                      </a:r>
                      <a:endParaRPr lang="en-US" sz="32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extLst>
                  <a:ext uri="{0D108BD9-81ED-4DB2-BD59-A6C34878D82A}">
                    <a16:rowId xmlns:a16="http://schemas.microsoft.com/office/drawing/2014/main" val="10000"/>
                  </a:ext>
                </a:extLst>
              </a:tr>
              <a:tr h="208619">
                <a:tc>
                  <a:txBody>
                    <a:bodyPr/>
                    <a:lstStyle/>
                    <a:p>
                      <a:pPr algn="just">
                        <a:lnSpc>
                          <a:spcPct val="107000"/>
                        </a:lnSpc>
                        <a:spcAft>
                          <a:spcPts val="0"/>
                        </a:spcAft>
                      </a:pPr>
                      <a:r>
                        <a:rPr lang="en-US" sz="3200">
                          <a:effectLst/>
                        </a:rPr>
                        <a:t>- numeric calculation and change</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tc>
                  <a:txBody>
                    <a:bodyPr/>
                    <a:lstStyle/>
                    <a:p>
                      <a:pPr algn="just">
                        <a:lnSpc>
                          <a:spcPct val="107000"/>
                        </a:lnSpc>
                        <a:spcAft>
                          <a:spcPts val="0"/>
                        </a:spcAft>
                      </a:pPr>
                      <a:r>
                        <a:rPr lang="en-US" sz="3200">
                          <a:effectLst/>
                        </a:rPr>
                        <a:t>- digitizing</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extLst>
                  <a:ext uri="{0D108BD9-81ED-4DB2-BD59-A6C34878D82A}">
                    <a16:rowId xmlns:a16="http://schemas.microsoft.com/office/drawing/2014/main" val="10001"/>
                  </a:ext>
                </a:extLst>
              </a:tr>
              <a:tr h="208619">
                <a:tc>
                  <a:txBody>
                    <a:bodyPr/>
                    <a:lstStyle/>
                    <a:p>
                      <a:pPr algn="just">
                        <a:lnSpc>
                          <a:spcPct val="107000"/>
                        </a:lnSpc>
                        <a:spcAft>
                          <a:spcPts val="0"/>
                        </a:spcAft>
                      </a:pPr>
                      <a:r>
                        <a:rPr lang="en-US" sz="3200">
                          <a:effectLst/>
                        </a:rPr>
                        <a:t>- text value changes/substitution</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tc>
                  <a:txBody>
                    <a:bodyPr/>
                    <a:lstStyle/>
                    <a:p>
                      <a:pPr algn="just">
                        <a:lnSpc>
                          <a:spcPct val="107000"/>
                        </a:lnSpc>
                        <a:spcAft>
                          <a:spcPts val="0"/>
                        </a:spcAft>
                      </a:pPr>
                      <a:r>
                        <a:rPr lang="en-US" sz="3200">
                          <a:effectLst/>
                        </a:rPr>
                        <a:t>- scanning</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extLst>
                  <a:ext uri="{0D108BD9-81ED-4DB2-BD59-A6C34878D82A}">
                    <a16:rowId xmlns:a16="http://schemas.microsoft.com/office/drawing/2014/main" val="10002"/>
                  </a:ext>
                </a:extLst>
              </a:tr>
              <a:tr h="208619">
                <a:tc>
                  <a:txBody>
                    <a:bodyPr/>
                    <a:lstStyle/>
                    <a:p>
                      <a:pPr algn="just">
                        <a:lnSpc>
                          <a:spcPct val="107000"/>
                        </a:lnSpc>
                        <a:spcAft>
                          <a:spcPts val="0"/>
                        </a:spcAft>
                      </a:pPr>
                      <a:r>
                        <a:rPr lang="en-US" sz="3200">
                          <a:effectLst/>
                        </a:rPr>
                        <a:t>- re-definition of attributes</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tc>
                  <a:txBody>
                    <a:bodyPr/>
                    <a:lstStyle/>
                    <a:p>
                      <a:pPr algn="just">
                        <a:lnSpc>
                          <a:spcPct val="107000"/>
                        </a:lnSpc>
                        <a:spcAft>
                          <a:spcPts val="0"/>
                        </a:spcAft>
                      </a:pPr>
                      <a:r>
                        <a:rPr lang="en-US" sz="3200">
                          <a:effectLst/>
                        </a:rPr>
                        <a:t>- topological construction / spatial indexing</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extLst>
                  <a:ext uri="{0D108BD9-81ED-4DB2-BD59-A6C34878D82A}">
                    <a16:rowId xmlns:a16="http://schemas.microsoft.com/office/drawing/2014/main" val="10003"/>
                  </a:ext>
                </a:extLst>
              </a:tr>
              <a:tr h="208619">
                <a:tc>
                  <a:txBody>
                    <a:bodyPr/>
                    <a:lstStyle/>
                    <a:p>
                      <a:pPr algn="just">
                        <a:lnSpc>
                          <a:spcPct val="107000"/>
                        </a:lnSpc>
                        <a:spcAft>
                          <a:spcPts val="0"/>
                        </a:spcAft>
                      </a:pPr>
                      <a:r>
                        <a:rPr lang="en-US" sz="3200">
                          <a:effectLst/>
                        </a:rPr>
                        <a:t>- attribute value update</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tc>
                  <a:txBody>
                    <a:bodyPr/>
                    <a:lstStyle/>
                    <a:p>
                      <a:pPr algn="just">
                        <a:lnSpc>
                          <a:spcPct val="107000"/>
                        </a:lnSpc>
                        <a:spcAft>
                          <a:spcPts val="0"/>
                        </a:spcAft>
                      </a:pPr>
                      <a:r>
                        <a:rPr lang="en-US" sz="3200">
                          <a:effectLst/>
                        </a:rPr>
                        <a:t>- dissolving polygons with same attributes</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extLst>
                  <a:ext uri="{0D108BD9-81ED-4DB2-BD59-A6C34878D82A}">
                    <a16:rowId xmlns:a16="http://schemas.microsoft.com/office/drawing/2014/main" val="10004"/>
                  </a:ext>
                </a:extLst>
              </a:tr>
            </a:tbl>
          </a:graphicData>
        </a:graphic>
      </p:graphicFrame>
      <p:sp>
        <p:nvSpPr>
          <p:cNvPr id="3" name="Title 1"/>
          <p:cNvSpPr txBox="1">
            <a:spLocks/>
          </p:cNvSpPr>
          <p:nvPr/>
        </p:nvSpPr>
        <p:spPr>
          <a:xfrm>
            <a:off x="609600" y="-19665"/>
            <a:ext cx="10972800" cy="762000"/>
          </a:xfrm>
          <a:prstGeom prst="rect">
            <a:avLst/>
          </a:prstGeom>
        </p:spPr>
        <p:txBody>
          <a:bodyPr>
            <a:normAutofit fontScale="75000" lnSpcReduction="20000"/>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b="0" i="1">
                <a:solidFill>
                  <a:srgbClr val="212529"/>
                </a:solidFill>
                <a:latin typeface="Times New Roman" panose="02020603050405020304" pitchFamily="18" charset="0"/>
              </a:rPr>
              <a:t>Some common sources of error that may be introduced into GIS analyses</a:t>
            </a:r>
            <a:endParaRPr lang="en-US" b="0" i="1">
              <a:solidFill>
                <a:srgbClr val="212529"/>
              </a:solidFill>
              <a:latin typeface="Arial" panose="020B0604020202020204" pitchFamily="34" charset="0"/>
            </a:endParaRPr>
          </a:p>
        </p:txBody>
      </p:sp>
      <p:cxnSp>
        <p:nvCxnSpPr>
          <p:cNvPr id="4" name="Straight Connector 3"/>
          <p:cNvCxnSpPr/>
          <p:nvPr/>
        </p:nvCxnSpPr>
        <p:spPr>
          <a:xfrm flipH="1">
            <a:off x="11049000" y="152400"/>
            <a:ext cx="762000" cy="457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flipV="1">
            <a:off x="11239500" y="76200"/>
            <a:ext cx="457200" cy="609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6310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08404081"/>
              </p:ext>
            </p:extLst>
          </p:nvPr>
        </p:nvGraphicFramePr>
        <p:xfrm>
          <a:off x="152400" y="609613"/>
          <a:ext cx="12039600" cy="3226710"/>
        </p:xfrm>
        <a:graphic>
          <a:graphicData uri="http://schemas.openxmlformats.org/drawingml/2006/table">
            <a:tbl>
              <a:tblPr firstRow="1" firstCol="1" bandRow="1">
                <a:tableStyleId>{5C22544A-7EE6-4342-B048-85BDC9FD1C3A}</a:tableStyleId>
              </a:tblPr>
              <a:tblGrid>
                <a:gridCol w="60198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208619">
                <a:tc>
                  <a:txBody>
                    <a:bodyPr/>
                    <a:lstStyle/>
                    <a:p>
                      <a:pPr algn="just">
                        <a:lnSpc>
                          <a:spcPct val="107000"/>
                        </a:lnSpc>
                        <a:spcAft>
                          <a:spcPts val="0"/>
                        </a:spcAft>
                      </a:pPr>
                      <a:r>
                        <a:rPr lang="en-US" sz="3200" b="1">
                          <a:solidFill>
                            <a:schemeClr val="tx1"/>
                          </a:solidFill>
                          <a:effectLst/>
                        </a:rPr>
                        <a:t>Boolean Operations</a:t>
                      </a:r>
                      <a:endParaRPr lang="en-US" sz="32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tc>
                  <a:txBody>
                    <a:bodyPr/>
                    <a:lstStyle/>
                    <a:p>
                      <a:pPr algn="just">
                        <a:lnSpc>
                          <a:spcPct val="107000"/>
                        </a:lnSpc>
                        <a:spcAft>
                          <a:spcPts val="0"/>
                        </a:spcAft>
                      </a:pPr>
                      <a:r>
                        <a:rPr lang="en-US" sz="3200" b="1">
                          <a:solidFill>
                            <a:schemeClr val="tx1"/>
                          </a:solidFill>
                          <a:effectLst/>
                        </a:rPr>
                        <a:t>Surface modelling</a:t>
                      </a:r>
                      <a:endParaRPr lang="en-US" sz="32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extLst>
                  <a:ext uri="{0D108BD9-81ED-4DB2-BD59-A6C34878D82A}">
                    <a16:rowId xmlns:a16="http://schemas.microsoft.com/office/drawing/2014/main" val="10000"/>
                  </a:ext>
                </a:extLst>
              </a:tr>
              <a:tr h="208619">
                <a:tc>
                  <a:txBody>
                    <a:bodyPr/>
                    <a:lstStyle/>
                    <a:p>
                      <a:pPr algn="just">
                        <a:lnSpc>
                          <a:spcPct val="107000"/>
                        </a:lnSpc>
                        <a:spcAft>
                          <a:spcPts val="0"/>
                        </a:spcAft>
                      </a:pPr>
                      <a:r>
                        <a:rPr lang="en-US" sz="3200">
                          <a:effectLst/>
                        </a:rPr>
                        <a:t>- polygon on polygon</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tc>
                  <a:txBody>
                    <a:bodyPr/>
                    <a:lstStyle/>
                    <a:p>
                      <a:pPr algn="just">
                        <a:lnSpc>
                          <a:spcPct val="107000"/>
                        </a:lnSpc>
                        <a:spcAft>
                          <a:spcPts val="0"/>
                        </a:spcAft>
                      </a:pPr>
                      <a:r>
                        <a:rPr lang="en-US" sz="3200">
                          <a:effectLst/>
                        </a:rPr>
                        <a:t>- contour/lattice generation</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extLst>
                  <a:ext uri="{0D108BD9-81ED-4DB2-BD59-A6C34878D82A}">
                    <a16:rowId xmlns:a16="http://schemas.microsoft.com/office/drawing/2014/main" val="10001"/>
                  </a:ext>
                </a:extLst>
              </a:tr>
              <a:tr h="208619">
                <a:tc>
                  <a:txBody>
                    <a:bodyPr/>
                    <a:lstStyle/>
                    <a:p>
                      <a:pPr algn="just">
                        <a:lnSpc>
                          <a:spcPct val="107000"/>
                        </a:lnSpc>
                        <a:spcAft>
                          <a:spcPts val="0"/>
                        </a:spcAft>
                      </a:pPr>
                      <a:r>
                        <a:rPr lang="en-US" sz="3200">
                          <a:effectLst/>
                        </a:rPr>
                        <a:t>- polygon on line</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tc>
                  <a:txBody>
                    <a:bodyPr/>
                    <a:lstStyle/>
                    <a:p>
                      <a:pPr algn="just">
                        <a:lnSpc>
                          <a:spcPct val="107000"/>
                        </a:lnSpc>
                        <a:spcAft>
                          <a:spcPts val="0"/>
                        </a:spcAft>
                      </a:pPr>
                      <a:r>
                        <a:rPr lang="en-US" sz="3200">
                          <a:effectLst/>
                        </a:rPr>
                        <a:t>- TIN formation</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extLst>
                  <a:ext uri="{0D108BD9-81ED-4DB2-BD59-A6C34878D82A}">
                    <a16:rowId xmlns:a16="http://schemas.microsoft.com/office/drawing/2014/main" val="10002"/>
                  </a:ext>
                </a:extLst>
              </a:tr>
              <a:tr h="208619">
                <a:tc>
                  <a:txBody>
                    <a:bodyPr/>
                    <a:lstStyle/>
                    <a:p>
                      <a:pPr algn="just">
                        <a:lnSpc>
                          <a:spcPct val="107000"/>
                        </a:lnSpc>
                        <a:spcAft>
                          <a:spcPts val="0"/>
                        </a:spcAft>
                      </a:pPr>
                      <a:r>
                        <a:rPr lang="en-US" sz="3200">
                          <a:effectLst/>
                        </a:rPr>
                        <a:t>- polygon on point</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tc>
                  <a:txBody>
                    <a:bodyPr/>
                    <a:lstStyle/>
                    <a:p>
                      <a:pPr algn="just">
                        <a:lnSpc>
                          <a:spcPct val="107000"/>
                        </a:lnSpc>
                        <a:spcAft>
                          <a:spcPts val="0"/>
                        </a:spcAft>
                      </a:pPr>
                      <a:r>
                        <a:rPr lang="en-US" sz="3200">
                          <a:effectLst/>
                        </a:rPr>
                        <a:t>- Draping of data sets</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extLst>
                  <a:ext uri="{0D108BD9-81ED-4DB2-BD59-A6C34878D82A}">
                    <a16:rowId xmlns:a16="http://schemas.microsoft.com/office/drawing/2014/main" val="10003"/>
                  </a:ext>
                </a:extLst>
              </a:tr>
              <a:tr h="208619">
                <a:tc>
                  <a:txBody>
                    <a:bodyPr/>
                    <a:lstStyle/>
                    <a:p>
                      <a:pPr algn="just">
                        <a:lnSpc>
                          <a:spcPct val="107000"/>
                        </a:lnSpc>
                        <a:spcAft>
                          <a:spcPts val="0"/>
                        </a:spcAft>
                      </a:pPr>
                      <a:r>
                        <a:rPr lang="en-US" sz="3200">
                          <a:effectLst/>
                        </a:rPr>
                        <a:t>- line on line</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tc>
                  <a:txBody>
                    <a:bodyPr/>
                    <a:lstStyle/>
                    <a:p>
                      <a:pPr algn="just">
                        <a:lnSpc>
                          <a:spcPct val="107000"/>
                        </a:lnSpc>
                        <a:spcAft>
                          <a:spcPts val="0"/>
                        </a:spcAft>
                      </a:pPr>
                      <a:r>
                        <a:rPr lang="en-US" sz="3200">
                          <a:effectLst/>
                        </a:rPr>
                        <a:t>- -section/profile generation</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extLst>
                  <a:ext uri="{0D108BD9-81ED-4DB2-BD59-A6C34878D82A}">
                    <a16:rowId xmlns:a16="http://schemas.microsoft.com/office/drawing/2014/main" val="10004"/>
                  </a:ext>
                </a:extLst>
              </a:tr>
              <a:tr h="208619">
                <a:tc>
                  <a:txBody>
                    <a:bodyPr/>
                    <a:lstStyle/>
                    <a:p>
                      <a:pPr algn="just">
                        <a:lnSpc>
                          <a:spcPct val="107000"/>
                        </a:lnSpc>
                        <a:spcAft>
                          <a:spcPts val="0"/>
                        </a:spcAft>
                      </a:pPr>
                      <a:r>
                        <a:rPr lang="en-US" sz="3200">
                          <a:effectLst/>
                        </a:rPr>
                        <a:t>- overlay and erase/update</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tc>
                  <a:txBody>
                    <a:bodyPr/>
                    <a:lstStyle/>
                    <a:p>
                      <a:pPr algn="just">
                        <a:lnSpc>
                          <a:spcPct val="107000"/>
                        </a:lnSpc>
                        <a:spcAft>
                          <a:spcPts val="0"/>
                        </a:spcAft>
                      </a:pPr>
                      <a:r>
                        <a:rPr lang="en-US" sz="3200">
                          <a:effectLst/>
                        </a:rPr>
                        <a:t>- Slope/aspect determination</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extLst>
                  <a:ext uri="{0D108BD9-81ED-4DB2-BD59-A6C34878D82A}">
                    <a16:rowId xmlns:a16="http://schemas.microsoft.com/office/drawing/2014/main" val="10005"/>
                  </a:ext>
                </a:extLst>
              </a:tr>
            </a:tbl>
          </a:graphicData>
        </a:graphic>
      </p:graphicFrame>
      <p:sp>
        <p:nvSpPr>
          <p:cNvPr id="3" name="Title 1"/>
          <p:cNvSpPr txBox="1">
            <a:spLocks/>
          </p:cNvSpPr>
          <p:nvPr/>
        </p:nvSpPr>
        <p:spPr>
          <a:xfrm>
            <a:off x="609600" y="-19665"/>
            <a:ext cx="10972800" cy="762000"/>
          </a:xfrm>
          <a:prstGeom prst="rect">
            <a:avLst/>
          </a:prstGeom>
        </p:spPr>
        <p:txBody>
          <a:bodyPr>
            <a:normAutofit fontScale="75000" lnSpcReduction="20000"/>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b="0" i="1">
                <a:solidFill>
                  <a:srgbClr val="212529"/>
                </a:solidFill>
                <a:latin typeface="Times New Roman" panose="02020603050405020304" pitchFamily="18" charset="0"/>
              </a:rPr>
              <a:t>Some common sources of error that may be introduced into GIS analyses</a:t>
            </a:r>
            <a:endParaRPr lang="en-US" b="0" i="1">
              <a:solidFill>
                <a:srgbClr val="212529"/>
              </a:solidFill>
              <a:latin typeface="Arial" panose="020B0604020202020204" pitchFamily="34" charset="0"/>
            </a:endParaRPr>
          </a:p>
        </p:txBody>
      </p:sp>
      <p:cxnSp>
        <p:nvCxnSpPr>
          <p:cNvPr id="4" name="Straight Connector 3"/>
          <p:cNvCxnSpPr/>
          <p:nvPr/>
        </p:nvCxnSpPr>
        <p:spPr>
          <a:xfrm flipH="1">
            <a:off x="11049000" y="152400"/>
            <a:ext cx="762000" cy="457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flipV="1">
            <a:off x="11239500" y="76200"/>
            <a:ext cx="457200" cy="609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1085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Assessment of Data Quality</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Data quality is assessed using different evaluation techniques by different users.</a:t>
            </a:r>
          </a:p>
          <a:p>
            <a:pPr marR="0" lvl="1" rtl="0"/>
            <a:r>
              <a:rPr lang="en-US" b="1" i="0" u="none" strike="noStrike" baseline="0">
                <a:solidFill>
                  <a:srgbClr val="000000"/>
                </a:solidFill>
                <a:latin typeface="Times New Roman" panose="02020603050405020304" pitchFamily="18" charset="0"/>
              </a:rPr>
              <a:t>The first level of assessment is performed by the data producer. This level of assessment is based on data quality check based on given data specifications.</a:t>
            </a:r>
          </a:p>
          <a:p>
            <a:pPr marR="0" lvl="1" rtl="0"/>
            <a:r>
              <a:rPr lang="en-US" b="1" i="0" u="none" strike="noStrike" baseline="0">
                <a:solidFill>
                  <a:srgbClr val="000000"/>
                </a:solidFill>
                <a:latin typeface="Times New Roman" panose="02020603050405020304" pitchFamily="18" charset="0"/>
              </a:rPr>
              <a:t>Second level of data quality assessment is performed at consumer side where feedback is taken from the consumer and processed. Then the data is analyzed / rectified on the basis of processed feedback.</a:t>
            </a:r>
          </a:p>
        </p:txBody>
      </p:sp>
    </p:spTree>
    <p:extLst>
      <p:ext uri="{BB962C8B-B14F-4D97-AF65-F5344CB8AC3E}">
        <p14:creationId xmlns:p14="http://schemas.microsoft.com/office/powerpoint/2010/main" val="21046515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5858589"/>
              </p:ext>
            </p:extLst>
          </p:nvPr>
        </p:nvGraphicFramePr>
        <p:xfrm>
          <a:off x="152400" y="609613"/>
          <a:ext cx="12039600" cy="4286338"/>
        </p:xfrm>
        <a:graphic>
          <a:graphicData uri="http://schemas.openxmlformats.org/drawingml/2006/table">
            <a:tbl>
              <a:tblPr firstRow="1" firstCol="1" bandRow="1">
                <a:tableStyleId>{5C22544A-7EE6-4342-B048-85BDC9FD1C3A}</a:tableStyleId>
              </a:tblPr>
              <a:tblGrid>
                <a:gridCol w="60198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208619">
                <a:tc>
                  <a:txBody>
                    <a:bodyPr/>
                    <a:lstStyle/>
                    <a:p>
                      <a:pPr algn="just">
                        <a:lnSpc>
                          <a:spcPct val="107000"/>
                        </a:lnSpc>
                        <a:spcAft>
                          <a:spcPts val="0"/>
                        </a:spcAft>
                      </a:pPr>
                      <a:r>
                        <a:rPr lang="en-US" sz="3200" b="1">
                          <a:solidFill>
                            <a:schemeClr val="tx1"/>
                          </a:solidFill>
                          <a:effectLst/>
                        </a:rPr>
                        <a:t>Display and Analysis</a:t>
                      </a:r>
                      <a:endParaRPr lang="en-US" sz="32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tc>
                  <a:txBody>
                    <a:bodyPr/>
                    <a:lstStyle/>
                    <a:p>
                      <a:pPr algn="just">
                        <a:lnSpc>
                          <a:spcPct val="107000"/>
                        </a:lnSpc>
                        <a:spcAft>
                          <a:spcPts val="0"/>
                        </a:spcAft>
                      </a:pPr>
                      <a:r>
                        <a:rPr lang="en-US" sz="3200" b="1">
                          <a:solidFill>
                            <a:schemeClr val="tx1"/>
                          </a:solidFill>
                          <a:effectLst/>
                        </a:rPr>
                        <a:t>Display and Analysis</a:t>
                      </a:r>
                      <a:endParaRPr lang="en-US" sz="32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extLst>
                  <a:ext uri="{0D108BD9-81ED-4DB2-BD59-A6C34878D82A}">
                    <a16:rowId xmlns:a16="http://schemas.microsoft.com/office/drawing/2014/main" val="10000"/>
                  </a:ext>
                </a:extLst>
              </a:tr>
              <a:tr h="208619">
                <a:tc>
                  <a:txBody>
                    <a:bodyPr/>
                    <a:lstStyle/>
                    <a:p>
                      <a:pPr algn="just">
                        <a:lnSpc>
                          <a:spcPct val="107000"/>
                        </a:lnSpc>
                        <a:spcAft>
                          <a:spcPts val="0"/>
                        </a:spcAft>
                      </a:pPr>
                      <a:r>
                        <a:rPr lang="en-US" sz="3200">
                          <a:effectLst/>
                        </a:rPr>
                        <a:t>- cluster analysis</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tc>
                  <a:txBody>
                    <a:bodyPr/>
                    <a:lstStyle/>
                    <a:p>
                      <a:pPr algn="just">
                        <a:lnSpc>
                          <a:spcPct val="107000"/>
                        </a:lnSpc>
                        <a:spcAft>
                          <a:spcPts val="0"/>
                        </a:spcAft>
                      </a:pPr>
                      <a:r>
                        <a:rPr lang="en-US" sz="3200">
                          <a:effectLst/>
                        </a:rPr>
                        <a:t>- class intervals choice</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extLst>
                  <a:ext uri="{0D108BD9-81ED-4DB2-BD59-A6C34878D82A}">
                    <a16:rowId xmlns:a16="http://schemas.microsoft.com/office/drawing/2014/main" val="10001"/>
                  </a:ext>
                </a:extLst>
              </a:tr>
              <a:tr h="208619">
                <a:tc>
                  <a:txBody>
                    <a:bodyPr/>
                    <a:lstStyle/>
                    <a:p>
                      <a:pPr algn="just">
                        <a:lnSpc>
                          <a:spcPct val="107000"/>
                        </a:lnSpc>
                        <a:spcAft>
                          <a:spcPts val="0"/>
                        </a:spcAft>
                      </a:pPr>
                      <a:r>
                        <a:rPr lang="en-US" sz="3200">
                          <a:effectLst/>
                        </a:rPr>
                        <a:t>- calculation of surface lengths</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tc>
                  <a:txBody>
                    <a:bodyPr/>
                    <a:lstStyle/>
                    <a:p>
                      <a:pPr algn="just">
                        <a:lnSpc>
                          <a:spcPct val="107000"/>
                        </a:lnSpc>
                        <a:spcAft>
                          <a:spcPts val="0"/>
                        </a:spcAft>
                      </a:pPr>
                      <a:r>
                        <a:rPr lang="en-US" sz="3200">
                          <a:effectLst/>
                        </a:rPr>
                        <a:t>- areal interpolation</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extLst>
                  <a:ext uri="{0D108BD9-81ED-4DB2-BD59-A6C34878D82A}">
                    <a16:rowId xmlns:a16="http://schemas.microsoft.com/office/drawing/2014/main" val="10002"/>
                  </a:ext>
                </a:extLst>
              </a:tr>
              <a:tr h="208619">
                <a:tc>
                  <a:txBody>
                    <a:bodyPr/>
                    <a:lstStyle/>
                    <a:p>
                      <a:pPr algn="just">
                        <a:lnSpc>
                          <a:spcPct val="107000"/>
                        </a:lnSpc>
                        <a:spcAft>
                          <a:spcPts val="0"/>
                        </a:spcAft>
                      </a:pPr>
                      <a:r>
                        <a:rPr lang="en-US" sz="3200">
                          <a:effectLst/>
                        </a:rPr>
                        <a:t>- shortest route/path computation</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tc>
                  <a:txBody>
                    <a:bodyPr/>
                    <a:lstStyle/>
                    <a:p>
                      <a:pPr algn="just">
                        <a:lnSpc>
                          <a:spcPct val="107000"/>
                        </a:lnSpc>
                        <a:spcAft>
                          <a:spcPts val="0"/>
                        </a:spcAft>
                      </a:pPr>
                      <a:r>
                        <a:rPr lang="en-US" sz="3200">
                          <a:effectLst/>
                        </a:rPr>
                        <a:t>- perimeter/area size/volume computation</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extLst>
                  <a:ext uri="{0D108BD9-81ED-4DB2-BD59-A6C34878D82A}">
                    <a16:rowId xmlns:a16="http://schemas.microsoft.com/office/drawing/2014/main" val="10003"/>
                  </a:ext>
                </a:extLst>
              </a:tr>
              <a:tr h="208619">
                <a:tc>
                  <a:txBody>
                    <a:bodyPr/>
                    <a:lstStyle/>
                    <a:p>
                      <a:pPr algn="just">
                        <a:lnSpc>
                          <a:spcPct val="107000"/>
                        </a:lnSpc>
                        <a:spcAft>
                          <a:spcPts val="0"/>
                        </a:spcAft>
                      </a:pPr>
                      <a:r>
                        <a:rPr lang="en-US" sz="3200">
                          <a:effectLst/>
                        </a:rPr>
                        <a:t>- buffer creation</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tc>
                  <a:txBody>
                    <a:bodyPr/>
                    <a:lstStyle/>
                    <a:p>
                      <a:pPr algn="just">
                        <a:lnSpc>
                          <a:spcPct val="107000"/>
                        </a:lnSpc>
                        <a:spcAft>
                          <a:spcPts val="0"/>
                        </a:spcAft>
                      </a:pPr>
                      <a:r>
                        <a:rPr lang="en-US" sz="3200">
                          <a:effectLst/>
                        </a:rPr>
                        <a:t>- distance computation</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extLst>
                  <a:ext uri="{0D108BD9-81ED-4DB2-BD59-A6C34878D82A}">
                    <a16:rowId xmlns:a16="http://schemas.microsoft.com/office/drawing/2014/main" val="10004"/>
                  </a:ext>
                </a:extLst>
              </a:tr>
              <a:tr h="208619">
                <a:tc>
                  <a:txBody>
                    <a:bodyPr/>
                    <a:lstStyle/>
                    <a:p>
                      <a:pPr algn="just">
                        <a:lnSpc>
                          <a:spcPct val="107000"/>
                        </a:lnSpc>
                        <a:spcAft>
                          <a:spcPts val="0"/>
                        </a:spcAft>
                      </a:pPr>
                      <a:r>
                        <a:rPr lang="en-US" sz="3200">
                          <a:effectLst/>
                        </a:rPr>
                        <a:t>- display and query</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tc>
                  <a:txBody>
                    <a:bodyPr/>
                    <a:lstStyle/>
                    <a:p>
                      <a:pPr algn="just">
                        <a:lnSpc>
                          <a:spcPct val="107000"/>
                        </a:lnSpc>
                        <a:spcAft>
                          <a:spcPts val="0"/>
                        </a:spcAft>
                      </a:pPr>
                      <a:r>
                        <a:rPr lang="en-US" sz="3200">
                          <a:effectLst/>
                        </a:rPr>
                        <a:t>- spatial statistics</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extLst>
                  <a:ext uri="{0D108BD9-81ED-4DB2-BD59-A6C34878D82A}">
                    <a16:rowId xmlns:a16="http://schemas.microsoft.com/office/drawing/2014/main" val="10005"/>
                  </a:ext>
                </a:extLst>
              </a:tr>
              <a:tr h="208619">
                <a:tc>
                  <a:txBody>
                    <a:bodyPr/>
                    <a:lstStyle/>
                    <a:p>
                      <a:pPr algn="just">
                        <a:lnSpc>
                          <a:spcPct val="107000"/>
                        </a:lnSpc>
                        <a:spcAft>
                          <a:spcPts val="0"/>
                        </a:spcAft>
                      </a:pPr>
                      <a:r>
                        <a:rPr lang="en-US" sz="3200">
                          <a:effectLst/>
                        </a:rPr>
                        <a:t>- adjacency/contiguity</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tc>
                  <a:txBody>
                    <a:bodyPr/>
                    <a:lstStyle/>
                    <a:p>
                      <a:pPr algn="just">
                        <a:lnSpc>
                          <a:spcPct val="107000"/>
                        </a:lnSpc>
                        <a:spcAft>
                          <a:spcPts val="0"/>
                        </a:spcAft>
                      </a:pPr>
                      <a:r>
                        <a:rPr lang="en-US" sz="3200">
                          <a:effectLst/>
                        </a:rPr>
                        <a:t>- label/text placement</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7971" marR="7971" marT="7971" marB="7971" anchor="ctr"/>
                </a:tc>
                <a:extLst>
                  <a:ext uri="{0D108BD9-81ED-4DB2-BD59-A6C34878D82A}">
                    <a16:rowId xmlns:a16="http://schemas.microsoft.com/office/drawing/2014/main" val="10006"/>
                  </a:ext>
                </a:extLst>
              </a:tr>
            </a:tbl>
          </a:graphicData>
        </a:graphic>
      </p:graphicFrame>
      <p:sp>
        <p:nvSpPr>
          <p:cNvPr id="3" name="Title 1"/>
          <p:cNvSpPr txBox="1">
            <a:spLocks/>
          </p:cNvSpPr>
          <p:nvPr/>
        </p:nvSpPr>
        <p:spPr>
          <a:xfrm>
            <a:off x="609600" y="-19665"/>
            <a:ext cx="10972800" cy="762000"/>
          </a:xfrm>
          <a:prstGeom prst="rect">
            <a:avLst/>
          </a:prstGeom>
        </p:spPr>
        <p:txBody>
          <a:bodyPr>
            <a:normAutofit fontScale="75000" lnSpcReduction="20000"/>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b="0" i="1">
                <a:solidFill>
                  <a:srgbClr val="212529"/>
                </a:solidFill>
                <a:latin typeface="Times New Roman" panose="02020603050405020304" pitchFamily="18" charset="0"/>
              </a:rPr>
              <a:t>Some common sources of error that may be introduced into GIS analyses</a:t>
            </a:r>
            <a:endParaRPr lang="en-US" b="0" i="1">
              <a:solidFill>
                <a:srgbClr val="212529"/>
              </a:solidFill>
              <a:latin typeface="Arial" panose="020B0604020202020204" pitchFamily="34" charset="0"/>
            </a:endParaRPr>
          </a:p>
        </p:txBody>
      </p:sp>
      <p:cxnSp>
        <p:nvCxnSpPr>
          <p:cNvPr id="4" name="Straight Connector 3"/>
          <p:cNvCxnSpPr/>
          <p:nvPr/>
        </p:nvCxnSpPr>
        <p:spPr>
          <a:xfrm flipH="1">
            <a:off x="11049000" y="152400"/>
            <a:ext cx="762000" cy="457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flipV="1">
            <a:off x="11239500" y="76200"/>
            <a:ext cx="457200" cy="609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1653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Assignment</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391656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Assignment</a:t>
            </a:r>
          </a:p>
        </p:txBody>
      </p:sp>
      <p:sp>
        <p:nvSpPr>
          <p:cNvPr id="3" name="Content Placeholder 2"/>
          <p:cNvSpPr>
            <a:spLocks noGrp="1"/>
          </p:cNvSpPr>
          <p:nvPr>
            <p:ph idx="1"/>
          </p:nvPr>
        </p:nvSpPr>
        <p:spPr/>
        <p:txBody>
          <a:bodyPr/>
          <a:lstStyle/>
          <a:p>
            <a:r>
              <a:rPr lang="en-US"/>
              <a:t>Take the two Geodatabase projects (National level and the Campus level) or you can also take other database if you have to perform the following tasks</a:t>
            </a:r>
          </a:p>
          <a:p>
            <a:pPr lvl="1"/>
            <a:r>
              <a:rPr lang="en-US"/>
              <a:t>assess what sort of errors are likely to occur in the management and use of the the two databases.</a:t>
            </a:r>
          </a:p>
          <a:p>
            <a:pPr lvl="1"/>
            <a:r>
              <a:rPr lang="en-US" dirty="0"/>
              <a:t>assess the precision and accuracy of each data</a:t>
            </a:r>
          </a:p>
          <a:p>
            <a:r>
              <a:rPr lang="en-US" dirty="0"/>
              <a:t>What is bias in GIS? Give examples of spatial / map bias</a:t>
            </a:r>
          </a:p>
          <a:p>
            <a:endParaRPr lang="en-US" dirty="0"/>
          </a:p>
        </p:txBody>
      </p:sp>
    </p:spTree>
    <p:extLst>
      <p:ext uri="{BB962C8B-B14F-4D97-AF65-F5344CB8AC3E}">
        <p14:creationId xmlns:p14="http://schemas.microsoft.com/office/powerpoint/2010/main" val="1654285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Sources of Spatial Data Discrepancy</a:t>
            </a:r>
          </a:p>
        </p:txBody>
      </p:sp>
      <p:sp>
        <p:nvSpPr>
          <p:cNvPr id="3" name="Text Placeholder 2"/>
          <p:cNvSpPr>
            <a:spLocks noGrp="1"/>
          </p:cNvSpPr>
          <p:nvPr>
            <p:ph type="body" idx="1"/>
          </p:nvPr>
        </p:nvSpPr>
        <p:spPr/>
        <p:txBody>
          <a:bodyPr>
            <a:normAutofit/>
          </a:bodyPr>
          <a:lstStyle/>
          <a:p>
            <a:pPr marR="0" lvl="0" rtl="0"/>
            <a:r>
              <a:rPr lang="en-US" b="1" i="0" u="none" strike="noStrike" baseline="0">
                <a:latin typeface="Times New Roman" panose="02020603050405020304" pitchFamily="18" charset="0"/>
              </a:rPr>
              <a:t>Data Information Exchange</a:t>
            </a:r>
          </a:p>
          <a:p>
            <a:pPr marR="0" lvl="0" rtl="0"/>
            <a:r>
              <a:rPr lang="en-US" b="1" i="0" u="none" strike="noStrike" baseline="0">
                <a:latin typeface="Times New Roman" panose="02020603050405020304" pitchFamily="18" charset="0"/>
              </a:rPr>
              <a:t>Type and Source</a:t>
            </a:r>
          </a:p>
          <a:p>
            <a:pPr marR="0" lvl="0" rtl="0"/>
            <a:r>
              <a:rPr lang="en-US" b="1" i="0" u="none" strike="noStrike" baseline="0">
                <a:latin typeface="Times New Roman" panose="02020603050405020304" pitchFamily="18" charset="0"/>
              </a:rPr>
              <a:t>Data Capture</a:t>
            </a:r>
          </a:p>
          <a:p>
            <a:pPr marR="0" lvl="0" rtl="0"/>
            <a:r>
              <a:rPr lang="en-US" b="1" i="0" u="none" strike="noStrike" baseline="0">
                <a:latin typeface="Times New Roman" panose="02020603050405020304" pitchFamily="18" charset="0"/>
              </a:rPr>
              <a:t>Cartographic Effects</a:t>
            </a:r>
          </a:p>
          <a:p>
            <a:pPr marR="0" lvl="0" rtl="0"/>
            <a:r>
              <a:rPr lang="en-US" b="1" i="0" u="none" strike="noStrike" baseline="0">
                <a:latin typeface="Times New Roman" panose="02020603050405020304" pitchFamily="18" charset="0"/>
              </a:rPr>
              <a:t>Data Transfer</a:t>
            </a:r>
          </a:p>
          <a:p>
            <a:pPr marR="0" lvl="0" rtl="0"/>
            <a:r>
              <a:rPr lang="en-US" b="1" i="0" u="none" strike="noStrike" baseline="0">
                <a:latin typeface="Times New Roman" panose="02020603050405020304" pitchFamily="18" charset="0"/>
              </a:rPr>
              <a:t>Metadata</a:t>
            </a:r>
          </a:p>
        </p:txBody>
      </p:sp>
    </p:spTree>
    <p:extLst>
      <p:ext uri="{BB962C8B-B14F-4D97-AF65-F5344CB8AC3E}">
        <p14:creationId xmlns:p14="http://schemas.microsoft.com/office/powerpoint/2010/main" val="2259903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Sources of Spatial Data Discrepancy</a:t>
            </a:r>
          </a:p>
        </p:txBody>
      </p:sp>
      <p:sp>
        <p:nvSpPr>
          <p:cNvPr id="3" name="Text Placeholder 2"/>
          <p:cNvSpPr>
            <a:spLocks noGrp="1"/>
          </p:cNvSpPr>
          <p:nvPr>
            <p:ph type="body" idx="1"/>
          </p:nvPr>
        </p:nvSpPr>
        <p:spPr/>
        <p:txBody>
          <a:bodyPr>
            <a:normAutofit fontScale="62500" lnSpcReduction="20000"/>
          </a:bodyPr>
          <a:lstStyle/>
          <a:p>
            <a:pPr marR="0" lvl="0" rtl="0"/>
            <a:r>
              <a:rPr lang="en-US" b="1" i="0" u="none" strike="noStrike" baseline="0">
                <a:latin typeface="Times New Roman" panose="02020603050405020304" pitchFamily="18" charset="0"/>
              </a:rPr>
              <a:t>Data Information Exchange</a:t>
            </a:r>
          </a:p>
          <a:p>
            <a:pPr lvl="1"/>
            <a:r>
              <a:rPr lang="en-US" b="0" i="0" u="none" strike="noStrike" baseline="0">
                <a:latin typeface="Times New Roman" panose="02020603050405020304" pitchFamily="18" charset="0"/>
              </a:rPr>
              <a:t>Data information exchange is basically the information about the data provided by the client to organization. The degree of information provided by the client defines the accuracy and completeness of data.</a:t>
            </a:r>
          </a:p>
          <a:p>
            <a:pPr marR="0" lvl="0" rtl="0"/>
            <a:r>
              <a:rPr lang="en-US" b="1" i="0" u="none" strike="noStrike" baseline="0">
                <a:latin typeface="Times New Roman" panose="02020603050405020304" pitchFamily="18" charset="0"/>
              </a:rPr>
              <a:t>Type and Source</a:t>
            </a:r>
          </a:p>
          <a:p>
            <a:pPr lvl="1"/>
            <a:r>
              <a:rPr lang="en-US" b="0" i="0" u="none" strike="noStrike" baseline="0">
                <a:latin typeface="Times New Roman" panose="02020603050405020304" pitchFamily="18" charset="0"/>
              </a:rPr>
              <a:t>Data type and source must be evaluated in order to get appropriate data values. There are many spatial data formats and each one of them is having some beneficiary elements as well as some drawbacks. For example: In order to use CAD data on GIS platform, data must be evaluated and problems must be rectified otherwise resultant values will show the high extents of discrepancies. Conventional data formats are quiet specific to data storage technique and functional compatibilities. For example: Topology can not be created on shapefiles. This can be created only on the latest geospatial storage format- Geodatabase. So, data type and source must be identified and evaluated before proceeding towards any analysis.</a:t>
            </a:r>
          </a:p>
          <a:p>
            <a:pPr marR="0" lvl="0" rtl="0"/>
            <a:r>
              <a:rPr lang="en-US" b="1" i="0" u="none" strike="noStrike" baseline="0">
                <a:latin typeface="Times New Roman" panose="02020603050405020304" pitchFamily="18" charset="0"/>
              </a:rPr>
              <a:t>Data Capture</a:t>
            </a:r>
          </a:p>
          <a:p>
            <a:pPr lvl="1"/>
            <a:r>
              <a:rPr lang="en-US" b="0" i="0" u="none" strike="noStrike" baseline="0">
                <a:latin typeface="Times New Roman" panose="02020603050405020304" pitchFamily="18" charset="0"/>
              </a:rPr>
              <a:t>There are many tools that incorporate manual skills to capture the data using various softwares like ArcGIS. These softwares allows user to capture information from the base data. During this data capture, the user may misinterpret features from the base data and captures the features with errors. For example: A user misinterprets two buildings as single building and capture as a single feature. But in real world, there are two features. So, the correct interpretation of features in base data must be performed. However, there are many tools that enables user to find and fix those errors, but still these tools are not used frequently due to lack of awareness. Data capture must be performed on a perfect scale where one must be able to view the features distinctly.</a:t>
            </a:r>
          </a:p>
        </p:txBody>
      </p:sp>
    </p:spTree>
    <p:extLst>
      <p:ext uri="{BB962C8B-B14F-4D97-AF65-F5344CB8AC3E}">
        <p14:creationId xmlns:p14="http://schemas.microsoft.com/office/powerpoint/2010/main" val="1653092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Sources of Spatial Data Discrepancy</a:t>
            </a:r>
          </a:p>
        </p:txBody>
      </p:sp>
      <p:sp>
        <p:nvSpPr>
          <p:cNvPr id="3" name="Text Placeholder 2"/>
          <p:cNvSpPr>
            <a:spLocks noGrp="1"/>
          </p:cNvSpPr>
          <p:nvPr>
            <p:ph type="body" idx="1"/>
          </p:nvPr>
        </p:nvSpPr>
        <p:spPr/>
        <p:txBody>
          <a:bodyPr>
            <a:normAutofit fontScale="70000" lnSpcReduction="20000"/>
          </a:bodyPr>
          <a:lstStyle/>
          <a:p>
            <a:pPr marR="0" lvl="0" rtl="0"/>
            <a:r>
              <a:rPr lang="en-US" b="1" i="0" u="none" strike="noStrike" baseline="0">
                <a:latin typeface="Times New Roman" panose="02020603050405020304" pitchFamily="18" charset="0"/>
              </a:rPr>
              <a:t>Cartographic Effects</a:t>
            </a:r>
          </a:p>
          <a:p>
            <a:pPr lvl="1"/>
            <a:r>
              <a:rPr lang="en-US" b="0" i="0" u="none" strike="noStrike" baseline="0">
                <a:latin typeface="Times New Roman" panose="02020603050405020304" pitchFamily="18" charset="0"/>
              </a:rPr>
              <a:t>After capturing the data, some cartographic effects like symbology, pattern, colors, orientation and size are assigned to the features. This is required for a better representation of reality. These effects must be assigned according to the domain of the features. Like for Forestry application, forestry domain specific cartographic elements must be used. Elements of any other domain used for a particular domain degrades the output of results.</a:t>
            </a:r>
          </a:p>
          <a:p>
            <a:pPr marR="0" lvl="0" rtl="0"/>
            <a:r>
              <a:rPr lang="en-US" b="1" i="0" u="none" strike="noStrike" baseline="0">
                <a:latin typeface="Times New Roman" panose="02020603050405020304" pitchFamily="18" charset="0"/>
              </a:rPr>
              <a:t>Data Transfer</a:t>
            </a:r>
          </a:p>
          <a:p>
            <a:pPr lvl="1"/>
            <a:r>
              <a:rPr lang="en-US" b="0" i="0" u="none" strike="noStrike" baseline="0">
                <a:latin typeface="Times New Roman" panose="02020603050405020304" pitchFamily="18" charset="0"/>
              </a:rPr>
              <a:t>Some discrepancies may occur while transferring the data from one place to another. For example: Data transferred from a web source to the standalone, web disconnected machine. Sometimes, In order to make the accurate data more accurate, user tries to apply different advanced rectification technique but as a result the less accurate data changes into highly degraded data. “There is no bad or good data. There are only data which are suitable for a specific purpose.”  So, Data must be evaluated according to the domain for which it is supposed to be used.</a:t>
            </a:r>
          </a:p>
          <a:p>
            <a:pPr marR="0" lvl="0" rtl="0"/>
            <a:r>
              <a:rPr lang="en-US" b="1" i="0" u="none" strike="noStrike" baseline="0">
                <a:latin typeface="Times New Roman" panose="02020603050405020304" pitchFamily="18" charset="0"/>
              </a:rPr>
              <a:t>Metadata</a:t>
            </a:r>
          </a:p>
          <a:p>
            <a:pPr lvl="1"/>
            <a:r>
              <a:rPr lang="en-US" b="0" i="0" u="none" strike="noStrike" baseline="0">
                <a:latin typeface="Times New Roman" panose="02020603050405020304" pitchFamily="18" charset="0"/>
              </a:rPr>
              <a:t>Sometimes metadata is not updated according to the original features. For example: Few features are edited on some software platform but the edited information is not updated like name of the editor, reason for editing and some more relevant information. So, metadata must be updated with the original data.</a:t>
            </a:r>
          </a:p>
        </p:txBody>
      </p:sp>
    </p:spTree>
    <p:extLst>
      <p:ext uri="{BB962C8B-B14F-4D97-AF65-F5344CB8AC3E}">
        <p14:creationId xmlns:p14="http://schemas.microsoft.com/office/powerpoint/2010/main" val="1964747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Identify data quality requirements</a:t>
            </a:r>
          </a:p>
        </p:txBody>
      </p:sp>
      <p:sp>
        <p:nvSpPr>
          <p:cNvPr id="3" name="Text Placeholder 2"/>
          <p:cNvSpPr>
            <a:spLocks noGrp="1"/>
          </p:cNvSpPr>
          <p:nvPr>
            <p:ph type="body" idx="1"/>
          </p:nvPr>
        </p:nvSpPr>
        <p:spPr/>
        <p:txBody>
          <a:bodyPr>
            <a:normAutofit fontScale="92500" lnSpcReduction="10000"/>
          </a:bodyPr>
          <a:lstStyle/>
          <a:p>
            <a:pPr marR="0" lvl="0" rtl="0"/>
            <a:r>
              <a:rPr lang="en-US" b="1" i="0" u="none" strike="noStrike" baseline="0">
                <a:latin typeface="Times New Roman" panose="02020603050405020304" pitchFamily="18" charset="0"/>
              </a:rPr>
              <a:t>One of the challenges in implementing data quality control processes is the identification of technical data quality requirements for the organization.</a:t>
            </a:r>
          </a:p>
          <a:p>
            <a:pPr marR="0" lvl="0" rtl="0"/>
            <a:r>
              <a:rPr lang="en-US" b="1" i="0" u="none" strike="noStrike" baseline="0">
                <a:latin typeface="Times New Roman" panose="02020603050405020304" pitchFamily="18" charset="0"/>
              </a:rPr>
              <a:t>It is important to identify and understand the business requirements for your data before translating those into technical requirements that define good-quality data.</a:t>
            </a:r>
          </a:p>
          <a:p>
            <a:pPr marR="0" lvl="0" rtl="0"/>
            <a:r>
              <a:rPr lang="en-US" b="1" i="0" u="none" strike="noStrike" baseline="0">
                <a:latin typeface="Times New Roman" panose="02020603050405020304" pitchFamily="18" charset="0"/>
              </a:rPr>
              <a:t>An effective data quality control process is based on the understanding of how data and information products are used within and outside the organization. </a:t>
            </a:r>
          </a:p>
          <a:p>
            <a:pPr marR="0" lvl="0" rtl="0"/>
            <a:r>
              <a:rPr lang="en-US" b="1" i="0" u="none" strike="noStrike" baseline="0">
                <a:latin typeface="Times New Roman" panose="02020603050405020304" pitchFamily="18" charset="0"/>
              </a:rPr>
              <a:t>Each organization defines quality differently and bases this definition on the intended purpose and use of the data. </a:t>
            </a:r>
          </a:p>
        </p:txBody>
      </p:sp>
    </p:spTree>
    <p:extLst>
      <p:ext uri="{BB962C8B-B14F-4D97-AF65-F5344CB8AC3E}">
        <p14:creationId xmlns:p14="http://schemas.microsoft.com/office/powerpoint/2010/main" val="3442784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1910</TotalTime>
  <Words>3015</Words>
  <Application>Microsoft Office PowerPoint</Application>
  <PresentationFormat>Widescreen</PresentationFormat>
  <Paragraphs>274</Paragraphs>
  <Slides>52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Times New Roman</vt:lpstr>
      <vt:lpstr>Office Theme</vt:lpstr>
      <vt:lpstr>5 Spatial Data Quality</vt:lpstr>
      <vt:lpstr>Data Quality Information (DQI)</vt:lpstr>
      <vt:lpstr>Spatial data quality category</vt:lpstr>
      <vt:lpstr>Spatial data quality category</vt:lpstr>
      <vt:lpstr>Assessment of Data Quality</vt:lpstr>
      <vt:lpstr>Sources of Spatial Data Discrepancy</vt:lpstr>
      <vt:lpstr>Sources of Spatial Data Discrepancy</vt:lpstr>
      <vt:lpstr>Sources of Spatial Data Discrepancy</vt:lpstr>
      <vt:lpstr>Identify data quality requirements</vt:lpstr>
      <vt:lpstr>sources for quality requirements</vt:lpstr>
      <vt:lpstr>Data quality elements</vt:lpstr>
      <vt:lpstr>Completeness</vt:lpstr>
      <vt:lpstr>A neighborhood with missing building footprint.</vt:lpstr>
      <vt:lpstr>Logical consistency</vt:lpstr>
      <vt:lpstr>A highway with road surface-type gravel.</vt:lpstr>
      <vt:lpstr>Spatial accuracy</vt:lpstr>
      <vt:lpstr>A lake feature that has been shifted.</vt:lpstr>
      <vt:lpstr>Thematic accuracy</vt:lpstr>
      <vt:lpstr>A swimming pool captured as wetland.</vt:lpstr>
      <vt:lpstr>Temporal quality</vt:lpstr>
      <vt:lpstr>An outdated chart with open runway.</vt:lpstr>
      <vt:lpstr>Data usability</vt:lpstr>
      <vt:lpstr>Quality requirement documentation</vt:lpstr>
      <vt:lpstr>Quality requirement documentation</vt:lpstr>
      <vt:lpstr>Example</vt:lpstr>
      <vt:lpstr>Sample Requirements Traceability Matrix</vt:lpstr>
      <vt:lpstr>PowerPoint Presentation</vt:lpstr>
      <vt:lpstr>PowerPoint Presentation</vt:lpstr>
      <vt:lpstr>PowerPoint Presentation</vt:lpstr>
      <vt:lpstr>Accuracy, Precision, Bias</vt:lpstr>
      <vt:lpstr>Accuracy and Precision</vt:lpstr>
      <vt:lpstr>Accuracy and Precision</vt:lpstr>
      <vt:lpstr>Accuracy and Precision</vt:lpstr>
      <vt:lpstr>Precision versus Accuracy</vt:lpstr>
      <vt:lpstr>Precision versus Accuracy. </vt:lpstr>
      <vt:lpstr>Precision versus Accuracy</vt:lpstr>
      <vt:lpstr>Sources of Inaccuracy and Imprecision</vt:lpstr>
      <vt:lpstr>Errors</vt:lpstr>
      <vt:lpstr>Attribute errors</vt:lpstr>
      <vt:lpstr>Positional accuracy of GIS data</vt:lpstr>
      <vt:lpstr>Topological errors</vt:lpstr>
      <vt:lpstr>PowerPoint Presentation</vt:lpstr>
      <vt:lpstr>Generalization of GIS data</vt:lpstr>
      <vt:lpstr>Error Modeling</vt:lpstr>
      <vt:lpstr>Error Modeling</vt:lpstr>
      <vt:lpstr>Quantifying error propagation</vt:lpstr>
      <vt:lpstr>PowerPoint Presentation</vt:lpstr>
      <vt:lpstr>PowerPoint Presentation</vt:lpstr>
      <vt:lpstr>PowerPoint Presentation</vt:lpstr>
      <vt:lpstr>PowerPoint Presentation</vt:lpstr>
      <vt:lpstr>Assignment</vt:lpstr>
      <vt:lpstr>Assignment</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Establishment of Spatial Data Infrastructure in forestry</dc:title>
  <dc:creator>mrv</dc:creator>
  <cp:lastModifiedBy>HP</cp:lastModifiedBy>
  <cp:revision>57</cp:revision>
  <dcterms:created xsi:type="dcterms:W3CDTF">2017-11-02T18:38:13Z</dcterms:created>
  <dcterms:modified xsi:type="dcterms:W3CDTF">2024-04-24T08:22:30Z</dcterms:modified>
</cp:coreProperties>
</file>