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37" r:id="rId2"/>
    <p:sldId id="285" r:id="rId3"/>
    <p:sldId id="288" r:id="rId4"/>
    <p:sldId id="338" r:id="rId5"/>
    <p:sldId id="290" r:id="rId6"/>
    <p:sldId id="291" r:id="rId7"/>
    <p:sldId id="292" r:id="rId8"/>
    <p:sldId id="293" r:id="rId9"/>
    <p:sldId id="294" r:id="rId10"/>
    <p:sldId id="295" r:id="rId11"/>
    <p:sldId id="296" r:id="rId12"/>
    <p:sldId id="297" r:id="rId13"/>
    <p:sldId id="298" r:id="rId14"/>
    <p:sldId id="299" r:id="rId15"/>
    <p:sldId id="300" r:id="rId16"/>
    <p:sldId id="303" r:id="rId17"/>
    <p:sldId id="339" r:id="rId18"/>
    <p:sldId id="340" r:id="rId19"/>
    <p:sldId id="286" r:id="rId20"/>
    <p:sldId id="348" r:id="rId21"/>
    <p:sldId id="349" r:id="rId22"/>
    <p:sldId id="351" r:id="rId23"/>
    <p:sldId id="352" r:id="rId24"/>
    <p:sldId id="350" r:id="rId25"/>
    <p:sldId id="321" r:id="rId26"/>
    <p:sldId id="327" r:id="rId27"/>
    <p:sldId id="329" r:id="rId28"/>
    <p:sldId id="328" r:id="rId29"/>
    <p:sldId id="333" r:id="rId30"/>
    <p:sldId id="342" r:id="rId31"/>
    <p:sldId id="343" r:id="rId32"/>
    <p:sldId id="344" r:id="rId33"/>
    <p:sldId id="345" r:id="rId34"/>
    <p:sldId id="331" r:id="rId35"/>
    <p:sldId id="334" r:id="rId36"/>
    <p:sldId id="335" r:id="rId37"/>
    <p:sldId id="336"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87" autoAdjust="0"/>
  </p:normalViewPr>
  <p:slideViewPr>
    <p:cSldViewPr>
      <p:cViewPr varScale="1">
        <p:scale>
          <a:sx n="49" d="100"/>
          <a:sy n="49" d="100"/>
        </p:scale>
        <p:origin x="1434"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E14676F-0898-451A-B609-EFD121980AC8}" type="datetimeFigureOut">
              <a:rPr lang="en-US" smtClean="0"/>
              <a:pPr/>
              <a:t>4/7/2025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6CCE48-D031-4D13-821D-6E8200F7677C}" type="slidenum">
              <a:rPr lang="en-US" smtClean="0"/>
              <a:pPr/>
              <a:t>‹#›</a:t>
            </a:fld>
            <a:endParaRPr lang="en-US"/>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4</a:t>
            </a:fld>
            <a:endParaRPr lang="en-US"/>
          </a:p>
        </p:txBody>
      </p:sp>
    </p:spTree>
    <p:extLst>
      <p:ext uri="{BB962C8B-B14F-4D97-AF65-F5344CB8AC3E}">
        <p14:creationId xmlns:p14="http://schemas.microsoft.com/office/powerpoint/2010/main" val="145284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5</a:t>
            </a:fld>
            <a:endParaRPr lang="en-US"/>
          </a:p>
        </p:txBody>
      </p:sp>
    </p:spTree>
    <p:extLst>
      <p:ext uri="{BB962C8B-B14F-4D97-AF65-F5344CB8AC3E}">
        <p14:creationId xmlns:p14="http://schemas.microsoft.com/office/powerpoint/2010/main" val="123789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33</a:t>
            </a:fld>
            <a:endParaRPr lang="en-US"/>
          </a:p>
        </p:txBody>
      </p:sp>
    </p:spTree>
    <p:extLst>
      <p:ext uri="{BB962C8B-B14F-4D97-AF65-F5344CB8AC3E}">
        <p14:creationId xmlns:p14="http://schemas.microsoft.com/office/powerpoint/2010/main" val="189660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CCE48-D031-4D13-821D-6E8200F7677C}" type="slidenum">
              <a:rPr lang="en-US" smtClean="0"/>
              <a:pPr/>
              <a:t>34</a:t>
            </a:fld>
            <a:endParaRPr lang="en-US"/>
          </a:p>
        </p:txBody>
      </p:sp>
    </p:spTree>
    <p:extLst>
      <p:ext uri="{BB962C8B-B14F-4D97-AF65-F5344CB8AC3E}">
        <p14:creationId xmlns:p14="http://schemas.microsoft.com/office/powerpoint/2010/main" val="164447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AC04E7-8F1E-42A5-A6DC-FBBDBDCC031E}"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a:xfrm>
            <a:off x="609600" y="1144588"/>
            <a:ext cx="10972800" cy="4981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cxnSp>
        <p:nvCxnSpPr>
          <p:cNvPr id="8" name="Straight Connector 7"/>
          <p:cNvCxnSpPr/>
          <p:nvPr userDrawn="1"/>
        </p:nvCxnSpPr>
        <p:spPr>
          <a:xfrm>
            <a:off x="609600" y="1066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C04E7-8F1E-42A5-A6DC-FBBDBDCC031E}"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C04E7-8F1E-42A5-A6DC-FBBDBDCC031E}"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C04E7-8F1E-42A5-A6DC-FBBDBDCC031E}"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914401"/>
            <a:ext cx="10972800" cy="52117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4/7/2025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GIS Internet Services and SDI Technologies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142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GIS Components</a:t>
            </a:r>
          </a:p>
        </p:txBody>
      </p:sp>
      <p:sp>
        <p:nvSpPr>
          <p:cNvPr id="3" name="Content Placeholder 2"/>
          <p:cNvSpPr>
            <a:spLocks noGrp="1"/>
          </p:cNvSpPr>
          <p:nvPr>
            <p:ph idx="1"/>
          </p:nvPr>
        </p:nvSpPr>
        <p:spPr/>
        <p:txBody>
          <a:bodyPr>
            <a:normAutofit fontScale="92500" lnSpcReduction="20000"/>
          </a:bodyPr>
          <a:lstStyle/>
          <a:p>
            <a:r>
              <a:rPr lang="en-US"/>
              <a:t>Client:</a:t>
            </a:r>
          </a:p>
          <a:p>
            <a:pPr lvl="1"/>
            <a:r>
              <a:rPr lang="en-US"/>
              <a:t>Internet Browser such as Chrome, Mozilla Firefox etc </a:t>
            </a:r>
          </a:p>
          <a:p>
            <a:r>
              <a:rPr lang="en-US"/>
              <a:t>Internet Connection:</a:t>
            </a:r>
          </a:p>
          <a:p>
            <a:pPr lvl="1"/>
            <a:r>
              <a:rPr lang="en-US"/>
              <a:t>Performance of a web mapping site largely depends on the – Higher the bandwidth better the performance </a:t>
            </a:r>
          </a:p>
          <a:p>
            <a:r>
              <a:rPr lang="en-US"/>
              <a:t>Web server</a:t>
            </a:r>
          </a:p>
          <a:p>
            <a:pPr lvl="1"/>
            <a:r>
              <a:rPr lang="en-US"/>
              <a:t>Handle the requests from Web Browser (user) and Return the web page – Apache, IIS </a:t>
            </a:r>
          </a:p>
          <a:p>
            <a:r>
              <a:rPr lang="en-US"/>
              <a:t>Map Server</a:t>
            </a:r>
          </a:p>
          <a:p>
            <a:pPr lvl="1"/>
            <a:r>
              <a:rPr lang="en-US"/>
              <a:t>Generate the web products</a:t>
            </a:r>
          </a:p>
          <a:p>
            <a:r>
              <a:rPr lang="en-US"/>
              <a:t>Meta Data</a:t>
            </a:r>
          </a:p>
          <a:p>
            <a:pPr lvl="1"/>
            <a:r>
              <a:rPr lang="en-US"/>
              <a:t>data about the data – Including Server URL, Owner etc</a:t>
            </a:r>
          </a:p>
        </p:txBody>
      </p:sp>
    </p:spTree>
    <p:extLst>
      <p:ext uri="{BB962C8B-B14F-4D97-AF65-F5344CB8AC3E}">
        <p14:creationId xmlns:p14="http://schemas.microsoft.com/office/powerpoint/2010/main" val="3331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8285" y="381000"/>
            <a:ext cx="11375786" cy="6431450"/>
          </a:xfrm>
          <a:prstGeom prst="rect">
            <a:avLst/>
          </a:prstGeom>
        </p:spPr>
      </p:pic>
      <p:sp>
        <p:nvSpPr>
          <p:cNvPr id="2" name="Title 1"/>
          <p:cNvSpPr>
            <a:spLocks noGrp="1"/>
          </p:cNvSpPr>
          <p:nvPr>
            <p:ph type="title"/>
          </p:nvPr>
        </p:nvSpPr>
        <p:spPr/>
        <p:txBody>
          <a:bodyPr/>
          <a:lstStyle/>
          <a:p>
            <a:r>
              <a:rPr lang="en-US"/>
              <a:t>Web GIS Architecture</a:t>
            </a:r>
          </a:p>
        </p:txBody>
      </p:sp>
    </p:spTree>
    <p:extLst>
      <p:ext uri="{BB962C8B-B14F-4D97-AF65-F5344CB8AC3E}">
        <p14:creationId xmlns:p14="http://schemas.microsoft.com/office/powerpoint/2010/main" val="179973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47800" y="152400"/>
            <a:ext cx="11211237" cy="7010400"/>
          </a:xfrm>
          <a:prstGeom prst="rect">
            <a:avLst/>
          </a:prstGeom>
        </p:spPr>
      </p:pic>
      <p:sp>
        <p:nvSpPr>
          <p:cNvPr id="2" name="Title 1"/>
          <p:cNvSpPr>
            <a:spLocks noGrp="1"/>
          </p:cNvSpPr>
          <p:nvPr>
            <p:ph type="title"/>
          </p:nvPr>
        </p:nvSpPr>
        <p:spPr>
          <a:xfrm>
            <a:off x="0" y="0"/>
            <a:ext cx="2133600" cy="685800"/>
          </a:xfrm>
          <a:solidFill>
            <a:srgbClr val="FFFF00"/>
          </a:solidFill>
        </p:spPr>
        <p:txBody>
          <a:bodyPr/>
          <a:lstStyle/>
          <a:p>
            <a:r>
              <a:rPr lang="en-US"/>
              <a:t>Software</a:t>
            </a:r>
          </a:p>
        </p:txBody>
      </p:sp>
    </p:spTree>
    <p:extLst>
      <p:ext uri="{BB962C8B-B14F-4D97-AF65-F5344CB8AC3E}">
        <p14:creationId xmlns:p14="http://schemas.microsoft.com/office/powerpoint/2010/main" val="49830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2895600" cy="1828800"/>
          </a:xfrm>
        </p:spPr>
        <p:txBody>
          <a:bodyPr/>
          <a:lstStyle/>
          <a:p>
            <a:r>
              <a:rPr lang="en-US"/>
              <a:t>FOSS Architecture (OpenGeo)</a:t>
            </a:r>
          </a:p>
        </p:txBody>
      </p:sp>
      <p:pic>
        <p:nvPicPr>
          <p:cNvPr id="3" name="Picture 2"/>
          <p:cNvPicPr>
            <a:picLocks noChangeAspect="1"/>
          </p:cNvPicPr>
          <p:nvPr/>
        </p:nvPicPr>
        <p:blipFill>
          <a:blip r:embed="rId2"/>
          <a:stretch>
            <a:fillRect/>
          </a:stretch>
        </p:blipFill>
        <p:spPr>
          <a:xfrm>
            <a:off x="4483745" y="0"/>
            <a:ext cx="7192505" cy="6676958"/>
          </a:xfrm>
          <a:prstGeom prst="rect">
            <a:avLst/>
          </a:prstGeom>
        </p:spPr>
      </p:pic>
    </p:spTree>
    <p:extLst>
      <p:ext uri="{BB962C8B-B14F-4D97-AF65-F5344CB8AC3E}">
        <p14:creationId xmlns:p14="http://schemas.microsoft.com/office/powerpoint/2010/main" val="238382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981200" cy="2819400"/>
          </a:xfrm>
        </p:spPr>
        <p:txBody>
          <a:bodyPr/>
          <a:lstStyle/>
          <a:p>
            <a:r>
              <a:rPr lang="en-US"/>
              <a:t>COTS Architecture (Esri ArcGIS)</a:t>
            </a:r>
          </a:p>
        </p:txBody>
      </p:sp>
      <p:pic>
        <p:nvPicPr>
          <p:cNvPr id="3" name="Picture 2"/>
          <p:cNvPicPr>
            <a:picLocks noChangeAspect="1"/>
          </p:cNvPicPr>
          <p:nvPr/>
        </p:nvPicPr>
        <p:blipFill>
          <a:blip r:embed="rId2"/>
          <a:stretch>
            <a:fillRect/>
          </a:stretch>
        </p:blipFill>
        <p:spPr>
          <a:xfrm>
            <a:off x="4876800" y="164191"/>
            <a:ext cx="6781800" cy="6720703"/>
          </a:xfrm>
          <a:prstGeom prst="rect">
            <a:avLst/>
          </a:prstGeom>
        </p:spPr>
      </p:pic>
      <p:sp>
        <p:nvSpPr>
          <p:cNvPr id="4" name="Rectangle 3"/>
          <p:cNvSpPr/>
          <p:nvPr/>
        </p:nvSpPr>
        <p:spPr>
          <a:xfrm>
            <a:off x="475536" y="6019800"/>
            <a:ext cx="2257990" cy="369332"/>
          </a:xfrm>
          <a:prstGeom prst="rect">
            <a:avLst/>
          </a:prstGeom>
        </p:spPr>
        <p:txBody>
          <a:bodyPr wrap="none">
            <a:spAutoFit/>
          </a:bodyPr>
          <a:lstStyle/>
          <a:p>
            <a:r>
              <a:rPr lang="en-US">
                <a:solidFill>
                  <a:srgbClr val="4D4D4D"/>
                </a:solidFill>
                <a:latin typeface="Arial" panose="020B0604020202020204" pitchFamily="34" charset="0"/>
              </a:rPr>
              <a:t>off-the-shelf (COTS)</a:t>
            </a:r>
            <a:endParaRPr lang="en-US"/>
          </a:p>
        </p:txBody>
      </p:sp>
    </p:spTree>
    <p:extLst>
      <p:ext uri="{BB962C8B-B14F-4D97-AF65-F5344CB8AC3E}">
        <p14:creationId xmlns:p14="http://schemas.microsoft.com/office/powerpoint/2010/main" val="37320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7" y="0"/>
            <a:ext cx="2057400" cy="3048000"/>
          </a:xfrm>
        </p:spPr>
        <p:txBody>
          <a:bodyPr/>
          <a:lstStyle/>
          <a:p>
            <a:r>
              <a:rPr lang="en-US"/>
              <a:t>ESRI ArcGIS Web Services</a:t>
            </a:r>
          </a:p>
        </p:txBody>
      </p:sp>
      <p:pic>
        <p:nvPicPr>
          <p:cNvPr id="3" name="Picture 2"/>
          <p:cNvPicPr>
            <a:picLocks noChangeAspect="1"/>
          </p:cNvPicPr>
          <p:nvPr/>
        </p:nvPicPr>
        <p:blipFill>
          <a:blip r:embed="rId2"/>
          <a:stretch>
            <a:fillRect/>
          </a:stretch>
        </p:blipFill>
        <p:spPr>
          <a:xfrm>
            <a:off x="1626692" y="0"/>
            <a:ext cx="10321592" cy="6849035"/>
          </a:xfrm>
          <a:prstGeom prst="rect">
            <a:avLst/>
          </a:prstGeom>
        </p:spPr>
      </p:pic>
    </p:spTree>
    <p:extLst>
      <p:ext uri="{BB962C8B-B14F-4D97-AF65-F5344CB8AC3E}">
        <p14:creationId xmlns:p14="http://schemas.microsoft.com/office/powerpoint/2010/main" val="360281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GeoPortals</a:t>
            </a:r>
          </a:p>
        </p:txBody>
      </p:sp>
      <p:sp>
        <p:nvSpPr>
          <p:cNvPr id="3" name="Content Placeholder 2"/>
          <p:cNvSpPr>
            <a:spLocks noGrp="1"/>
          </p:cNvSpPr>
          <p:nvPr>
            <p:ph idx="1"/>
          </p:nvPr>
        </p:nvSpPr>
        <p:spPr/>
        <p:txBody>
          <a:bodyPr>
            <a:normAutofit fontScale="92500" lnSpcReduction="20000"/>
          </a:bodyPr>
          <a:lstStyle/>
          <a:p>
            <a:r>
              <a:rPr lang="en-US"/>
              <a:t>Derived from the latin word “porta” , indicating a doorway</a:t>
            </a:r>
          </a:p>
          <a:p>
            <a:r>
              <a:rPr lang="en-US"/>
              <a:t>A webportal is a website that functions as an entry point to the World Wide </a:t>
            </a:r>
          </a:p>
          <a:p>
            <a:r>
              <a:rPr lang="en-US"/>
              <a:t>Web portals can be classified by their range of content</a:t>
            </a:r>
          </a:p>
          <a:p>
            <a:r>
              <a:rPr lang="en-US"/>
              <a:t>A GeoPortal, as indicated by the prefix geo, is a portal that specializes in geospatial information</a:t>
            </a:r>
          </a:p>
          <a:p>
            <a:r>
              <a:rPr lang="en-US"/>
              <a:t>A GeoPortal is a website that provides a single point of access to geospatial data, web services and other geospatially related resources.</a:t>
            </a:r>
          </a:p>
          <a:p>
            <a:r>
              <a:rPr lang="en-US"/>
              <a:t>GeoPortals are an important and highly visible component of SDI, serving as the “face” of SDI.</a:t>
            </a:r>
          </a:p>
        </p:txBody>
      </p:sp>
    </p:spTree>
    <p:extLst>
      <p:ext uri="{BB962C8B-B14F-4D97-AF65-F5344CB8AC3E}">
        <p14:creationId xmlns:p14="http://schemas.microsoft.com/office/powerpoint/2010/main" val="301284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87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Globalization, politics, and GIS</a:t>
            </a:r>
          </a:p>
        </p:txBody>
      </p:sp>
    </p:spTree>
    <p:extLst>
      <p:ext uri="{BB962C8B-B14F-4D97-AF65-F5344CB8AC3E}">
        <p14:creationId xmlns:p14="http://schemas.microsoft.com/office/powerpoint/2010/main" val="4160614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t>Globalization, politics, and GIS</a:t>
            </a:r>
          </a:p>
        </p:txBody>
      </p:sp>
      <p:sp>
        <p:nvSpPr>
          <p:cNvPr id="3" name="Content Placeholder 2"/>
          <p:cNvSpPr>
            <a:spLocks noGrp="1"/>
          </p:cNvSpPr>
          <p:nvPr>
            <p:ph idx="1"/>
          </p:nvPr>
        </p:nvSpPr>
        <p:spPr/>
        <p:txBody>
          <a:bodyPr>
            <a:normAutofit/>
          </a:bodyPr>
          <a:lstStyle/>
          <a:p>
            <a:r>
              <a:rPr lang="en-US" b="1"/>
              <a:t>Global databases</a:t>
            </a:r>
          </a:p>
          <a:p>
            <a:r>
              <a:rPr lang="en-US" b="1"/>
              <a:t>Global partnerships for standards</a:t>
            </a:r>
          </a:p>
          <a:p>
            <a:r>
              <a:rPr lang="en-US" b="1"/>
              <a:t>GIS and Extreme events: SDI and terrorism</a:t>
            </a:r>
          </a:p>
          <a:p>
            <a:r>
              <a:rPr lang="en-US" b="1"/>
              <a:t>GIS contribution in extreme events (Risk assessment, Preparedness, Mitigation, Response, Recovery)</a:t>
            </a:r>
          </a:p>
        </p:txBody>
      </p:sp>
    </p:spTree>
    <p:extLst>
      <p:ext uri="{BB962C8B-B14F-4D97-AF65-F5344CB8AC3E}">
        <p14:creationId xmlns:p14="http://schemas.microsoft.com/office/powerpoint/2010/main" val="179747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t>GIS Internet Services and SDI Technologies</a:t>
            </a:r>
          </a:p>
        </p:txBody>
      </p:sp>
      <p:sp>
        <p:nvSpPr>
          <p:cNvPr id="3" name="Content Placeholder 2"/>
          <p:cNvSpPr>
            <a:spLocks noGrp="1"/>
          </p:cNvSpPr>
          <p:nvPr>
            <p:ph idx="1"/>
          </p:nvPr>
        </p:nvSpPr>
        <p:spPr/>
        <p:txBody>
          <a:bodyPr>
            <a:normAutofit/>
          </a:bodyPr>
          <a:lstStyle/>
          <a:p>
            <a:r>
              <a:rPr lang="en-US" b="1"/>
              <a:t>System Architecture</a:t>
            </a:r>
          </a:p>
          <a:p>
            <a:r>
              <a:rPr lang="en-US" b="1"/>
              <a:t>Available Services</a:t>
            </a:r>
          </a:p>
          <a:p>
            <a:r>
              <a:rPr lang="en-US" b="1"/>
              <a:t>Technologies that support internet GIS services</a:t>
            </a:r>
          </a:p>
          <a:p>
            <a:r>
              <a:rPr lang="en-US" b="1"/>
              <a:t>Commercial tools for internet GIS</a:t>
            </a:r>
          </a:p>
        </p:txBody>
      </p:sp>
    </p:spTree>
    <p:extLst>
      <p:ext uri="{BB962C8B-B14F-4D97-AF65-F5344CB8AC3E}">
        <p14:creationId xmlns:p14="http://schemas.microsoft.com/office/powerpoint/2010/main" val="426879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databases</a:t>
            </a:r>
          </a:p>
        </p:txBody>
      </p:sp>
      <p:sp>
        <p:nvSpPr>
          <p:cNvPr id="3" name="Content Placeholder 2"/>
          <p:cNvSpPr>
            <a:spLocks noGrp="1"/>
          </p:cNvSpPr>
          <p:nvPr>
            <p:ph idx="1"/>
          </p:nvPr>
        </p:nvSpPr>
        <p:spPr/>
        <p:txBody>
          <a:bodyPr>
            <a:normAutofit fontScale="92500" lnSpcReduction="10000"/>
          </a:bodyPr>
          <a:lstStyle/>
          <a:p>
            <a:r>
              <a:rPr lang="en-US"/>
              <a:t>Some of the most popular SDIs include:</a:t>
            </a:r>
          </a:p>
          <a:p>
            <a:pPr lvl="1"/>
            <a:r>
              <a:rPr lang="en-US"/>
              <a:t>GeoNetwork</a:t>
            </a:r>
          </a:p>
          <a:p>
            <a:pPr lvl="1"/>
            <a:r>
              <a:rPr lang="en-US"/>
              <a:t>ESRI ArcGIS.</a:t>
            </a:r>
          </a:p>
          <a:p>
            <a:pPr lvl="1"/>
            <a:r>
              <a:rPr lang="en-US"/>
              <a:t>Open Geospatial Consortium (OGC)</a:t>
            </a:r>
          </a:p>
          <a:p>
            <a:pPr lvl="1"/>
            <a:r>
              <a:rPr lang="en-US"/>
              <a:t>INSPIRE</a:t>
            </a:r>
          </a:p>
          <a:p>
            <a:pPr lvl="1"/>
            <a:r>
              <a:rPr lang="en-US"/>
              <a:t>NASA Earth Science Data Systems (ESDS)</a:t>
            </a:r>
          </a:p>
          <a:p>
            <a:r>
              <a:rPr lang="en-US"/>
              <a:t>These are just a few examples of the many SDIs that are available today. </a:t>
            </a:r>
          </a:p>
          <a:p>
            <a:r>
              <a:rPr lang="en-US"/>
              <a:t>The choice of SDI will depend on factors such as the type of geospatial data being managed, the needs of the organization, and the available resources.</a:t>
            </a:r>
          </a:p>
          <a:p>
            <a:endParaRPr lang="en-US"/>
          </a:p>
        </p:txBody>
      </p:sp>
    </p:spTree>
    <p:extLst>
      <p:ext uri="{BB962C8B-B14F-4D97-AF65-F5344CB8AC3E}">
        <p14:creationId xmlns:p14="http://schemas.microsoft.com/office/powerpoint/2010/main" val="1692846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databases from most used SDI (1/3)</a:t>
            </a:r>
          </a:p>
        </p:txBody>
      </p:sp>
      <p:sp>
        <p:nvSpPr>
          <p:cNvPr id="3" name="Content Placeholder 2"/>
          <p:cNvSpPr>
            <a:spLocks noGrp="1"/>
          </p:cNvSpPr>
          <p:nvPr>
            <p:ph idx="1"/>
          </p:nvPr>
        </p:nvSpPr>
        <p:spPr/>
        <p:txBody>
          <a:bodyPr>
            <a:normAutofit fontScale="85000" lnSpcReduction="10000"/>
          </a:bodyPr>
          <a:lstStyle/>
          <a:p>
            <a:pPr marL="0" indent="0">
              <a:buNone/>
            </a:pPr>
            <a:r>
              <a:rPr lang="en-US"/>
              <a:t>There are several Spatial Data Infrastructures (SDIs) that are widely used around the world. Some of the most popular SDIs include:</a:t>
            </a:r>
          </a:p>
          <a:p>
            <a:r>
              <a:rPr lang="en-US"/>
              <a:t>GeoNetwork: GeoNetwork is an open source SDI that is widely used by government agencies, research institutions, and other organizations around the world. It provides a comprehensive platform for managing and sharing geospatial data and includes features such as a metadata editor, a data catalog, and web mapping services.</a:t>
            </a:r>
          </a:p>
          <a:p>
            <a:r>
              <a:rPr lang="en-US"/>
              <a:t>ESRI ArcGIS: ESRI ArcGIS is a commercial SDI platform that is widely used by government agencies, private companies, and academic institutions. It includes a range of software tools and applications for managing, analyzing, and visualizing geospatial data, as well as cloud-based services for data sharing and collaboration.</a:t>
            </a:r>
          </a:p>
        </p:txBody>
      </p:sp>
    </p:spTree>
    <p:extLst>
      <p:ext uri="{BB962C8B-B14F-4D97-AF65-F5344CB8AC3E}">
        <p14:creationId xmlns:p14="http://schemas.microsoft.com/office/powerpoint/2010/main" val="15282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databases from most used SDI (2/3)</a:t>
            </a:r>
          </a:p>
        </p:txBody>
      </p:sp>
      <p:sp>
        <p:nvSpPr>
          <p:cNvPr id="3" name="Content Placeholder 2"/>
          <p:cNvSpPr>
            <a:spLocks noGrp="1"/>
          </p:cNvSpPr>
          <p:nvPr>
            <p:ph idx="1"/>
          </p:nvPr>
        </p:nvSpPr>
        <p:spPr/>
        <p:txBody>
          <a:bodyPr>
            <a:normAutofit lnSpcReduction="10000"/>
          </a:bodyPr>
          <a:lstStyle/>
          <a:p>
            <a:r>
              <a:rPr lang="en-US"/>
              <a:t>Open Geospatial Consortium (OGC): The OGC is an international consortium that develops and promotes open standards for geospatial data and services. Their standards, such as Web Map Service (WMS) and Web Feature Service (WFS), are widely used in SDI implementations around the world.</a:t>
            </a:r>
          </a:p>
          <a:p>
            <a:r>
              <a:rPr lang="en-US"/>
              <a:t>INSPIRE: INSPIRE is a European Union initiative aimed at establishing an SDI framework for Europe. It includes a range of policies, standards, and tools for managing and sharing geospatial data across Europe.</a:t>
            </a:r>
          </a:p>
        </p:txBody>
      </p:sp>
    </p:spTree>
    <p:extLst>
      <p:ext uri="{BB962C8B-B14F-4D97-AF65-F5344CB8AC3E}">
        <p14:creationId xmlns:p14="http://schemas.microsoft.com/office/powerpoint/2010/main" val="4071667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databases from most used SDI (3/3)</a:t>
            </a:r>
          </a:p>
        </p:txBody>
      </p:sp>
      <p:sp>
        <p:nvSpPr>
          <p:cNvPr id="3" name="Content Placeholder 2"/>
          <p:cNvSpPr>
            <a:spLocks noGrp="1"/>
          </p:cNvSpPr>
          <p:nvPr>
            <p:ph idx="1"/>
          </p:nvPr>
        </p:nvSpPr>
        <p:spPr/>
        <p:txBody>
          <a:bodyPr>
            <a:normAutofit lnSpcReduction="10000"/>
          </a:bodyPr>
          <a:lstStyle/>
          <a:p>
            <a:r>
              <a:rPr lang="en-US"/>
              <a:t>NASA Earth Science Data Systems (ESDS): The ESDS is an SDI that provides access to a wide range of Earth science data products and services, including satellite imagery, climate data, and atmospheric data. It is widely used by researchers, scientists, and other professionals in the Earth science community.</a:t>
            </a:r>
          </a:p>
          <a:p>
            <a:r>
              <a:rPr lang="en-US"/>
              <a:t>These are just a few examples of the many SDIs that are available today. The choice of SDI will depend on factors such as the type of geospatial data being managed, the needs of the organization, and the available resources.</a:t>
            </a:r>
          </a:p>
          <a:p>
            <a:endParaRPr lang="en-US"/>
          </a:p>
        </p:txBody>
      </p:sp>
    </p:spTree>
    <p:extLst>
      <p:ext uri="{BB962C8B-B14F-4D97-AF65-F5344CB8AC3E}">
        <p14:creationId xmlns:p14="http://schemas.microsoft.com/office/powerpoint/2010/main" val="739041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Global databases from most used SDI</a:t>
            </a:r>
          </a:p>
        </p:txBody>
      </p:sp>
      <p:sp>
        <p:nvSpPr>
          <p:cNvPr id="3" name="Content Placeholder 2"/>
          <p:cNvSpPr>
            <a:spLocks noGrp="1"/>
          </p:cNvSpPr>
          <p:nvPr>
            <p:ph idx="1"/>
          </p:nvPr>
        </p:nvSpPr>
        <p:spPr/>
        <p:txBody>
          <a:bodyPr/>
          <a:lstStyle/>
          <a:p>
            <a:r>
              <a:rPr lang="en-US" dirty="0"/>
              <a:t>What other Global databases do you </a:t>
            </a:r>
            <a:r>
              <a:rPr lang="en-US"/>
              <a:t>know?</a:t>
            </a:r>
          </a:p>
          <a:p>
            <a:pPr lvl="1"/>
            <a:endParaRPr lang="en-US" dirty="0"/>
          </a:p>
        </p:txBody>
      </p:sp>
    </p:spTree>
    <p:extLst>
      <p:ext uri="{BB962C8B-B14F-4D97-AF65-F5344CB8AC3E}">
        <p14:creationId xmlns:p14="http://schemas.microsoft.com/office/powerpoint/2010/main" val="91755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partnerships for standards</a:t>
            </a:r>
          </a:p>
        </p:txBody>
      </p:sp>
      <p:sp>
        <p:nvSpPr>
          <p:cNvPr id="3" name="Content Placeholder 2"/>
          <p:cNvSpPr>
            <a:spLocks noGrp="1"/>
          </p:cNvSpPr>
          <p:nvPr>
            <p:ph idx="1"/>
          </p:nvPr>
        </p:nvSpPr>
        <p:spPr/>
        <p:txBody>
          <a:bodyPr>
            <a:normAutofit lnSpcReduction="10000"/>
          </a:bodyPr>
          <a:lstStyle/>
          <a:p>
            <a:r>
              <a:rPr lang="en-US"/>
              <a:t> What are Standards and Why are They Important?</a:t>
            </a:r>
          </a:p>
          <a:p>
            <a:pPr lvl="1"/>
            <a:r>
              <a:rPr lang="en-US"/>
              <a:t>A standard is a documented agreement between provider and consumers, established by consensus, that provides rules, guidelines, or characteristics ensuring materials, products, and services are fit for purpose. </a:t>
            </a:r>
          </a:p>
          <a:p>
            <a:pPr lvl="1"/>
            <a:r>
              <a:rPr lang="en-US"/>
              <a:t>Behind the scenes, standards make everyday life work. </a:t>
            </a:r>
          </a:p>
          <a:p>
            <a:pPr lvl="1"/>
            <a:r>
              <a:rPr lang="en-US"/>
              <a:t>They may establish size or shape or capacity of a product, process, or system. </a:t>
            </a:r>
          </a:p>
          <a:p>
            <a:pPr lvl="1"/>
            <a:r>
              <a:rPr lang="en-US"/>
              <a:t>They can specify performance of products or personnel. </a:t>
            </a:r>
          </a:p>
          <a:p>
            <a:pPr lvl="1"/>
            <a:r>
              <a:rPr lang="en-US"/>
              <a:t>They can also define terms so that there is no misunderstanding among those using the standard.</a:t>
            </a:r>
          </a:p>
          <a:p>
            <a:endParaRPr lang="en-US"/>
          </a:p>
        </p:txBody>
      </p:sp>
    </p:spTree>
    <p:extLst>
      <p:ext uri="{BB962C8B-B14F-4D97-AF65-F5344CB8AC3E}">
        <p14:creationId xmlns:p14="http://schemas.microsoft.com/office/powerpoint/2010/main" val="380245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Global partnerships for standards</a:t>
            </a:r>
          </a:p>
        </p:txBody>
      </p:sp>
      <p:sp>
        <p:nvSpPr>
          <p:cNvPr id="3" name="Content Placeholder 2"/>
          <p:cNvSpPr>
            <a:spLocks noGrp="1"/>
          </p:cNvSpPr>
          <p:nvPr>
            <p:ph idx="1"/>
          </p:nvPr>
        </p:nvSpPr>
        <p:spPr/>
        <p:txBody>
          <a:bodyPr>
            <a:normAutofit fontScale="70000" lnSpcReduction="20000"/>
          </a:bodyPr>
          <a:lstStyle/>
          <a:p>
            <a:r>
              <a:rPr lang="en-US"/>
              <a:t>Open international standards are voluntary consensus-driven standards published by the  standards development organizations (SDOs). </a:t>
            </a:r>
          </a:p>
          <a:p>
            <a:r>
              <a:rPr lang="en-US"/>
              <a:t>Open standards are developed, approved, and maintained via a collaborative and consensus-driven process and made available to the general public. These standards are aimed at achieving legal, data, semantic and/or technical interoperability.</a:t>
            </a:r>
          </a:p>
          <a:p>
            <a:r>
              <a:rPr lang="en-US"/>
              <a:t>Open standards offer users the opportunity to have a voice in building and learning about the standards. </a:t>
            </a:r>
          </a:p>
          <a:p>
            <a:r>
              <a:rPr lang="en-US"/>
              <a:t>Based on international standards, profiles may be established and endorsed by governance bodies to meet the specific needs of their country or organization. </a:t>
            </a:r>
          </a:p>
          <a:p>
            <a:r>
              <a:rPr lang="en-US"/>
              <a:t>Metadata profiles, such as the </a:t>
            </a:r>
            <a:r>
              <a:rPr lang="en-US" u="sng"/>
              <a:t>INSPIRE dataset and service metadata</a:t>
            </a:r>
            <a:r>
              <a:rPr lang="en-US"/>
              <a:t>, is an examples of profiles based on international standards.</a:t>
            </a:r>
          </a:p>
          <a:p>
            <a:r>
              <a:rPr lang="en-US"/>
              <a:t>Open standards help assure that organizations can more quickly take advantage of new geospatial information sources and new technology tools.</a:t>
            </a:r>
          </a:p>
          <a:p>
            <a:r>
              <a:rPr lang="en-US"/>
              <a:t>International standards help avoid risk by broadly addressing and managing community requirements for interoperability, access, and use.</a:t>
            </a:r>
          </a:p>
          <a:p>
            <a:endParaRPr lang="en-US"/>
          </a:p>
          <a:p>
            <a:endParaRPr lang="en-US"/>
          </a:p>
        </p:txBody>
      </p:sp>
    </p:spTree>
    <p:extLst>
      <p:ext uri="{BB962C8B-B14F-4D97-AF65-F5344CB8AC3E}">
        <p14:creationId xmlns:p14="http://schemas.microsoft.com/office/powerpoint/2010/main" val="2811802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Benefits of Open Geospatial Standards</a:t>
            </a:r>
          </a:p>
        </p:txBody>
      </p:sp>
      <p:sp>
        <p:nvSpPr>
          <p:cNvPr id="3" name="Content Placeholder 2"/>
          <p:cNvSpPr>
            <a:spLocks noGrp="1"/>
          </p:cNvSpPr>
          <p:nvPr>
            <p:ph idx="1"/>
          </p:nvPr>
        </p:nvSpPr>
        <p:spPr/>
        <p:txBody>
          <a:bodyPr>
            <a:normAutofit/>
          </a:bodyPr>
          <a:lstStyle/>
          <a:p>
            <a:r>
              <a:rPr lang="en-US"/>
              <a:t>Geospatial information, technologies, and standards help enable and improve the sharing, integration, and application of geospatial information for decision making.</a:t>
            </a:r>
          </a:p>
          <a:p>
            <a:r>
              <a:rPr lang="en-US"/>
              <a:t>While national governments can make proactive policy choices to maximize benefits, other jurisdictions and enterprises must align with this policy to achieve mutually optimal outcomes.</a:t>
            </a:r>
          </a:p>
          <a:p>
            <a:r>
              <a:rPr lang="en-US"/>
              <a:t>A multi-national response to a regional disaster is one example where having clear policy on the sharing of geospatial information is critically important.</a:t>
            </a:r>
          </a:p>
        </p:txBody>
      </p:sp>
    </p:spTree>
    <p:extLst>
      <p:ext uri="{BB962C8B-B14F-4D97-AF65-F5344CB8AC3E}">
        <p14:creationId xmlns:p14="http://schemas.microsoft.com/office/powerpoint/2010/main" val="538109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Closed standards</a:t>
            </a:r>
          </a:p>
        </p:txBody>
      </p:sp>
      <p:sp>
        <p:nvSpPr>
          <p:cNvPr id="3" name="Content Placeholder 2"/>
          <p:cNvSpPr>
            <a:spLocks noGrp="1"/>
          </p:cNvSpPr>
          <p:nvPr>
            <p:ph idx="1"/>
          </p:nvPr>
        </p:nvSpPr>
        <p:spPr/>
        <p:txBody>
          <a:bodyPr>
            <a:normAutofit lnSpcReduction="10000"/>
          </a:bodyPr>
          <a:lstStyle/>
          <a:p>
            <a:r>
              <a:rPr lang="en-US"/>
              <a:t>Closed standards or specifications carry risks that may pose hidden challenges such as delays and costs of expanding or adapting data and software tools to work with other resources, software, or organizations. </a:t>
            </a:r>
          </a:p>
          <a:p>
            <a:r>
              <a:rPr lang="en-US"/>
              <a:t>Organizations should be aware of the potential risk to interoperability of closed standards or specifications and consider these risks on balance with the benefits. </a:t>
            </a:r>
          </a:p>
          <a:p>
            <a:r>
              <a:rPr lang="en-US"/>
              <a:t>Open standards and specifications, on the other hand, help organizations best balance their needs while minimizing business and technology risks.</a:t>
            </a:r>
          </a:p>
          <a:p>
            <a:endParaRPr lang="en-US"/>
          </a:p>
        </p:txBody>
      </p:sp>
    </p:spTree>
    <p:extLst>
      <p:ext uri="{BB962C8B-B14F-4D97-AF65-F5344CB8AC3E}">
        <p14:creationId xmlns:p14="http://schemas.microsoft.com/office/powerpoint/2010/main" val="4232339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GIS contribution in extreme events</a:t>
            </a:r>
          </a:p>
        </p:txBody>
      </p:sp>
      <p:sp>
        <p:nvSpPr>
          <p:cNvPr id="3" name="Content Placeholder 2"/>
          <p:cNvSpPr>
            <a:spLocks noGrp="1"/>
          </p:cNvSpPr>
          <p:nvPr>
            <p:ph idx="1"/>
          </p:nvPr>
        </p:nvSpPr>
        <p:spPr/>
        <p:txBody>
          <a:bodyPr>
            <a:normAutofit/>
          </a:bodyPr>
          <a:lstStyle/>
          <a:p>
            <a:r>
              <a:rPr lang="en-US"/>
              <a:t>GIS can play a crucial role in managing and responding to extreme events such as earthquakes, or floods. </a:t>
            </a:r>
          </a:p>
          <a:p>
            <a:r>
              <a:rPr lang="en-US"/>
              <a:t>By integrating various geospatial data layers, GIS enables emergency managers to identify vulnerable areas, assess risks, and develop effective evacuation plans. </a:t>
            </a:r>
          </a:p>
          <a:p>
            <a:r>
              <a:rPr lang="en-US"/>
              <a:t>GIS facilitates real-time monitoring of the event's progression and helps coordinate response efforts by providing reliable information to first responders.</a:t>
            </a:r>
          </a:p>
        </p:txBody>
      </p:sp>
    </p:spTree>
    <p:extLst>
      <p:ext uri="{BB962C8B-B14F-4D97-AF65-F5344CB8AC3E}">
        <p14:creationId xmlns:p14="http://schemas.microsoft.com/office/powerpoint/2010/main" val="34450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Elemets of SDI</a:t>
            </a:r>
          </a:p>
        </p:txBody>
      </p:sp>
      <p:sp>
        <p:nvSpPr>
          <p:cNvPr id="3" name="Content Placeholder 2"/>
          <p:cNvSpPr>
            <a:spLocks noGrp="1"/>
          </p:cNvSpPr>
          <p:nvPr>
            <p:ph idx="1"/>
          </p:nvPr>
        </p:nvSpPr>
        <p:spPr/>
        <p:txBody>
          <a:bodyPr>
            <a:normAutofit/>
          </a:bodyPr>
          <a:lstStyle/>
          <a:p>
            <a:r>
              <a:rPr lang="en-US"/>
              <a:t>The developers and users of SDIs deal with all four elements:</a:t>
            </a:r>
          </a:p>
          <a:p>
            <a:pPr lvl="1"/>
            <a:r>
              <a:rPr lang="en-US"/>
              <a:t>SDI</a:t>
            </a:r>
          </a:p>
          <a:p>
            <a:pPr lvl="1"/>
            <a:r>
              <a:rPr lang="en-US"/>
              <a:t>GIS</a:t>
            </a:r>
          </a:p>
          <a:p>
            <a:pPr lvl="1"/>
            <a:r>
              <a:rPr lang="en-US"/>
              <a:t>information infrastructure (II)</a:t>
            </a:r>
          </a:p>
          <a:p>
            <a:pPr lvl="1"/>
            <a:r>
              <a:rPr lang="en-US"/>
              <a:t> information and communication technologies (ICT)</a:t>
            </a:r>
          </a:p>
        </p:txBody>
      </p:sp>
    </p:spTree>
    <p:extLst>
      <p:ext uri="{BB962C8B-B14F-4D97-AF65-F5344CB8AC3E}">
        <p14:creationId xmlns:p14="http://schemas.microsoft.com/office/powerpoint/2010/main" val="445418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GIS contribution in extreme events</a:t>
            </a:r>
          </a:p>
        </p:txBody>
      </p:sp>
      <p:sp>
        <p:nvSpPr>
          <p:cNvPr id="3" name="Content Placeholder 2"/>
          <p:cNvSpPr>
            <a:spLocks noGrp="1"/>
          </p:cNvSpPr>
          <p:nvPr>
            <p:ph idx="1"/>
          </p:nvPr>
        </p:nvSpPr>
        <p:spPr/>
        <p:txBody>
          <a:bodyPr>
            <a:normAutofit/>
          </a:bodyPr>
          <a:lstStyle/>
          <a:p>
            <a:r>
              <a:rPr lang="en-US" dirty="0"/>
              <a:t>GIS contribution in extreme events</a:t>
            </a:r>
          </a:p>
          <a:p>
            <a:pPr lvl="1"/>
            <a:r>
              <a:rPr lang="en-US" dirty="0"/>
              <a:t>Risk assessment</a:t>
            </a:r>
          </a:p>
          <a:p>
            <a:pPr lvl="1"/>
            <a:r>
              <a:rPr lang="en-US" dirty="0"/>
              <a:t>Preparedness</a:t>
            </a:r>
          </a:p>
          <a:p>
            <a:pPr lvl="1"/>
            <a:r>
              <a:rPr lang="en-US" dirty="0"/>
              <a:t>Mitigation</a:t>
            </a:r>
          </a:p>
          <a:p>
            <a:pPr lvl="1"/>
            <a:r>
              <a:rPr lang="en-US" dirty="0"/>
              <a:t>Response</a:t>
            </a:r>
          </a:p>
          <a:p>
            <a:pPr lvl="1"/>
            <a:r>
              <a:rPr lang="en-US" dirty="0"/>
              <a:t>Recovery</a:t>
            </a:r>
          </a:p>
        </p:txBody>
      </p:sp>
    </p:spTree>
    <p:extLst>
      <p:ext uri="{BB962C8B-B14F-4D97-AF65-F5344CB8AC3E}">
        <p14:creationId xmlns:p14="http://schemas.microsoft.com/office/powerpoint/2010/main" val="83951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GIS contribution in </a:t>
            </a:r>
            <a:r>
              <a:rPr lang="en-US"/>
              <a:t>extreme events - Example</a:t>
            </a:r>
            <a:endParaRPr lang="en-US" dirty="0"/>
          </a:p>
        </p:txBody>
      </p:sp>
      <p:sp>
        <p:nvSpPr>
          <p:cNvPr id="3" name="Content Placeholder 2"/>
          <p:cNvSpPr>
            <a:spLocks noGrp="1"/>
          </p:cNvSpPr>
          <p:nvPr>
            <p:ph idx="1"/>
          </p:nvPr>
        </p:nvSpPr>
        <p:spPr/>
        <p:txBody>
          <a:bodyPr>
            <a:normAutofit/>
          </a:bodyPr>
          <a:lstStyle/>
          <a:p>
            <a:r>
              <a:rPr lang="en-US" dirty="0"/>
              <a:t>A recent example of the value of standards was brought to the surface by the </a:t>
            </a:r>
            <a:r>
              <a:rPr lang="en-US" dirty="0" err="1"/>
              <a:t>COVID</a:t>
            </a:r>
            <a:r>
              <a:rPr lang="en-US"/>
              <a:t>-19 pandemic. </a:t>
            </a:r>
          </a:p>
          <a:p>
            <a:r>
              <a:rPr lang="en-US"/>
              <a:t>Addresses provide one of the most common and unambiguous ways to identify and locate objects, and assist services </a:t>
            </a:r>
          </a:p>
          <a:p>
            <a:r>
              <a:rPr lang="en-US"/>
              <a:t>Addresses and address data turned out to be crucial in the fight against COVID-19 because they enabled contact tracing and identification of cluster outbreaks. </a:t>
            </a:r>
          </a:p>
          <a:p>
            <a:r>
              <a:rPr lang="en-US"/>
              <a:t>Non-standardized addresses significantly hinder the response to COVID-19. </a:t>
            </a:r>
          </a:p>
        </p:txBody>
      </p:sp>
    </p:spTree>
    <p:extLst>
      <p:ext uri="{BB962C8B-B14F-4D97-AF65-F5344CB8AC3E}">
        <p14:creationId xmlns:p14="http://schemas.microsoft.com/office/powerpoint/2010/main" val="1906396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GIS contribution in </a:t>
            </a:r>
            <a:r>
              <a:rPr lang="en-US"/>
              <a:t>extreme events - Example</a:t>
            </a:r>
            <a:endParaRPr lang="en-US" dirty="0"/>
          </a:p>
        </p:txBody>
      </p:sp>
      <p:sp>
        <p:nvSpPr>
          <p:cNvPr id="3" name="Content Placeholder 2"/>
          <p:cNvSpPr>
            <a:spLocks noGrp="1"/>
          </p:cNvSpPr>
          <p:nvPr>
            <p:ph idx="1"/>
          </p:nvPr>
        </p:nvSpPr>
        <p:spPr/>
        <p:txBody>
          <a:bodyPr>
            <a:normAutofit/>
          </a:bodyPr>
          <a:lstStyle/>
          <a:p>
            <a:r>
              <a:rPr lang="en-US"/>
              <a:t>The multi-part International Organization for Standardization (ISO) 19160 Addressing Standard supports a variety of stakeholders so that accurate and reliable address data can be made available. </a:t>
            </a:r>
          </a:p>
          <a:p>
            <a:r>
              <a:rPr lang="en-US"/>
              <a:t>The different parts of ISO 19160 cover topics such as terminology and a conceptual data model for addressing; good practices for address assignment and maintenance; quality of address data; and international postal addressing (jointly developed with the Universal Postal Union).</a:t>
            </a:r>
          </a:p>
        </p:txBody>
      </p:sp>
    </p:spTree>
    <p:extLst>
      <p:ext uri="{BB962C8B-B14F-4D97-AF65-F5344CB8AC3E}">
        <p14:creationId xmlns:p14="http://schemas.microsoft.com/office/powerpoint/2010/main" val="1832967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GIS contribution in extreme events</a:t>
            </a:r>
          </a:p>
        </p:txBody>
      </p:sp>
      <p:sp>
        <p:nvSpPr>
          <p:cNvPr id="3" name="Content Placeholder 2"/>
          <p:cNvSpPr>
            <a:spLocks noGrp="1"/>
          </p:cNvSpPr>
          <p:nvPr>
            <p:ph idx="1"/>
          </p:nvPr>
        </p:nvSpPr>
        <p:spPr/>
        <p:txBody>
          <a:bodyPr>
            <a:normAutofit/>
          </a:bodyPr>
          <a:lstStyle/>
          <a:p>
            <a:r>
              <a:rPr lang="en-US"/>
              <a:t>It is crucial to acknowledge that the same technology can also be misused by terrorists to inflict harm. </a:t>
            </a:r>
          </a:p>
          <a:p>
            <a:r>
              <a:rPr lang="en-US"/>
              <a:t>The availability of detailed spatial data can aid in identifying vulnerable targets or planning attacks more strategically. </a:t>
            </a:r>
          </a:p>
          <a:p>
            <a:r>
              <a:rPr lang="en-US"/>
              <a:t>Since these technologies provide detailed information about critical infrastructures like transportation networks or utilities, they could be exploited to plan attacks or disrupt societal functions.</a:t>
            </a:r>
          </a:p>
        </p:txBody>
      </p:sp>
    </p:spTree>
    <p:extLst>
      <p:ext uri="{BB962C8B-B14F-4D97-AF65-F5344CB8AC3E}">
        <p14:creationId xmlns:p14="http://schemas.microsoft.com/office/powerpoint/2010/main" val="749349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GIS contribution in extreme events</a:t>
            </a:r>
          </a:p>
        </p:txBody>
      </p:sp>
      <p:sp>
        <p:nvSpPr>
          <p:cNvPr id="3" name="Content Placeholder 2"/>
          <p:cNvSpPr>
            <a:spLocks noGrp="1"/>
          </p:cNvSpPr>
          <p:nvPr>
            <p:ph idx="1"/>
          </p:nvPr>
        </p:nvSpPr>
        <p:spPr/>
        <p:txBody>
          <a:bodyPr>
            <a:normAutofit/>
          </a:bodyPr>
          <a:lstStyle/>
          <a:p>
            <a:r>
              <a:rPr lang="en-US"/>
              <a:t>Consequently, stringent security measures must be implemented during the collection, storage, and dissemination of geospatial data to prevent unauthorized access or use by terrorists. </a:t>
            </a:r>
          </a:p>
          <a:p>
            <a:r>
              <a:rPr lang="en-US"/>
              <a:t>Additionally, robust cyber defenses should be established to protect GIS databases from hacking attempts that seek to exploit vulnerabilities in this critical infrastructure tool.</a:t>
            </a:r>
          </a:p>
        </p:txBody>
      </p:sp>
    </p:spTree>
    <p:extLst>
      <p:ext uri="{BB962C8B-B14F-4D97-AF65-F5344CB8AC3E}">
        <p14:creationId xmlns:p14="http://schemas.microsoft.com/office/powerpoint/2010/main" val="154562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Dissemination of geospatial information, Ethical aspects</a:t>
            </a:r>
          </a:p>
        </p:txBody>
      </p:sp>
      <p:sp>
        <p:nvSpPr>
          <p:cNvPr id="3" name="Content Placeholder 2"/>
          <p:cNvSpPr>
            <a:spLocks noGrp="1"/>
          </p:cNvSpPr>
          <p:nvPr>
            <p:ph idx="1"/>
          </p:nvPr>
        </p:nvSpPr>
        <p:spPr/>
        <p:txBody>
          <a:bodyPr>
            <a:normAutofit/>
          </a:bodyPr>
          <a:lstStyle/>
          <a:p>
            <a:r>
              <a:rPr lang="en-US"/>
              <a:t>It is essential to acknowledge that the same technology can also be misused by terrorists to inflict harm.</a:t>
            </a:r>
          </a:p>
          <a:p>
            <a:r>
              <a:rPr lang="en-US"/>
              <a:t>It is vital for professionals working in this field to prioritize security and ensure robust measures are implemented to prevent misuse. </a:t>
            </a:r>
          </a:p>
          <a:p>
            <a:r>
              <a:rPr lang="en-US"/>
              <a:t>This includes secure data management protocols, restricted access to sensitive information, and stringent regulations governing its use and dissemination among stakeholders.</a:t>
            </a:r>
          </a:p>
        </p:txBody>
      </p:sp>
    </p:spTree>
    <p:extLst>
      <p:ext uri="{BB962C8B-B14F-4D97-AF65-F5344CB8AC3E}">
        <p14:creationId xmlns:p14="http://schemas.microsoft.com/office/powerpoint/2010/main" val="3351227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Ethical aspects (1/2)</a:t>
            </a:r>
          </a:p>
        </p:txBody>
      </p:sp>
      <p:sp>
        <p:nvSpPr>
          <p:cNvPr id="3" name="Content Placeholder 2"/>
          <p:cNvSpPr>
            <a:spLocks noGrp="1"/>
          </p:cNvSpPr>
          <p:nvPr>
            <p:ph idx="1"/>
          </p:nvPr>
        </p:nvSpPr>
        <p:spPr/>
        <p:txBody>
          <a:bodyPr>
            <a:normAutofit/>
          </a:bodyPr>
          <a:lstStyle/>
          <a:p>
            <a:r>
              <a:rPr lang="en-US"/>
              <a:t>Ethical aspects of GIS data inform the responsible and conscious use of geospatial information. </a:t>
            </a:r>
          </a:p>
          <a:p>
            <a:r>
              <a:rPr lang="en-US"/>
              <a:t>One key consideration is privacy, as GIS data can often be linked to individuals‘  personal and sensitive information, such as home addresses. </a:t>
            </a:r>
          </a:p>
          <a:p>
            <a:r>
              <a:rPr lang="en-US"/>
              <a:t>Professionals must ensure that collected data is protected and secured from unauthorized access or misuse. </a:t>
            </a:r>
          </a:p>
          <a:p>
            <a:r>
              <a:rPr lang="en-US"/>
              <a:t>sensitive information e.g. ?</a:t>
            </a:r>
          </a:p>
        </p:txBody>
      </p:sp>
    </p:spTree>
    <p:extLst>
      <p:ext uri="{BB962C8B-B14F-4D97-AF65-F5344CB8AC3E}">
        <p14:creationId xmlns:p14="http://schemas.microsoft.com/office/powerpoint/2010/main" val="1615520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Ethical aspects (2/2)</a:t>
            </a:r>
          </a:p>
        </p:txBody>
      </p:sp>
      <p:sp>
        <p:nvSpPr>
          <p:cNvPr id="3" name="Content Placeholder 2"/>
          <p:cNvSpPr>
            <a:spLocks noGrp="1"/>
          </p:cNvSpPr>
          <p:nvPr>
            <p:ph idx="1"/>
          </p:nvPr>
        </p:nvSpPr>
        <p:spPr/>
        <p:txBody>
          <a:bodyPr>
            <a:normAutofit fontScale="92500" lnSpcReduction="20000"/>
          </a:bodyPr>
          <a:lstStyle/>
          <a:p>
            <a:r>
              <a:rPr lang="en-US"/>
              <a:t>Issues related to  bias in GIS datasets need to be addressed. </a:t>
            </a:r>
          </a:p>
          <a:p>
            <a:r>
              <a:rPr lang="en-US"/>
              <a:t>Care should be taken to eliminate any biases in data collection or analysis that could perpetuate inequalities or promote unfair treatment towards specific groups of people. </a:t>
            </a:r>
          </a:p>
          <a:p>
            <a:r>
              <a:rPr lang="en-US"/>
              <a:t>Transparency is also paramount, as professionals should disclose any potential conflicts of interest, limitations, or uncertainties associated with the accuracy and interpretation of GIS data. </a:t>
            </a:r>
          </a:p>
          <a:p>
            <a:r>
              <a:rPr lang="en-US"/>
              <a:t>A commitment to ethical practices in relation to GIS data enhances trust among stakeholders and fosters equitable decision-making processes within communities.</a:t>
            </a:r>
          </a:p>
          <a:p>
            <a:r>
              <a:rPr lang="en-US"/>
              <a:t>E.g. bias ?</a:t>
            </a:r>
          </a:p>
        </p:txBody>
      </p:sp>
    </p:spTree>
    <p:extLst>
      <p:ext uri="{BB962C8B-B14F-4D97-AF65-F5344CB8AC3E}">
        <p14:creationId xmlns:p14="http://schemas.microsoft.com/office/powerpoint/2010/main" val="86349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Elemets of SDI</a:t>
            </a:r>
          </a:p>
        </p:txBody>
      </p:sp>
      <p:sp>
        <p:nvSpPr>
          <p:cNvPr id="3" name="Content Placeholder 2"/>
          <p:cNvSpPr>
            <a:spLocks noGrp="1"/>
          </p:cNvSpPr>
          <p:nvPr>
            <p:ph idx="1"/>
          </p:nvPr>
        </p:nvSpPr>
        <p:spPr/>
        <p:txBody>
          <a:bodyPr>
            <a:normAutofit fontScale="92500" lnSpcReduction="20000"/>
          </a:bodyPr>
          <a:lstStyle/>
          <a:p>
            <a:r>
              <a:rPr lang="en-US"/>
              <a:t>An information infrastructure is defined by (Hanseth, 2002) as “a shared, evolving, open, standardized, and heterogeneous installed base” and by (Pironti, 2006) as all of the people, processes, procedures, tools, facilities, and technology which supports the creation, use, transport, storage, and destruction of information.</a:t>
            </a:r>
          </a:p>
          <a:p>
            <a:r>
              <a:rPr lang="en-US" b="1"/>
              <a:t>Information and communications technology</a:t>
            </a:r>
            <a:r>
              <a:rPr lang="en-US"/>
              <a:t> (</a:t>
            </a:r>
            <a:r>
              <a:rPr lang="en-US" b="1"/>
              <a:t>ICT</a:t>
            </a:r>
            <a:r>
              <a:rPr lang="en-US"/>
              <a:t>) is an extensional term for information technology (IT) that stresses the role of unified communications and the integration of telecommunications (telephone lines and wireless signals) and computers, as well as necessary enterprise software, middleware, storage and audiovisual, that enable users to access, store, transmit, understand and manipulate information.</a:t>
            </a:r>
          </a:p>
        </p:txBody>
      </p:sp>
    </p:spTree>
    <p:extLst>
      <p:ext uri="{BB962C8B-B14F-4D97-AF65-F5344CB8AC3E}">
        <p14:creationId xmlns:p14="http://schemas.microsoft.com/office/powerpoint/2010/main" val="147452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and World Wide Web </a:t>
            </a:r>
          </a:p>
        </p:txBody>
      </p:sp>
      <p:sp>
        <p:nvSpPr>
          <p:cNvPr id="3" name="Content Placeholder 2"/>
          <p:cNvSpPr>
            <a:spLocks noGrp="1"/>
          </p:cNvSpPr>
          <p:nvPr>
            <p:ph idx="1"/>
          </p:nvPr>
        </p:nvSpPr>
        <p:spPr/>
        <p:txBody>
          <a:bodyPr>
            <a:normAutofit fontScale="92500" lnSpcReduction="10000"/>
          </a:bodyPr>
          <a:lstStyle/>
          <a:p>
            <a:r>
              <a:rPr lang="en-US"/>
              <a:t>Internet</a:t>
            </a:r>
          </a:p>
          <a:p>
            <a:pPr lvl="1"/>
            <a:r>
              <a:rPr lang="en-US"/>
              <a:t>A massive network of networks; a networking infrastructure. It connects millions of computers together globally, forming a network in which any computer can communicate with any other computer as long as they are both connected to the Internet </a:t>
            </a:r>
          </a:p>
          <a:p>
            <a:r>
              <a:rPr lang="en-US"/>
              <a:t>World Wide Web</a:t>
            </a:r>
          </a:p>
          <a:p>
            <a:pPr lvl="1"/>
            <a:r>
              <a:rPr lang="en-US"/>
              <a:t>The World Wide Web (abbreviated as WWW or W3 and commonly known as the Web) is a system of interlinked hypertext documents accessed via the Internet. </a:t>
            </a:r>
          </a:p>
          <a:p>
            <a:pPr lvl="1"/>
            <a:r>
              <a:rPr lang="en-US"/>
              <a:t>With a web browser, one can view web pages that may contain text, images, videos, and other multimedia and navigate between them via hyperlinks.</a:t>
            </a:r>
          </a:p>
        </p:txBody>
      </p:sp>
    </p:spTree>
    <p:extLst>
      <p:ext uri="{BB962C8B-B14F-4D97-AF65-F5344CB8AC3E}">
        <p14:creationId xmlns:p14="http://schemas.microsoft.com/office/powerpoint/2010/main" val="162650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Internet vs World Wide Web</a:t>
            </a:r>
          </a:p>
        </p:txBody>
      </p:sp>
      <p:sp>
        <p:nvSpPr>
          <p:cNvPr id="3" name="Content Placeholder 2"/>
          <p:cNvSpPr>
            <a:spLocks noGrp="1"/>
          </p:cNvSpPr>
          <p:nvPr>
            <p:ph idx="1"/>
          </p:nvPr>
        </p:nvSpPr>
        <p:spPr/>
        <p:txBody>
          <a:bodyPr/>
          <a:lstStyle/>
          <a:p>
            <a:r>
              <a:rPr lang="en-US"/>
              <a:t>Internet vs World Wide Web</a:t>
            </a:r>
          </a:p>
          <a:p>
            <a:pPr lvl="1"/>
            <a:r>
              <a:rPr lang="en-US"/>
              <a:t>Many people use the terms Internet and World Wide Web interchangeably, but in fact the two terms are not synonymous. The Internet and the Web are two separate but related things. </a:t>
            </a:r>
          </a:p>
          <a:p>
            <a:r>
              <a:rPr lang="en-US"/>
              <a:t>Web Mapping</a:t>
            </a:r>
          </a:p>
          <a:p>
            <a:pPr lvl="1"/>
            <a:r>
              <a:rPr lang="en-US"/>
              <a:t>Web mapping is the process of designing, implementing, generating and delivering maps on the World Wide Web.</a:t>
            </a:r>
          </a:p>
        </p:txBody>
      </p:sp>
    </p:spTree>
    <p:extLst>
      <p:ext uri="{BB962C8B-B14F-4D97-AF65-F5344CB8AC3E}">
        <p14:creationId xmlns:p14="http://schemas.microsoft.com/office/powerpoint/2010/main" val="426955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GIS</a:t>
            </a:r>
          </a:p>
        </p:txBody>
      </p:sp>
      <p:sp>
        <p:nvSpPr>
          <p:cNvPr id="3" name="Content Placeholder 2"/>
          <p:cNvSpPr>
            <a:spLocks noGrp="1"/>
          </p:cNvSpPr>
          <p:nvPr>
            <p:ph idx="1"/>
          </p:nvPr>
        </p:nvSpPr>
        <p:spPr/>
        <p:txBody>
          <a:bodyPr/>
          <a:lstStyle/>
          <a:p>
            <a:r>
              <a:rPr lang="en-US"/>
              <a:t>Web GIS</a:t>
            </a:r>
          </a:p>
          <a:p>
            <a:pPr lvl="1"/>
            <a:r>
              <a:rPr lang="en-US"/>
              <a:t>Web GIS is similar to web mapping but with an emphasis on analysis, processing of project specific geodata and exploratory aspects</a:t>
            </a:r>
          </a:p>
          <a:p>
            <a:pPr lvl="1"/>
            <a:r>
              <a:rPr lang="en-US"/>
              <a:t>Often the terms web GIS and web mapping are used synonymously, even if they don't mean exactly the same </a:t>
            </a:r>
          </a:p>
          <a:p>
            <a:r>
              <a:rPr lang="en-US"/>
              <a:t>GIS Web Service </a:t>
            </a:r>
          </a:p>
          <a:p>
            <a:pPr lvl="1"/>
            <a:r>
              <a:rPr lang="en-US"/>
              <a:t>GIS resources packaged for distribution on the web</a:t>
            </a:r>
          </a:p>
        </p:txBody>
      </p:sp>
    </p:spTree>
    <p:extLst>
      <p:ext uri="{BB962C8B-B14F-4D97-AF65-F5344CB8AC3E}">
        <p14:creationId xmlns:p14="http://schemas.microsoft.com/office/powerpoint/2010/main" val="2292695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GIS</a:t>
            </a:r>
          </a:p>
        </p:txBody>
      </p:sp>
      <p:sp>
        <p:nvSpPr>
          <p:cNvPr id="3" name="Content Placeholder 2"/>
          <p:cNvSpPr>
            <a:spLocks noGrp="1"/>
          </p:cNvSpPr>
          <p:nvPr>
            <p:ph idx="1"/>
          </p:nvPr>
        </p:nvSpPr>
        <p:spPr/>
        <p:txBody>
          <a:bodyPr/>
          <a:lstStyle/>
          <a:p>
            <a:r>
              <a:rPr lang="en-US"/>
              <a:t>A system to deploy and disseminate spatial data and associated attributes using the Internet</a:t>
            </a:r>
          </a:p>
          <a:p>
            <a:r>
              <a:rPr lang="en-US"/>
              <a:t>It is an integration of GIS, WWW and Internet Technologies</a:t>
            </a:r>
          </a:p>
          <a:p>
            <a:r>
              <a:rPr lang="en-US"/>
              <a:t>Access information/data without using desktop GIS software</a:t>
            </a:r>
          </a:p>
          <a:p>
            <a:r>
              <a:rPr lang="en-US"/>
              <a:t>To make spatial information available for millions of people</a:t>
            </a:r>
          </a:p>
          <a:p>
            <a:r>
              <a:rPr lang="en-US"/>
              <a:t>Hence, it is very useful way of disseminating spatial information to general public.</a:t>
            </a:r>
          </a:p>
        </p:txBody>
      </p:sp>
    </p:spTree>
    <p:extLst>
      <p:ext uri="{BB962C8B-B14F-4D97-AF65-F5344CB8AC3E}">
        <p14:creationId xmlns:p14="http://schemas.microsoft.com/office/powerpoint/2010/main" val="175232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2030" y="381000"/>
            <a:ext cx="10729970" cy="6477000"/>
          </a:xfrm>
          <a:prstGeom prst="rect">
            <a:avLst/>
          </a:prstGeom>
        </p:spPr>
      </p:pic>
      <p:sp>
        <p:nvSpPr>
          <p:cNvPr id="2" name="Title 1"/>
          <p:cNvSpPr>
            <a:spLocks noGrp="1"/>
          </p:cNvSpPr>
          <p:nvPr>
            <p:ph type="title"/>
          </p:nvPr>
        </p:nvSpPr>
        <p:spPr/>
        <p:txBody>
          <a:bodyPr/>
          <a:lstStyle/>
          <a:p>
            <a:r>
              <a:rPr lang="en-US"/>
              <a:t>Web GIS Components</a:t>
            </a:r>
          </a:p>
        </p:txBody>
      </p:sp>
    </p:spTree>
    <p:extLst>
      <p:ext uri="{BB962C8B-B14F-4D97-AF65-F5344CB8AC3E}">
        <p14:creationId xmlns:p14="http://schemas.microsoft.com/office/powerpoint/2010/main" val="649596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2219</TotalTime>
  <Words>2220</Words>
  <Application>Microsoft Office PowerPoint</Application>
  <PresentationFormat>Widescreen</PresentationFormat>
  <Paragraphs>158</Paragraphs>
  <Slides>37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GIS Internet Services and SDI Technologies</vt:lpstr>
      <vt:lpstr>GIS Internet Services and SDI Technologies</vt:lpstr>
      <vt:lpstr>Elemets of SDI</vt:lpstr>
      <vt:lpstr>Elemets of SDI</vt:lpstr>
      <vt:lpstr>Internet and World Wide Web </vt:lpstr>
      <vt:lpstr>Internet vs World Wide Web</vt:lpstr>
      <vt:lpstr>Web GIS</vt:lpstr>
      <vt:lpstr>Web GIS</vt:lpstr>
      <vt:lpstr>Web GIS Components</vt:lpstr>
      <vt:lpstr>Web GIS Components</vt:lpstr>
      <vt:lpstr>Web GIS Architecture</vt:lpstr>
      <vt:lpstr>Software</vt:lpstr>
      <vt:lpstr>FOSS Architecture (OpenGeo)</vt:lpstr>
      <vt:lpstr>COTS Architecture (Esri ArcGIS)</vt:lpstr>
      <vt:lpstr>ESRI ArcGIS Web Services</vt:lpstr>
      <vt:lpstr>GeoPortals</vt:lpstr>
      <vt:lpstr>PowerPoint Presentation</vt:lpstr>
      <vt:lpstr>Globalization, politics, and GIS</vt:lpstr>
      <vt:lpstr>Globalization, politics, and GIS</vt:lpstr>
      <vt:lpstr>Global databases</vt:lpstr>
      <vt:lpstr>Global databases from most used SDI (1/3)</vt:lpstr>
      <vt:lpstr>Global databases from most used SDI (2/3)</vt:lpstr>
      <vt:lpstr>Global databases from most used SDI (3/3)</vt:lpstr>
      <vt:lpstr>Global databases from most used SDI</vt:lpstr>
      <vt:lpstr>Global partnerships for standards</vt:lpstr>
      <vt:lpstr>Global partnerships for standards</vt:lpstr>
      <vt:lpstr>The Benefits of Open Geospatial Standards</vt:lpstr>
      <vt:lpstr>Closed standards</vt:lpstr>
      <vt:lpstr>GIS contribution in extreme events</vt:lpstr>
      <vt:lpstr>GIS contribution in extreme events</vt:lpstr>
      <vt:lpstr>GIS contribution in extreme events - Example</vt:lpstr>
      <vt:lpstr>GIS contribution in extreme events - Example</vt:lpstr>
      <vt:lpstr>GIS contribution in extreme events</vt:lpstr>
      <vt:lpstr>GIS contribution in extreme events</vt:lpstr>
      <vt:lpstr>Dissemination of geospatial information, Ethical aspects</vt:lpstr>
      <vt:lpstr>Ethical aspects (1/2)</vt:lpstr>
      <vt:lpstr>Ethical aspects (2/2)</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Kefyalew Sahle Kibret</cp:lastModifiedBy>
  <cp:revision>82</cp:revision>
  <cp:lastPrinted>2023-10-09T08:12:29Z</cp:lastPrinted>
  <dcterms:created xsi:type="dcterms:W3CDTF">2017-11-02T18:38:13Z</dcterms:created>
  <dcterms:modified xsi:type="dcterms:W3CDTF">2025-04-07T07:10:04Z</dcterms:modified>
</cp:coreProperties>
</file>