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38" r:id="rId3"/>
    <p:sldId id="333" r:id="rId4"/>
    <p:sldId id="260" r:id="rId5"/>
    <p:sldId id="261" r:id="rId6"/>
    <p:sldId id="262" r:id="rId7"/>
    <p:sldId id="334" r:id="rId8"/>
    <p:sldId id="335" r:id="rId9"/>
    <p:sldId id="337" r:id="rId10"/>
    <p:sldId id="266" r:id="rId11"/>
    <p:sldId id="339" r:id="rId12"/>
    <p:sldId id="336" r:id="rId13"/>
    <p:sldId id="267" r:id="rId14"/>
    <p:sldId id="268" r:id="rId15"/>
    <p:sldId id="276" r:id="rId16"/>
    <p:sldId id="277" r:id="rId17"/>
    <p:sldId id="270" r:id="rId18"/>
    <p:sldId id="340" r:id="rId19"/>
    <p:sldId id="341" r:id="rId20"/>
    <p:sldId id="275" r:id="rId21"/>
    <p:sldId id="342" r:id="rId22"/>
    <p:sldId id="346" r:id="rId23"/>
    <p:sldId id="343" r:id="rId24"/>
    <p:sldId id="344" r:id="rId25"/>
    <p:sldId id="345" r:id="rId2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690" autoAdjust="0"/>
  </p:normalViewPr>
  <p:slideViewPr>
    <p:cSldViewPr>
      <p:cViewPr varScale="1">
        <p:scale>
          <a:sx n="49" d="100"/>
          <a:sy n="49" d="100"/>
        </p:scale>
        <p:origin x="1986" y="4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92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8FD096-F7DE-42DD-3C2D-FDB2AED7747C}"/>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a16="http://schemas.microsoft.com/office/drawing/2014/main" id="{58197043-AEB7-5B0B-0E8E-1AE8DC999638}"/>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8D5151A-8983-452E-AD37-02E5B3041477}" type="datetimeFigureOut">
              <a:rPr lang="en-US" smtClean="0"/>
              <a:t>4/1/2024</a:t>
            </a:fld>
            <a:endParaRPr lang="en-US"/>
          </a:p>
        </p:txBody>
      </p:sp>
      <p:sp>
        <p:nvSpPr>
          <p:cNvPr id="4" name="Footer Placeholder 3">
            <a:extLst>
              <a:ext uri="{FF2B5EF4-FFF2-40B4-BE49-F238E27FC236}">
                <a16:creationId xmlns:a16="http://schemas.microsoft.com/office/drawing/2014/main" id="{B02AE89C-A03A-009A-8E62-BC474F068A25}"/>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88C2F7-8C80-8C12-E640-75BAC8916524}"/>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1F72749-5EF2-4E4D-954E-95D27447A3A5}" type="slidenum">
              <a:rPr lang="en-US" smtClean="0"/>
              <a:t>‹#›</a:t>
            </a:fld>
            <a:endParaRPr lang="en-US"/>
          </a:p>
        </p:txBody>
      </p:sp>
    </p:spTree>
    <p:extLst>
      <p:ext uri="{BB962C8B-B14F-4D97-AF65-F5344CB8AC3E}">
        <p14:creationId xmlns:p14="http://schemas.microsoft.com/office/powerpoint/2010/main" val="36855469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E14676F-0898-451A-B609-EFD121980AC8}" type="datetimeFigureOut">
              <a:rPr lang="en-US" smtClean="0"/>
              <a:pPr/>
              <a:t>4/1/2024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B6CCE48-D031-4D13-821D-6E8200F7677C}" type="slidenum">
              <a:rPr lang="en-US" smtClean="0"/>
              <a:pPr/>
              <a:t>‹#›</a:t>
            </a:fld>
            <a:endParaRPr lang="en-US"/>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6CCE48-D031-4D13-821D-6E8200F7677C}" type="slidenum">
              <a:rPr lang="en-US" smtClean="0"/>
              <a:pPr/>
              <a:t>1</a:t>
            </a:fld>
            <a:endParaRPr lang="en-US"/>
          </a:p>
        </p:txBody>
      </p:sp>
    </p:spTree>
    <p:extLst>
      <p:ext uri="{BB962C8B-B14F-4D97-AF65-F5344CB8AC3E}">
        <p14:creationId xmlns:p14="http://schemas.microsoft.com/office/powerpoint/2010/main" val="2160991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evaluation of group projects!</a:t>
            </a:r>
          </a:p>
        </p:txBody>
      </p:sp>
      <p:sp>
        <p:nvSpPr>
          <p:cNvPr id="4" name="Slide Number Placeholder 3"/>
          <p:cNvSpPr>
            <a:spLocks noGrp="1"/>
          </p:cNvSpPr>
          <p:nvPr>
            <p:ph type="sldNum" sz="quarter" idx="5"/>
          </p:nvPr>
        </p:nvSpPr>
        <p:spPr/>
        <p:txBody>
          <a:bodyPr/>
          <a:lstStyle/>
          <a:p>
            <a:fld id="{5B6CCE48-D031-4D13-821D-6E8200F7677C}" type="slidenum">
              <a:rPr lang="en-US" smtClean="0"/>
              <a:pPr/>
              <a:t>22</a:t>
            </a:fld>
            <a:endParaRPr lang="en-US"/>
          </a:p>
        </p:txBody>
      </p:sp>
    </p:spTree>
    <p:extLst>
      <p:ext uri="{BB962C8B-B14F-4D97-AF65-F5344CB8AC3E}">
        <p14:creationId xmlns:p14="http://schemas.microsoft.com/office/powerpoint/2010/main" val="3844654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dirty="0"/>
              <a:t>employed in many different areas and in newer fields of applications,</a:t>
            </a:r>
          </a:p>
          <a:p>
            <a:endParaRPr lang="en-US" dirty="0"/>
          </a:p>
          <a:p>
            <a:r>
              <a:rPr lang="en-US" kern="1200" baseline="0" dirty="0">
                <a:latin typeface="Times New Roman"/>
              </a:rPr>
              <a:t>Spatial data related to forestry and other land cover types prerequisite for various planning and development works.</a:t>
            </a:r>
          </a:p>
          <a:p>
            <a:r>
              <a:rPr lang="en-US" kern="1200" baseline="0" dirty="0">
                <a:latin typeface="Times New Roman"/>
              </a:rPr>
              <a:t>Spatial data describes</a:t>
            </a:r>
          </a:p>
          <a:p>
            <a:pPr lvl="1"/>
            <a:r>
              <a:rPr lang="en-US" kern="1200" baseline="0" dirty="0">
                <a:latin typeface="Times New Roman"/>
              </a:rPr>
              <a:t> the location and relationship of geographic features (e.g. forest, agricultural landscape, etc. )</a:t>
            </a:r>
          </a:p>
          <a:p>
            <a:r>
              <a:rPr lang="en-US" kern="1200" baseline="0" dirty="0">
                <a:latin typeface="Times New Roman"/>
              </a:rPr>
              <a:t>Information is the fifth development determining factor besides land, capital, knowledge and labor.</a:t>
            </a:r>
          </a:p>
          <a:p>
            <a:endParaRPr lang="en-US" dirty="0"/>
          </a:p>
        </p:txBody>
      </p:sp>
      <p:sp>
        <p:nvSpPr>
          <p:cNvPr id="4" name="Slide Number Placeholder 3"/>
          <p:cNvSpPr>
            <a:spLocks noGrp="1"/>
          </p:cNvSpPr>
          <p:nvPr>
            <p:ph type="sldNum" sz="quarter" idx="10"/>
          </p:nvPr>
        </p:nvSpPr>
        <p:spPr/>
        <p:txBody>
          <a:bodyPr/>
          <a:lstStyle/>
          <a:p>
            <a:fld id="{F7F5642F-EEA1-42AE-9E7D-2D14F4A89A60}" type="slidenum">
              <a:rPr lang="en-US" smtClean="0"/>
              <a:pPr/>
              <a:t>3</a:t>
            </a:fld>
            <a:endParaRPr lang="en-US"/>
          </a:p>
        </p:txBody>
      </p:sp>
    </p:spTree>
    <p:extLst>
      <p:ext uri="{BB962C8B-B14F-4D97-AF65-F5344CB8AC3E}">
        <p14:creationId xmlns:p14="http://schemas.microsoft.com/office/powerpoint/2010/main" val="78378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baseline="0" dirty="0">
                <a:latin typeface="Times New Roman"/>
              </a:rPr>
              <a:t>Use data for planning, monitoring, implementation of projects, researcher, and/or decision / policy making</a:t>
            </a:r>
          </a:p>
        </p:txBody>
      </p:sp>
      <p:sp>
        <p:nvSpPr>
          <p:cNvPr id="4" name="Slide Number Placeholder 3"/>
          <p:cNvSpPr>
            <a:spLocks noGrp="1"/>
          </p:cNvSpPr>
          <p:nvPr>
            <p:ph type="sldNum" sz="quarter" idx="10"/>
          </p:nvPr>
        </p:nvSpPr>
        <p:spPr/>
        <p:txBody>
          <a:bodyPr/>
          <a:lstStyle/>
          <a:p>
            <a:fld id="{5B6CCE48-D031-4D13-821D-6E8200F7677C}" type="slidenum">
              <a:rPr lang="en-US" smtClean="0"/>
              <a:pPr/>
              <a:t>5</a:t>
            </a:fld>
            <a:endParaRPr lang="en-US"/>
          </a:p>
        </p:txBody>
      </p:sp>
    </p:spTree>
    <p:extLst>
      <p:ext uri="{BB962C8B-B14F-4D97-AF65-F5344CB8AC3E}">
        <p14:creationId xmlns:p14="http://schemas.microsoft.com/office/powerpoint/2010/main" val="85255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74">
              <a:defRPr/>
            </a:pPr>
            <a:r>
              <a:rPr lang="en-US" kern="1200" baseline="0" dirty="0">
                <a:latin typeface="Times New Roman"/>
              </a:rPr>
              <a:t>Achieving the befits of sharing of data requires that a series of potential problems are identified, and where relevant, addressed. Therefore, Spatial Data Infrastructure (SDI) could be introduced to improve the forest information situation.</a:t>
            </a:r>
          </a:p>
          <a:p>
            <a:endParaRPr lang="en-US" dirty="0"/>
          </a:p>
        </p:txBody>
      </p:sp>
      <p:sp>
        <p:nvSpPr>
          <p:cNvPr id="4" name="Slide Number Placeholder 3"/>
          <p:cNvSpPr>
            <a:spLocks noGrp="1"/>
          </p:cNvSpPr>
          <p:nvPr>
            <p:ph type="sldNum" sz="quarter" idx="10"/>
          </p:nvPr>
        </p:nvSpPr>
        <p:spPr/>
        <p:txBody>
          <a:bodyPr/>
          <a:lstStyle/>
          <a:p>
            <a:fld id="{5B6CCE48-D031-4D13-821D-6E8200F7677C}" type="slidenum">
              <a:rPr lang="en-US" smtClean="0"/>
              <a:pPr/>
              <a:t>10</a:t>
            </a:fld>
            <a:endParaRPr lang="en-US"/>
          </a:p>
        </p:txBody>
      </p:sp>
    </p:spTree>
    <p:extLst>
      <p:ext uri="{BB962C8B-B14F-4D97-AF65-F5344CB8AC3E}">
        <p14:creationId xmlns:p14="http://schemas.microsoft.com/office/powerpoint/2010/main" val="364440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baseline="0" dirty="0">
                <a:latin typeface="Times New Roman"/>
              </a:rPr>
              <a:t>SDI - partnerships in spatial data are proposed to improve the weak forest related information situation of the county. </a:t>
            </a:r>
          </a:p>
          <a:p>
            <a:r>
              <a:rPr lang="en-US" kern="1200" baseline="0" dirty="0">
                <a:latin typeface="Times New Roman"/>
              </a:rPr>
              <a:t>The form of the partnerships can range from the informal to the highly formal. </a:t>
            </a:r>
          </a:p>
          <a:p>
            <a:r>
              <a:rPr lang="en-US" kern="1200" baseline="0" dirty="0">
                <a:latin typeface="Times New Roman"/>
              </a:rPr>
              <a:t>The need for partnerships applies at the personal, institutional, local area, national, and global levels. </a:t>
            </a:r>
          </a:p>
          <a:p>
            <a:r>
              <a:rPr lang="en-US" kern="1200" baseline="0" dirty="0">
                <a:latin typeface="Times New Roman"/>
              </a:rPr>
              <a:t>The center targets the formal partnership at the institutional level. </a:t>
            </a:r>
          </a:p>
          <a:p>
            <a:endParaRPr lang="en-US" dirty="0"/>
          </a:p>
        </p:txBody>
      </p:sp>
      <p:sp>
        <p:nvSpPr>
          <p:cNvPr id="4" name="Slide Number Placeholder 3"/>
          <p:cNvSpPr>
            <a:spLocks noGrp="1"/>
          </p:cNvSpPr>
          <p:nvPr>
            <p:ph type="sldNum" sz="quarter" idx="10"/>
          </p:nvPr>
        </p:nvSpPr>
        <p:spPr/>
        <p:txBody>
          <a:bodyPr/>
          <a:lstStyle/>
          <a:p>
            <a:fld id="{5B6CCE48-D031-4D13-821D-6E8200F7677C}" type="slidenum">
              <a:rPr lang="en-US" smtClean="0"/>
              <a:pPr/>
              <a:t>12</a:t>
            </a:fld>
            <a:endParaRPr lang="en-US"/>
          </a:p>
        </p:txBody>
      </p:sp>
    </p:spTree>
    <p:extLst>
      <p:ext uri="{BB962C8B-B14F-4D97-AF65-F5344CB8AC3E}">
        <p14:creationId xmlns:p14="http://schemas.microsoft.com/office/powerpoint/2010/main" val="1071090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kern="1200" baseline="0" dirty="0">
                <a:latin typeface="Arial"/>
              </a:rPr>
              <a:t>The principle, the </a:t>
            </a:r>
            <a:r>
              <a:rPr lang="en-US" kern="1200" baseline="0" dirty="0" err="1">
                <a:latin typeface="Arial"/>
              </a:rPr>
              <a:t>MRV</a:t>
            </a:r>
            <a:r>
              <a:rPr lang="en-US" kern="1200" baseline="0" dirty="0">
                <a:latin typeface="Arial"/>
              </a:rPr>
              <a:t> center sets for establishing the spatial data partnership, includes</a:t>
            </a:r>
            <a:endParaRPr lang="en-US" dirty="0"/>
          </a:p>
        </p:txBody>
      </p:sp>
      <p:sp>
        <p:nvSpPr>
          <p:cNvPr id="4" name="Slide Number Placeholder 3"/>
          <p:cNvSpPr>
            <a:spLocks noGrp="1"/>
          </p:cNvSpPr>
          <p:nvPr>
            <p:ph type="sldNum" sz="quarter" idx="10"/>
          </p:nvPr>
        </p:nvSpPr>
        <p:spPr/>
        <p:txBody>
          <a:bodyPr/>
          <a:lstStyle/>
          <a:p>
            <a:fld id="{5B6CCE48-D031-4D13-821D-6E8200F7677C}" type="slidenum">
              <a:rPr lang="en-US" smtClean="0"/>
              <a:pPr/>
              <a:t>14</a:t>
            </a:fld>
            <a:endParaRPr lang="en-US"/>
          </a:p>
        </p:txBody>
      </p:sp>
    </p:spTree>
    <p:extLst>
      <p:ext uri="{BB962C8B-B14F-4D97-AF65-F5344CB8AC3E}">
        <p14:creationId xmlns:p14="http://schemas.microsoft.com/office/powerpoint/2010/main" val="3549933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a:t>users and producers of detailed data, such as utilities users of small-scale, limited geographic data, such as street networks, statistical areas, and administrative units; </a:t>
            </a:r>
          </a:p>
          <a:p>
            <a:pPr lvl="0"/>
            <a:r>
              <a:rPr lang="en-US" dirty="0"/>
              <a:t>data producers who create detailed data as a product or a service; </a:t>
            </a:r>
          </a:p>
          <a:p>
            <a:pPr lvl="0"/>
            <a:r>
              <a:rPr lang="en-US" dirty="0"/>
              <a:t>data producers who create low-resolution, small-scale, limited themes for large areas; </a:t>
            </a:r>
          </a:p>
          <a:p>
            <a:pPr lvl="0"/>
            <a:r>
              <a:rPr lang="en-US" dirty="0"/>
              <a:t>product providers who offer software, hardware, and related systems;  and </a:t>
            </a:r>
          </a:p>
          <a:p>
            <a:pPr lvl="0"/>
            <a:r>
              <a:rPr lang="en-US" dirty="0"/>
              <a:t>service providers who offer system development, database development, operations support, and consulting services.</a:t>
            </a:r>
          </a:p>
          <a:p>
            <a:pPr lvl="0"/>
            <a:r>
              <a:rPr lang="en-US" dirty="0"/>
              <a:t>Non-profit and educational institutions also create and use a variety of geographic data and provide GIS-related services. They cover the full spectrum of data content, resolution, and geographic coverage.</a:t>
            </a:r>
          </a:p>
          <a:p>
            <a:pPr lvl="0"/>
            <a:r>
              <a:rPr lang="en-US" dirty="0"/>
              <a:t> Depending on the </a:t>
            </a:r>
            <a:r>
              <a:rPr lang="en-US" dirty="0" err="1"/>
              <a:t>organisation’s</a:t>
            </a:r>
            <a:r>
              <a:rPr lang="en-US" dirty="0"/>
              <a:t> activities, data use may range from </a:t>
            </a:r>
            <a:r>
              <a:rPr lang="en-US" dirty="0" err="1"/>
              <a:t>highresolution</a:t>
            </a:r>
            <a:r>
              <a:rPr lang="en-US" dirty="0"/>
              <a:t> data over small areas, as in facility management, to low-resolution data over wide areas, as in regional or national environmental studies.</a:t>
            </a:r>
          </a:p>
          <a:p>
            <a:endParaRPr lang="en-US" dirty="0"/>
          </a:p>
          <a:p>
            <a:pPr lvl="0"/>
            <a:r>
              <a:rPr lang="en-US" dirty="0"/>
              <a:t>The final category of stakeholder is</a:t>
            </a:r>
          </a:p>
          <a:p>
            <a:pPr lvl="1"/>
            <a:r>
              <a:rPr lang="en-US" dirty="0"/>
              <a:t>the consumer or </a:t>
            </a:r>
          </a:p>
          <a:p>
            <a:pPr lvl="1"/>
            <a:r>
              <a:rPr lang="en-US" dirty="0"/>
              <a:t>end-user. </a:t>
            </a:r>
          </a:p>
          <a:p>
            <a:endParaRPr lang="en-US" dirty="0"/>
          </a:p>
        </p:txBody>
      </p:sp>
      <p:sp>
        <p:nvSpPr>
          <p:cNvPr id="4" name="Slide Number Placeholder 3"/>
          <p:cNvSpPr>
            <a:spLocks noGrp="1"/>
          </p:cNvSpPr>
          <p:nvPr>
            <p:ph type="sldNum" sz="quarter" idx="10"/>
          </p:nvPr>
        </p:nvSpPr>
        <p:spPr/>
        <p:txBody>
          <a:bodyPr/>
          <a:lstStyle/>
          <a:p>
            <a:fld id="{F7F5642F-EEA1-42AE-9E7D-2D14F4A89A60}" type="slidenum">
              <a:rPr lang="en-US" smtClean="0"/>
              <a:pPr/>
              <a:t>15</a:t>
            </a:fld>
            <a:endParaRPr lang="en-US"/>
          </a:p>
        </p:txBody>
      </p:sp>
    </p:spTree>
    <p:extLst>
      <p:ext uri="{BB962C8B-B14F-4D97-AF65-F5344CB8AC3E}">
        <p14:creationId xmlns:p14="http://schemas.microsoft.com/office/powerpoint/2010/main" val="2834161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Some of the issues that need to be considered in the development of the supportive policy/</a:t>
            </a:r>
            <a:r>
              <a:rPr lang="en-US" dirty="0" err="1"/>
              <a:t>organisational</a:t>
            </a:r>
            <a:r>
              <a:rPr lang="en-US" dirty="0"/>
              <a:t> environment are:</a:t>
            </a:r>
          </a:p>
          <a:p>
            <a:pPr lvl="1"/>
            <a:r>
              <a:rPr lang="en-US" dirty="0"/>
              <a:t>Distributed/autonomous suppliers</a:t>
            </a:r>
          </a:p>
          <a:p>
            <a:pPr lvl="1"/>
            <a:r>
              <a:rPr lang="en-US" dirty="0"/>
              <a:t>The management of the data should be done as close as possible to source. This ensures the accuracy and quality of the data.</a:t>
            </a:r>
          </a:p>
          <a:p>
            <a:pPr lvl="1"/>
            <a:r>
              <a:rPr lang="en-US" dirty="0"/>
              <a:t>Non threatening to mandates </a:t>
            </a:r>
          </a:p>
          <a:p>
            <a:pPr lvl="1"/>
            <a:r>
              <a:rPr lang="en-US" dirty="0"/>
              <a:t>Commercial and government stakeholders need to feel comfortable as active participants in the infrastructure. They should not feel threatened by infrastructure business models or policies. </a:t>
            </a:r>
          </a:p>
          <a:p>
            <a:pPr lvl="1"/>
            <a:r>
              <a:rPr lang="en-US" dirty="0"/>
              <a:t>Multiple levels of “buy-in”; low barrier to entry </a:t>
            </a:r>
          </a:p>
          <a:p>
            <a:pPr lvl="0"/>
            <a:r>
              <a:rPr lang="en-US" dirty="0"/>
              <a:t>The access component of the infrastructure must provide multiple levels of </a:t>
            </a:r>
            <a:r>
              <a:rPr lang="en-US" dirty="0" err="1"/>
              <a:t>buyin</a:t>
            </a:r>
            <a:r>
              <a:rPr lang="en-US" dirty="0"/>
              <a:t> from a low cost option with limited benefits, e.g. basic advertising of products and services, to higher cost options that offer increased benefits, e.g. distributed search connections to the supplier’s inventory. This allows suppliers to choose a level of participation that best meets their business and operational objectives. This is especially important in the early operation of the access component as many suppliers will want to “try” it out and hence may not be prepared to expend much effort until they see how it works.</a:t>
            </a:r>
          </a:p>
          <a:p>
            <a:pPr lvl="0"/>
            <a:r>
              <a:rPr lang="en-US" dirty="0"/>
              <a:t>Sustainable long term business models </a:t>
            </a:r>
          </a:p>
          <a:p>
            <a:pPr lvl="0"/>
            <a:r>
              <a:rPr lang="en-US" dirty="0"/>
              <a:t>The access component of an infrastructure must provide an environment that supports a variety of supplier business models. The development of a sustainable business model for the operation of the access component is critical to the long term success of the entire infrastructure.</a:t>
            </a:r>
            <a:endParaRPr lang="en-US"/>
          </a:p>
          <a:p>
            <a:endParaRPr lang="en-US"/>
          </a:p>
        </p:txBody>
      </p:sp>
      <p:sp>
        <p:nvSpPr>
          <p:cNvPr id="4" name="Slide Number Placeholder 3"/>
          <p:cNvSpPr>
            <a:spLocks noGrp="1"/>
          </p:cNvSpPr>
          <p:nvPr>
            <p:ph type="sldNum" sz="quarter" idx="10"/>
          </p:nvPr>
        </p:nvSpPr>
        <p:spPr/>
        <p:txBody>
          <a:bodyPr/>
          <a:lstStyle/>
          <a:p>
            <a:fld id="{F7F5642F-EEA1-42AE-9E7D-2D14F4A89A60}" type="slidenum">
              <a:rPr lang="en-US" smtClean="0"/>
              <a:pPr/>
              <a:t>16</a:t>
            </a:fld>
            <a:endParaRPr lang="en-US"/>
          </a:p>
        </p:txBody>
      </p:sp>
    </p:spTree>
    <p:extLst>
      <p:ext uri="{BB962C8B-B14F-4D97-AF65-F5344CB8AC3E}">
        <p14:creationId xmlns:p14="http://schemas.microsoft.com/office/powerpoint/2010/main" val="180592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kern="1200" baseline="0" dirty="0">
                <a:latin typeface="Arial"/>
              </a:rPr>
              <a:t>Secure high-level commitment from the government</a:t>
            </a:r>
          </a:p>
          <a:p>
            <a:pPr lvl="1"/>
            <a:r>
              <a:rPr lang="en-US" kern="1200" baseline="0" dirty="0">
                <a:latin typeface="Times New Roman"/>
              </a:rPr>
              <a:t>Commitment to college-minister level coordination and data integration had to be secured at a high level from authorities with the power to mobilize action and collaboration between ministries. This has to be in the form of a legal mandate, requiring ministries to share data and improve collaboration. Active support from the highest level is an important pre-condition to spur the development of a national forest related spatial data infrastructure.</a:t>
            </a:r>
          </a:p>
          <a:p>
            <a:r>
              <a:rPr lang="en-US" kern="1200" baseline="0" dirty="0">
                <a:latin typeface="Arial"/>
              </a:rPr>
              <a:t>Bring all relevant agencies to the table</a:t>
            </a:r>
          </a:p>
          <a:p>
            <a:pPr lvl="1"/>
            <a:r>
              <a:rPr lang="en-US" kern="1200" baseline="0" dirty="0">
                <a:latin typeface="Times New Roman"/>
              </a:rPr>
              <a:t>Different organizations at national / regional and or project level collect data independently and use different land-use maps for decision-making, which results in overlapping jurisdiction and conflicting land-use decisions. Conflicts prevent agencies from carrying out their responsibilities efficiently and can lead to tension and mistrust between agencies. The country should work towards bringing relevant stakeholders to the table, including those agencies not directly governing the forest sector.</a:t>
            </a:r>
          </a:p>
          <a:p>
            <a:pPr lvl="1"/>
            <a:r>
              <a:rPr lang="en-US" kern="1200" baseline="0" dirty="0">
                <a:latin typeface="Times New Roman"/>
              </a:rPr>
              <a:t>Hence, one of the first planned steps in developing the forest information system is to undergo an institutional mapping exercise where relevant stakeholders are identified and convened. These stakeholders should include those agencies that are not directly governing the forest sector but that are making decisions that affect land use. These stakeholders should be engaged early in the forest information system design process to help foster trust among the stakeholders and willingness to share data.</a:t>
            </a:r>
          </a:p>
          <a:p>
            <a:r>
              <a:rPr lang="en-US" kern="1200" baseline="0" dirty="0">
                <a:latin typeface="Arial"/>
              </a:rPr>
              <a:t>Retain institutional memory</a:t>
            </a:r>
          </a:p>
          <a:p>
            <a:pPr lvl="1"/>
            <a:r>
              <a:rPr lang="en-US" kern="1200" baseline="0" dirty="0">
                <a:latin typeface="Times New Roman"/>
              </a:rPr>
              <a:t>Developing standard: A common struggle that governments have with sustaining the functioning of a forest information system is the retention of institutional memory. Staff attrition is a common occurrence and one that results in loss of institutional memory, which refers to the knowledge needed to operate and maintain any system. Systems that require more training of and expertise from staff are more at risk of running into difficulty when there is turnover. To address this, the </a:t>
            </a:r>
            <a:r>
              <a:rPr lang="en-US" kern="1200" baseline="0" dirty="0" err="1">
                <a:latin typeface="Times New Roman"/>
              </a:rPr>
              <a:t>MRV</a:t>
            </a:r>
            <a:r>
              <a:rPr lang="en-US" kern="1200" baseline="0" dirty="0">
                <a:latin typeface="Times New Roman"/>
              </a:rPr>
              <a:t> center planned to create a forum for designing a forest information system (standard) to reduce the amount of specialized knowledge—and hence the amount of training—needed to use, update and maintain the system.</a:t>
            </a:r>
          </a:p>
          <a:p>
            <a:pPr lvl="1"/>
            <a:r>
              <a:rPr lang="en-US" kern="1200" baseline="0" dirty="0">
                <a:latin typeface="Times New Roman"/>
              </a:rPr>
              <a:t>Developing manuals: Additionally, some institutional memory can also take the form of a user manual rather than knowledge transfer from person to person, thereby also reducing the amount of training needed. </a:t>
            </a:r>
          </a:p>
          <a:p>
            <a:r>
              <a:rPr lang="en-US" kern="1200" baseline="0" dirty="0">
                <a:latin typeface="Arial"/>
              </a:rPr>
              <a:t>Capacity </a:t>
            </a:r>
            <a:r>
              <a:rPr lang="en-US" kern="1200" baseline="0" dirty="0" err="1">
                <a:latin typeface="Arial"/>
              </a:rPr>
              <a:t>developement</a:t>
            </a:r>
            <a:endParaRPr lang="en-US" kern="1200" baseline="0" dirty="0">
              <a:latin typeface="Arial"/>
            </a:endParaRPr>
          </a:p>
          <a:p>
            <a:pPr lvl="1"/>
            <a:r>
              <a:rPr lang="en-US" kern="1200" baseline="0" dirty="0">
                <a:latin typeface="Times New Roman"/>
              </a:rPr>
              <a:t>State governments / zone administrations / community based </a:t>
            </a:r>
            <a:r>
              <a:rPr lang="en-US" kern="1200" baseline="0" dirty="0" err="1">
                <a:latin typeface="Times New Roman"/>
              </a:rPr>
              <a:t>MRV</a:t>
            </a:r>
            <a:r>
              <a:rPr lang="en-US" kern="1200" baseline="0" dirty="0">
                <a:latin typeface="Times New Roman"/>
              </a:rPr>
              <a:t> projects are a substantial resource for efficient and cost-effective data collection. With coordinated use of standard procedures and methods for data collection and sharing, sub-national monitoring can provide accurate, methodologically consistent data, which can then better inform policy decisions. To utilize this important source of data for national-level integration of data, more capacity building and training on a set protocol for forest data collection are needed and sub-national governments should be included in the planning and implementation of the system. Additionally, preprocessed satellite imagery should be distributed to lower level users to enable them to carry out their data collection and sharing responsibilities.</a:t>
            </a:r>
          </a:p>
          <a:p>
            <a:endParaRPr lang="en-US" dirty="0"/>
          </a:p>
        </p:txBody>
      </p:sp>
      <p:sp>
        <p:nvSpPr>
          <p:cNvPr id="4" name="Slide Number Placeholder 3"/>
          <p:cNvSpPr>
            <a:spLocks noGrp="1"/>
          </p:cNvSpPr>
          <p:nvPr>
            <p:ph type="sldNum" sz="quarter" idx="10"/>
          </p:nvPr>
        </p:nvSpPr>
        <p:spPr/>
        <p:txBody>
          <a:bodyPr/>
          <a:lstStyle/>
          <a:p>
            <a:fld id="{5B6CCE48-D031-4D13-821D-6E8200F7677C}" type="slidenum">
              <a:rPr lang="en-US" smtClean="0"/>
              <a:pPr/>
              <a:t>17</a:t>
            </a:fld>
            <a:endParaRPr lang="en-US"/>
          </a:p>
        </p:txBody>
      </p:sp>
    </p:spTree>
    <p:extLst>
      <p:ext uri="{BB962C8B-B14F-4D97-AF65-F5344CB8AC3E}">
        <p14:creationId xmlns:p14="http://schemas.microsoft.com/office/powerpoint/2010/main" val="2681625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AC04E7-8F1E-42A5-A6DC-FBBDBDCC031E}"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E7DD6C-09F8-41D1-ADCB-76B8D0C5E5F6}"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5F31AC-1622-4D04-B112-361E413F95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cxnSp>
        <p:nvCxnSpPr>
          <p:cNvPr id="8" name="Straight Connector 7"/>
          <p:cNvCxnSpPr/>
          <p:nvPr userDrawn="1"/>
        </p:nvCxnSpPr>
        <p:spPr>
          <a:xfrm>
            <a:off x="457200" y="1447800"/>
            <a:ext cx="82296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C04E7-8F1E-42A5-A6DC-FBBDBDCC031E}"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C04E7-8F1E-42A5-A6DC-FBBDBDCC031E}"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C04E7-8F1E-42A5-A6DC-FBBDBDCC031E}"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4176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a:p>
        </p:txBody>
      </p:sp>
      <p:cxnSp>
        <p:nvCxnSpPr>
          <p:cNvPr id="7" name="Straight Connector 6"/>
          <p:cNvCxnSpPr/>
          <p:nvPr userDrawn="1"/>
        </p:nvCxnSpPr>
        <p:spPr>
          <a:xfrm>
            <a:off x="457200" y="1447800"/>
            <a:ext cx="82296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a:t>Overview to Information Situation</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kern="1200" baseline="0">
                <a:latin typeface="Arial"/>
              </a:rPr>
              <a:t>The need for SDI:</a:t>
            </a:r>
            <a:br>
              <a:rPr lang="en-US" kern="1200" baseline="0">
                <a:latin typeface="Arial"/>
              </a:rPr>
            </a:br>
            <a:r>
              <a:rPr lang="en-US" kern="1200" baseline="0">
                <a:latin typeface="Arial"/>
              </a:rPr>
              <a:t>Benefits </a:t>
            </a:r>
            <a:r>
              <a:rPr lang="en-US" kern="1200" baseline="0" dirty="0">
                <a:latin typeface="Arial"/>
              </a:rPr>
              <a:t>of sharing spatial data</a:t>
            </a:r>
          </a:p>
        </p:txBody>
      </p:sp>
      <p:sp>
        <p:nvSpPr>
          <p:cNvPr id="3" name="Text Placeholder 2"/>
          <p:cNvSpPr>
            <a:spLocks noGrp="1"/>
          </p:cNvSpPr>
          <p:nvPr>
            <p:ph type="body" idx="1"/>
          </p:nvPr>
        </p:nvSpPr>
        <p:spPr/>
        <p:txBody>
          <a:bodyPr>
            <a:normAutofit fontScale="85000" lnSpcReduction="10000"/>
          </a:bodyPr>
          <a:lstStyle/>
          <a:p>
            <a:r>
              <a:rPr lang="en-US" kern="1200" baseline="0" dirty="0">
                <a:latin typeface="Times New Roman"/>
              </a:rPr>
              <a:t>increasing access to data for enhanced decision-making </a:t>
            </a:r>
          </a:p>
          <a:p>
            <a:r>
              <a:rPr lang="en-US" kern="1200" baseline="0" dirty="0">
                <a:latin typeface="Times New Roman"/>
              </a:rPr>
              <a:t>leveraging additional benefit out of existing resources (including data and staff )</a:t>
            </a:r>
          </a:p>
          <a:p>
            <a:r>
              <a:rPr lang="en-US" kern="1200" baseline="0" dirty="0">
                <a:latin typeface="Times New Roman"/>
              </a:rPr>
              <a:t>addressing redundancies, duplication and inaccuracies in data, and doing it only once </a:t>
            </a:r>
          </a:p>
          <a:p>
            <a:r>
              <a:rPr lang="en-US" kern="1200" baseline="0" dirty="0">
                <a:latin typeface="Times New Roman"/>
              </a:rPr>
              <a:t>improving communication between departments and agencies</a:t>
            </a:r>
          </a:p>
          <a:p>
            <a:r>
              <a:rPr lang="en-US" kern="1200" baseline="0" dirty="0">
                <a:latin typeface="Times New Roman"/>
              </a:rPr>
              <a:t>recognizing commonalities in problems</a:t>
            </a:r>
          </a:p>
          <a:p>
            <a:r>
              <a:rPr lang="en-US" kern="1200" baseline="0" dirty="0">
                <a:latin typeface="Times New Roman"/>
              </a:rPr>
              <a:t>achieving efficiency in practice</a:t>
            </a:r>
          </a:p>
          <a:p>
            <a:r>
              <a:rPr lang="en-US" kern="1200" baseline="0" dirty="0">
                <a:latin typeface="Times New Roman"/>
              </a:rPr>
              <a:t>promoting effectiveness in policy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b="1"/>
              <a:t>Components of SDI</a:t>
            </a:r>
            <a:br>
              <a:rPr lang="en-US" sz="2800" b="1"/>
            </a:br>
            <a:endParaRPr lang="en-US" sz="280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40119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proposed to improve the information situation?</a:t>
            </a:r>
          </a:p>
        </p:txBody>
      </p:sp>
      <p:pic>
        <p:nvPicPr>
          <p:cNvPr id="4" name="Picture 3"/>
          <p:cNvPicPr/>
          <p:nvPr/>
        </p:nvPicPr>
        <p:blipFill>
          <a:blip r:embed="rId3"/>
          <a:srcRect l="50418" t="76431" r="33873" b="10403"/>
          <a:stretch>
            <a:fillRect/>
          </a:stretch>
        </p:blipFill>
        <p:spPr bwMode="auto">
          <a:xfrm>
            <a:off x="1295400" y="3276600"/>
            <a:ext cx="6705600" cy="3352800"/>
          </a:xfrm>
          <a:prstGeom prst="rect">
            <a:avLst/>
          </a:prstGeom>
          <a:noFill/>
          <a:ln w="9525">
            <a:noFill/>
            <a:miter lim="800000"/>
            <a:headEnd/>
            <a:tailEnd/>
          </a:ln>
        </p:spPr>
      </p:pic>
      <p:sp>
        <p:nvSpPr>
          <p:cNvPr id="5" name="TextBox 4"/>
          <p:cNvSpPr txBox="1"/>
          <p:nvPr/>
        </p:nvSpPr>
        <p:spPr>
          <a:xfrm>
            <a:off x="6096000" y="4648200"/>
            <a:ext cx="1600200" cy="584775"/>
          </a:xfrm>
          <a:prstGeom prst="rect">
            <a:avLst/>
          </a:prstGeom>
          <a:solidFill>
            <a:srgbClr val="FFFF00"/>
          </a:solidFill>
        </p:spPr>
        <p:txBody>
          <a:bodyPr wrap="square" rtlCol="0">
            <a:spAutoFit/>
          </a:bodyPr>
          <a:lstStyle/>
          <a:p>
            <a:pPr algn="ctr"/>
            <a:r>
              <a:rPr lang="en-US" sz="3200" dirty="0"/>
              <a:t>Data</a:t>
            </a:r>
          </a:p>
        </p:txBody>
      </p:sp>
      <p:sp>
        <p:nvSpPr>
          <p:cNvPr id="6" name="TextBox 5"/>
          <p:cNvSpPr txBox="1"/>
          <p:nvPr/>
        </p:nvSpPr>
        <p:spPr>
          <a:xfrm>
            <a:off x="1600200" y="4572000"/>
            <a:ext cx="1600200" cy="584775"/>
          </a:xfrm>
          <a:prstGeom prst="rect">
            <a:avLst/>
          </a:prstGeom>
          <a:solidFill>
            <a:srgbClr val="FFFF00"/>
          </a:solidFill>
        </p:spPr>
        <p:txBody>
          <a:bodyPr wrap="square" rtlCol="0">
            <a:spAutoFit/>
          </a:bodyPr>
          <a:lstStyle/>
          <a:p>
            <a:pPr algn="ctr"/>
            <a:r>
              <a:rPr lang="en-US" sz="3200" dirty="0"/>
              <a:t>People</a:t>
            </a:r>
          </a:p>
        </p:txBody>
      </p:sp>
      <p:sp>
        <p:nvSpPr>
          <p:cNvPr id="7" name="TextBox 6"/>
          <p:cNvSpPr txBox="1"/>
          <p:nvPr/>
        </p:nvSpPr>
        <p:spPr>
          <a:xfrm>
            <a:off x="3733800" y="3657600"/>
            <a:ext cx="1752600" cy="2554545"/>
          </a:xfrm>
          <a:prstGeom prst="rect">
            <a:avLst/>
          </a:prstGeom>
          <a:solidFill>
            <a:srgbClr val="FFFF00"/>
          </a:solidFill>
        </p:spPr>
        <p:txBody>
          <a:bodyPr wrap="square" rtlCol="0">
            <a:spAutoFit/>
          </a:bodyPr>
          <a:lstStyle/>
          <a:p>
            <a:pPr algn="ctr"/>
            <a:r>
              <a:rPr lang="en-US" sz="3200" dirty="0"/>
              <a:t>Network</a:t>
            </a:r>
          </a:p>
          <a:p>
            <a:pPr algn="ctr"/>
            <a:endParaRPr lang="en-US" sz="3200" dirty="0"/>
          </a:p>
          <a:p>
            <a:pPr algn="ctr"/>
            <a:r>
              <a:rPr lang="en-US" sz="3200" dirty="0"/>
              <a:t>Policy</a:t>
            </a:r>
          </a:p>
          <a:p>
            <a:pPr algn="ctr"/>
            <a:endParaRPr lang="en-US" sz="3200" dirty="0"/>
          </a:p>
          <a:p>
            <a:pPr algn="ctr"/>
            <a:r>
              <a:rPr lang="en-US" sz="3200" dirty="0"/>
              <a:t>Standard</a:t>
            </a:r>
          </a:p>
        </p:txBody>
      </p:sp>
      <p:sp>
        <p:nvSpPr>
          <p:cNvPr id="9" name="Rectangle 8"/>
          <p:cNvSpPr/>
          <p:nvPr/>
        </p:nvSpPr>
        <p:spPr>
          <a:xfrm>
            <a:off x="1066800" y="2057400"/>
            <a:ext cx="4349076" cy="707886"/>
          </a:xfrm>
          <a:prstGeom prst="rect">
            <a:avLst/>
          </a:prstGeom>
        </p:spPr>
        <p:txBody>
          <a:bodyPr wrap="none">
            <a:spAutoFit/>
          </a:bodyPr>
          <a:lstStyle/>
          <a:p>
            <a:r>
              <a:rPr lang="en-US" sz="4000" dirty="0"/>
              <a:t> -&gt;    introducing SDI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kern="1200" baseline="0">
                <a:latin typeface="Arial"/>
              </a:rPr>
              <a:t>What is SDI</a:t>
            </a:r>
          </a:p>
        </p:txBody>
      </p:sp>
      <p:sp>
        <p:nvSpPr>
          <p:cNvPr id="3" name="Text Placeholder 2"/>
          <p:cNvSpPr>
            <a:spLocks noGrp="1"/>
          </p:cNvSpPr>
          <p:nvPr>
            <p:ph type="body" idx="1"/>
          </p:nvPr>
        </p:nvSpPr>
        <p:spPr/>
        <p:txBody>
          <a:bodyPr>
            <a:normAutofit lnSpcReduction="10000"/>
          </a:bodyPr>
          <a:lstStyle/>
          <a:p>
            <a:pPr marR="0" lvl="0" rtl="0"/>
            <a:r>
              <a:rPr lang="en-US" kern="1200" baseline="0" dirty="0">
                <a:latin typeface="Times New Roman"/>
              </a:rPr>
              <a:t>Spatial data infrastructure (SDI) is the well connected and functional assemblage of the required technology, policies, and people to enable </a:t>
            </a:r>
            <a:r>
              <a:rPr lang="en-US" sz="3600" b="1" kern="1200" baseline="0" dirty="0">
                <a:latin typeface="Times New Roman"/>
              </a:rPr>
              <a:t>the sharing and use of geographic information. </a:t>
            </a:r>
            <a:endParaRPr lang="en-US" b="1" kern="1200" baseline="0" dirty="0">
              <a:latin typeface="Times New Roman"/>
            </a:endParaRPr>
          </a:p>
          <a:p>
            <a:pPr marR="0" lvl="0" rtl="0"/>
            <a:r>
              <a:rPr lang="en-US" kern="1200" baseline="0" dirty="0">
                <a:latin typeface="Times New Roman"/>
              </a:rPr>
              <a:t>It should include all levels of organizations and individuals such as government agencies, </a:t>
            </a:r>
            <a:r>
              <a:rPr lang="en-US" kern="1200" baseline="0" dirty="0" err="1">
                <a:latin typeface="Times New Roman"/>
              </a:rPr>
              <a:t>nonproﬁt</a:t>
            </a:r>
            <a:r>
              <a:rPr lang="en-US" kern="1200" baseline="0" dirty="0">
                <a:latin typeface="Times New Roman"/>
              </a:rPr>
              <a:t> organizations, the academic community, and individuals.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kern="1200" baseline="0" dirty="0">
                <a:latin typeface="Arial"/>
              </a:rPr>
              <a:t>Geospatial partnership – principle</a:t>
            </a:r>
          </a:p>
        </p:txBody>
      </p:sp>
      <p:sp>
        <p:nvSpPr>
          <p:cNvPr id="3" name="Text Placeholder 2"/>
          <p:cNvSpPr>
            <a:spLocks noGrp="1"/>
          </p:cNvSpPr>
          <p:nvPr>
            <p:ph type="body" idx="1"/>
          </p:nvPr>
        </p:nvSpPr>
        <p:spPr/>
        <p:txBody>
          <a:bodyPr>
            <a:normAutofit/>
          </a:bodyPr>
          <a:lstStyle/>
          <a:p>
            <a:pPr marR="0" lvl="0" rtl="0"/>
            <a:r>
              <a:rPr lang="en-US" kern="1200" baseline="0" dirty="0">
                <a:latin typeface="Times New Roman"/>
              </a:rPr>
              <a:t>keeping the </a:t>
            </a:r>
            <a:r>
              <a:rPr lang="en-US" kern="1200" baseline="0">
                <a:latin typeface="Times New Roman"/>
              </a:rPr>
              <a:t>objectives clear </a:t>
            </a:r>
            <a:endParaRPr lang="en-US" kern="1200" baseline="0" dirty="0">
              <a:latin typeface="Times New Roman"/>
            </a:endParaRPr>
          </a:p>
          <a:p>
            <a:pPr marR="0" lvl="0" rtl="0"/>
            <a:r>
              <a:rPr lang="en-US" kern="1200" baseline="0" dirty="0">
                <a:latin typeface="Times New Roman"/>
              </a:rPr>
              <a:t>ensuring overall responsibility is agreed by participants</a:t>
            </a:r>
          </a:p>
          <a:p>
            <a:pPr marR="0" lvl="0" rtl="0"/>
            <a:r>
              <a:rPr lang="en-US" kern="1200" baseline="0" dirty="0">
                <a:latin typeface="Times New Roman"/>
              </a:rPr>
              <a:t>making available adequate resources from the participating institutions</a:t>
            </a:r>
          </a:p>
          <a:p>
            <a:pPr marR="0" lvl="0" rtl="0"/>
            <a:r>
              <a:rPr lang="en-US" kern="1200" baseline="0" dirty="0">
                <a:latin typeface="Times New Roman"/>
              </a:rPr>
              <a:t>keeping the numbers of partners to the minimum possible, consistent with achieving the desired aims. </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Who are the actors in SDI development?</a:t>
            </a:r>
          </a:p>
        </p:txBody>
      </p:sp>
      <p:sp>
        <p:nvSpPr>
          <p:cNvPr id="3" name="Content Placeholder 2"/>
          <p:cNvSpPr>
            <a:spLocks noGrp="1"/>
          </p:cNvSpPr>
          <p:nvPr>
            <p:ph idx="1"/>
          </p:nvPr>
        </p:nvSpPr>
        <p:spPr/>
        <p:txBody>
          <a:bodyPr>
            <a:normAutofit fontScale="85000" lnSpcReduction="20000"/>
          </a:bodyPr>
          <a:lstStyle/>
          <a:p>
            <a:pPr lvl="0"/>
            <a:r>
              <a:rPr lang="en-US" dirty="0"/>
              <a:t>users and producers of data</a:t>
            </a:r>
          </a:p>
          <a:p>
            <a:pPr lvl="0"/>
            <a:r>
              <a:rPr lang="en-US" dirty="0"/>
              <a:t>data producers</a:t>
            </a:r>
          </a:p>
          <a:p>
            <a:pPr lvl="1"/>
            <a:r>
              <a:rPr lang="en-US" dirty="0"/>
              <a:t>detailed data as a product or a service</a:t>
            </a:r>
          </a:p>
          <a:p>
            <a:pPr lvl="1"/>
            <a:r>
              <a:rPr lang="en-US" dirty="0"/>
              <a:t>low-resolution, small-scale, limited themes for large areas</a:t>
            </a:r>
          </a:p>
          <a:p>
            <a:pPr lvl="0"/>
            <a:r>
              <a:rPr lang="en-US" dirty="0"/>
              <a:t>product providers</a:t>
            </a:r>
          </a:p>
          <a:p>
            <a:pPr lvl="1"/>
            <a:r>
              <a:rPr lang="en-US" dirty="0"/>
              <a:t>software, hardware, and related systems;</a:t>
            </a:r>
          </a:p>
          <a:p>
            <a:pPr lvl="0"/>
            <a:r>
              <a:rPr lang="en-US" dirty="0"/>
              <a:t>service providers</a:t>
            </a:r>
          </a:p>
          <a:p>
            <a:pPr lvl="1"/>
            <a:r>
              <a:rPr lang="en-US" dirty="0"/>
              <a:t>system development, database development, operations support, and consulting services.</a:t>
            </a:r>
          </a:p>
          <a:p>
            <a:pPr lvl="0"/>
            <a:r>
              <a:rPr lang="en-US" dirty="0"/>
              <a:t>educational institutions (e.g. WGCF-NR)</a:t>
            </a:r>
          </a:p>
          <a:p>
            <a:pPr lvl="1"/>
            <a:r>
              <a:rPr lang="en-US" dirty="0"/>
              <a:t>a variety of geographic data and provide GIS-related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Spatial data sharing protocols </a:t>
            </a:r>
            <a:r>
              <a:rPr lang="en-US" sz="4000" dirty="0"/>
              <a:t>(policies)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Distributed/autonomous suppliers</a:t>
            </a:r>
          </a:p>
          <a:p>
            <a:r>
              <a:rPr lang="en-US" dirty="0"/>
              <a:t>The management of the data should be done as close as possible to source. This ensures the accuracy and quality of the data.</a:t>
            </a:r>
          </a:p>
          <a:p>
            <a:r>
              <a:rPr lang="en-US" dirty="0"/>
              <a:t>Non threatening to mandates </a:t>
            </a:r>
          </a:p>
          <a:p>
            <a:r>
              <a:rPr lang="en-US" dirty="0"/>
              <a:t>Commercial and government stakeholders need to feel comfortable as active participants in the infrastructure. They should not feel threatened by infrastructure business models or policies. </a:t>
            </a:r>
          </a:p>
          <a:p>
            <a:r>
              <a:rPr lang="en-US" dirty="0"/>
              <a:t>Multiple levels of “buy-in”; low barrier to entry </a:t>
            </a:r>
          </a:p>
          <a:p>
            <a:r>
              <a:rPr lang="en-US" dirty="0"/>
              <a:t>Sustainable long term business models</a:t>
            </a:r>
          </a:p>
          <a:p>
            <a:r>
              <a:rPr lang="en-US" dirty="0"/>
              <a:t>with mirroring the data / database (using different institutions’ servers)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kern="1200" baseline="0" dirty="0">
                <a:latin typeface="Arial"/>
              </a:rPr>
              <a:t>Proposed activities	</a:t>
            </a:r>
          </a:p>
        </p:txBody>
      </p:sp>
      <p:sp>
        <p:nvSpPr>
          <p:cNvPr id="3" name="Text Placeholder 2"/>
          <p:cNvSpPr>
            <a:spLocks noGrp="1"/>
          </p:cNvSpPr>
          <p:nvPr>
            <p:ph type="body" idx="1"/>
          </p:nvPr>
        </p:nvSpPr>
        <p:spPr/>
        <p:txBody>
          <a:bodyPr>
            <a:normAutofit/>
          </a:bodyPr>
          <a:lstStyle/>
          <a:p>
            <a:pPr marR="0" lvl="0" rtl="0"/>
            <a:r>
              <a:rPr lang="en-US" kern="1200" baseline="0" dirty="0">
                <a:latin typeface="Arial"/>
              </a:rPr>
              <a:t>Secure high-level commitment from the government</a:t>
            </a:r>
          </a:p>
          <a:p>
            <a:pPr marR="0" lvl="0" rtl="0"/>
            <a:r>
              <a:rPr lang="en-US" kern="1200" baseline="0" dirty="0">
                <a:latin typeface="Arial"/>
              </a:rPr>
              <a:t>Bring all relevant agencies to the table</a:t>
            </a:r>
          </a:p>
          <a:p>
            <a:pPr marR="0" lvl="0" rtl="0"/>
            <a:r>
              <a:rPr lang="en-US" kern="1200" baseline="0" dirty="0">
                <a:latin typeface="Arial"/>
              </a:rPr>
              <a:t>Create a system to retain institutional memory</a:t>
            </a:r>
          </a:p>
          <a:p>
            <a:pPr marR="0" lvl="0" rtl="0"/>
            <a:r>
              <a:rPr lang="en-US" kern="1200" baseline="0" dirty="0">
                <a:latin typeface="Arial"/>
              </a:rPr>
              <a:t>Capacity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1:</a:t>
            </a:r>
          </a:p>
        </p:txBody>
      </p:sp>
      <p:sp>
        <p:nvSpPr>
          <p:cNvPr id="3" name="Text Placeholder 2"/>
          <p:cNvSpPr>
            <a:spLocks noGrp="1"/>
          </p:cNvSpPr>
          <p:nvPr>
            <p:ph type="body" idx="1"/>
          </p:nvPr>
        </p:nvSpPr>
        <p:spPr/>
        <p:txBody>
          <a:bodyPr>
            <a:normAutofit fontScale="92500" lnSpcReduction="20000"/>
          </a:bodyPr>
          <a:lstStyle/>
          <a:p>
            <a:pPr lvl="0"/>
            <a:r>
              <a:rPr lang="en-US"/>
              <a:t>Consider the case of local level administration such as Town or District that you know to discuss the following issues: </a:t>
            </a:r>
          </a:p>
          <a:p>
            <a:pPr lvl="1"/>
            <a:r>
              <a:rPr lang="en-US"/>
              <a:t>What institutions exist in the administration area requiring any type of geographic information? </a:t>
            </a:r>
          </a:p>
          <a:p>
            <a:pPr lvl="1"/>
            <a:r>
              <a:rPr lang="en-US"/>
              <a:t>What are the major types of geographic information that they need for their activities?</a:t>
            </a:r>
          </a:p>
          <a:p>
            <a:pPr lvl="1"/>
            <a:r>
              <a:rPr lang="en-US"/>
              <a:t>Which institutions can be potentially responsible as collector/provider of information? </a:t>
            </a:r>
          </a:p>
          <a:p>
            <a:pPr lvl="1"/>
            <a:r>
              <a:rPr lang="en-US"/>
              <a:t>Which institutions can be grouped as user? </a:t>
            </a:r>
          </a:p>
          <a:p>
            <a:pPr lvl="1"/>
            <a:r>
              <a:rPr lang="en-US"/>
              <a:t>What are the potential sources of the geographic data?</a:t>
            </a:r>
          </a:p>
          <a:p>
            <a:endParaRPr lang="en-US"/>
          </a:p>
        </p:txBody>
      </p:sp>
    </p:spTree>
    <p:extLst>
      <p:ext uri="{BB962C8B-B14F-4D97-AF65-F5344CB8AC3E}">
        <p14:creationId xmlns:p14="http://schemas.microsoft.com/office/powerpoint/2010/main" val="156081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4E48-3D44-F163-B62A-D4B44D4CE0F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661DD75-F690-A7C3-488C-A3850AB9E1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1234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a:t>Current geographic information situation at different levels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273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(practical) 3</a:t>
            </a:r>
          </a:p>
        </p:txBody>
      </p:sp>
      <p:sp>
        <p:nvSpPr>
          <p:cNvPr id="3" name="Content Placeholder 2"/>
          <p:cNvSpPr>
            <a:spLocks noGrp="1"/>
          </p:cNvSpPr>
          <p:nvPr>
            <p:ph idx="1"/>
          </p:nvPr>
        </p:nvSpPr>
        <p:spPr/>
        <p:txBody>
          <a:bodyPr/>
          <a:lstStyle/>
          <a:p>
            <a:r>
              <a:rPr lang="en-US" dirty="0"/>
              <a:t>Create a metadata for three types of data of</a:t>
            </a:r>
          </a:p>
          <a:p>
            <a:pPr lvl="1"/>
            <a:r>
              <a:rPr lang="en-US" dirty="0"/>
              <a:t>(1) thematic data with geographic coordinate system (preferably national level - Ethiopia level);</a:t>
            </a:r>
          </a:p>
          <a:p>
            <a:pPr lvl="1"/>
            <a:r>
              <a:rPr lang="en-US" dirty="0"/>
              <a:t>(2) local level data with projected coordinate system;</a:t>
            </a:r>
          </a:p>
          <a:p>
            <a:pPr lvl="1"/>
            <a:r>
              <a:rPr lang="en-US" dirty="0"/>
              <a:t>(3) imagery/aerial photograph. </a:t>
            </a:r>
            <a:r>
              <a:rPr lang="en-US" dirty="0">
                <a:solidFill>
                  <a:schemeClr val="bg1"/>
                </a:solidFill>
              </a:rPr>
              <a:t>The instructor can provide the students the sample data or they can use their own data.</a:t>
            </a:r>
          </a:p>
          <a:p>
            <a:endParaRPr lang="en-US" dirty="0"/>
          </a:p>
        </p:txBody>
      </p:sp>
    </p:spTree>
    <p:extLst>
      <p:ext uri="{BB962C8B-B14F-4D97-AF65-F5344CB8AC3E}">
        <p14:creationId xmlns:p14="http://schemas.microsoft.com/office/powerpoint/2010/main" val="861581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(practical) 3</a:t>
            </a:r>
          </a:p>
        </p:txBody>
      </p:sp>
      <p:sp>
        <p:nvSpPr>
          <p:cNvPr id="3" name="Content Placeholder 2"/>
          <p:cNvSpPr>
            <a:spLocks noGrp="1"/>
          </p:cNvSpPr>
          <p:nvPr>
            <p:ph idx="1"/>
          </p:nvPr>
        </p:nvSpPr>
        <p:spPr/>
        <p:txBody>
          <a:bodyPr/>
          <a:lstStyle/>
          <a:p>
            <a:r>
              <a:rPr lang="en-US" dirty="0"/>
              <a:t>Create a metadata for three types of data of</a:t>
            </a:r>
          </a:p>
          <a:p>
            <a:pPr lvl="1"/>
            <a:r>
              <a:rPr lang="en-US" dirty="0"/>
              <a:t>(1) thematic data with geographic coordinate system (preferably national level - Ethiopia level);</a:t>
            </a:r>
          </a:p>
          <a:p>
            <a:pPr lvl="1"/>
            <a:r>
              <a:rPr lang="en-US" dirty="0"/>
              <a:t>(2) local level data with projected coordinate system;</a:t>
            </a:r>
          </a:p>
          <a:p>
            <a:pPr lvl="1"/>
            <a:r>
              <a:rPr lang="en-US" dirty="0"/>
              <a:t>(3) imagery/aerial photograph. </a:t>
            </a:r>
            <a:r>
              <a:rPr lang="en-US" dirty="0">
                <a:solidFill>
                  <a:schemeClr val="bg1"/>
                </a:solidFill>
              </a:rPr>
              <a:t>The instructor can provide the students the sample data or they can use their own data.</a:t>
            </a:r>
          </a:p>
          <a:p>
            <a:endParaRPr lang="en-US" dirty="0"/>
          </a:p>
        </p:txBody>
      </p:sp>
    </p:spTree>
    <p:extLst>
      <p:ext uri="{BB962C8B-B14F-4D97-AF65-F5344CB8AC3E}">
        <p14:creationId xmlns:p14="http://schemas.microsoft.com/office/powerpoint/2010/main" val="3499948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4C59A-5FC7-013C-4EBA-E083730403E2}"/>
              </a:ext>
            </a:extLst>
          </p:cNvPr>
          <p:cNvSpPr>
            <a:spLocks noGrp="1"/>
          </p:cNvSpPr>
          <p:nvPr>
            <p:ph type="title"/>
          </p:nvPr>
        </p:nvSpPr>
        <p:spPr/>
        <p:txBody>
          <a:bodyPr/>
          <a:lstStyle/>
          <a:p>
            <a:r>
              <a:rPr lang="en-US" dirty="0"/>
              <a:t>Project work</a:t>
            </a:r>
          </a:p>
        </p:txBody>
      </p:sp>
      <p:sp>
        <p:nvSpPr>
          <p:cNvPr id="3" name="Content Placeholder 2">
            <a:extLst>
              <a:ext uri="{FF2B5EF4-FFF2-40B4-BE49-F238E27FC236}">
                <a16:creationId xmlns:a16="http://schemas.microsoft.com/office/drawing/2014/main" id="{EEF92E12-E9CB-DC73-A2D6-13D3DD260EFD}"/>
              </a:ext>
            </a:extLst>
          </p:cNvPr>
          <p:cNvSpPr>
            <a:spLocks noGrp="1"/>
          </p:cNvSpPr>
          <p:nvPr>
            <p:ph idx="1"/>
          </p:nvPr>
        </p:nvSpPr>
        <p:spPr/>
        <p:txBody>
          <a:bodyPr>
            <a:normAutofit fontScale="92500" lnSpcReduction="20000"/>
          </a:bodyPr>
          <a:lstStyle/>
          <a:p>
            <a:r>
              <a:rPr lang="en-US" dirty="0"/>
              <a:t>Discuss the activities in group</a:t>
            </a:r>
          </a:p>
          <a:p>
            <a:r>
              <a:rPr lang="en-US" dirty="0"/>
              <a:t>All database and image processing activities should be done individually.</a:t>
            </a:r>
          </a:p>
          <a:p>
            <a:r>
              <a:rPr lang="en-US" dirty="0"/>
              <a:t>Every student's practical exercises are evaluated individually. </a:t>
            </a:r>
            <a:r>
              <a:rPr lang="en-US" dirty="0">
                <a:highlight>
                  <a:srgbClr val="FFFF00"/>
                </a:highlight>
              </a:rPr>
              <a:t>There is no evaluation of group projects!</a:t>
            </a:r>
          </a:p>
          <a:p>
            <a:r>
              <a:rPr lang="en-US" dirty="0">
                <a:highlight>
                  <a:srgbClr val="FFFF00"/>
                </a:highlight>
              </a:rPr>
              <a:t>Every week your progress will be evaluated and marked</a:t>
            </a:r>
          </a:p>
          <a:p>
            <a:r>
              <a:rPr lang="en-US" dirty="0"/>
              <a:t>A student who skips any practical will not be allowed to take the final exam.</a:t>
            </a:r>
          </a:p>
          <a:p>
            <a:endParaRPr lang="en-US" dirty="0"/>
          </a:p>
        </p:txBody>
      </p:sp>
    </p:spTree>
    <p:extLst>
      <p:ext uri="{BB962C8B-B14F-4D97-AF65-F5344CB8AC3E}">
        <p14:creationId xmlns:p14="http://schemas.microsoft.com/office/powerpoint/2010/main" val="2294744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BC3-697B-BCE0-D8BB-C7D80F8386CD}"/>
              </a:ext>
            </a:extLst>
          </p:cNvPr>
          <p:cNvSpPr>
            <a:spLocks noGrp="1"/>
          </p:cNvSpPr>
          <p:nvPr>
            <p:ph type="title"/>
          </p:nvPr>
        </p:nvSpPr>
        <p:spPr/>
        <p:txBody>
          <a:bodyPr>
            <a:normAutofit/>
          </a:bodyPr>
          <a:lstStyle/>
          <a:p>
            <a:r>
              <a:rPr lang="en-US" dirty="0"/>
              <a:t>Thematic data with geographic coordinate system (Region level)</a:t>
            </a:r>
          </a:p>
        </p:txBody>
      </p:sp>
      <p:sp>
        <p:nvSpPr>
          <p:cNvPr id="3" name="Content Placeholder 2">
            <a:extLst>
              <a:ext uri="{FF2B5EF4-FFF2-40B4-BE49-F238E27FC236}">
                <a16:creationId xmlns:a16="http://schemas.microsoft.com/office/drawing/2014/main" id="{D63C4CD5-9479-D95D-86DB-0E97C04552B8}"/>
              </a:ext>
            </a:extLst>
          </p:cNvPr>
          <p:cNvSpPr>
            <a:spLocks noGrp="1"/>
          </p:cNvSpPr>
          <p:nvPr>
            <p:ph idx="1"/>
          </p:nvPr>
        </p:nvSpPr>
        <p:spPr/>
        <p:txBody>
          <a:bodyPr/>
          <a:lstStyle/>
          <a:p>
            <a:r>
              <a:rPr lang="en-US" dirty="0"/>
              <a:t>Create a geo-database (Personal geo-database and Enterprise Geo-database) using EPSG 4201</a:t>
            </a:r>
          </a:p>
          <a:p>
            <a:pPr lvl="1"/>
            <a:r>
              <a:rPr lang="en-US" dirty="0"/>
              <a:t>Create a road layer - line</a:t>
            </a:r>
          </a:p>
          <a:p>
            <a:pPr lvl="1"/>
            <a:r>
              <a:rPr lang="en-US" dirty="0"/>
              <a:t>Lakes layer - polygon</a:t>
            </a:r>
          </a:p>
          <a:p>
            <a:pPr lvl="1"/>
            <a:r>
              <a:rPr lang="en-US" dirty="0"/>
              <a:t>Towns layer (Capital, regional, zonal administration) - point</a:t>
            </a:r>
          </a:p>
        </p:txBody>
      </p:sp>
    </p:spTree>
    <p:extLst>
      <p:ext uri="{BB962C8B-B14F-4D97-AF65-F5344CB8AC3E}">
        <p14:creationId xmlns:p14="http://schemas.microsoft.com/office/powerpoint/2010/main" val="163057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BC3-697B-BCE0-D8BB-C7D80F8386CD}"/>
              </a:ext>
            </a:extLst>
          </p:cNvPr>
          <p:cNvSpPr>
            <a:spLocks noGrp="1"/>
          </p:cNvSpPr>
          <p:nvPr>
            <p:ph type="title"/>
          </p:nvPr>
        </p:nvSpPr>
        <p:spPr/>
        <p:txBody>
          <a:bodyPr>
            <a:normAutofit/>
          </a:bodyPr>
          <a:lstStyle/>
          <a:p>
            <a:r>
              <a:rPr lang="en-US" dirty="0"/>
              <a:t>Local level data with projected coordinate system</a:t>
            </a:r>
          </a:p>
        </p:txBody>
      </p:sp>
      <p:sp>
        <p:nvSpPr>
          <p:cNvPr id="3" name="Content Placeholder 2">
            <a:extLst>
              <a:ext uri="{FF2B5EF4-FFF2-40B4-BE49-F238E27FC236}">
                <a16:creationId xmlns:a16="http://schemas.microsoft.com/office/drawing/2014/main" id="{D63C4CD5-9479-D95D-86DB-0E97C04552B8}"/>
              </a:ext>
            </a:extLst>
          </p:cNvPr>
          <p:cNvSpPr>
            <a:spLocks noGrp="1"/>
          </p:cNvSpPr>
          <p:nvPr>
            <p:ph idx="1"/>
          </p:nvPr>
        </p:nvSpPr>
        <p:spPr/>
        <p:txBody>
          <a:bodyPr/>
          <a:lstStyle/>
          <a:p>
            <a:r>
              <a:rPr lang="en-US" dirty="0"/>
              <a:t>Create a geo-database (Personal geo-database and Enterprise Geo-database) for a district; create </a:t>
            </a:r>
          </a:p>
          <a:p>
            <a:pPr lvl="1"/>
            <a:r>
              <a:rPr lang="en-US" dirty="0"/>
              <a:t>Road layer</a:t>
            </a:r>
          </a:p>
          <a:p>
            <a:pPr lvl="1"/>
            <a:r>
              <a:rPr lang="en-US" dirty="0"/>
              <a:t>Stream layer</a:t>
            </a:r>
          </a:p>
          <a:p>
            <a:pPr lvl="1"/>
            <a:r>
              <a:rPr lang="en-US" dirty="0"/>
              <a:t>Land cover layer</a:t>
            </a:r>
          </a:p>
          <a:p>
            <a:pPr lvl="1"/>
            <a:r>
              <a:rPr lang="en-US" dirty="0"/>
              <a:t>Institutions</a:t>
            </a:r>
          </a:p>
        </p:txBody>
      </p:sp>
    </p:spTree>
    <p:extLst>
      <p:ext uri="{BB962C8B-B14F-4D97-AF65-F5344CB8AC3E}">
        <p14:creationId xmlns:p14="http://schemas.microsoft.com/office/powerpoint/2010/main" val="768772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56D7-4BC6-D4EE-EFD9-A0E3B11668D9}"/>
              </a:ext>
            </a:extLst>
          </p:cNvPr>
          <p:cNvSpPr>
            <a:spLocks noGrp="1"/>
          </p:cNvSpPr>
          <p:nvPr>
            <p:ph type="title"/>
          </p:nvPr>
        </p:nvSpPr>
        <p:spPr/>
        <p:txBody>
          <a:bodyPr/>
          <a:lstStyle/>
          <a:p>
            <a:r>
              <a:rPr lang="en-US" dirty="0"/>
              <a:t>Image pre-processing</a:t>
            </a:r>
          </a:p>
        </p:txBody>
      </p:sp>
      <p:sp>
        <p:nvSpPr>
          <p:cNvPr id="3" name="Content Placeholder 2">
            <a:extLst>
              <a:ext uri="{FF2B5EF4-FFF2-40B4-BE49-F238E27FC236}">
                <a16:creationId xmlns:a16="http://schemas.microsoft.com/office/drawing/2014/main" id="{881219F8-2A35-28B5-2DF7-4E1C1CC63E5D}"/>
              </a:ext>
            </a:extLst>
          </p:cNvPr>
          <p:cNvSpPr>
            <a:spLocks noGrp="1"/>
          </p:cNvSpPr>
          <p:nvPr>
            <p:ph idx="1"/>
          </p:nvPr>
        </p:nvSpPr>
        <p:spPr/>
        <p:txBody>
          <a:bodyPr/>
          <a:lstStyle/>
          <a:p>
            <a:r>
              <a:rPr lang="en-US" dirty="0"/>
              <a:t>Select satellite image that covers your district. Its temporal coverage should be during the dry period of 2023 and 2024</a:t>
            </a:r>
          </a:p>
          <a:p>
            <a:r>
              <a:rPr lang="en-US" dirty="0"/>
              <a:t>Preprocess the image:</a:t>
            </a:r>
          </a:p>
          <a:p>
            <a:pPr lvl="1"/>
            <a:r>
              <a:rPr lang="en-US" dirty="0"/>
              <a:t>Layer stacking</a:t>
            </a:r>
          </a:p>
          <a:p>
            <a:pPr lvl="1"/>
            <a:r>
              <a:rPr lang="en-US" dirty="0"/>
              <a:t>Clip the image using the district’s boundary</a:t>
            </a:r>
          </a:p>
          <a:p>
            <a:pPr lvl="1"/>
            <a:r>
              <a:rPr lang="en-US" dirty="0"/>
              <a:t>Copy the metadata into your directory where the pre-processed the image is saved</a:t>
            </a:r>
          </a:p>
        </p:txBody>
      </p:sp>
    </p:spTree>
    <p:extLst>
      <p:ext uri="{BB962C8B-B14F-4D97-AF65-F5344CB8AC3E}">
        <p14:creationId xmlns:p14="http://schemas.microsoft.com/office/powerpoint/2010/main" val="299161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 technology </a:t>
            </a:r>
          </a:p>
        </p:txBody>
      </p:sp>
      <p:sp>
        <p:nvSpPr>
          <p:cNvPr id="3" name="Content Placeholder 2"/>
          <p:cNvSpPr>
            <a:spLocks noGrp="1"/>
          </p:cNvSpPr>
          <p:nvPr>
            <p:ph idx="1"/>
          </p:nvPr>
        </p:nvSpPr>
        <p:spPr/>
        <p:txBody>
          <a:bodyPr>
            <a:normAutofit/>
          </a:bodyPr>
          <a:lstStyle/>
          <a:p>
            <a:pPr lvl="0"/>
            <a:r>
              <a:rPr lang="en-US" dirty="0"/>
              <a:t>Employed in many different areas</a:t>
            </a:r>
          </a:p>
          <a:p>
            <a:pPr lvl="0"/>
            <a:r>
              <a:rPr lang="en-US" dirty="0"/>
              <a:t>Computer hardware and GIS software applications provide </a:t>
            </a:r>
          </a:p>
          <a:p>
            <a:pPr lvl="1"/>
            <a:r>
              <a:rPr lang="en-US" dirty="0"/>
              <a:t>improved capabilities at reduced cost</a:t>
            </a:r>
          </a:p>
          <a:p>
            <a:r>
              <a:rPr lang="en-US" dirty="0"/>
              <a:t>Overall cost of developing geospatial data</a:t>
            </a:r>
          </a:p>
          <a:p>
            <a:pPr lvl="1"/>
            <a:r>
              <a:rPr lang="en-US" dirty="0"/>
              <a:t>relatively high compared with the hardware and software required for GIS.</a:t>
            </a:r>
          </a:p>
          <a:p>
            <a:pPr lvl="2"/>
            <a:r>
              <a:rPr lang="en-US" dirty="0"/>
              <a:t>Why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kern="1200" baseline="0">
                <a:latin typeface="Arial"/>
              </a:rPr>
              <a:t>Institutions and spatial data</a:t>
            </a:r>
          </a:p>
        </p:txBody>
      </p:sp>
      <p:sp>
        <p:nvSpPr>
          <p:cNvPr id="3" name="Text Placeholder 2"/>
          <p:cNvSpPr>
            <a:spLocks noGrp="1"/>
          </p:cNvSpPr>
          <p:nvPr>
            <p:ph type="body" idx="1"/>
          </p:nvPr>
        </p:nvSpPr>
        <p:spPr/>
        <p:txBody>
          <a:bodyPr/>
          <a:lstStyle/>
          <a:p>
            <a:r>
              <a:rPr lang="en-US" dirty="0">
                <a:latin typeface="Times New Roman"/>
              </a:rPr>
              <a:t>Producers of spatial data</a:t>
            </a:r>
          </a:p>
          <a:p>
            <a:r>
              <a:rPr lang="en-US" dirty="0">
                <a:latin typeface="Times New Roman"/>
              </a:rPr>
              <a:t>Users of spatial data</a:t>
            </a:r>
          </a:p>
          <a:p>
            <a:pPr marR="0" lvl="0" rtl="0"/>
            <a:r>
              <a:rPr lang="en-US" kern="1200" baseline="0" dirty="0">
                <a:latin typeface="Times New Roman"/>
              </a:rPr>
              <a:t>Users/producers of spatial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kern="1200" baseline="0">
                <a:latin typeface="Arial"/>
              </a:rPr>
              <a:t>User groups</a:t>
            </a:r>
          </a:p>
        </p:txBody>
      </p:sp>
      <p:sp>
        <p:nvSpPr>
          <p:cNvPr id="3" name="Text Placeholder 2"/>
          <p:cNvSpPr>
            <a:spLocks noGrp="1"/>
          </p:cNvSpPr>
          <p:nvPr>
            <p:ph type="body" idx="1"/>
          </p:nvPr>
        </p:nvSpPr>
        <p:spPr/>
        <p:txBody>
          <a:bodyPr>
            <a:normAutofit/>
          </a:bodyPr>
          <a:lstStyle/>
          <a:p>
            <a:pPr marR="0" lvl="0" rtl="0"/>
            <a:r>
              <a:rPr lang="en-US" kern="1200" baseline="0" dirty="0">
                <a:latin typeface="Times New Roman"/>
              </a:rPr>
              <a:t>Have similar / different requirements </a:t>
            </a:r>
            <a:r>
              <a:rPr lang="en-US" kern="1200" baseline="0">
                <a:latin typeface="Times New Roman"/>
              </a:rPr>
              <a:t>for related </a:t>
            </a:r>
            <a:r>
              <a:rPr lang="en-US" kern="1200" baseline="0" dirty="0">
                <a:latin typeface="Times New Roman"/>
              </a:rPr>
              <a:t>information</a:t>
            </a:r>
          </a:p>
          <a:p>
            <a:pPr marR="0" lvl="0" rtl="0"/>
            <a:r>
              <a:rPr lang="en-US" kern="1200" baseline="0" dirty="0">
                <a:latin typeface="Times New Roman"/>
              </a:rPr>
              <a:t>Use existing information:</a:t>
            </a:r>
          </a:p>
          <a:p>
            <a:pPr marR="0" lvl="1" rtl="0"/>
            <a:r>
              <a:rPr lang="en-US" kern="1200" baseline="0" dirty="0">
                <a:latin typeface="Times New Roman"/>
              </a:rPr>
              <a:t>as input for further analysis (with</a:t>
            </a:r>
            <a:r>
              <a:rPr lang="en-US" kern="1200" dirty="0">
                <a:latin typeface="Times New Roman"/>
              </a:rPr>
              <a:t> other data to derive new information)</a:t>
            </a:r>
            <a:endParaRPr lang="en-US" kern="1200" baseline="0" dirty="0">
              <a:latin typeface="Times New Roman"/>
            </a:endParaRPr>
          </a:p>
          <a:p>
            <a:pPr marR="0" lvl="1" rtl="0"/>
            <a:r>
              <a:rPr lang="en-US" kern="1200" baseline="0" dirty="0">
                <a:latin typeface="Times New Roman"/>
              </a:rPr>
              <a:t>as it is (with minimal changes)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kern="1200" baseline="0">
                <a:latin typeface="Arial"/>
              </a:rPr>
              <a:t>Problems with spatial data</a:t>
            </a:r>
          </a:p>
        </p:txBody>
      </p:sp>
      <p:sp>
        <p:nvSpPr>
          <p:cNvPr id="3" name="Text Placeholder 2"/>
          <p:cNvSpPr>
            <a:spLocks noGrp="1"/>
          </p:cNvSpPr>
          <p:nvPr>
            <p:ph type="body" idx="1"/>
          </p:nvPr>
        </p:nvSpPr>
        <p:spPr/>
        <p:txBody>
          <a:bodyPr/>
          <a:lstStyle/>
          <a:p>
            <a:pPr marR="0" lvl="0" rtl="0"/>
            <a:r>
              <a:rPr lang="en-US" kern="1200" baseline="0" dirty="0">
                <a:latin typeface="Times New Roman"/>
              </a:rPr>
              <a:t>The information situation in most developing countries can be considered as weak and poor.</a:t>
            </a:r>
          </a:p>
          <a:p>
            <a:pPr marR="0" lvl="0" rtl="0"/>
            <a:r>
              <a:rPr lang="en-US" kern="1200" baseline="0" dirty="0">
                <a:latin typeface="Times New Roman"/>
              </a:rPr>
              <a:t>Problems with spatial data:</a:t>
            </a:r>
          </a:p>
          <a:p>
            <a:pPr lvl="1"/>
            <a:r>
              <a:rPr lang="en-US" dirty="0">
                <a:latin typeface="Times New Roman"/>
              </a:rPr>
              <a:t>User related</a:t>
            </a:r>
          </a:p>
          <a:p>
            <a:pPr lvl="1"/>
            <a:r>
              <a:rPr lang="en-US" kern="1200" baseline="0" dirty="0">
                <a:latin typeface="Times New Roman"/>
              </a:rPr>
              <a:t>Data related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Problems with </a:t>
            </a:r>
            <a:r>
              <a:rPr lang="en-US"/>
              <a:t>spatial data</a:t>
            </a:r>
            <a:endParaRPr lang="en-US" dirty="0"/>
          </a:p>
        </p:txBody>
      </p:sp>
      <p:sp>
        <p:nvSpPr>
          <p:cNvPr id="3" name="Content Placeholder 2"/>
          <p:cNvSpPr>
            <a:spLocks noGrp="1"/>
          </p:cNvSpPr>
          <p:nvPr>
            <p:ph idx="1"/>
          </p:nvPr>
        </p:nvSpPr>
        <p:spPr/>
        <p:txBody>
          <a:bodyPr>
            <a:normAutofit lnSpcReduction="10000"/>
          </a:bodyPr>
          <a:lstStyle/>
          <a:p>
            <a:r>
              <a:rPr lang="en-US" dirty="0"/>
              <a:t>Users may </a:t>
            </a:r>
            <a:r>
              <a:rPr lang="en-US" b="1" dirty="0">
                <a:solidFill>
                  <a:srgbClr val="0000FF"/>
                </a:solidFill>
              </a:rPr>
              <a:t>not know available existing data sets </a:t>
            </a:r>
            <a:r>
              <a:rPr lang="en-US" dirty="0"/>
              <a:t>that could be appropriately used for their applications</a:t>
            </a:r>
          </a:p>
          <a:p>
            <a:r>
              <a:rPr lang="en-US" b="1" dirty="0">
                <a:solidFill>
                  <a:srgbClr val="0000FF"/>
                </a:solidFill>
              </a:rPr>
              <a:t>Access to existing data sets </a:t>
            </a:r>
            <a:r>
              <a:rPr lang="en-US" dirty="0"/>
              <a:t>is difficult</a:t>
            </a:r>
          </a:p>
          <a:p>
            <a:r>
              <a:rPr lang="en-US" dirty="0"/>
              <a:t>Users are </a:t>
            </a:r>
            <a:r>
              <a:rPr lang="en-US" b="1" dirty="0">
                <a:solidFill>
                  <a:srgbClr val="0000FF"/>
                </a:solidFill>
              </a:rPr>
              <a:t>not used to sharing data sets </a:t>
            </a:r>
            <a:r>
              <a:rPr lang="en-US" dirty="0"/>
              <a:t>with other sectors and/or organizations</a:t>
            </a:r>
          </a:p>
          <a:p>
            <a:r>
              <a:rPr lang="en-US" dirty="0"/>
              <a:t>Existing geospatial data sets stored in a certain </a:t>
            </a:r>
            <a:r>
              <a:rPr lang="en-US" b="1" dirty="0">
                <a:solidFill>
                  <a:srgbClr val="0000FF"/>
                </a:solidFill>
              </a:rPr>
              <a:t>GIS system </a:t>
            </a:r>
            <a:r>
              <a:rPr lang="en-US" dirty="0"/>
              <a:t>may not be easily exported to another system.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Problems with spatial data</a:t>
            </a:r>
          </a:p>
        </p:txBody>
      </p:sp>
      <p:sp>
        <p:nvSpPr>
          <p:cNvPr id="3" name="Content Placeholder 2"/>
          <p:cNvSpPr>
            <a:spLocks noGrp="1"/>
          </p:cNvSpPr>
          <p:nvPr>
            <p:ph idx="1"/>
          </p:nvPr>
        </p:nvSpPr>
        <p:spPr/>
        <p:txBody>
          <a:bodyPr>
            <a:normAutofit lnSpcReduction="10000"/>
          </a:bodyPr>
          <a:lstStyle/>
          <a:p>
            <a:r>
              <a:rPr lang="en-US" dirty="0"/>
              <a:t>Existing geospatial data sets have been </a:t>
            </a:r>
            <a:r>
              <a:rPr lang="en-US" b="1" dirty="0">
                <a:solidFill>
                  <a:srgbClr val="0000FF"/>
                </a:solidFill>
              </a:rPr>
              <a:t>poorly documented</a:t>
            </a:r>
            <a:r>
              <a:rPr lang="en-US" dirty="0"/>
              <a:t> in a standardized manner. </a:t>
            </a:r>
          </a:p>
          <a:p>
            <a:r>
              <a:rPr lang="en-US" b="1" dirty="0">
                <a:solidFill>
                  <a:srgbClr val="0000FF"/>
                </a:solidFill>
              </a:rPr>
              <a:t>Duplication</a:t>
            </a:r>
            <a:r>
              <a:rPr lang="en-US" dirty="0"/>
              <a:t> efforts in geospatial data development</a:t>
            </a:r>
          </a:p>
          <a:p>
            <a:r>
              <a:rPr lang="en-US" b="1" dirty="0">
                <a:solidFill>
                  <a:srgbClr val="0000FF"/>
                </a:solidFill>
              </a:rPr>
              <a:t>Limitations in further dissemination of GIS </a:t>
            </a:r>
            <a:r>
              <a:rPr lang="en-US" dirty="0"/>
              <a:t>applications in local, national, regional and global circumstances.</a:t>
            </a:r>
            <a:r>
              <a:rPr lang="en-US" b="1" dirty="0">
                <a:solidFill>
                  <a:srgbClr val="0000FF"/>
                </a:solidFill>
              </a:rPr>
              <a:t> </a:t>
            </a:r>
          </a:p>
          <a:p>
            <a:r>
              <a:rPr lang="en-US" b="1" dirty="0">
                <a:solidFill>
                  <a:srgbClr val="0000FF"/>
                </a:solidFill>
              </a:rPr>
              <a:t>Interoperability</a:t>
            </a:r>
          </a:p>
          <a:p>
            <a:r>
              <a:rPr lang="en-US" b="1" dirty="0">
                <a:solidFill>
                  <a:srgbClr val="0000FF"/>
                </a:solidFill>
              </a:rPr>
              <a:t>Spatial coverage completeness</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2800" b="1"/>
              <a:t>Need for SDI</a:t>
            </a:r>
            <a:br>
              <a:rPr lang="en-US" sz="2800" b="1"/>
            </a:br>
            <a:endParaRPr lang="en-US" sz="280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958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491</TotalTime>
  <Words>2193</Words>
  <Application>Microsoft Office PowerPoint</Application>
  <PresentationFormat>On-screen Show (4:3)</PresentationFormat>
  <Paragraphs>179</Paragraphs>
  <Slides>25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Overview to Information Situation</vt:lpstr>
      <vt:lpstr>Current geographic information situation at different levels</vt:lpstr>
      <vt:lpstr>GIS technology </vt:lpstr>
      <vt:lpstr>Institutions and spatial data</vt:lpstr>
      <vt:lpstr>User groups</vt:lpstr>
      <vt:lpstr>Problems with spatial data</vt:lpstr>
      <vt:lpstr>Problems with spatial data</vt:lpstr>
      <vt:lpstr>Problems with spatial data</vt:lpstr>
      <vt:lpstr>Need for SDI </vt:lpstr>
      <vt:lpstr>The need for SDI: Benefits of sharing spatial data</vt:lpstr>
      <vt:lpstr>Components of SDI </vt:lpstr>
      <vt:lpstr>What is proposed to improve the information situation?</vt:lpstr>
      <vt:lpstr>What is SDI</vt:lpstr>
      <vt:lpstr>Geospatial partnership – principle</vt:lpstr>
      <vt:lpstr>Who are the actors in SDI development?</vt:lpstr>
      <vt:lpstr>Spatial data sharing protocols (policies)</vt:lpstr>
      <vt:lpstr>Proposed activities </vt:lpstr>
      <vt:lpstr>Assignment 1:</vt:lpstr>
      <vt:lpstr>PowerPoint Presentation</vt:lpstr>
      <vt:lpstr>Assignment (practical) 3</vt:lpstr>
      <vt:lpstr>Assignment (practical) 3</vt:lpstr>
      <vt:lpstr>Project work</vt:lpstr>
      <vt:lpstr>Thematic data with geographic coordinate system (Region level)</vt:lpstr>
      <vt:lpstr>Local level data with projected coordinate system</vt:lpstr>
      <vt:lpstr>Image pre-processing</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HP</cp:lastModifiedBy>
  <cp:revision>15</cp:revision>
  <cp:lastPrinted>2024-03-20T06:19:18Z</cp:lastPrinted>
  <dcterms:created xsi:type="dcterms:W3CDTF">2017-11-02T18:38:13Z</dcterms:created>
  <dcterms:modified xsi:type="dcterms:W3CDTF">2024-04-01T09:35:54Z</dcterms:modified>
</cp:coreProperties>
</file>