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9" r:id="rId4"/>
    <p:sldId id="269" r:id="rId5"/>
    <p:sldId id="263" r:id="rId6"/>
    <p:sldId id="279" r:id="rId7"/>
    <p:sldId id="280" r:id="rId8"/>
    <p:sldId id="289" r:id="rId9"/>
    <p:sldId id="283" r:id="rId10"/>
    <p:sldId id="290" r:id="rId11"/>
    <p:sldId id="264" r:id="rId12"/>
    <p:sldId id="271" r:id="rId13"/>
    <p:sldId id="272" r:id="rId14"/>
    <p:sldId id="273" r:id="rId15"/>
    <p:sldId id="266" r:id="rId16"/>
    <p:sldId id="275" r:id="rId17"/>
    <p:sldId id="274" r:id="rId18"/>
    <p:sldId id="276" r:id="rId19"/>
    <p:sldId id="277" r:id="rId20"/>
    <p:sldId id="278" r:id="rId21"/>
    <p:sldId id="267" r:id="rId22"/>
    <p:sldId id="285" r:id="rId23"/>
    <p:sldId id="286" r:id="rId24"/>
    <p:sldId id="261" r:id="rId25"/>
    <p:sldId id="287" r:id="rId26"/>
    <p:sldId id="288" r:id="rId27"/>
    <p:sldId id="291" r:id="rId28"/>
    <p:sldId id="293" r:id="rId29"/>
    <p:sldId id="292" r:id="rId30"/>
    <p:sldId id="294" r:id="rId31"/>
    <p:sldId id="29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14676F-0898-451A-B609-EFD121980AC8}" type="datetimeFigureOut">
              <a:rPr lang="en-US" smtClean="0"/>
              <a:pPr/>
              <a:t>4/15/2024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CCE48-D031-4D13-821D-6E8200F7677C}" type="slidenum">
              <a:rPr lang="en-US" smtClean="0"/>
              <a:pPr/>
              <a:t>‹#›</a:t>
            </a:fld>
            <a:endParaRPr lang="en-US"/>
          </a:p>
        </p:txBody>
      </p:sp>
    </p:spTree>
    <p:extLst>
      <p:ext uri="{BB962C8B-B14F-4D97-AF65-F5344CB8AC3E}">
        <p14:creationId xmlns:p14="http://schemas.microsoft.com/office/powerpoint/2010/main" val="3229369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AC04E7-8F1E-42A5-A6DC-FBBDBDCC031E}"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17638"/>
          </a:xfrm>
        </p:spPr>
        <p:txBody>
          <a:bodyPr>
            <a:normAutofit/>
          </a:bodyPr>
          <a:lstStyle>
            <a:lvl1pPr>
              <a:defRPr sz="3600" b="1"/>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AC04E7-8F1E-42A5-A6DC-FBBDBDCC031E}"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cxnSp>
        <p:nvCxnSpPr>
          <p:cNvPr id="8" name="Straight Connector 7"/>
          <p:cNvCxnSpPr/>
          <p:nvPr userDrawn="1"/>
        </p:nvCxnSpPr>
        <p:spPr>
          <a:xfrm>
            <a:off x="609600" y="1447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AC04E7-8F1E-42A5-A6DC-FBBDBDCC031E}" type="datetimeFigureOut">
              <a:rPr lang="en-US" smtClean="0"/>
              <a:pPr/>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C04E7-8F1E-42A5-A6DC-FBBDBDCC031E}"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AC04E7-8F1E-42A5-A6DC-FBBDBDCC031E}" type="datetimeFigureOut">
              <a:rPr lang="en-US" smtClean="0"/>
              <a:pPr/>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AC04E7-8F1E-42A5-A6DC-FBBDBDCC031E}" type="datetimeFigureOut">
              <a:rPr lang="en-US" smtClean="0"/>
              <a:pPr/>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C04E7-8F1E-42A5-A6DC-FBBDBDCC031E}" type="datetimeFigureOut">
              <a:rPr lang="en-US" smtClean="0"/>
              <a:pPr/>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AC04E7-8F1E-42A5-A6DC-FBBDBDCC031E}" type="datetimeFigureOut">
              <a:rPr lang="en-US" smtClean="0"/>
              <a:pPr/>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DEEDE-5BF7-48EF-89BB-1C8DFD5EED1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4176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C04E7-8F1E-42A5-A6DC-FBBDBDCC031E}" type="datetimeFigureOut">
              <a:rPr lang="en-US" smtClean="0"/>
              <a:pPr/>
              <a:t>4/15/2024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DEEDE-5BF7-48EF-89BB-1C8DFD5EED1C}" type="slidenum">
              <a:rPr lang="en-US" smtClean="0"/>
              <a:pPr/>
              <a:t>‹#›</a:t>
            </a:fld>
            <a:endParaRPr lang="en-US"/>
          </a:p>
        </p:txBody>
      </p:sp>
      <p:cxnSp>
        <p:nvCxnSpPr>
          <p:cNvPr id="7" name="Straight Connector 6"/>
          <p:cNvCxnSpPr/>
          <p:nvPr userDrawn="1"/>
        </p:nvCxnSpPr>
        <p:spPr>
          <a:xfrm>
            <a:off x="609600" y="1447800"/>
            <a:ext cx="10972800" cy="15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inspire.ec.europa.eu/tags/sdi" TargetMode="External"/><Relationship Id="rId2" Type="http://schemas.openxmlformats.org/officeDocument/2006/relationships/hyperlink" Target="https://inspire.ec.europa.eu/"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www.sasdi.gov.za/sites/SASDI/Pages/Home.aspx"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Spatial Data Infrastructure</a:t>
            </a:r>
          </a:p>
        </p:txBody>
      </p:sp>
      <p:sp>
        <p:nvSpPr>
          <p:cNvPr id="3" name="Subtitle 2"/>
          <p:cNvSpPr>
            <a:spLocks noGrp="1"/>
          </p:cNvSpPr>
          <p:nvPr>
            <p:ph type="subTitle" idx="1"/>
          </p:nvPr>
        </p:nvSpPr>
        <p:spPr/>
        <p:txBody>
          <a:bodyPr/>
          <a:lstStyle/>
          <a:p>
            <a:r>
              <a:rPr lang="en-US" dirty="0"/>
              <a:t>Unit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SDI (3/4)</a:t>
            </a:r>
          </a:p>
        </p:txBody>
      </p:sp>
      <p:sp>
        <p:nvSpPr>
          <p:cNvPr id="3" name="Content Placeholder 2"/>
          <p:cNvSpPr>
            <a:spLocks noGrp="1"/>
          </p:cNvSpPr>
          <p:nvPr>
            <p:ph idx="1"/>
          </p:nvPr>
        </p:nvSpPr>
        <p:spPr/>
        <p:txBody>
          <a:bodyPr>
            <a:normAutofit fontScale="92500" lnSpcReduction="20000"/>
          </a:bodyPr>
          <a:lstStyle/>
          <a:p>
            <a:r>
              <a:rPr lang="en-US" dirty="0"/>
              <a:t>Regional SDI , being international from scope are encouraged by regional </a:t>
            </a:r>
            <a:r>
              <a:rPr lang="en-US" dirty="0" err="1"/>
              <a:t>organised</a:t>
            </a:r>
            <a:r>
              <a:rPr lang="en-US" dirty="0"/>
              <a:t> bodies like the ESMI project in Europe (http://www.esmi.org) , promoted by the EU in the 1997 GI Meta study (http://europa.eu.int) in order to better understand the requirements for metadata services within the European spatial information sector. </a:t>
            </a:r>
          </a:p>
          <a:p>
            <a:r>
              <a:rPr lang="en-US" dirty="0"/>
              <a:t>As indicated in the UN conferences on Environment and development as well as during GATT summit the development of a global SDI (GSDI) becomes apparent, linking regional and national SDIs in order to establish the availability of data all around the world.</a:t>
            </a:r>
          </a:p>
          <a:p>
            <a:endParaRPr lang="en-US" dirty="0"/>
          </a:p>
        </p:txBody>
      </p:sp>
    </p:spTree>
    <p:extLst>
      <p:ext uri="{BB962C8B-B14F-4D97-AF65-F5344CB8AC3E}">
        <p14:creationId xmlns:p14="http://schemas.microsoft.com/office/powerpoint/2010/main" val="712095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Factors leading to Application of SDI</a:t>
            </a:r>
          </a:p>
        </p:txBody>
      </p:sp>
      <p:sp>
        <p:nvSpPr>
          <p:cNvPr id="3" name="Content Placeholder 2"/>
          <p:cNvSpPr>
            <a:spLocks noGrp="1"/>
          </p:cNvSpPr>
          <p:nvPr>
            <p:ph idx="1"/>
          </p:nvPr>
        </p:nvSpPr>
        <p:spPr/>
        <p:txBody>
          <a:bodyPr>
            <a:normAutofit fontScale="92500" lnSpcReduction="20000"/>
          </a:bodyPr>
          <a:lstStyle/>
          <a:p>
            <a:r>
              <a:rPr lang="en-US"/>
              <a:t>Apart from rapid advances in information and communication technologies, the need to define the concept of SDI is justified by drivers such as </a:t>
            </a:r>
            <a:r>
              <a:rPr lang="en-US" b="1"/>
              <a:t>globalization, sustainable development, economic reform, political unrest and war, urbanization, environmental awareness and human rights.</a:t>
            </a:r>
          </a:p>
          <a:p>
            <a:r>
              <a:rPr lang="en-US"/>
              <a:t>The increasing importance of </a:t>
            </a:r>
            <a:r>
              <a:rPr lang="en-US" b="1"/>
              <a:t>spatial</a:t>
            </a:r>
            <a:r>
              <a:rPr lang="en-US"/>
              <a:t> information has been due to recent strides in spatial data capture (especially satellite remote sensing), management (utilizing GIS and database tools) and access (witness the growth in web mapping), as well as the development of analytical techniques such as high resolution mapping of the environments.</a:t>
            </a:r>
          </a:p>
        </p:txBody>
      </p:sp>
    </p:spTree>
    <p:extLst>
      <p:ext uri="{BB962C8B-B14F-4D97-AF65-F5344CB8AC3E}">
        <p14:creationId xmlns:p14="http://schemas.microsoft.com/office/powerpoint/2010/main" val="2956131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Spatial information systems</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There have been different planned and ongoing projects for establishing information system related to land and natural resources. </a:t>
            </a:r>
          </a:p>
          <a:p>
            <a:pPr marL="0" indent="0">
              <a:buNone/>
            </a:pPr>
            <a:r>
              <a:rPr lang="en-US" dirty="0"/>
              <a:t>Example </a:t>
            </a:r>
            <a:r>
              <a:rPr lang="en-US" dirty="0" err="1"/>
              <a:t>os</a:t>
            </a:r>
            <a:r>
              <a:rPr lang="en-US" dirty="0"/>
              <a:t> systems ongoing and/or planned systems in Ethiopia include</a:t>
            </a:r>
          </a:p>
          <a:p>
            <a:r>
              <a:rPr lang="en-US" dirty="0"/>
              <a:t>Rural Lands Registration and Surveying Regulations</a:t>
            </a:r>
          </a:p>
          <a:p>
            <a:r>
              <a:rPr lang="en-US" dirty="0"/>
              <a:t>Ethiopian National Spatial Data Information Policy</a:t>
            </a:r>
          </a:p>
          <a:p>
            <a:r>
              <a:rPr lang="en-US" dirty="0"/>
              <a:t>Rural Lands Information system</a:t>
            </a:r>
          </a:p>
          <a:p>
            <a:r>
              <a:rPr lang="en-US" dirty="0"/>
              <a:t>Information System for Land Administration</a:t>
            </a:r>
          </a:p>
          <a:p>
            <a:r>
              <a:rPr lang="en-US" dirty="0"/>
              <a:t>Ethiopian Land Information Network</a:t>
            </a:r>
          </a:p>
        </p:txBody>
      </p:sp>
    </p:spTree>
    <p:extLst>
      <p:ext uri="{BB962C8B-B14F-4D97-AF65-F5344CB8AC3E}">
        <p14:creationId xmlns:p14="http://schemas.microsoft.com/office/powerpoint/2010/main" val="1518072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Spatial information systems</a:t>
            </a:r>
          </a:p>
        </p:txBody>
      </p:sp>
      <p:sp>
        <p:nvSpPr>
          <p:cNvPr id="3" name="Content Placeholder 2"/>
          <p:cNvSpPr>
            <a:spLocks noGrp="1"/>
          </p:cNvSpPr>
          <p:nvPr>
            <p:ph idx="1"/>
          </p:nvPr>
        </p:nvSpPr>
        <p:spPr/>
        <p:txBody>
          <a:bodyPr>
            <a:normAutofit/>
          </a:bodyPr>
          <a:lstStyle/>
          <a:p>
            <a:pPr marL="0" indent="0">
              <a:buNone/>
            </a:pPr>
            <a:r>
              <a:rPr lang="en-US"/>
              <a:t>There were land and natural resources related information systems that are no more functioning or not updated.</a:t>
            </a:r>
          </a:p>
          <a:p>
            <a:pPr marL="0" indent="0">
              <a:buNone/>
            </a:pPr>
            <a:r>
              <a:rPr lang="en-US"/>
              <a:t>An example of such systems are:</a:t>
            </a:r>
          </a:p>
          <a:p>
            <a:r>
              <a:rPr lang="en-US"/>
              <a:t>Ethio-GIS</a:t>
            </a:r>
          </a:p>
          <a:p>
            <a:r>
              <a:rPr lang="en-US"/>
              <a:t>Ethiopian Environmental Information Node (EIN)</a:t>
            </a:r>
          </a:p>
          <a:p>
            <a:r>
              <a:rPr lang="en-US"/>
              <a:t>Ethiopian Natural Resources and Environmental Meta– Database (ENRAEMED)</a:t>
            </a:r>
          </a:p>
          <a:p>
            <a:endParaRPr lang="en-US"/>
          </a:p>
        </p:txBody>
      </p:sp>
    </p:spTree>
    <p:extLst>
      <p:ext uri="{BB962C8B-B14F-4D97-AF65-F5344CB8AC3E}">
        <p14:creationId xmlns:p14="http://schemas.microsoft.com/office/powerpoint/2010/main" val="304184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Despite these bottlenecks, the establishment of the planned SDI should draw lessons from:</a:t>
            </a:r>
          </a:p>
        </p:txBody>
      </p:sp>
      <p:sp>
        <p:nvSpPr>
          <p:cNvPr id="3" name="Content Placeholder 2"/>
          <p:cNvSpPr>
            <a:spLocks noGrp="1"/>
          </p:cNvSpPr>
          <p:nvPr>
            <p:ph idx="1"/>
          </p:nvPr>
        </p:nvSpPr>
        <p:spPr/>
        <p:txBody>
          <a:bodyPr>
            <a:normAutofit/>
          </a:bodyPr>
          <a:lstStyle/>
          <a:p>
            <a:r>
              <a:rPr lang="en-US" dirty="0"/>
              <a:t>systems currently working/under development such as National Rural Land Information System (</a:t>
            </a:r>
            <a:r>
              <a:rPr lang="en-US" dirty="0" err="1"/>
              <a:t>MoA</a:t>
            </a:r>
            <a:r>
              <a:rPr lang="en-US" dirty="0"/>
              <a:t>) and </a:t>
            </a:r>
          </a:p>
          <a:p>
            <a:r>
              <a:rPr lang="en-US" dirty="0"/>
              <a:t>the system that started well but became not functional such as the ENRAEMED and Ethiopian Environmental Information Node. </a:t>
            </a:r>
          </a:p>
          <a:p>
            <a:r>
              <a:rPr lang="en-US" dirty="0"/>
              <a:t>There is also another forest information system under development by the Oromia Forest Landscape Program (OFLP).</a:t>
            </a:r>
          </a:p>
          <a:p>
            <a:endParaRPr lang="en-US" dirty="0"/>
          </a:p>
        </p:txBody>
      </p:sp>
    </p:spTree>
    <p:extLst>
      <p:ext uri="{BB962C8B-B14F-4D97-AF65-F5344CB8AC3E}">
        <p14:creationId xmlns:p14="http://schemas.microsoft.com/office/powerpoint/2010/main" val="308438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SDI Stakeholders - Ministry/Agency</a:t>
            </a:r>
          </a:p>
        </p:txBody>
      </p:sp>
      <p:sp>
        <p:nvSpPr>
          <p:cNvPr id="3" name="Content Placeholder 2"/>
          <p:cNvSpPr>
            <a:spLocks noGrp="1"/>
          </p:cNvSpPr>
          <p:nvPr>
            <p:ph idx="1"/>
          </p:nvPr>
        </p:nvSpPr>
        <p:spPr>
          <a:xfrm>
            <a:off x="609600" y="1600201"/>
            <a:ext cx="5029200" cy="4525963"/>
          </a:xfrm>
        </p:spPr>
        <p:txBody>
          <a:bodyPr>
            <a:normAutofit fontScale="77500" lnSpcReduction="20000"/>
          </a:bodyPr>
          <a:lstStyle/>
          <a:p>
            <a:r>
              <a:rPr lang="en-US"/>
              <a:t>Ministry of Agriculture and Natural Resources </a:t>
            </a:r>
          </a:p>
          <a:p>
            <a:r>
              <a:rPr lang="en-US"/>
              <a:t>Institute of Biodiversity</a:t>
            </a:r>
          </a:p>
          <a:p>
            <a:r>
              <a:rPr lang="en-US"/>
              <a:t>The Ethiopian Institute of Agricultural Research</a:t>
            </a:r>
          </a:p>
          <a:p>
            <a:r>
              <a:rPr lang="en-US"/>
              <a:t>Agricultural Transformation Agency</a:t>
            </a:r>
          </a:p>
          <a:p>
            <a:r>
              <a:rPr lang="en-US"/>
              <a:t>Ethiopian Agricultural Investment</a:t>
            </a:r>
          </a:p>
          <a:p>
            <a:r>
              <a:rPr lang="en-US"/>
              <a:t>Land Administration Agency</a:t>
            </a:r>
          </a:p>
          <a:p>
            <a:r>
              <a:rPr lang="en-US"/>
              <a:t>Forest Research Center</a:t>
            </a:r>
          </a:p>
          <a:p>
            <a:r>
              <a:rPr lang="en-US"/>
              <a:t>Ministry of Livestock and Fisheries</a:t>
            </a:r>
          </a:p>
        </p:txBody>
      </p:sp>
      <p:sp>
        <p:nvSpPr>
          <p:cNvPr id="4" name="Content Placeholder 2"/>
          <p:cNvSpPr txBox="1">
            <a:spLocks/>
          </p:cNvSpPr>
          <p:nvPr/>
        </p:nvSpPr>
        <p:spPr>
          <a:xfrm>
            <a:off x="6324600" y="1600200"/>
            <a:ext cx="50292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Ministry of Trade</a:t>
            </a:r>
          </a:p>
          <a:p>
            <a:r>
              <a:rPr lang="en-US"/>
              <a:t> Ministry of Science and Technology</a:t>
            </a:r>
          </a:p>
          <a:p>
            <a:r>
              <a:rPr lang="en-US"/>
              <a:t>Ministry of Urban Development and Housing</a:t>
            </a:r>
          </a:p>
          <a:p>
            <a:r>
              <a:rPr lang="en-US"/>
              <a:t> Ministry of Water; Irrigation and Electricity </a:t>
            </a:r>
          </a:p>
          <a:p>
            <a:r>
              <a:rPr lang="en-US"/>
              <a:t>Ministry of Mines, Petroleum and Natural Gas </a:t>
            </a:r>
          </a:p>
          <a:p>
            <a:r>
              <a:rPr lang="en-US"/>
              <a:t>Ministry of Environment, Forest and Climate Change</a:t>
            </a:r>
          </a:p>
          <a:p>
            <a:r>
              <a:rPr lang="en-US"/>
              <a:t>Ministry of Science and Technology</a:t>
            </a:r>
          </a:p>
        </p:txBody>
      </p:sp>
    </p:spTree>
    <p:extLst>
      <p:ext uri="{BB962C8B-B14F-4D97-AF65-F5344CB8AC3E}">
        <p14:creationId xmlns:p14="http://schemas.microsoft.com/office/powerpoint/2010/main" val="162641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SDI Stakeholders - Ministry/Agency</a:t>
            </a:r>
          </a:p>
        </p:txBody>
      </p:sp>
      <p:sp>
        <p:nvSpPr>
          <p:cNvPr id="3" name="Content Placeholder 2"/>
          <p:cNvSpPr>
            <a:spLocks noGrp="1"/>
          </p:cNvSpPr>
          <p:nvPr>
            <p:ph idx="1"/>
          </p:nvPr>
        </p:nvSpPr>
        <p:spPr>
          <a:xfrm>
            <a:off x="609600" y="1600201"/>
            <a:ext cx="5029200" cy="4525963"/>
          </a:xfrm>
        </p:spPr>
        <p:txBody>
          <a:bodyPr>
            <a:normAutofit fontScale="85000" lnSpcReduction="20000"/>
          </a:bodyPr>
          <a:lstStyle/>
          <a:p>
            <a:r>
              <a:rPr lang="en-US"/>
              <a:t>Ministry of Education</a:t>
            </a:r>
          </a:p>
          <a:p>
            <a:r>
              <a:rPr lang="en-US"/>
              <a:t>Ministry of Labor and Social Affairs</a:t>
            </a:r>
          </a:p>
          <a:p>
            <a:r>
              <a:rPr lang="en-US"/>
              <a:t>Information Network Security Agency (INSA)</a:t>
            </a:r>
          </a:p>
          <a:p>
            <a:r>
              <a:rPr lang="en-US"/>
              <a:t>Ethiopian Mapping Agency </a:t>
            </a:r>
          </a:p>
          <a:p>
            <a:r>
              <a:rPr lang="en-US"/>
              <a:t>Central Statistical Agency</a:t>
            </a:r>
          </a:p>
          <a:p>
            <a:r>
              <a:rPr lang="en-US"/>
              <a:t>National Meteorological Service Agency </a:t>
            </a:r>
          </a:p>
          <a:p>
            <a:r>
              <a:rPr lang="en-US"/>
              <a:t>Geological Survey of Ethiopia</a:t>
            </a:r>
          </a:p>
          <a:p>
            <a:r>
              <a:rPr lang="en-US"/>
              <a:t>Ministry of Culture and Tourism</a:t>
            </a:r>
          </a:p>
        </p:txBody>
      </p:sp>
      <p:sp>
        <p:nvSpPr>
          <p:cNvPr id="4" name="Content Placeholder 2"/>
          <p:cNvSpPr txBox="1">
            <a:spLocks/>
          </p:cNvSpPr>
          <p:nvPr/>
        </p:nvSpPr>
        <p:spPr>
          <a:xfrm>
            <a:off x="6324600" y="1600200"/>
            <a:ext cx="50292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Wildlife Development, Conservation Agency</a:t>
            </a:r>
          </a:p>
          <a:p>
            <a:r>
              <a:rPr lang="en-US"/>
              <a:t>Regional agencies / offices / bureaus</a:t>
            </a:r>
          </a:p>
          <a:p>
            <a:r>
              <a:rPr lang="en-US"/>
              <a:t>Oromia Forest Environment and Climate Change  Authority</a:t>
            </a:r>
          </a:p>
          <a:p>
            <a:r>
              <a:rPr lang="en-US"/>
              <a:t>Amhara Forest and Wildlife Development Authority</a:t>
            </a:r>
          </a:p>
          <a:p>
            <a:r>
              <a:rPr lang="en-US"/>
              <a:t>SNNPR Forest &amp; Environmental Protection Authority</a:t>
            </a:r>
          </a:p>
          <a:p>
            <a:r>
              <a:rPr lang="en-US"/>
              <a:t>NGOs</a:t>
            </a:r>
          </a:p>
        </p:txBody>
      </p:sp>
    </p:spTree>
    <p:extLst>
      <p:ext uri="{BB962C8B-B14F-4D97-AF65-F5344CB8AC3E}">
        <p14:creationId xmlns:p14="http://schemas.microsoft.com/office/powerpoint/2010/main" val="10272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Sharing Policy “ </a:t>
            </a:r>
          </a:p>
        </p:txBody>
      </p:sp>
      <p:sp>
        <p:nvSpPr>
          <p:cNvPr id="3" name="Content Placeholder 2"/>
          <p:cNvSpPr>
            <a:spLocks noGrp="1"/>
          </p:cNvSpPr>
          <p:nvPr>
            <p:ph idx="1"/>
          </p:nvPr>
        </p:nvSpPr>
        <p:spPr/>
        <p:txBody>
          <a:bodyPr>
            <a:normAutofit fontScale="70000" lnSpcReduction="20000"/>
          </a:bodyPr>
          <a:lstStyle/>
          <a:p>
            <a:pPr marL="0" indent="0">
              <a:buNone/>
            </a:pPr>
            <a:r>
              <a:rPr lang="en-US"/>
              <a:t>The major contents of the draft are:</a:t>
            </a:r>
          </a:p>
          <a:p>
            <a:r>
              <a:rPr lang="en-US"/>
              <a:t>Definitions (Data classification …)</a:t>
            </a:r>
          </a:p>
          <a:p>
            <a:r>
              <a:rPr lang="en-US"/>
              <a:t>Objectives </a:t>
            </a:r>
          </a:p>
          <a:p>
            <a:r>
              <a:rPr lang="en-US"/>
              <a:t>Goals of the Policy</a:t>
            </a:r>
          </a:p>
          <a:p>
            <a:r>
              <a:rPr lang="en-US"/>
              <a:t>Data management system or information center</a:t>
            </a:r>
          </a:p>
          <a:p>
            <a:r>
              <a:rPr lang="en-US"/>
              <a:t>Principles of Data Sharing Policy</a:t>
            </a:r>
          </a:p>
          <a:p>
            <a:r>
              <a:rPr lang="en-US"/>
              <a:t>Scope of the Policy </a:t>
            </a:r>
          </a:p>
          <a:p>
            <a:r>
              <a:rPr lang="en-US"/>
              <a:t>Access and types of access </a:t>
            </a:r>
          </a:p>
          <a:p>
            <a:r>
              <a:rPr lang="en-US"/>
              <a:t>Data sharing methods </a:t>
            </a:r>
          </a:p>
          <a:p>
            <a:r>
              <a:rPr lang="en-US"/>
              <a:t>Collaboration </a:t>
            </a:r>
          </a:p>
          <a:p>
            <a:r>
              <a:rPr lang="en-US"/>
              <a:t>Legal framework </a:t>
            </a:r>
          </a:p>
          <a:p>
            <a:r>
              <a:rPr lang="en-US"/>
              <a:t>Data classification</a:t>
            </a:r>
          </a:p>
        </p:txBody>
      </p:sp>
    </p:spTree>
    <p:extLst>
      <p:ext uri="{BB962C8B-B14F-4D97-AF65-F5344CB8AC3E}">
        <p14:creationId xmlns:p14="http://schemas.microsoft.com/office/powerpoint/2010/main" val="533509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spatial data to be included in the SDI – in forestry (1/3) - example</a:t>
            </a:r>
          </a:p>
        </p:txBody>
      </p:sp>
      <p:graphicFrame>
        <p:nvGraphicFramePr>
          <p:cNvPr id="3" name="Table 2"/>
          <p:cNvGraphicFramePr>
            <a:graphicFrameLocks noGrp="1"/>
          </p:cNvGraphicFramePr>
          <p:nvPr>
            <p:extLst>
              <p:ext uri="{D42A27DB-BD31-4B8C-83A1-F6EECF244321}">
                <p14:modId xmlns:p14="http://schemas.microsoft.com/office/powerpoint/2010/main" val="622488303"/>
              </p:ext>
            </p:extLst>
          </p:nvPr>
        </p:nvGraphicFramePr>
        <p:xfrm>
          <a:off x="609600" y="1676400"/>
          <a:ext cx="5486400" cy="4459992"/>
        </p:xfrm>
        <a:graphic>
          <a:graphicData uri="http://schemas.openxmlformats.org/drawingml/2006/table">
            <a:tbl>
              <a:tblPr firstRow="1" firstCol="1" bandRow="1">
                <a:tableStyleId>{9D7B26C5-4107-4FEC-AEDC-1716B250A1EF}</a:tableStyleId>
              </a:tblPr>
              <a:tblGrid>
                <a:gridCol w="5486400">
                  <a:extLst>
                    <a:ext uri="{9D8B030D-6E8A-4147-A177-3AD203B41FA5}">
                      <a16:colId xmlns:a16="http://schemas.microsoft.com/office/drawing/2014/main" val="20000"/>
                    </a:ext>
                  </a:extLst>
                </a:gridCol>
              </a:tblGrid>
              <a:tr h="98390">
                <a:tc>
                  <a:txBody>
                    <a:bodyPr/>
                    <a:lstStyle/>
                    <a:p>
                      <a:pPr algn="just">
                        <a:lnSpc>
                          <a:spcPct val="107000"/>
                        </a:lnSpc>
                        <a:spcAft>
                          <a:spcPts val="0"/>
                        </a:spcAft>
                      </a:pPr>
                      <a:r>
                        <a:rPr lang="en-US" sz="2400" b="0">
                          <a:effectLst/>
                        </a:rPr>
                        <a:t>Spatial data type</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0"/>
                  </a:ext>
                </a:extLst>
              </a:tr>
              <a:tr h="98390">
                <a:tc>
                  <a:txBody>
                    <a:bodyPr/>
                    <a:lstStyle/>
                    <a:p>
                      <a:pPr algn="just">
                        <a:lnSpc>
                          <a:spcPct val="107000"/>
                        </a:lnSpc>
                        <a:spcAft>
                          <a:spcPts val="0"/>
                        </a:spcAft>
                      </a:pPr>
                      <a:r>
                        <a:rPr lang="en-US" sz="2400" b="0">
                          <a:effectLst/>
                        </a:rPr>
                        <a:t>Spatial data with temporal aspect</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1"/>
                  </a:ext>
                </a:extLst>
              </a:tr>
              <a:tr h="98390">
                <a:tc>
                  <a:txBody>
                    <a:bodyPr/>
                    <a:lstStyle/>
                    <a:p>
                      <a:pPr algn="just">
                        <a:lnSpc>
                          <a:spcPct val="107000"/>
                        </a:lnSpc>
                        <a:spcAft>
                          <a:spcPts val="0"/>
                        </a:spcAft>
                      </a:pPr>
                      <a:r>
                        <a:rPr lang="en-US" sz="2400" b="0">
                          <a:effectLst/>
                        </a:rPr>
                        <a:t>Natural forest boundary</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2"/>
                  </a:ext>
                </a:extLst>
              </a:tr>
              <a:tr h="98390">
                <a:tc>
                  <a:txBody>
                    <a:bodyPr/>
                    <a:lstStyle/>
                    <a:p>
                      <a:pPr algn="just">
                        <a:lnSpc>
                          <a:spcPct val="107000"/>
                        </a:lnSpc>
                        <a:spcAft>
                          <a:spcPts val="0"/>
                        </a:spcAft>
                      </a:pPr>
                      <a:r>
                        <a:rPr lang="en-US" sz="2400" b="0">
                          <a:effectLst/>
                        </a:rPr>
                        <a:t>Plantation forest sites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3"/>
                  </a:ext>
                </a:extLst>
              </a:tr>
              <a:tr h="98390">
                <a:tc>
                  <a:txBody>
                    <a:bodyPr/>
                    <a:lstStyle/>
                    <a:p>
                      <a:pPr algn="just">
                        <a:lnSpc>
                          <a:spcPct val="107000"/>
                        </a:lnSpc>
                        <a:spcAft>
                          <a:spcPts val="0"/>
                        </a:spcAft>
                      </a:pPr>
                      <a:r>
                        <a:rPr lang="en-US" sz="2400" b="0">
                          <a:effectLst/>
                        </a:rPr>
                        <a:t>PFM sites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4"/>
                  </a:ext>
                </a:extLst>
              </a:tr>
              <a:tr h="98390">
                <a:tc>
                  <a:txBody>
                    <a:bodyPr/>
                    <a:lstStyle/>
                    <a:p>
                      <a:pPr algn="just">
                        <a:lnSpc>
                          <a:spcPct val="107000"/>
                        </a:lnSpc>
                        <a:spcAft>
                          <a:spcPts val="0"/>
                        </a:spcAft>
                      </a:pPr>
                      <a:r>
                        <a:rPr lang="en-US" sz="2400" b="0">
                          <a:effectLst/>
                        </a:rPr>
                        <a:t>Protected areas boundary</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5"/>
                  </a:ext>
                </a:extLst>
              </a:tr>
              <a:tr h="98390">
                <a:tc>
                  <a:txBody>
                    <a:bodyPr/>
                    <a:lstStyle/>
                    <a:p>
                      <a:pPr algn="just">
                        <a:lnSpc>
                          <a:spcPct val="107000"/>
                        </a:lnSpc>
                        <a:spcAft>
                          <a:spcPts val="0"/>
                        </a:spcAft>
                      </a:pPr>
                      <a:r>
                        <a:rPr lang="en-US" sz="2400" b="0">
                          <a:effectLst/>
                        </a:rPr>
                        <a:t>Lakes and wetlands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6"/>
                  </a:ext>
                </a:extLst>
              </a:tr>
              <a:tr h="98390">
                <a:tc>
                  <a:txBody>
                    <a:bodyPr/>
                    <a:lstStyle/>
                    <a:p>
                      <a:pPr algn="just">
                        <a:lnSpc>
                          <a:spcPct val="107000"/>
                        </a:lnSpc>
                        <a:spcAft>
                          <a:spcPts val="0"/>
                        </a:spcAft>
                      </a:pPr>
                      <a:r>
                        <a:rPr lang="en-US" sz="2400" b="0">
                          <a:effectLst/>
                        </a:rPr>
                        <a:t>Road network (in and near forests)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7"/>
                  </a:ext>
                </a:extLst>
              </a:tr>
              <a:tr h="98390">
                <a:tc>
                  <a:txBody>
                    <a:bodyPr/>
                    <a:lstStyle/>
                    <a:p>
                      <a:pPr algn="just">
                        <a:lnSpc>
                          <a:spcPct val="107000"/>
                        </a:lnSpc>
                        <a:spcAft>
                          <a:spcPts val="0"/>
                        </a:spcAft>
                      </a:pPr>
                      <a:r>
                        <a:rPr lang="en-US" sz="2400" b="0">
                          <a:effectLst/>
                        </a:rPr>
                        <a:t>Inventory data of permanent sample plots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8"/>
                  </a:ext>
                </a:extLst>
              </a:tr>
              <a:tr h="98390">
                <a:tc>
                  <a:txBody>
                    <a:bodyPr/>
                    <a:lstStyle/>
                    <a:p>
                      <a:pPr algn="just">
                        <a:lnSpc>
                          <a:spcPct val="107000"/>
                        </a:lnSpc>
                        <a:spcAft>
                          <a:spcPts val="0"/>
                        </a:spcAft>
                      </a:pPr>
                      <a:r>
                        <a:rPr lang="en-US" sz="2400" b="0">
                          <a:effectLst/>
                        </a:rPr>
                        <a:t>Inventory data from different projects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9"/>
                  </a:ext>
                </a:extLst>
              </a:tr>
              <a:tr h="98390">
                <a:tc>
                  <a:txBody>
                    <a:bodyPr/>
                    <a:lstStyle/>
                    <a:p>
                      <a:pPr algn="just">
                        <a:lnSpc>
                          <a:spcPct val="107000"/>
                        </a:lnSpc>
                        <a:spcAft>
                          <a:spcPts val="0"/>
                        </a:spcAft>
                      </a:pPr>
                      <a:r>
                        <a:rPr lang="en-US" sz="2400" b="0">
                          <a:effectLst/>
                        </a:rPr>
                        <a:t>Agro-forestry </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10"/>
                  </a:ext>
                </a:extLst>
              </a:tr>
              <a:tr h="98390">
                <a:tc>
                  <a:txBody>
                    <a:bodyPr/>
                    <a:lstStyle/>
                    <a:p>
                      <a:pPr algn="just">
                        <a:lnSpc>
                          <a:spcPct val="107000"/>
                        </a:lnSpc>
                        <a:spcAft>
                          <a:spcPts val="0"/>
                        </a:spcAft>
                      </a:pPr>
                      <a:r>
                        <a:rPr lang="en-US" sz="2400" b="0">
                          <a:effectLst/>
                        </a:rPr>
                        <a:t>Forest fire</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1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76834646"/>
              </p:ext>
            </p:extLst>
          </p:nvPr>
        </p:nvGraphicFramePr>
        <p:xfrm>
          <a:off x="6400800" y="1676400"/>
          <a:ext cx="5486400" cy="3344994"/>
        </p:xfrm>
        <a:graphic>
          <a:graphicData uri="http://schemas.openxmlformats.org/drawingml/2006/table">
            <a:tbl>
              <a:tblPr firstRow="1" firstCol="1" bandRow="1">
                <a:tableStyleId>{9D7B26C5-4107-4FEC-AEDC-1716B250A1EF}</a:tableStyleId>
              </a:tblPr>
              <a:tblGrid>
                <a:gridCol w="5486400">
                  <a:extLst>
                    <a:ext uri="{9D8B030D-6E8A-4147-A177-3AD203B41FA5}">
                      <a16:colId xmlns:a16="http://schemas.microsoft.com/office/drawing/2014/main" val="20000"/>
                    </a:ext>
                  </a:extLst>
                </a:gridCol>
              </a:tblGrid>
              <a:tr h="98390">
                <a:tc>
                  <a:txBody>
                    <a:bodyPr/>
                    <a:lstStyle/>
                    <a:p>
                      <a:pPr algn="just">
                        <a:lnSpc>
                          <a:spcPct val="107000"/>
                        </a:lnSpc>
                        <a:spcAft>
                          <a:spcPts val="0"/>
                        </a:spcAft>
                      </a:pPr>
                      <a:r>
                        <a:rPr lang="en-US" sz="2400" b="0">
                          <a:effectLst/>
                        </a:rPr>
                        <a:t>Spatial data type</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0"/>
                  </a:ext>
                </a:extLst>
              </a:tr>
              <a:tr h="98390">
                <a:tc>
                  <a:txBody>
                    <a:bodyPr/>
                    <a:lstStyle/>
                    <a:p>
                      <a:pPr algn="just">
                        <a:lnSpc>
                          <a:spcPct val="107000"/>
                        </a:lnSpc>
                        <a:spcAft>
                          <a:spcPts val="0"/>
                        </a:spcAft>
                      </a:pPr>
                      <a:r>
                        <a:rPr lang="en-US" sz="2400" b="0">
                          <a:effectLst/>
                        </a:rPr>
                        <a:t>Forest cover and use information</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1"/>
                  </a:ext>
                </a:extLst>
              </a:tr>
              <a:tr h="98390">
                <a:tc>
                  <a:txBody>
                    <a:bodyPr/>
                    <a:lstStyle/>
                    <a:p>
                      <a:pPr algn="just">
                        <a:lnSpc>
                          <a:spcPct val="107000"/>
                        </a:lnSpc>
                        <a:spcAft>
                          <a:spcPts val="0"/>
                        </a:spcAft>
                      </a:pPr>
                      <a:r>
                        <a:rPr lang="en-US" sz="2400" b="0">
                          <a:effectLst/>
                        </a:rPr>
                        <a:t>Spatial data with no-temporal aspect</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2"/>
                  </a:ext>
                </a:extLst>
              </a:tr>
              <a:tr h="98390">
                <a:tc>
                  <a:txBody>
                    <a:bodyPr/>
                    <a:lstStyle/>
                    <a:p>
                      <a:pPr algn="just">
                        <a:lnSpc>
                          <a:spcPct val="107000"/>
                        </a:lnSpc>
                        <a:spcAft>
                          <a:spcPts val="0"/>
                        </a:spcAft>
                      </a:pPr>
                      <a:r>
                        <a:rPr lang="en-US" sz="2400" b="0">
                          <a:effectLst/>
                        </a:rPr>
                        <a:t>Sub-watershed</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3"/>
                  </a:ext>
                </a:extLst>
              </a:tr>
              <a:tr h="98390">
                <a:tc>
                  <a:txBody>
                    <a:bodyPr/>
                    <a:lstStyle/>
                    <a:p>
                      <a:pPr algn="just">
                        <a:lnSpc>
                          <a:spcPct val="107000"/>
                        </a:lnSpc>
                        <a:spcAft>
                          <a:spcPts val="0"/>
                        </a:spcAft>
                      </a:pPr>
                      <a:r>
                        <a:rPr lang="en-US" sz="2400" b="0">
                          <a:effectLst/>
                        </a:rPr>
                        <a:t>River network</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4"/>
                  </a:ext>
                </a:extLst>
              </a:tr>
              <a:tr h="98390">
                <a:tc>
                  <a:txBody>
                    <a:bodyPr/>
                    <a:lstStyle/>
                    <a:p>
                      <a:pPr algn="just">
                        <a:lnSpc>
                          <a:spcPct val="107000"/>
                        </a:lnSpc>
                        <a:spcAft>
                          <a:spcPts val="0"/>
                        </a:spcAft>
                      </a:pPr>
                      <a:r>
                        <a:rPr lang="en-US" sz="2400" b="0">
                          <a:effectLst/>
                        </a:rPr>
                        <a:t>Agro-ecological data</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5"/>
                  </a:ext>
                </a:extLst>
              </a:tr>
              <a:tr h="98390">
                <a:tc>
                  <a:txBody>
                    <a:bodyPr/>
                    <a:lstStyle/>
                    <a:p>
                      <a:pPr algn="just">
                        <a:lnSpc>
                          <a:spcPct val="107000"/>
                        </a:lnSpc>
                        <a:spcAft>
                          <a:spcPts val="0"/>
                        </a:spcAft>
                      </a:pPr>
                      <a:r>
                        <a:rPr lang="en-US" sz="2400" b="0">
                          <a:effectLst/>
                        </a:rPr>
                        <a:t>Slope data</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6"/>
                  </a:ext>
                </a:extLst>
              </a:tr>
              <a:tr h="98390">
                <a:tc>
                  <a:txBody>
                    <a:bodyPr/>
                    <a:lstStyle/>
                    <a:p>
                      <a:pPr algn="just">
                        <a:lnSpc>
                          <a:spcPct val="107000"/>
                        </a:lnSpc>
                        <a:spcAft>
                          <a:spcPts val="0"/>
                        </a:spcAft>
                      </a:pPr>
                      <a:r>
                        <a:rPr lang="en-US" sz="2400" b="0">
                          <a:effectLst/>
                        </a:rPr>
                        <a:t>Slope class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7"/>
                  </a:ext>
                </a:extLst>
              </a:tr>
              <a:tr h="98390">
                <a:tc>
                  <a:txBody>
                    <a:bodyPr/>
                    <a:lstStyle/>
                    <a:p>
                      <a:pPr algn="just">
                        <a:lnSpc>
                          <a:spcPct val="107000"/>
                        </a:lnSpc>
                        <a:spcAft>
                          <a:spcPts val="0"/>
                        </a:spcAft>
                      </a:pPr>
                      <a:r>
                        <a:rPr lang="en-US" sz="2400" b="0">
                          <a:effectLst/>
                        </a:rPr>
                        <a:t>Biomes</a:t>
                      </a:r>
                      <a:endParaRPr lang="en-US" sz="2800" b="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1379" marR="41379" marT="0" marB="0"/>
                </a:tc>
                <a:extLst>
                  <a:ext uri="{0D108BD9-81ED-4DB2-BD59-A6C34878D82A}">
                    <a16:rowId xmlns:a16="http://schemas.microsoft.com/office/drawing/2014/main" val="10008"/>
                  </a:ext>
                </a:extLst>
              </a:tr>
            </a:tbl>
          </a:graphicData>
        </a:graphic>
      </p:graphicFrame>
      <p:cxnSp>
        <p:nvCxnSpPr>
          <p:cNvPr id="6" name="Straight Connector 5"/>
          <p:cNvCxnSpPr/>
          <p:nvPr/>
        </p:nvCxnSpPr>
        <p:spPr>
          <a:xfrm flipH="1">
            <a:off x="11582400" y="0"/>
            <a:ext cx="609600" cy="6096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flipV="1">
            <a:off x="11430000" y="0"/>
            <a:ext cx="762000" cy="6096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145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spatial data to be included in the SDI – in forestry (2/3) - example</a:t>
            </a:r>
          </a:p>
        </p:txBody>
      </p:sp>
      <p:graphicFrame>
        <p:nvGraphicFramePr>
          <p:cNvPr id="4" name="Table 3"/>
          <p:cNvGraphicFramePr>
            <a:graphicFrameLocks noGrp="1"/>
          </p:cNvGraphicFramePr>
          <p:nvPr>
            <p:extLst>
              <p:ext uri="{D42A27DB-BD31-4B8C-83A1-F6EECF244321}">
                <p14:modId xmlns:p14="http://schemas.microsoft.com/office/powerpoint/2010/main" val="3313923305"/>
              </p:ext>
            </p:extLst>
          </p:nvPr>
        </p:nvGraphicFramePr>
        <p:xfrm>
          <a:off x="627743" y="1600200"/>
          <a:ext cx="10533888" cy="2244411"/>
        </p:xfrm>
        <a:graphic>
          <a:graphicData uri="http://schemas.openxmlformats.org/drawingml/2006/table">
            <a:tbl>
              <a:tblPr firstRow="1" firstCol="1" bandRow="1">
                <a:tableStyleId>{9D7B26C5-4107-4FEC-AEDC-1716B250A1EF}</a:tableStyleId>
              </a:tblPr>
              <a:tblGrid>
                <a:gridCol w="10533888">
                  <a:extLst>
                    <a:ext uri="{9D8B030D-6E8A-4147-A177-3AD203B41FA5}">
                      <a16:colId xmlns:a16="http://schemas.microsoft.com/office/drawing/2014/main" val="20000"/>
                    </a:ext>
                  </a:extLst>
                </a:gridCol>
              </a:tblGrid>
              <a:tr h="0">
                <a:tc>
                  <a:txBody>
                    <a:bodyPr/>
                    <a:lstStyle/>
                    <a:p>
                      <a:pPr algn="ctr">
                        <a:lnSpc>
                          <a:spcPct val="107000"/>
                        </a:lnSpc>
                        <a:spcAft>
                          <a:spcPts val="0"/>
                        </a:spcAft>
                      </a:pPr>
                      <a:r>
                        <a:rPr lang="en-US" sz="1800" b="1">
                          <a:effectLst/>
                        </a:rPr>
                        <a:t>Spatial Information (product of analysis operations using the spatial data mentioned in the previos slides)</a:t>
                      </a:r>
                      <a:endParaRPr lang="en-US" sz="2400" b="1">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07000"/>
                        </a:lnSpc>
                        <a:spcAft>
                          <a:spcPts val="0"/>
                        </a:spcAft>
                      </a:pPr>
                      <a:r>
                        <a:rPr lang="en-US" sz="1800">
                          <a:effectLst/>
                        </a:rPr>
                        <a:t>Suitability information for forestation, exclosure</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07000"/>
                        </a:lnSpc>
                        <a:spcAft>
                          <a:spcPts val="0"/>
                        </a:spcAft>
                      </a:pPr>
                      <a:r>
                        <a:rPr lang="en-US" sz="1800">
                          <a:effectLst/>
                        </a:rPr>
                        <a:t>Forest fire risk</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07000"/>
                        </a:lnSpc>
                        <a:spcAft>
                          <a:spcPts val="0"/>
                        </a:spcAft>
                      </a:pPr>
                      <a:r>
                        <a:rPr lang="en-US" sz="1800">
                          <a:effectLst/>
                        </a:rPr>
                        <a:t>Species suitability information </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07000"/>
                        </a:lnSpc>
                        <a:spcAft>
                          <a:spcPts val="0"/>
                        </a:spcAft>
                      </a:pPr>
                      <a:r>
                        <a:rPr lang="en-US" sz="1800">
                          <a:effectLst/>
                        </a:rPr>
                        <a:t>Forest cover change</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07000"/>
                        </a:lnSpc>
                        <a:spcAft>
                          <a:spcPts val="0"/>
                        </a:spcAft>
                      </a:pPr>
                      <a:r>
                        <a:rPr lang="en-US" sz="1800">
                          <a:effectLst/>
                        </a:rPr>
                        <a:t>Summary of forest inventory: a summary of the forest inventory, categorized and characterized in terms of uses, values, users, and management structures;</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07000"/>
                        </a:lnSpc>
                        <a:spcAft>
                          <a:spcPts val="0"/>
                        </a:spcAft>
                      </a:pPr>
                      <a:r>
                        <a:rPr lang="en-US" sz="1800">
                          <a:effectLst/>
                        </a:rPr>
                        <a:t>Forest cover change at national, region, zone, Wereda, project, watershed / catchment  level</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cxnSp>
        <p:nvCxnSpPr>
          <p:cNvPr id="5" name="Straight Connector 4"/>
          <p:cNvCxnSpPr/>
          <p:nvPr/>
        </p:nvCxnSpPr>
        <p:spPr>
          <a:xfrm flipH="1">
            <a:off x="11582400" y="152400"/>
            <a:ext cx="609600" cy="6096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11430000" y="152400"/>
            <a:ext cx="762000" cy="60960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684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rmAutofit fontScale="92500" lnSpcReduction="20000"/>
          </a:bodyPr>
          <a:lstStyle/>
          <a:p>
            <a:r>
              <a:rPr lang="en-US" dirty="0"/>
              <a:t>What is SDI, History</a:t>
            </a:r>
          </a:p>
          <a:p>
            <a:r>
              <a:rPr lang="en-US" dirty="0"/>
              <a:t>Advantage of SDI</a:t>
            </a:r>
          </a:p>
          <a:p>
            <a:r>
              <a:rPr lang="en-US" dirty="0"/>
              <a:t>Levels/types of SDI</a:t>
            </a:r>
          </a:p>
          <a:p>
            <a:r>
              <a:rPr lang="en-US" dirty="0"/>
              <a:t>Factors leading to Application of SDI</a:t>
            </a:r>
          </a:p>
          <a:p>
            <a:r>
              <a:rPr lang="en-US" dirty="0"/>
              <a:t>SDI Stakeholders, Experiences in applying (success of SDI)</a:t>
            </a:r>
          </a:p>
          <a:p>
            <a:r>
              <a:rPr lang="en-US" dirty="0"/>
              <a:t>Assignment (practical) 2:  Use internet or documents (provided by the instructor) to evaluate different types of SDI available worldwide. Discuss the principles, the components and stake holders of each of the SDI. Argue their experiences (positive and negative in applying SDI). Refer to “Developing</a:t>
            </a:r>
          </a:p>
          <a:p>
            <a:endParaRPr lang="en-US" dirty="0"/>
          </a:p>
        </p:txBody>
      </p:sp>
    </p:spTree>
    <p:extLst>
      <p:ext uri="{BB962C8B-B14F-4D97-AF65-F5344CB8AC3E}">
        <p14:creationId xmlns:p14="http://schemas.microsoft.com/office/powerpoint/2010/main" val="3749550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spatial data to be included in the SDI – in forestry (3/3) - example</a:t>
            </a:r>
          </a:p>
        </p:txBody>
      </p:sp>
      <p:graphicFrame>
        <p:nvGraphicFramePr>
          <p:cNvPr id="3" name="Table 2"/>
          <p:cNvGraphicFramePr>
            <a:graphicFrameLocks noGrp="1"/>
          </p:cNvGraphicFramePr>
          <p:nvPr>
            <p:extLst>
              <p:ext uri="{D42A27DB-BD31-4B8C-83A1-F6EECF244321}">
                <p14:modId xmlns:p14="http://schemas.microsoft.com/office/powerpoint/2010/main" val="2080393828"/>
              </p:ext>
            </p:extLst>
          </p:nvPr>
        </p:nvGraphicFramePr>
        <p:xfrm>
          <a:off x="609600" y="1600200"/>
          <a:ext cx="10533888" cy="3028319"/>
        </p:xfrm>
        <a:graphic>
          <a:graphicData uri="http://schemas.openxmlformats.org/drawingml/2006/table">
            <a:tbl>
              <a:tblPr firstRow="1" firstCol="1" bandRow="1">
                <a:tableStyleId>{9D7B26C5-4107-4FEC-AEDC-1716B250A1EF}</a:tableStyleId>
              </a:tblPr>
              <a:tblGrid>
                <a:gridCol w="10533888">
                  <a:extLst>
                    <a:ext uri="{9D8B030D-6E8A-4147-A177-3AD203B41FA5}">
                      <a16:colId xmlns:a16="http://schemas.microsoft.com/office/drawing/2014/main" val="20000"/>
                    </a:ext>
                  </a:extLst>
                </a:gridCol>
              </a:tblGrid>
              <a:tr h="0">
                <a:tc>
                  <a:txBody>
                    <a:bodyPr/>
                    <a:lstStyle/>
                    <a:p>
                      <a:pPr algn="ctr">
                        <a:lnSpc>
                          <a:spcPct val="107000"/>
                        </a:lnSpc>
                        <a:spcAft>
                          <a:spcPts val="0"/>
                        </a:spcAft>
                      </a:pPr>
                      <a:r>
                        <a:rPr lang="en-US" sz="1800">
                          <a:effectLst/>
                        </a:rPr>
                        <a:t>Non-spatial data</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just">
                        <a:lnSpc>
                          <a:spcPct val="107000"/>
                        </a:lnSpc>
                        <a:spcAft>
                          <a:spcPts val="0"/>
                        </a:spcAft>
                      </a:pPr>
                      <a:r>
                        <a:rPr lang="en-US" sz="1800">
                          <a:effectLst/>
                        </a:rPr>
                        <a:t>The status of current forest policies, strategies, and plans at the national, regional, district, and  PFM forest areas</a:t>
                      </a: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just">
                        <a:lnSpc>
                          <a:spcPct val="107000"/>
                        </a:lnSpc>
                        <a:spcAft>
                          <a:spcPts val="0"/>
                        </a:spcAft>
                      </a:pPr>
                      <a:endParaRPr lang="en-US" sz="240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32072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SDI Experiences in applying (success of SDI)  - e.g. INSPIRE (1/3)</a:t>
            </a:r>
          </a:p>
        </p:txBody>
      </p:sp>
      <p:sp>
        <p:nvSpPr>
          <p:cNvPr id="3" name="Content Placeholder 2"/>
          <p:cNvSpPr>
            <a:spLocks noGrp="1"/>
          </p:cNvSpPr>
          <p:nvPr>
            <p:ph idx="1"/>
          </p:nvPr>
        </p:nvSpPr>
        <p:spPr/>
        <p:txBody>
          <a:bodyPr>
            <a:normAutofit/>
          </a:bodyPr>
          <a:lstStyle/>
          <a:p>
            <a:r>
              <a:rPr lang="en-US"/>
              <a:t>Spatial Data Infrastructure (SDI) is defined as a framework of policies, institutional arrangements, technologies, data, and people that enables the sharing and effective usage of geographic information by standardizing formats and protocols for access and interoperability. </a:t>
            </a:r>
          </a:p>
        </p:txBody>
      </p:sp>
    </p:spTree>
    <p:extLst>
      <p:ext uri="{BB962C8B-B14F-4D97-AF65-F5344CB8AC3E}">
        <p14:creationId xmlns:p14="http://schemas.microsoft.com/office/powerpoint/2010/main" val="3052191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SDI Experiences in applying (success of SDI)  - e.g. INSPIRE (2/3)</a:t>
            </a:r>
          </a:p>
        </p:txBody>
      </p:sp>
      <p:sp>
        <p:nvSpPr>
          <p:cNvPr id="3" name="Content Placeholder 2"/>
          <p:cNvSpPr>
            <a:spLocks noGrp="1"/>
          </p:cNvSpPr>
          <p:nvPr>
            <p:ph idx="1"/>
          </p:nvPr>
        </p:nvSpPr>
        <p:spPr/>
        <p:txBody>
          <a:bodyPr>
            <a:normAutofit/>
          </a:bodyPr>
          <a:lstStyle/>
          <a:p>
            <a:pPr marL="0" indent="0">
              <a:buNone/>
            </a:pPr>
            <a:r>
              <a:rPr lang="en-US"/>
              <a:t>The goals of SDI are to: </a:t>
            </a:r>
          </a:p>
          <a:p>
            <a:pPr marL="0" indent="0">
              <a:buNone/>
            </a:pPr>
            <a:r>
              <a:rPr lang="en-US"/>
              <a:t>1) reduce duplication of efforts among governments, </a:t>
            </a:r>
          </a:p>
          <a:p>
            <a:pPr marL="0" indent="0">
              <a:buNone/>
            </a:pPr>
            <a:r>
              <a:rPr lang="en-US"/>
              <a:t>2) lower costs related to geographic information while making geographic data more accessible, </a:t>
            </a:r>
          </a:p>
          <a:p>
            <a:pPr marL="0" indent="0">
              <a:buNone/>
            </a:pPr>
            <a:r>
              <a:rPr lang="en-US"/>
              <a:t>3) increase the benefits of using available spatial data, and </a:t>
            </a:r>
          </a:p>
          <a:p>
            <a:pPr marL="0" indent="0">
              <a:buNone/>
            </a:pPr>
            <a:r>
              <a:rPr lang="en-US"/>
              <a:t>4) establish key partnerships between states, counties, cities, academia, and the private sector. </a:t>
            </a:r>
          </a:p>
        </p:txBody>
      </p:sp>
    </p:spTree>
    <p:extLst>
      <p:ext uri="{BB962C8B-B14F-4D97-AF65-F5344CB8AC3E}">
        <p14:creationId xmlns:p14="http://schemas.microsoft.com/office/powerpoint/2010/main" val="1978044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SDI Experiences in applying (success of SDI)  - e.g. INSPIRE (3/3)</a:t>
            </a:r>
          </a:p>
        </p:txBody>
      </p:sp>
      <p:sp>
        <p:nvSpPr>
          <p:cNvPr id="3" name="Content Placeholder 2"/>
          <p:cNvSpPr>
            <a:spLocks noGrp="1"/>
          </p:cNvSpPr>
          <p:nvPr>
            <p:ph idx="1"/>
          </p:nvPr>
        </p:nvSpPr>
        <p:spPr/>
        <p:txBody>
          <a:bodyPr>
            <a:normAutofit fontScale="85000" lnSpcReduction="20000"/>
          </a:bodyPr>
          <a:lstStyle/>
          <a:p>
            <a:r>
              <a:rPr lang="en-US"/>
              <a:t>SDI should be seen as part of wider e- Government initiatives. Infrastructure for Spatial Information in the European Community (INSPIRE) is a European Union (EU) directive that came into force on May 15, 2007, binding EU members to establish a spatial data infrastructure via the Internet that facilitates the sharing of geographic information in a standardized way. </a:t>
            </a:r>
          </a:p>
          <a:p>
            <a:r>
              <a:rPr lang="en-US"/>
              <a:t>INSPIRE addresses technical and nontechnical issues, ranging from standards, organizational and procedural issues, and data policies, to the creation and maintenance of electronic services. </a:t>
            </a:r>
          </a:p>
          <a:p>
            <a:r>
              <a:rPr lang="en-US"/>
              <a:t>INSPIRE is a legal framework for developing SDI throughout the EU in order to facilitate interoperability, that is, the improvement and sharing of information across various levels of government in all EU countries.</a:t>
            </a:r>
          </a:p>
        </p:txBody>
      </p:sp>
    </p:spTree>
    <p:extLst>
      <p:ext uri="{BB962C8B-B14F-4D97-AF65-F5344CB8AC3E}">
        <p14:creationId xmlns:p14="http://schemas.microsoft.com/office/powerpoint/2010/main" val="408766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Assignment (practical) 2</a:t>
            </a:r>
          </a:p>
        </p:txBody>
      </p:sp>
      <p:sp>
        <p:nvSpPr>
          <p:cNvPr id="3" name="Content Placeholder 2"/>
          <p:cNvSpPr>
            <a:spLocks noGrp="1"/>
          </p:cNvSpPr>
          <p:nvPr>
            <p:ph idx="1"/>
          </p:nvPr>
        </p:nvSpPr>
        <p:spPr/>
        <p:txBody>
          <a:bodyPr>
            <a:normAutofit/>
          </a:bodyPr>
          <a:lstStyle/>
          <a:p>
            <a:r>
              <a:rPr lang="en-US" dirty="0"/>
              <a:t>Assignment (practical) 2:  </a:t>
            </a:r>
          </a:p>
          <a:p>
            <a:pPr lvl="1"/>
            <a:r>
              <a:rPr lang="en-US" dirty="0"/>
              <a:t>Use internet or documents (provided by the instructor) to evaluate different types of SDI available worldwide. </a:t>
            </a:r>
          </a:p>
          <a:p>
            <a:pPr lvl="1"/>
            <a:r>
              <a:rPr lang="en-US" dirty="0"/>
              <a:t>Discuss the principles, the components and stake holders of each of the SDI. </a:t>
            </a:r>
          </a:p>
          <a:p>
            <a:pPr lvl="1"/>
            <a:r>
              <a:rPr lang="en-US" dirty="0"/>
              <a:t>Argue their experiences (positive and negative in applying SDI)</a:t>
            </a:r>
          </a:p>
          <a:p>
            <a:pPr lvl="1"/>
            <a:r>
              <a:rPr lang="en-US" dirty="0"/>
              <a:t>Submit a report (17 April, 2024)</a:t>
            </a:r>
          </a:p>
          <a:p>
            <a:pPr lvl="1"/>
            <a:r>
              <a:rPr lang="en-US" dirty="0"/>
              <a:t>In a group</a:t>
            </a:r>
          </a:p>
        </p:txBody>
      </p:sp>
    </p:spTree>
    <p:extLst>
      <p:ext uri="{BB962C8B-B14F-4D97-AF65-F5344CB8AC3E}">
        <p14:creationId xmlns:p14="http://schemas.microsoft.com/office/powerpoint/2010/main" val="65595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SDI sites</a:t>
            </a:r>
          </a:p>
        </p:txBody>
      </p:sp>
      <p:sp>
        <p:nvSpPr>
          <p:cNvPr id="3" name="Content Placeholder 2"/>
          <p:cNvSpPr>
            <a:spLocks noGrp="1"/>
          </p:cNvSpPr>
          <p:nvPr>
            <p:ph idx="1"/>
          </p:nvPr>
        </p:nvSpPr>
        <p:spPr/>
        <p:txBody>
          <a:bodyPr/>
          <a:lstStyle/>
          <a:p>
            <a:endParaRPr lang="en-US">
              <a:hlinkClick r:id="rId2"/>
            </a:endParaRPr>
          </a:p>
          <a:p>
            <a:endParaRPr lang="en-US">
              <a:hlinkClick r:id="rId2"/>
            </a:endParaRPr>
          </a:p>
          <a:p>
            <a:endParaRPr lang="en-US">
              <a:hlinkClick r:id="rId2"/>
            </a:endParaRPr>
          </a:p>
          <a:p>
            <a:r>
              <a:rPr lang="en-US">
                <a:hlinkClick r:id="rId2"/>
              </a:rPr>
              <a:t>https://inspire.ec.europa.eu/</a:t>
            </a:r>
            <a:endParaRPr lang="en-US"/>
          </a:p>
          <a:p>
            <a:r>
              <a:rPr lang="en-US">
                <a:hlinkClick r:id="rId3"/>
              </a:rPr>
              <a:t>https://inspire.ec.europa.eu/tags/sdi</a:t>
            </a:r>
            <a:endParaRPr lang="en-US"/>
          </a:p>
          <a:p>
            <a:r>
              <a:rPr lang="en-US">
                <a:hlinkClick r:id="rId4"/>
              </a:rPr>
              <a:t>http://www.sasdi.gov.za/sites/SASDI/Pages/Home.aspx</a:t>
            </a:r>
            <a:endParaRPr lang="en-US"/>
          </a:p>
          <a:p>
            <a:r>
              <a:rPr lang="en-US"/>
              <a:t>….</a:t>
            </a:r>
          </a:p>
          <a:p>
            <a:endParaRPr lang="en-US"/>
          </a:p>
        </p:txBody>
      </p:sp>
      <p:pic>
        <p:nvPicPr>
          <p:cNvPr id="4" name="Picture 3"/>
          <p:cNvPicPr>
            <a:picLocks noChangeAspect="1"/>
          </p:cNvPicPr>
          <p:nvPr/>
        </p:nvPicPr>
        <p:blipFill>
          <a:blip r:embed="rId5"/>
          <a:stretch>
            <a:fillRect/>
          </a:stretch>
        </p:blipFill>
        <p:spPr>
          <a:xfrm>
            <a:off x="2133600" y="1752600"/>
            <a:ext cx="6667500" cy="1428750"/>
          </a:xfrm>
          <a:prstGeom prst="rect">
            <a:avLst/>
          </a:prstGeom>
        </p:spPr>
      </p:pic>
    </p:spTree>
    <p:extLst>
      <p:ext uri="{BB962C8B-B14F-4D97-AF65-F5344CB8AC3E}">
        <p14:creationId xmlns:p14="http://schemas.microsoft.com/office/powerpoint/2010/main" val="740448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752600"/>
            <a:ext cx="10553700" cy="3771900"/>
          </a:xfrm>
          <a:prstGeom prst="rect">
            <a:avLst/>
          </a:prstGeom>
        </p:spPr>
      </p:pic>
    </p:spTree>
    <p:extLst>
      <p:ext uri="{BB962C8B-B14F-4D97-AF65-F5344CB8AC3E}">
        <p14:creationId xmlns:p14="http://schemas.microsoft.com/office/powerpoint/2010/main" val="3675107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E36-5ACB-0B34-E6C0-0826259BD62E}"/>
              </a:ext>
            </a:extLst>
          </p:cNvPr>
          <p:cNvSpPr>
            <a:spLocks noGrp="1"/>
          </p:cNvSpPr>
          <p:nvPr>
            <p:ph type="title"/>
          </p:nvPr>
        </p:nvSpPr>
        <p:spPr/>
        <p:txBody>
          <a:bodyPr>
            <a:normAutofit/>
          </a:bodyPr>
          <a:lstStyle/>
          <a:p>
            <a:r>
              <a:rPr lang="en-CA" dirty="0">
                <a:solidFill>
                  <a:srgbClr val="000000"/>
                </a:solidFill>
                <a:latin typeface="Times New Roman" panose="02020603050405020304" pitchFamily="18" charset="0"/>
                <a:ea typeface="Times New Roman" panose="02020603050405020304" pitchFamily="18" charset="0"/>
              </a:rPr>
              <a:t>Spatial Data Infrastructures (SDI) for Land Administration</a:t>
            </a:r>
            <a:endParaRPr lang="en-US" dirty="0"/>
          </a:p>
        </p:txBody>
      </p:sp>
      <p:sp>
        <p:nvSpPr>
          <p:cNvPr id="3" name="Content Placeholder 2">
            <a:extLst>
              <a:ext uri="{FF2B5EF4-FFF2-40B4-BE49-F238E27FC236}">
                <a16:creationId xmlns:a16="http://schemas.microsoft.com/office/drawing/2014/main" id="{C9F2504A-43B3-922E-44AD-D44908D68A21}"/>
              </a:ext>
            </a:extLst>
          </p:cNvPr>
          <p:cNvSpPr>
            <a:spLocks noGrp="1"/>
          </p:cNvSpPr>
          <p:nvPr>
            <p:ph idx="1"/>
          </p:nvPr>
        </p:nvSpPr>
        <p:spPr/>
        <p:txBody>
          <a:bodyPr vert="horz" lIns="91440" tIns="45720" rIns="91440" bIns="45720" rtlCol="0">
            <a:normAutofit/>
          </a:bodyPr>
          <a:lstStyle/>
          <a:p>
            <a:r>
              <a:rPr lang="en-US" dirty="0"/>
              <a:t>SDI is the infrastructure that facilitates the discovery, access, management, distribution, reuse, and preservation of digital geospatial resources such as maps, data, geospatial services, and tools. </a:t>
            </a:r>
          </a:p>
          <a:p>
            <a:r>
              <a:rPr lang="en-US" dirty="0"/>
              <a:t>SDI is more significant for handling multiple and big datasets required for urban land development and administration.</a:t>
            </a:r>
          </a:p>
        </p:txBody>
      </p:sp>
    </p:spTree>
    <p:extLst>
      <p:ext uri="{BB962C8B-B14F-4D97-AF65-F5344CB8AC3E}">
        <p14:creationId xmlns:p14="http://schemas.microsoft.com/office/powerpoint/2010/main" val="2518376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E36-5ACB-0B34-E6C0-0826259BD62E}"/>
              </a:ext>
            </a:extLst>
          </p:cNvPr>
          <p:cNvSpPr>
            <a:spLocks noGrp="1"/>
          </p:cNvSpPr>
          <p:nvPr>
            <p:ph type="title"/>
          </p:nvPr>
        </p:nvSpPr>
        <p:spPr/>
        <p:txBody>
          <a:bodyPr>
            <a:normAutofit/>
          </a:bodyPr>
          <a:lstStyle/>
          <a:p>
            <a:r>
              <a:rPr lang="en-CA" dirty="0">
                <a:solidFill>
                  <a:srgbClr val="000000"/>
                </a:solidFill>
                <a:latin typeface="Times New Roman" panose="02020603050405020304" pitchFamily="18" charset="0"/>
                <a:ea typeface="Times New Roman" panose="02020603050405020304" pitchFamily="18" charset="0"/>
              </a:rPr>
              <a:t>Spatial Data Infrastructures (SDI) for Land Administration</a:t>
            </a:r>
            <a:endParaRPr lang="en-US" dirty="0"/>
          </a:p>
        </p:txBody>
      </p:sp>
      <p:sp>
        <p:nvSpPr>
          <p:cNvPr id="3" name="Content Placeholder 2">
            <a:extLst>
              <a:ext uri="{FF2B5EF4-FFF2-40B4-BE49-F238E27FC236}">
                <a16:creationId xmlns:a16="http://schemas.microsoft.com/office/drawing/2014/main" id="{C9F2504A-43B3-922E-44AD-D44908D68A21}"/>
              </a:ext>
            </a:extLst>
          </p:cNvPr>
          <p:cNvSpPr>
            <a:spLocks noGrp="1"/>
          </p:cNvSpPr>
          <p:nvPr>
            <p:ph idx="1"/>
          </p:nvPr>
        </p:nvSpPr>
        <p:spPr/>
        <p:txBody>
          <a:bodyPr vert="horz" lIns="91440" tIns="45720" rIns="91440" bIns="45720" rtlCol="0">
            <a:normAutofit lnSpcReduction="10000"/>
          </a:bodyPr>
          <a:lstStyle/>
          <a:p>
            <a:r>
              <a:rPr lang="en-US" dirty="0"/>
              <a:t>From a technological perspective, SDIs mainly consist of data, hardware, and software. However, a truly functional SDI also needs the efforts of people, support from organizations, government policies, data and software standards, and many others. </a:t>
            </a:r>
          </a:p>
          <a:p>
            <a:r>
              <a:rPr lang="en-US" dirty="0"/>
              <a:t>As such, SDI is the technology, policies, standards, and human resources necessary to acquire, process, store, distribute, and improve utilization of geospatial data, services, and other digital resources.</a:t>
            </a:r>
          </a:p>
        </p:txBody>
      </p:sp>
    </p:spTree>
    <p:extLst>
      <p:ext uri="{BB962C8B-B14F-4D97-AF65-F5344CB8AC3E}">
        <p14:creationId xmlns:p14="http://schemas.microsoft.com/office/powerpoint/2010/main" val="2192247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E36-5ACB-0B34-E6C0-0826259BD62E}"/>
              </a:ext>
            </a:extLst>
          </p:cNvPr>
          <p:cNvSpPr>
            <a:spLocks noGrp="1"/>
          </p:cNvSpPr>
          <p:nvPr>
            <p:ph type="title"/>
          </p:nvPr>
        </p:nvSpPr>
        <p:spPr/>
        <p:txBody>
          <a:bodyPr>
            <a:normAutofit/>
          </a:bodyPr>
          <a:lstStyle/>
          <a:p>
            <a:r>
              <a:rPr lang="en-CA" dirty="0">
                <a:solidFill>
                  <a:srgbClr val="000000"/>
                </a:solidFill>
                <a:latin typeface="Times New Roman" panose="02020603050405020304" pitchFamily="18" charset="0"/>
                <a:ea typeface="Times New Roman" panose="02020603050405020304" pitchFamily="18" charset="0"/>
              </a:rPr>
              <a:t>Spatial Data Infrastructures (SDI) for Land Administration</a:t>
            </a:r>
            <a:endParaRPr lang="en-US" dirty="0"/>
          </a:p>
        </p:txBody>
      </p:sp>
      <p:sp>
        <p:nvSpPr>
          <p:cNvPr id="3" name="Content Placeholder 2">
            <a:extLst>
              <a:ext uri="{FF2B5EF4-FFF2-40B4-BE49-F238E27FC236}">
                <a16:creationId xmlns:a16="http://schemas.microsoft.com/office/drawing/2014/main" id="{C9F2504A-43B3-922E-44AD-D44908D68A21}"/>
              </a:ext>
            </a:extLst>
          </p:cNvPr>
          <p:cNvSpPr>
            <a:spLocks noGrp="1"/>
          </p:cNvSpPr>
          <p:nvPr>
            <p:ph idx="1"/>
          </p:nvPr>
        </p:nvSpPr>
        <p:spPr/>
        <p:txBody>
          <a:bodyPr vert="horz" lIns="91440" tIns="45720" rIns="91440" bIns="45720" rtlCol="0">
            <a:normAutofit fontScale="70000" lnSpcReduction="20000"/>
          </a:bodyPr>
          <a:lstStyle/>
          <a:p>
            <a:r>
              <a:rPr lang="en-US" dirty="0"/>
              <a:t>The major components of SDI include geo-portals, metadata, and search functions. </a:t>
            </a:r>
          </a:p>
          <a:p>
            <a:r>
              <a:rPr lang="en-US" dirty="0"/>
              <a:t>The concept of using SDI is to efficiently manage, access and use spatial information across megacities is evolving and megacities are at different stages of their implementation. </a:t>
            </a:r>
          </a:p>
          <a:p>
            <a:r>
              <a:rPr lang="en-US" dirty="0"/>
              <a:t>These tools must support the operation of land administration function, but should also support the management of key problems such as disaster management, flooding control, environmental management, health and transportation, but also encourage economic development and reduce social inequalities. </a:t>
            </a:r>
          </a:p>
          <a:p>
            <a:r>
              <a:rPr lang="en-US" sz="3200" dirty="0">
                <a:solidFill>
                  <a:srgbClr val="000000"/>
                </a:solidFill>
                <a:effectLst/>
                <a:latin typeface="Times New Roman" panose="02020603050405020304" pitchFamily="18" charset="0"/>
                <a:ea typeface="Times New Roman" panose="02020603050405020304" pitchFamily="18" charset="0"/>
              </a:rPr>
              <a:t>These spatial information tools include for instance:</a:t>
            </a:r>
            <a:endParaRPr lang="en-US" sz="3200" dirty="0">
              <a:effectLst/>
              <a:latin typeface="Calibri" panose="020F0502020204030204" pitchFamily="34" charset="0"/>
              <a:ea typeface="Calibri" panose="020F0502020204030204" pitchFamily="34" charset="0"/>
            </a:endParaRPr>
          </a:p>
          <a:p>
            <a:pPr lvl="1" indent="-342900" algn="just">
              <a:lnSpc>
                <a:spcPct val="150000"/>
              </a:lnSpc>
              <a:spcBef>
                <a:spcPts val="0"/>
              </a:spcBef>
              <a:buFont typeface="Arial" panose="020B0604020202020204" pitchFamily="34" charset="0"/>
              <a:buChar char="●"/>
            </a:pPr>
            <a:r>
              <a:rPr lang="en-US" sz="2700" dirty="0">
                <a:solidFill>
                  <a:srgbClr val="000000"/>
                </a:solidFill>
                <a:latin typeface="Times New Roman" panose="02020603050405020304" pitchFamily="18" charset="0"/>
              </a:rPr>
              <a:t>Data collection and maintenance</a:t>
            </a:r>
          </a:p>
          <a:p>
            <a:pPr lvl="1" indent="-342900" algn="just">
              <a:lnSpc>
                <a:spcPct val="150000"/>
              </a:lnSpc>
              <a:spcBef>
                <a:spcPts val="0"/>
              </a:spcBef>
              <a:buFont typeface="Arial" panose="020B0604020202020204" pitchFamily="34" charset="0"/>
              <a:buChar char="●"/>
            </a:pPr>
            <a:r>
              <a:rPr lang="en-US" sz="2700" dirty="0">
                <a:solidFill>
                  <a:srgbClr val="000000"/>
                </a:solidFill>
                <a:latin typeface="Times New Roman" panose="02020603050405020304" pitchFamily="18" charset="0"/>
              </a:rPr>
              <a:t>Data integration and access</a:t>
            </a:r>
          </a:p>
          <a:p>
            <a:pPr lvl="1" indent="-342900" algn="just">
              <a:lnSpc>
                <a:spcPct val="150000"/>
              </a:lnSpc>
              <a:spcBef>
                <a:spcPts val="0"/>
              </a:spcBef>
              <a:buFont typeface="Arial" panose="020B0604020202020204" pitchFamily="34" charset="0"/>
              <a:buChar char="●"/>
            </a:pPr>
            <a:r>
              <a:rPr lang="en-US" sz="2700" dirty="0">
                <a:solidFill>
                  <a:srgbClr val="000000"/>
                </a:solidFill>
                <a:latin typeface="Times New Roman" panose="02020603050405020304" pitchFamily="18" charset="0"/>
              </a:rPr>
              <a:t>3-D city modeling</a:t>
            </a:r>
          </a:p>
          <a:p>
            <a:pPr lvl="1" indent="-342900" algn="just">
              <a:lnSpc>
                <a:spcPct val="150000"/>
              </a:lnSpc>
              <a:spcBef>
                <a:spcPts val="0"/>
              </a:spcBef>
              <a:buFont typeface="Arial" panose="020B0604020202020204" pitchFamily="34" charset="0"/>
              <a:buChar char="●"/>
            </a:pPr>
            <a:r>
              <a:rPr lang="en-US" sz="2700" dirty="0">
                <a:solidFill>
                  <a:srgbClr val="000000"/>
                </a:solidFill>
                <a:latin typeface="Times New Roman" panose="02020603050405020304" pitchFamily="18" charset="0"/>
              </a:rPr>
              <a:t>Citizen centric urban sensing</a:t>
            </a:r>
          </a:p>
        </p:txBody>
      </p:sp>
    </p:spTree>
    <p:extLst>
      <p:ext uri="{BB962C8B-B14F-4D97-AF65-F5344CB8AC3E}">
        <p14:creationId xmlns:p14="http://schemas.microsoft.com/office/powerpoint/2010/main" val="1338993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SDI history?</a:t>
            </a:r>
          </a:p>
        </p:txBody>
      </p:sp>
      <p:sp>
        <p:nvSpPr>
          <p:cNvPr id="3" name="Content Placeholder 2"/>
          <p:cNvSpPr>
            <a:spLocks noGrp="1"/>
          </p:cNvSpPr>
          <p:nvPr>
            <p:ph idx="1"/>
          </p:nvPr>
        </p:nvSpPr>
        <p:spPr/>
        <p:txBody>
          <a:bodyPr>
            <a:normAutofit/>
          </a:bodyPr>
          <a:lstStyle/>
          <a:p>
            <a:r>
              <a:rPr lang="en-US" dirty="0"/>
              <a:t>Produce a report on the history of SDI?</a:t>
            </a:r>
          </a:p>
          <a:p>
            <a:r>
              <a:rPr lang="en-US" dirty="0"/>
              <a:t>Due date: April 10, 2024</a:t>
            </a:r>
          </a:p>
          <a:p>
            <a:r>
              <a:rPr lang="en-US" dirty="0"/>
              <a:t>Group work </a:t>
            </a:r>
          </a:p>
          <a:p>
            <a:r>
              <a:rPr lang="en-US" dirty="0"/>
              <a:t>Softcopy and hard copy</a:t>
            </a:r>
          </a:p>
          <a:p>
            <a:r>
              <a:rPr lang="en-US" dirty="0"/>
              <a:t>Points 5%</a:t>
            </a:r>
          </a:p>
        </p:txBody>
      </p:sp>
    </p:spTree>
    <p:extLst>
      <p:ext uri="{BB962C8B-B14F-4D97-AF65-F5344CB8AC3E}">
        <p14:creationId xmlns:p14="http://schemas.microsoft.com/office/powerpoint/2010/main" val="2312707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E36-5ACB-0B34-E6C0-0826259BD62E}"/>
              </a:ext>
            </a:extLst>
          </p:cNvPr>
          <p:cNvSpPr>
            <a:spLocks noGrp="1"/>
          </p:cNvSpPr>
          <p:nvPr>
            <p:ph type="title"/>
          </p:nvPr>
        </p:nvSpPr>
        <p:spPr/>
        <p:txBody>
          <a:bodyPr>
            <a:normAutofit/>
          </a:bodyPr>
          <a:lstStyle/>
          <a:p>
            <a:r>
              <a:rPr lang="en-CA" dirty="0">
                <a:solidFill>
                  <a:srgbClr val="000000"/>
                </a:solidFill>
                <a:latin typeface="Times New Roman" panose="02020603050405020304" pitchFamily="18" charset="0"/>
                <a:ea typeface="Times New Roman" panose="02020603050405020304" pitchFamily="18" charset="0"/>
              </a:rPr>
              <a:t>Spatial Data Infrastructures (SDI) for Land Administration</a:t>
            </a:r>
            <a:endParaRPr lang="en-US" dirty="0"/>
          </a:p>
        </p:txBody>
      </p:sp>
      <p:sp>
        <p:nvSpPr>
          <p:cNvPr id="3" name="Content Placeholder 2">
            <a:extLst>
              <a:ext uri="{FF2B5EF4-FFF2-40B4-BE49-F238E27FC236}">
                <a16:creationId xmlns:a16="http://schemas.microsoft.com/office/drawing/2014/main" id="{C9F2504A-43B3-922E-44AD-D44908D68A21}"/>
              </a:ext>
            </a:extLst>
          </p:cNvPr>
          <p:cNvSpPr>
            <a:spLocks noGrp="1"/>
          </p:cNvSpPr>
          <p:nvPr>
            <p:ph idx="1"/>
          </p:nvPr>
        </p:nvSpPr>
        <p:spPr/>
        <p:txBody>
          <a:bodyPr>
            <a:normAutofit fontScale="92500" lnSpcReduction="10000"/>
          </a:bodyPr>
          <a:lstStyle/>
          <a:p>
            <a:pPr marL="342900" marR="0" lvl="0" indent="-34290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cs typeface="Noto Sans Symbols"/>
              </a:rPr>
              <a:t>Data collection and maintenance:</a:t>
            </a: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 High resolution satellite imagery (&lt; 0.5m) is now commercially available at an affordable rate from a number of sources with repeat coverage at a frequency greater than required for this application. This opens up the possibility to efficiently generate topographic and thematic mapping (at a scale of at least 1:5,000) and to better understand changes across the city, such as sporadic creation of informal settlements.</a:t>
            </a:r>
            <a:endParaRPr lang="en-US"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cs typeface="Noto Sans Symbols"/>
              </a:rPr>
              <a:t>Data integration and access:</a:t>
            </a: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 International interoperable information and services standards allow the possibility of the real-time merging of data and services (plug and play) from a variety of sources across the city. This will be achieved through the creation of shared, web information services to allow users access to the wide range of information held by different agencies across the city. </a:t>
            </a:r>
            <a:endParaRPr lang="en-US"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cs typeface="Noto Sans Symbols"/>
              </a:rPr>
              <a:t>Data analysis: </a:t>
            </a: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Data mining and knowledge discovery techniques allow the integration of a wide range of spatial information and associated attribute information. This creates the opportunity to perform more effective forms of analysis and decision-making, leading to more cost effective solutions such as targeting limited city resources for health care and maximizing the economic benefits of investments in transportation.</a:t>
            </a:r>
            <a:endParaRPr lang="en-US" sz="1800" dirty="0">
              <a:effectLst/>
              <a:latin typeface="Noto Sans Symbols"/>
              <a:ea typeface="Noto Sans Symbols"/>
              <a:cs typeface="Noto Sans Symbols"/>
            </a:endParaRPr>
          </a:p>
        </p:txBody>
      </p:sp>
    </p:spTree>
    <p:extLst>
      <p:ext uri="{BB962C8B-B14F-4D97-AF65-F5344CB8AC3E}">
        <p14:creationId xmlns:p14="http://schemas.microsoft.com/office/powerpoint/2010/main" val="25671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02E36-5ACB-0B34-E6C0-0826259BD62E}"/>
              </a:ext>
            </a:extLst>
          </p:cNvPr>
          <p:cNvSpPr>
            <a:spLocks noGrp="1"/>
          </p:cNvSpPr>
          <p:nvPr>
            <p:ph type="title"/>
          </p:nvPr>
        </p:nvSpPr>
        <p:spPr/>
        <p:txBody>
          <a:bodyPr>
            <a:normAutofit/>
          </a:bodyPr>
          <a:lstStyle/>
          <a:p>
            <a:r>
              <a:rPr lang="en-CA" dirty="0">
                <a:solidFill>
                  <a:srgbClr val="000000"/>
                </a:solidFill>
                <a:latin typeface="Times New Roman" panose="02020603050405020304" pitchFamily="18" charset="0"/>
                <a:ea typeface="Times New Roman" panose="02020603050405020304" pitchFamily="18" charset="0"/>
              </a:rPr>
              <a:t>Spatial Data Infrastructures (SDI) for Land Administration</a:t>
            </a:r>
            <a:endParaRPr lang="en-US" dirty="0"/>
          </a:p>
        </p:txBody>
      </p:sp>
      <p:sp>
        <p:nvSpPr>
          <p:cNvPr id="3" name="Content Placeholder 2">
            <a:extLst>
              <a:ext uri="{FF2B5EF4-FFF2-40B4-BE49-F238E27FC236}">
                <a16:creationId xmlns:a16="http://schemas.microsoft.com/office/drawing/2014/main" id="{C9F2504A-43B3-922E-44AD-D44908D68A21}"/>
              </a:ext>
            </a:extLst>
          </p:cNvPr>
          <p:cNvSpPr>
            <a:spLocks noGrp="1"/>
          </p:cNvSpPr>
          <p:nvPr>
            <p:ph idx="1"/>
          </p:nvPr>
        </p:nvSpPr>
        <p:spPr/>
        <p:txBody>
          <a:bodyPr>
            <a:normAutofit/>
          </a:bodyPr>
          <a:lstStyle/>
          <a:p>
            <a:pPr marL="342900" marR="0" lvl="0" indent="-34290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cs typeface="Noto Sans Symbols"/>
              </a:rPr>
              <a:t>3-D city modeling:</a:t>
            </a: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 Many applications are enhanced by the use of 3-D spatial information, such as visualization of planning development proposals, flood predictions, modelling population growth, tourist visit simulations and the design of transportation networks. 3-D spatial information of the natural and built environments is increasingly available, for example, through LiDAR and terrestrial laser scanning, making many of these applications operationally viable.</a:t>
            </a:r>
            <a:endParaRPr lang="en-US" sz="1800" dirty="0">
              <a:effectLst/>
              <a:latin typeface="Noto Sans Symbols"/>
              <a:ea typeface="Noto Sans Symbols"/>
              <a:cs typeface="Noto Sans Symbols"/>
            </a:endParaRPr>
          </a:p>
          <a:p>
            <a:pPr marL="342900" marR="0" lvl="0" indent="-34290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cs typeface="Noto Sans Symbols"/>
              </a:rPr>
              <a:t>Citizen centric urban sensing:</a:t>
            </a:r>
            <a:r>
              <a:rPr lang="en-US" sz="1800" dirty="0">
                <a:solidFill>
                  <a:srgbClr val="000000"/>
                </a:solidFill>
                <a:effectLst/>
                <a:latin typeface="Times New Roman" panose="02020603050405020304" pitchFamily="18" charset="0"/>
                <a:ea typeface="Times New Roman" panose="02020603050405020304" pitchFamily="18" charset="0"/>
                <a:cs typeface="Noto Sans Symbols"/>
              </a:rPr>
              <a:t> The new generation of urban sensors, including cellular phones, has potential for providing managers with access to a range of current spatial and environmental information about the evolving activities of their megacities. By these means peoples’ movements can be monitored; their use and modes of transport determined and people could voluntarily provide information about changes to their environment.</a:t>
            </a:r>
            <a:endParaRPr lang="en-US" sz="1800" dirty="0">
              <a:effectLst/>
              <a:latin typeface="Noto Sans Symbols"/>
              <a:ea typeface="Noto Sans Symbols"/>
              <a:cs typeface="Noto Sans Symbols"/>
            </a:endParaRPr>
          </a:p>
          <a:p>
            <a:endParaRPr lang="en-US" dirty="0"/>
          </a:p>
        </p:txBody>
      </p:sp>
    </p:spTree>
    <p:extLst>
      <p:ext uri="{BB962C8B-B14F-4D97-AF65-F5344CB8AC3E}">
        <p14:creationId xmlns:p14="http://schemas.microsoft.com/office/powerpoint/2010/main" val="283532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SDI – the need for SDI</a:t>
            </a:r>
          </a:p>
        </p:txBody>
      </p:sp>
      <p:sp>
        <p:nvSpPr>
          <p:cNvPr id="3" name="Content Placeholder 2"/>
          <p:cNvSpPr>
            <a:spLocks noGrp="1"/>
          </p:cNvSpPr>
          <p:nvPr>
            <p:ph idx="1"/>
          </p:nvPr>
        </p:nvSpPr>
        <p:spPr/>
        <p:txBody>
          <a:bodyPr>
            <a:normAutofit fontScale="92500" lnSpcReduction="20000"/>
          </a:bodyPr>
          <a:lstStyle/>
          <a:p>
            <a:pPr lvl="0"/>
            <a:r>
              <a:rPr lang="en-US" dirty="0"/>
              <a:t>make reliable and up-do-date baseline data / information </a:t>
            </a:r>
          </a:p>
          <a:p>
            <a:pPr lvl="0"/>
            <a:r>
              <a:rPr lang="en-US" dirty="0"/>
              <a:t>reduce the cost and time for data collection</a:t>
            </a:r>
          </a:p>
          <a:p>
            <a:pPr lvl="0"/>
            <a:r>
              <a:rPr lang="en-US" dirty="0"/>
              <a:t>improve the data quality</a:t>
            </a:r>
          </a:p>
          <a:p>
            <a:pPr lvl="0"/>
            <a:r>
              <a:rPr lang="en-US" dirty="0"/>
              <a:t>allow data sharing among the different stakeholders</a:t>
            </a:r>
          </a:p>
          <a:p>
            <a:pPr lvl="0"/>
            <a:r>
              <a:rPr lang="en-US" dirty="0"/>
              <a:t>improve the sharing of experiences among stakeholders</a:t>
            </a:r>
          </a:p>
          <a:p>
            <a:pPr lvl="0"/>
            <a:r>
              <a:rPr lang="en-US" dirty="0"/>
              <a:t>reduce or avoid data loss whenever there is organizational structure change</a:t>
            </a:r>
          </a:p>
          <a:p>
            <a:pPr lvl="0"/>
            <a:r>
              <a:rPr lang="en-US" dirty="0"/>
              <a:t>make problems and good practices transparent</a:t>
            </a:r>
          </a:p>
          <a:p>
            <a:pPr lvl="0"/>
            <a:r>
              <a:rPr lang="en-US" dirty="0"/>
              <a:t>allow the public aware about the resources and problems related with the resources</a:t>
            </a:r>
          </a:p>
        </p:txBody>
      </p:sp>
    </p:spTree>
    <p:extLst>
      <p:ext uri="{BB962C8B-B14F-4D97-AF65-F5344CB8AC3E}">
        <p14:creationId xmlns:p14="http://schemas.microsoft.com/office/powerpoint/2010/main" val="2892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Levels/types of SDI</a:t>
            </a:r>
          </a:p>
        </p:txBody>
      </p:sp>
      <p:sp>
        <p:nvSpPr>
          <p:cNvPr id="3" name="Content Placeholder 2"/>
          <p:cNvSpPr>
            <a:spLocks noGrp="1"/>
          </p:cNvSpPr>
          <p:nvPr>
            <p:ph idx="1"/>
          </p:nvPr>
        </p:nvSpPr>
        <p:spPr/>
        <p:txBody>
          <a:bodyPr/>
          <a:lstStyle/>
          <a:p>
            <a:r>
              <a:rPr lang="en-US"/>
              <a:t>According to spatial coverage:</a:t>
            </a:r>
          </a:p>
          <a:p>
            <a:pPr lvl="1"/>
            <a:r>
              <a:rPr lang="en-US"/>
              <a:t>Local (e.g. city, distict, zone, ..)</a:t>
            </a:r>
          </a:p>
          <a:p>
            <a:pPr lvl="1"/>
            <a:r>
              <a:rPr lang="en-US"/>
              <a:t>Regional adminstartion</a:t>
            </a:r>
          </a:p>
          <a:p>
            <a:pPr lvl="1"/>
            <a:r>
              <a:rPr lang="en-US"/>
              <a:t>National</a:t>
            </a:r>
          </a:p>
          <a:p>
            <a:pPr lvl="1"/>
            <a:r>
              <a:rPr lang="en-US"/>
              <a:t>Regional (e.e. east Africa, rnaile basin,…)</a:t>
            </a:r>
          </a:p>
          <a:p>
            <a:r>
              <a:rPr lang="en-US"/>
              <a:t>Content:</a:t>
            </a:r>
          </a:p>
          <a:p>
            <a:pPr lvl="1"/>
            <a:r>
              <a:rPr lang="en-US"/>
              <a:t>Basline</a:t>
            </a:r>
          </a:p>
          <a:p>
            <a:pPr lvl="1"/>
            <a:r>
              <a:rPr lang="en-US"/>
              <a:t>Time series</a:t>
            </a:r>
          </a:p>
        </p:txBody>
      </p:sp>
    </p:spTree>
    <p:extLst>
      <p:ext uri="{BB962C8B-B14F-4D97-AF65-F5344CB8AC3E}">
        <p14:creationId xmlns:p14="http://schemas.microsoft.com/office/powerpoint/2010/main" val="226551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History development of SDI</a:t>
            </a:r>
          </a:p>
        </p:txBody>
      </p:sp>
      <p:sp>
        <p:nvSpPr>
          <p:cNvPr id="3" name="Content Placeholder 2"/>
          <p:cNvSpPr>
            <a:spLocks noGrp="1"/>
          </p:cNvSpPr>
          <p:nvPr>
            <p:ph idx="1"/>
          </p:nvPr>
        </p:nvSpPr>
        <p:spPr/>
        <p:txBody>
          <a:bodyPr>
            <a:normAutofit fontScale="62500" lnSpcReduction="20000"/>
          </a:bodyPr>
          <a:lstStyle/>
          <a:p>
            <a:r>
              <a:rPr lang="en-US"/>
              <a:t>In many countries a spatial information infrastructure is developed to enable users to discover, explore and exploit datasets according to the needs in their applications. These can be seen as first generation information infrastructures; These systems are mostly explicitly nationally organised, and deal with spatial information only.</a:t>
            </a:r>
          </a:p>
          <a:p>
            <a:r>
              <a:rPr lang="en-US"/>
              <a:t>During the UN Conference on Environment and Development in Rio de Jeneiro in 1992 a major resolution was accepted to reverse the impact caused by environmental deterioration e.g.: deforestation, pollution, depletion of fish stocks, monitor and control of toxic waste, etc. </a:t>
            </a:r>
          </a:p>
          <a:p>
            <a:r>
              <a:rPr lang="en-US"/>
              <a:t>Also,the GATT summit in 1999 in Vienna emphasised on the availability of information access over the Internet all over the world. The importance of spatial information to support decision making and management at local, national, regional and global level becomes apparent in many applications and mostly spatial information plays an important role. </a:t>
            </a:r>
          </a:p>
          <a:p>
            <a:r>
              <a:rPr lang="en-US"/>
              <a:t>The capture of spatial data is expensive, forcing the reuse of the same data several times for different applications. </a:t>
            </a:r>
          </a:p>
          <a:p>
            <a:r>
              <a:rPr lang="en-US"/>
              <a:t>And so serving the community through a spatial data network to discover, explore and exploit the available data is developed, firstly at the national level but after the Rio Summit also on a global level.</a:t>
            </a:r>
          </a:p>
        </p:txBody>
      </p:sp>
    </p:spTree>
    <p:extLst>
      <p:ext uri="{BB962C8B-B14F-4D97-AF65-F5344CB8AC3E}">
        <p14:creationId xmlns:p14="http://schemas.microsoft.com/office/powerpoint/2010/main" val="280058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SDI (1/4)</a:t>
            </a:r>
          </a:p>
        </p:txBody>
      </p:sp>
      <p:sp>
        <p:nvSpPr>
          <p:cNvPr id="3" name="Content Placeholder 2"/>
          <p:cNvSpPr>
            <a:spLocks noGrp="1"/>
          </p:cNvSpPr>
          <p:nvPr>
            <p:ph idx="1"/>
          </p:nvPr>
        </p:nvSpPr>
        <p:spPr/>
        <p:txBody>
          <a:bodyPr>
            <a:normAutofit/>
          </a:bodyPr>
          <a:lstStyle/>
          <a:p>
            <a:r>
              <a:rPr lang="en-US" dirty="0"/>
              <a:t>A SDI facilitates information providers and users to participate in the growing (digital) spatial community at national level. The GSDI links national SDIs to establish connection for all users in the world to share and reuse the available datasets. </a:t>
            </a:r>
          </a:p>
          <a:p>
            <a:r>
              <a:rPr lang="en-US" dirty="0"/>
              <a:t>SDI is often used to denote the relevant basic collection of technologies, policies and institutional arrangements to facilitate the availability of and access to spatial data. </a:t>
            </a:r>
          </a:p>
        </p:txBody>
      </p:sp>
    </p:spTree>
    <p:extLst>
      <p:ext uri="{BB962C8B-B14F-4D97-AF65-F5344CB8AC3E}">
        <p14:creationId xmlns:p14="http://schemas.microsoft.com/office/powerpoint/2010/main" val="171104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SDI (2/4)</a:t>
            </a:r>
          </a:p>
        </p:txBody>
      </p:sp>
      <p:sp>
        <p:nvSpPr>
          <p:cNvPr id="3" name="Content Placeholder 2"/>
          <p:cNvSpPr>
            <a:spLocks noGrp="1"/>
          </p:cNvSpPr>
          <p:nvPr>
            <p:ph idx="1"/>
          </p:nvPr>
        </p:nvSpPr>
        <p:spPr/>
        <p:txBody>
          <a:bodyPr>
            <a:normAutofit/>
          </a:bodyPr>
          <a:lstStyle/>
          <a:p>
            <a:r>
              <a:rPr lang="en-US" dirty="0"/>
              <a:t>The SDI provides a base for spatial data discovery, conveyance, evaluation and application for users. Infrastructure indicates a technology facilitating the conveyance of packages of spatial information virtually unlimited in size.</a:t>
            </a:r>
          </a:p>
          <a:p>
            <a:r>
              <a:rPr lang="en-US" dirty="0"/>
              <a:t>SDI includes data and attributes, sufficient documentation (metadata), means for data discovery (spatial data query), </a:t>
            </a:r>
            <a:r>
              <a:rPr lang="en-US" dirty="0" err="1"/>
              <a:t>visualise</a:t>
            </a:r>
            <a:r>
              <a:rPr lang="en-US" dirty="0"/>
              <a:t> and evaluate the data using catalogue services and Web mapping and software tools for accessing spatial data.</a:t>
            </a:r>
          </a:p>
        </p:txBody>
      </p:sp>
    </p:spTree>
    <p:extLst>
      <p:ext uri="{BB962C8B-B14F-4D97-AF65-F5344CB8AC3E}">
        <p14:creationId xmlns:p14="http://schemas.microsoft.com/office/powerpoint/2010/main" val="59259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a SDI (3/4)</a:t>
            </a:r>
          </a:p>
        </p:txBody>
      </p:sp>
      <p:sp>
        <p:nvSpPr>
          <p:cNvPr id="3" name="Content Placeholder 2"/>
          <p:cNvSpPr>
            <a:spLocks noGrp="1"/>
          </p:cNvSpPr>
          <p:nvPr>
            <p:ph idx="1"/>
          </p:nvPr>
        </p:nvSpPr>
        <p:spPr/>
        <p:txBody>
          <a:bodyPr>
            <a:normAutofit lnSpcReduction="10000"/>
          </a:bodyPr>
          <a:lstStyle/>
          <a:p>
            <a:r>
              <a:rPr lang="en-US" dirty="0"/>
              <a:t>To make a SDI functional, it must also include the </a:t>
            </a:r>
            <a:r>
              <a:rPr lang="en-US" dirty="0" err="1"/>
              <a:t>organisational</a:t>
            </a:r>
            <a:r>
              <a:rPr lang="en-US" dirty="0"/>
              <a:t> agreements needed to coordinate and administer on local, national, regional (and international, in the case of a GSDI) scale. It also should consider the legal aspect to enable or restrict data use.</a:t>
            </a:r>
          </a:p>
          <a:p>
            <a:r>
              <a:rPr lang="en-US" dirty="0"/>
              <a:t>In many cases the development and research for national SDIs are in an isolated environment, mostly driven by national or federal government. However, often the need for a wide participation and public-private partnerships are encouraged. </a:t>
            </a:r>
          </a:p>
          <a:p>
            <a:pPr marL="0" indent="0">
              <a:buNone/>
            </a:pPr>
            <a:endParaRPr lang="en-US" dirty="0"/>
          </a:p>
        </p:txBody>
      </p:sp>
    </p:spTree>
    <p:extLst>
      <p:ext uri="{BB962C8B-B14F-4D97-AF65-F5344CB8AC3E}">
        <p14:creationId xmlns:p14="http://schemas.microsoft.com/office/powerpoint/2010/main" val="98699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729</TotalTime>
  <Words>2583</Words>
  <Application>Microsoft Office PowerPoint</Application>
  <PresentationFormat>Widescreen</PresentationFormat>
  <Paragraphs>198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Noto Sans Symbols</vt:lpstr>
      <vt:lpstr>Times New Roman</vt:lpstr>
      <vt:lpstr>Office Theme</vt:lpstr>
      <vt:lpstr>Spatial Data Infrastructure</vt:lpstr>
      <vt:lpstr>Contents</vt:lpstr>
      <vt:lpstr>What is SDI history?</vt:lpstr>
      <vt:lpstr>Advantage of SDI – the need for SDI</vt:lpstr>
      <vt:lpstr>Levels/types of SDI</vt:lpstr>
      <vt:lpstr>History development of SDI</vt:lpstr>
      <vt:lpstr>Scope of a SDI (1/4)</vt:lpstr>
      <vt:lpstr>Scope of a SDI (2/4)</vt:lpstr>
      <vt:lpstr>Scope of a SDI (3/4)</vt:lpstr>
      <vt:lpstr>Scope of a SDI (3/4)</vt:lpstr>
      <vt:lpstr>Factors leading to Application of SDI</vt:lpstr>
      <vt:lpstr>Spatial information systems</vt:lpstr>
      <vt:lpstr>Spatial information systems</vt:lpstr>
      <vt:lpstr>Despite these bottlenecks, the establishment of the planned SDI should draw lessons from:</vt:lpstr>
      <vt:lpstr>SDI Stakeholders - Ministry/Agency</vt:lpstr>
      <vt:lpstr>SDI Stakeholders - Ministry/Agency</vt:lpstr>
      <vt:lpstr>“Data Sharing Policy “ </vt:lpstr>
      <vt:lpstr>Proposed spatial data to be included in the SDI – in forestry (1/3) - example</vt:lpstr>
      <vt:lpstr>Proposed spatial data to be included in the SDI – in forestry (2/3) - example</vt:lpstr>
      <vt:lpstr>Proposed spatial data to be included in the SDI – in forestry (3/3) - example</vt:lpstr>
      <vt:lpstr>SDI Experiences in applying (success of SDI)  - e.g. INSPIRE (1/3)</vt:lpstr>
      <vt:lpstr>SDI Experiences in applying (success of SDI)  - e.g. INSPIRE (2/3)</vt:lpstr>
      <vt:lpstr>SDI Experiences in applying (success of SDI)  - e.g. INSPIRE (3/3)</vt:lpstr>
      <vt:lpstr>Assignment (practical) 2</vt:lpstr>
      <vt:lpstr>SDI sites</vt:lpstr>
      <vt:lpstr>PowerPoint Presentation</vt:lpstr>
      <vt:lpstr>Spatial Data Infrastructures (SDI) for Land Administration</vt:lpstr>
      <vt:lpstr>Spatial Data Infrastructures (SDI) for Land Administration</vt:lpstr>
      <vt:lpstr>Spatial Data Infrastructures (SDI) for Land Administration</vt:lpstr>
      <vt:lpstr>Spatial Data Infrastructures (SDI) for Land Administration</vt:lpstr>
      <vt:lpstr>Spatial Data Infrastructures (SDI) for Land Administration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Establishment of Spatial Data Infrastructure in forestry</dc:title>
  <dc:creator>mrv</dc:creator>
  <cp:lastModifiedBy>HP</cp:lastModifiedBy>
  <cp:revision>30</cp:revision>
  <dcterms:created xsi:type="dcterms:W3CDTF">2017-11-02T18:38:13Z</dcterms:created>
  <dcterms:modified xsi:type="dcterms:W3CDTF">2024-04-15T17:56:03Z</dcterms:modified>
</cp:coreProperties>
</file>