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8" r:id="rId2"/>
    <p:sldId id="258" r:id="rId3"/>
    <p:sldId id="269" r:id="rId4"/>
    <p:sldId id="276" r:id="rId5"/>
    <p:sldId id="270" r:id="rId6"/>
    <p:sldId id="277" r:id="rId7"/>
    <p:sldId id="278" r:id="rId8"/>
    <p:sldId id="271" r:id="rId9"/>
    <p:sldId id="272" r:id="rId10"/>
    <p:sldId id="273" r:id="rId11"/>
    <p:sldId id="284" r:id="rId12"/>
    <p:sldId id="288" r:id="rId13"/>
    <p:sldId id="289" r:id="rId14"/>
    <p:sldId id="290" r:id="rId15"/>
    <p:sldId id="291" r:id="rId16"/>
    <p:sldId id="292" r:id="rId17"/>
    <p:sldId id="293" r:id="rId18"/>
    <p:sldId id="274" r:id="rId19"/>
    <p:sldId id="279" r:id="rId20"/>
    <p:sldId id="280" r:id="rId21"/>
    <p:sldId id="281" r:id="rId22"/>
    <p:sldId id="282" r:id="rId23"/>
    <p:sldId id="283"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912"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14676F-0898-451A-B609-EFD121980AC8}" type="datetimeFigureOut">
              <a:rPr lang="en-US" smtClean="0"/>
              <a:pPr/>
              <a:t>4/3/2024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CCE48-D031-4D13-821D-6E8200F7677C}" type="slidenum">
              <a:rPr lang="en-US" smtClean="0"/>
              <a:pPr/>
              <a:t>‹#›</a:t>
            </a:fld>
            <a:endParaRPr lang="en-US"/>
          </a:p>
        </p:txBody>
      </p:sp>
    </p:spTree>
    <p:extLst>
      <p:ext uri="{BB962C8B-B14F-4D97-AF65-F5344CB8AC3E}">
        <p14:creationId xmlns:p14="http://schemas.microsoft.com/office/powerpoint/2010/main" val="3229369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Recommended Minimum Metadata Elements</a:t>
            </a:r>
          </a:p>
          <a:p>
            <a:r>
              <a:rPr lang="en-US" dirty="0"/>
              <a:t>The following are recommended as a minimum set of metadata elements. It is important to select a metadata standard or schema appropriate to your discipline and/or repository and consult that schema for complete information on each element. You may choose to use more elements based on the needs of your project, the expectations of your discipline, and/or the requirements of your repository.</a:t>
            </a:r>
          </a:p>
          <a:p>
            <a:r>
              <a:rPr lang="en-US" b="1" dirty="0"/>
              <a:t>Title/Name</a:t>
            </a:r>
            <a:r>
              <a:rPr lang="en-US" dirty="0"/>
              <a:t> – Name given to the resource.</a:t>
            </a:r>
          </a:p>
          <a:p>
            <a:r>
              <a:rPr lang="en-US" b="1" dirty="0"/>
              <a:t>Description</a:t>
            </a:r>
            <a:r>
              <a:rPr lang="en-US" dirty="0"/>
              <a:t> – A description of the resource and its spatial, temporal or subject coverage.</a:t>
            </a:r>
          </a:p>
          <a:p>
            <a:r>
              <a:rPr lang="en-US" b="1" dirty="0"/>
              <a:t>Format</a:t>
            </a:r>
            <a:r>
              <a:rPr lang="en-US" dirty="0"/>
              <a:t> – File format, physical medium, dimensions or file size of the resource, and/or hardware and software needed to access the data.</a:t>
            </a:r>
          </a:p>
          <a:p>
            <a:r>
              <a:rPr lang="en-US" b="1" dirty="0"/>
              <a:t>Metadata</a:t>
            </a:r>
            <a:r>
              <a:rPr lang="en-US" dirty="0"/>
              <a:t> – Description of the metadata to be provided along with the generated data and a discussion of the metadata standards used, including the version of the schema and where the schema can be found.</a:t>
            </a:r>
          </a:p>
          <a:p>
            <a:r>
              <a:rPr lang="en-US" b="1" dirty="0"/>
              <a:t>Identifier</a:t>
            </a:r>
            <a:r>
              <a:rPr lang="en-US" dirty="0"/>
              <a:t> – A unique identification code, such as a Digital Object Identifier (</a:t>
            </a:r>
            <a:r>
              <a:rPr lang="en-US" dirty="0" err="1"/>
              <a:t>DOI</a:t>
            </a:r>
            <a:r>
              <a:rPr lang="en-US"/>
              <a:t>), assigned to the resource, usually generated by the repository.</a:t>
            </a:r>
          </a:p>
          <a:p>
            <a:r>
              <a:rPr lang="en-US" b="1"/>
              <a:t>Rights Holder</a:t>
            </a:r>
            <a:r>
              <a:rPr lang="en-US"/>
              <a:t> – The entities or persons who hold the rights to the data.</a:t>
            </a:r>
          </a:p>
          <a:p>
            <a:r>
              <a:rPr lang="en-US" b="1"/>
              <a:t>Rights</a:t>
            </a:r>
            <a:r>
              <a:rPr lang="en-US"/>
              <a:t> – Information about the rights held in and over the resource.</a:t>
            </a:r>
          </a:p>
          <a:p>
            <a:r>
              <a:rPr lang="en-US" b="1"/>
              <a:t>Contact Information</a:t>
            </a:r>
            <a:r>
              <a:rPr lang="en-US"/>
              <a:t> – Identity of, and means to communicate with, the persons or entities associated with the data.</a:t>
            </a:r>
          </a:p>
          <a:p>
            <a:endParaRPr lang="en-US"/>
          </a:p>
          <a:p>
            <a:endParaRPr lang="en-US"/>
          </a:p>
        </p:txBody>
      </p:sp>
      <p:sp>
        <p:nvSpPr>
          <p:cNvPr id="4" name="Slide Number Placeholder 3"/>
          <p:cNvSpPr>
            <a:spLocks noGrp="1"/>
          </p:cNvSpPr>
          <p:nvPr>
            <p:ph type="sldNum" sz="quarter" idx="10"/>
          </p:nvPr>
        </p:nvSpPr>
        <p:spPr/>
        <p:txBody>
          <a:bodyPr/>
          <a:lstStyle/>
          <a:p>
            <a:fld id="{5B6CCE48-D031-4D13-821D-6E8200F7677C}" type="slidenum">
              <a:rPr lang="en-US" smtClean="0"/>
              <a:pPr/>
              <a:t>6</a:t>
            </a:fld>
            <a:endParaRPr lang="en-US"/>
          </a:p>
        </p:txBody>
      </p:sp>
    </p:spTree>
    <p:extLst>
      <p:ext uri="{BB962C8B-B14F-4D97-AF65-F5344CB8AC3E}">
        <p14:creationId xmlns:p14="http://schemas.microsoft.com/office/powerpoint/2010/main" val="228369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AC04E7-8F1E-42A5-A6DC-FBBDBDCC031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AC04E7-8F1E-42A5-A6DC-FBBDBDCC031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AC04E7-8F1E-42A5-A6DC-FBBDBDCC031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417638"/>
          </a:xfrm>
        </p:spPr>
        <p:txBody>
          <a:bodyPr>
            <a:normAutofit/>
          </a:bodyPr>
          <a:lstStyle>
            <a:lvl1pPr>
              <a:defRPr sz="3600" b="1"/>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AC04E7-8F1E-42A5-A6DC-FBBDBDCC031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cxnSp>
        <p:nvCxnSpPr>
          <p:cNvPr id="8" name="Straight Connector 7"/>
          <p:cNvCxnSpPr/>
          <p:nvPr userDrawn="1"/>
        </p:nvCxnSpPr>
        <p:spPr>
          <a:xfrm>
            <a:off x="609600" y="1447800"/>
            <a:ext cx="10972800" cy="15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AC04E7-8F1E-42A5-A6DC-FBBDBDCC031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C04E7-8F1E-42A5-A6DC-FBBDBDCC031E}"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AC04E7-8F1E-42A5-A6DC-FBBDBDCC031E}"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AC04E7-8F1E-42A5-A6DC-FBBDBDCC031E}"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C04E7-8F1E-42A5-A6DC-FBBDBDCC031E}"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AC04E7-8F1E-42A5-A6DC-FBBDBDCC031E}"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AC04E7-8F1E-42A5-A6DC-FBBDBDCC031E}"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4176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C04E7-8F1E-42A5-A6DC-FBBDBDCC031E}" type="datetimeFigureOut">
              <a:rPr lang="en-US" smtClean="0"/>
              <a:pPr/>
              <a:t>4/3/2024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DEEDE-5BF7-48EF-89BB-1C8DFD5EED1C}" type="slidenum">
              <a:rPr lang="en-US" smtClean="0"/>
              <a:pPr/>
              <a:t>‹#›</a:t>
            </a:fld>
            <a:endParaRPr lang="en-US"/>
          </a:p>
        </p:txBody>
      </p:sp>
      <p:cxnSp>
        <p:nvCxnSpPr>
          <p:cNvPr id="7" name="Straight Connector 6"/>
          <p:cNvCxnSpPr/>
          <p:nvPr userDrawn="1"/>
        </p:nvCxnSpPr>
        <p:spPr>
          <a:xfrm>
            <a:off x="609600" y="1447800"/>
            <a:ext cx="10972800" cy="15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tlan.com/data-lineage-explained/?ref=/how-to-implement-metadata-management/" TargetMode="External"/><Relationship Id="rId2" Type="http://schemas.openxmlformats.org/officeDocument/2006/relationships/hyperlink" Target="https://atlan.com/what-is-data-cataloging/?ref=/how-to-implement-metadata-manage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uides.lib.unc.edu/metadata/basic-eleme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datadryad.org/" TargetMode="External"/><Relationship Id="rId2" Type="http://schemas.openxmlformats.org/officeDocument/2006/relationships/hyperlink" Target="http://dublincore.org/documents/dces/" TargetMode="External"/><Relationship Id="rId1" Type="http://schemas.openxmlformats.org/officeDocument/2006/relationships/slideLayout" Target="../slideLayouts/slideLayout2.xml"/><Relationship Id="rId4" Type="http://schemas.openxmlformats.org/officeDocument/2006/relationships/hyperlink" Target="http://www.loc.gov/standards/mod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knb.ecoinformatics.org/#external//emlparser/docs/index.html" TargetMode="External"/><Relationship Id="rId2" Type="http://schemas.openxmlformats.org/officeDocument/2006/relationships/hyperlink" Target="https://github.com/tdwg/dwc" TargetMode="External"/><Relationship Id="rId1" Type="http://schemas.openxmlformats.org/officeDocument/2006/relationships/slideLayout" Target="../slideLayouts/slideLayout2.xml"/><Relationship Id="rId4" Type="http://schemas.openxmlformats.org/officeDocument/2006/relationships/hyperlink" Target="https://earthdata.nasa.gov/data/standards-and-referenc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fgdc.gov/metadata/geospatial-metadata-tools#availabletools" TargetMode="External"/><Relationship Id="rId2" Type="http://schemas.openxmlformats.org/officeDocument/2006/relationships/hyperlink" Target="http://www.fgdc.gov/metadata/csdgm/organization.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Metadata</a:t>
            </a:r>
          </a:p>
        </p:txBody>
      </p:sp>
      <p:sp>
        <p:nvSpPr>
          <p:cNvPr id="3" name="Subtitle 2"/>
          <p:cNvSpPr>
            <a:spLocks noGrp="1"/>
          </p:cNvSpPr>
          <p:nvPr>
            <p:ph type="subTitle" idx="1"/>
          </p:nvPr>
        </p:nvSpPr>
        <p:spPr/>
        <p:txBody>
          <a:bodyPr/>
          <a:lstStyle/>
          <a:p>
            <a:r>
              <a:rPr lang="en-US" dirty="0"/>
              <a:t>Unit 03</a:t>
            </a:r>
          </a:p>
        </p:txBody>
      </p:sp>
    </p:spTree>
    <p:extLst>
      <p:ext uri="{BB962C8B-B14F-4D97-AF65-F5344CB8AC3E}">
        <p14:creationId xmlns:p14="http://schemas.microsoft.com/office/powerpoint/2010/main" val="15416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Implementation decisions</a:t>
            </a:r>
          </a:p>
        </p:txBody>
      </p:sp>
      <p:sp>
        <p:nvSpPr>
          <p:cNvPr id="3" name="Content Placeholder 2"/>
          <p:cNvSpPr>
            <a:spLocks noGrp="1"/>
          </p:cNvSpPr>
          <p:nvPr>
            <p:ph idx="1"/>
          </p:nvPr>
        </p:nvSpPr>
        <p:spPr/>
        <p:txBody>
          <a:bodyPr>
            <a:normAutofit fontScale="92500"/>
          </a:bodyPr>
          <a:lstStyle/>
          <a:p>
            <a:r>
              <a:rPr lang="en-US"/>
              <a:t>Implementing metadata management in your organization involves several steps, which can be broken down into the following steps:</a:t>
            </a:r>
          </a:p>
          <a:p>
            <a:pPr lvl="1"/>
            <a:r>
              <a:rPr lang="en-US"/>
              <a:t>Assessment and planning</a:t>
            </a:r>
          </a:p>
          <a:p>
            <a:pPr lvl="1"/>
            <a:r>
              <a:rPr lang="en-US"/>
              <a:t>Tool selection</a:t>
            </a:r>
          </a:p>
          <a:p>
            <a:pPr lvl="1"/>
            <a:r>
              <a:rPr lang="en-US"/>
              <a:t>Process design</a:t>
            </a:r>
          </a:p>
          <a:p>
            <a:pPr lvl="1"/>
            <a:r>
              <a:rPr lang="en-US"/>
              <a:t>Tool implementation and integration</a:t>
            </a:r>
          </a:p>
          <a:p>
            <a:pPr lvl="1"/>
            <a:r>
              <a:rPr lang="en-US"/>
              <a:t>Metadata population and maintenance</a:t>
            </a:r>
          </a:p>
          <a:p>
            <a:pPr lvl="1"/>
            <a:r>
              <a:rPr lang="en-US"/>
              <a:t>Training and adoption</a:t>
            </a:r>
          </a:p>
          <a:p>
            <a:pPr lvl="1"/>
            <a:r>
              <a:rPr lang="en-US"/>
              <a:t>Monitoring and continuous improvement</a:t>
            </a:r>
          </a:p>
        </p:txBody>
      </p:sp>
    </p:spTree>
    <p:extLst>
      <p:ext uri="{BB962C8B-B14F-4D97-AF65-F5344CB8AC3E}">
        <p14:creationId xmlns:p14="http://schemas.microsoft.com/office/powerpoint/2010/main" val="1575117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Assessment and planning</a:t>
            </a:r>
          </a:p>
        </p:txBody>
      </p:sp>
      <p:sp>
        <p:nvSpPr>
          <p:cNvPr id="3" name="Content Placeholder 2"/>
          <p:cNvSpPr>
            <a:spLocks noGrp="1"/>
          </p:cNvSpPr>
          <p:nvPr>
            <p:ph idx="1"/>
          </p:nvPr>
        </p:nvSpPr>
        <p:spPr/>
        <p:txBody>
          <a:bodyPr>
            <a:normAutofit/>
          </a:bodyPr>
          <a:lstStyle/>
          <a:p>
            <a:r>
              <a:rPr lang="en-US"/>
              <a:t>Identify key stakeholders, including data owners, data stewards, data users, and IT teams.</a:t>
            </a:r>
          </a:p>
          <a:p>
            <a:r>
              <a:rPr lang="en-US"/>
              <a:t>Assess the current state of metadata management in the organization.</a:t>
            </a:r>
          </a:p>
          <a:p>
            <a:r>
              <a:rPr lang="en-US"/>
              <a:t>Define the goals and objectives of the metadata management initiative.</a:t>
            </a:r>
          </a:p>
          <a:p>
            <a:r>
              <a:rPr lang="en-US"/>
              <a:t>Establish the scope and priorities of the project, considering the organization’s data landscape and business requirements.</a:t>
            </a:r>
          </a:p>
        </p:txBody>
      </p:sp>
    </p:spTree>
    <p:extLst>
      <p:ext uri="{BB962C8B-B14F-4D97-AF65-F5344CB8AC3E}">
        <p14:creationId xmlns:p14="http://schemas.microsoft.com/office/powerpoint/2010/main" val="26348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Tool selection</a:t>
            </a:r>
          </a:p>
        </p:txBody>
      </p:sp>
      <p:sp>
        <p:nvSpPr>
          <p:cNvPr id="3" name="Content Placeholder 2"/>
          <p:cNvSpPr>
            <a:spLocks noGrp="1"/>
          </p:cNvSpPr>
          <p:nvPr>
            <p:ph idx="1"/>
          </p:nvPr>
        </p:nvSpPr>
        <p:spPr/>
        <p:txBody>
          <a:bodyPr>
            <a:normAutofit lnSpcReduction="10000"/>
          </a:bodyPr>
          <a:lstStyle/>
          <a:p>
            <a:r>
              <a:rPr lang="en-US"/>
              <a:t>Evaluate metadata management tools based on your organization’s requirements, including </a:t>
            </a:r>
            <a:r>
              <a:rPr lang="en-US" u="sng">
                <a:hlinkClick r:id="rId2"/>
              </a:rPr>
              <a:t>cataloging</a:t>
            </a:r>
            <a:r>
              <a:rPr lang="en-US"/>
              <a:t>, </a:t>
            </a:r>
            <a:r>
              <a:rPr lang="en-US" u="sng">
                <a:hlinkClick r:id="rId3"/>
              </a:rPr>
              <a:t>data lineage</a:t>
            </a:r>
            <a:r>
              <a:rPr lang="en-US"/>
              <a:t>, and standardization.</a:t>
            </a:r>
          </a:p>
          <a:p>
            <a:r>
              <a:rPr lang="en-US"/>
              <a:t>Consider tool compatibility with your existing technology stack, such as Snowflake.</a:t>
            </a:r>
          </a:p>
          <a:p>
            <a:r>
              <a:rPr lang="en-US"/>
              <a:t>Involve stakeholders in the selection process, ensuring the chosen tool meets their needs.</a:t>
            </a:r>
          </a:p>
          <a:p>
            <a:r>
              <a:rPr lang="en-US"/>
              <a:t>Select a tool that offers a balance of functionality, ease of use, and scalability.</a:t>
            </a:r>
          </a:p>
        </p:txBody>
      </p:sp>
    </p:spTree>
    <p:extLst>
      <p:ext uri="{BB962C8B-B14F-4D97-AF65-F5344CB8AC3E}">
        <p14:creationId xmlns:p14="http://schemas.microsoft.com/office/powerpoint/2010/main" val="301115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Process design</a:t>
            </a:r>
          </a:p>
        </p:txBody>
      </p:sp>
      <p:sp>
        <p:nvSpPr>
          <p:cNvPr id="3" name="Content Placeholder 2"/>
          <p:cNvSpPr>
            <a:spLocks noGrp="1"/>
          </p:cNvSpPr>
          <p:nvPr>
            <p:ph idx="1"/>
          </p:nvPr>
        </p:nvSpPr>
        <p:spPr/>
        <p:txBody>
          <a:bodyPr>
            <a:normAutofit/>
          </a:bodyPr>
          <a:lstStyle/>
          <a:p>
            <a:r>
              <a:rPr lang="en-US"/>
              <a:t>Define metadata management processes, including data collection, storage, access, and maintenance.</a:t>
            </a:r>
          </a:p>
          <a:p>
            <a:r>
              <a:rPr lang="en-US"/>
              <a:t>Establish roles and responsibilities for data owners, data stewards, and other stakeholders.</a:t>
            </a:r>
          </a:p>
          <a:p>
            <a:r>
              <a:rPr lang="en-US"/>
              <a:t>Develop a metadata governance framework, outlining policies and procedures for metadata management.</a:t>
            </a:r>
          </a:p>
          <a:p>
            <a:r>
              <a:rPr lang="en-US"/>
              <a:t>Design workflows for data cataloging, lineage, and standardization.</a:t>
            </a:r>
          </a:p>
        </p:txBody>
      </p:sp>
    </p:spTree>
    <p:extLst>
      <p:ext uri="{BB962C8B-B14F-4D97-AF65-F5344CB8AC3E}">
        <p14:creationId xmlns:p14="http://schemas.microsoft.com/office/powerpoint/2010/main" val="1239731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Tool implementation and integration</a:t>
            </a:r>
          </a:p>
        </p:txBody>
      </p:sp>
      <p:sp>
        <p:nvSpPr>
          <p:cNvPr id="3" name="Content Placeholder 2"/>
          <p:cNvSpPr>
            <a:spLocks noGrp="1"/>
          </p:cNvSpPr>
          <p:nvPr>
            <p:ph idx="1"/>
          </p:nvPr>
        </p:nvSpPr>
        <p:spPr/>
        <p:txBody>
          <a:bodyPr>
            <a:normAutofit/>
          </a:bodyPr>
          <a:lstStyle/>
          <a:p>
            <a:r>
              <a:rPr lang="en-US"/>
              <a:t>Configure and deploy the metadata management tool in your organization’s IT environment.</a:t>
            </a:r>
          </a:p>
          <a:p>
            <a:r>
              <a:rPr lang="en-US"/>
              <a:t>Integrate the tool with existing systems and data sources, such as Snowflake and other databases.</a:t>
            </a:r>
          </a:p>
          <a:p>
            <a:r>
              <a:rPr lang="en-US"/>
              <a:t>Customize the tool as needed to align with your organization’s processes and workflows.</a:t>
            </a:r>
          </a:p>
          <a:p>
            <a:r>
              <a:rPr lang="en-US"/>
              <a:t>Ensure that the tool supports your organization’s security and compliance requirements.</a:t>
            </a:r>
          </a:p>
        </p:txBody>
      </p:sp>
    </p:spTree>
    <p:extLst>
      <p:ext uri="{BB962C8B-B14F-4D97-AF65-F5344CB8AC3E}">
        <p14:creationId xmlns:p14="http://schemas.microsoft.com/office/powerpoint/2010/main" val="1071903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 Metadata population and maintenance</a:t>
            </a:r>
          </a:p>
        </p:txBody>
      </p:sp>
      <p:sp>
        <p:nvSpPr>
          <p:cNvPr id="3" name="Content Placeholder 2"/>
          <p:cNvSpPr>
            <a:spLocks noGrp="1"/>
          </p:cNvSpPr>
          <p:nvPr>
            <p:ph idx="1"/>
          </p:nvPr>
        </p:nvSpPr>
        <p:spPr/>
        <p:txBody>
          <a:bodyPr>
            <a:normAutofit/>
          </a:bodyPr>
          <a:lstStyle/>
          <a:p>
            <a:r>
              <a:rPr lang="en-US"/>
              <a:t>Collect and input metadata from various data sources, including both technical and business metadata.</a:t>
            </a:r>
          </a:p>
          <a:p>
            <a:r>
              <a:rPr lang="en-US"/>
              <a:t>Engage data owners and data stewards to validate, maintain, and update metadata regularly.</a:t>
            </a:r>
          </a:p>
          <a:p>
            <a:r>
              <a:rPr lang="en-US"/>
              <a:t>Implement automation where possible to improve efficiency and reduce manual effort.</a:t>
            </a:r>
          </a:p>
          <a:p>
            <a:r>
              <a:rPr lang="en-US"/>
              <a:t>Establish a process for handling changes in data sources or schemas, ensuring metadata remains accurate and up-to-date.</a:t>
            </a:r>
          </a:p>
          <a:p>
            <a:endParaRPr lang="en-US"/>
          </a:p>
          <a:p>
            <a:endParaRPr lang="en-US"/>
          </a:p>
          <a:p>
            <a:endParaRPr lang="en-US"/>
          </a:p>
        </p:txBody>
      </p:sp>
    </p:spTree>
    <p:extLst>
      <p:ext uri="{BB962C8B-B14F-4D97-AF65-F5344CB8AC3E}">
        <p14:creationId xmlns:p14="http://schemas.microsoft.com/office/powerpoint/2010/main" val="176545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 Training and adoption</a:t>
            </a:r>
          </a:p>
        </p:txBody>
      </p:sp>
      <p:sp>
        <p:nvSpPr>
          <p:cNvPr id="3" name="Content Placeholder 2"/>
          <p:cNvSpPr>
            <a:spLocks noGrp="1"/>
          </p:cNvSpPr>
          <p:nvPr>
            <p:ph idx="1"/>
          </p:nvPr>
        </p:nvSpPr>
        <p:spPr/>
        <p:txBody>
          <a:bodyPr>
            <a:normAutofit lnSpcReduction="10000"/>
          </a:bodyPr>
          <a:lstStyle/>
          <a:p>
            <a:r>
              <a:rPr lang="en-US"/>
              <a:t>Develop training materials and provide training sessions for stakeholders, focusing on both the tool and metadata management processes.</a:t>
            </a:r>
          </a:p>
          <a:p>
            <a:r>
              <a:rPr lang="en-US"/>
              <a:t>Foster a culture of data literacy and metadata usage across the organization.</a:t>
            </a:r>
          </a:p>
          <a:p>
            <a:r>
              <a:rPr lang="en-US"/>
              <a:t>Implement change management strategies to ensure the smooth adoption of the new tool and processes.</a:t>
            </a:r>
          </a:p>
          <a:p>
            <a:r>
              <a:rPr lang="en-US"/>
              <a:t>Solicit feedback from users and make necessary adjustments to the tool and processes.</a:t>
            </a:r>
          </a:p>
        </p:txBody>
      </p:sp>
    </p:spTree>
    <p:extLst>
      <p:ext uri="{BB962C8B-B14F-4D97-AF65-F5344CB8AC3E}">
        <p14:creationId xmlns:p14="http://schemas.microsoft.com/office/powerpoint/2010/main" val="1925348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7. Monitoring and continuous improvement</a:t>
            </a:r>
          </a:p>
        </p:txBody>
      </p:sp>
      <p:sp>
        <p:nvSpPr>
          <p:cNvPr id="3" name="Content Placeholder 2"/>
          <p:cNvSpPr>
            <a:spLocks noGrp="1"/>
          </p:cNvSpPr>
          <p:nvPr>
            <p:ph idx="1"/>
          </p:nvPr>
        </p:nvSpPr>
        <p:spPr/>
        <p:txBody>
          <a:bodyPr>
            <a:normAutofit/>
          </a:bodyPr>
          <a:lstStyle/>
          <a:p>
            <a:r>
              <a:rPr lang="en-US"/>
              <a:t>Monitor the effectiveness of the metadata management initiative, using predefined success metrics.</a:t>
            </a:r>
          </a:p>
          <a:p>
            <a:r>
              <a:rPr lang="en-US"/>
              <a:t>Continuously refine and optimize metadata management processes based on feedback and evolving business needs.</a:t>
            </a:r>
          </a:p>
          <a:p>
            <a:r>
              <a:rPr lang="en-US"/>
              <a:t>Stay informed about industry best practices and emerging technologies in metadata management.</a:t>
            </a:r>
          </a:p>
          <a:p>
            <a:r>
              <a:rPr lang="en-US"/>
              <a:t>Periodically review and update the metadata management tool and processes as needed.</a:t>
            </a:r>
          </a:p>
          <a:p>
            <a:endParaRPr lang="en-US"/>
          </a:p>
          <a:p>
            <a:endParaRPr lang="en-US"/>
          </a:p>
        </p:txBody>
      </p:sp>
    </p:spTree>
    <p:extLst>
      <p:ext uri="{BB962C8B-B14F-4D97-AF65-F5344CB8AC3E}">
        <p14:creationId xmlns:p14="http://schemas.microsoft.com/office/powerpoint/2010/main" val="3839298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Standards</a:t>
            </a:r>
            <a:br>
              <a:rPr lang="en-US"/>
            </a:br>
            <a:r>
              <a:rPr lang="en-US"/>
              <a:t>What are Metadata Standards and Schemas?</a:t>
            </a:r>
          </a:p>
        </p:txBody>
      </p:sp>
      <p:sp>
        <p:nvSpPr>
          <p:cNvPr id="3" name="Content Placeholder 2"/>
          <p:cNvSpPr>
            <a:spLocks noGrp="1"/>
          </p:cNvSpPr>
          <p:nvPr>
            <p:ph idx="1"/>
          </p:nvPr>
        </p:nvSpPr>
        <p:spPr/>
        <p:txBody>
          <a:bodyPr>
            <a:normAutofit fontScale="92500" lnSpcReduction="20000"/>
          </a:bodyPr>
          <a:lstStyle/>
          <a:p>
            <a:r>
              <a:rPr lang="en-US"/>
              <a:t>In order to be useful, metadata needs to be </a:t>
            </a:r>
            <a:r>
              <a:rPr lang="en-US" b="1"/>
              <a:t>standardized</a:t>
            </a:r>
            <a:r>
              <a:rPr lang="en-US"/>
              <a:t>. This includes agreeing on language, spelling, date format, etc. If no standard is used, it can be very difficult to compare data sets.</a:t>
            </a:r>
          </a:p>
          <a:p>
            <a:r>
              <a:rPr lang="en-US"/>
              <a:t>A key component of metadata is the </a:t>
            </a:r>
            <a:r>
              <a:rPr lang="en-US" b="1"/>
              <a:t>schema</a:t>
            </a:r>
            <a:r>
              <a:rPr lang="en-US"/>
              <a:t>. </a:t>
            </a:r>
          </a:p>
          <a:p>
            <a:r>
              <a:rPr lang="en-US"/>
              <a:t>Metadata schema outline the overall structure for the metadata. </a:t>
            </a:r>
          </a:p>
          <a:p>
            <a:r>
              <a:rPr lang="en-US"/>
              <a:t>A metadata scheme describes how the metadata is set up, and usually addresses standards for common components of metadata like dates, names, and places. </a:t>
            </a:r>
          </a:p>
          <a:p>
            <a:r>
              <a:rPr lang="en-US"/>
              <a:t>There are also discipline-specific schemas used to address special elements specific to or needed by a given discipline.</a:t>
            </a:r>
          </a:p>
        </p:txBody>
      </p:sp>
    </p:spTree>
    <p:extLst>
      <p:ext uri="{BB962C8B-B14F-4D97-AF65-F5344CB8AC3E}">
        <p14:creationId xmlns:p14="http://schemas.microsoft.com/office/powerpoint/2010/main" val="217410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Standards</a:t>
            </a:r>
            <a:br>
              <a:rPr lang="en-US"/>
            </a:br>
            <a:r>
              <a:rPr lang="en-US"/>
              <a:t>Tips for Finding and Choosing a Metadata Standard</a:t>
            </a:r>
          </a:p>
        </p:txBody>
      </p:sp>
      <p:sp>
        <p:nvSpPr>
          <p:cNvPr id="3" name="Content Placeholder 2"/>
          <p:cNvSpPr>
            <a:spLocks noGrp="1"/>
          </p:cNvSpPr>
          <p:nvPr>
            <p:ph idx="1"/>
          </p:nvPr>
        </p:nvSpPr>
        <p:spPr/>
        <p:txBody>
          <a:bodyPr>
            <a:normAutofit fontScale="70000" lnSpcReduction="20000"/>
          </a:bodyPr>
          <a:lstStyle/>
          <a:p>
            <a:r>
              <a:rPr lang="en-US" b="1"/>
              <a:t>Your choice of repository may determine your standard</a:t>
            </a:r>
            <a:r>
              <a:rPr lang="en-US"/>
              <a:t>.  Repositories often require use of a particular standard.</a:t>
            </a:r>
          </a:p>
          <a:p>
            <a:r>
              <a:rPr lang="en-US" b="1"/>
              <a:t>There are many types of metadata standards/schemas</a:t>
            </a:r>
            <a:r>
              <a:rPr lang="en-US"/>
              <a:t>. Some are generic, while others are domain-specific. Generic ones such as Dublin Core tend to be easy to use and widely adopted, but often need to be expanded in order to cover more specific information. Domain-specific schemas have a much richer vocabulary and structure, but tend to be highly specialized and only understandable by researchers in that area.</a:t>
            </a:r>
          </a:p>
          <a:p>
            <a:r>
              <a:rPr lang="en-US" b="1"/>
              <a:t>Always keep the user's perspective in mind.</a:t>
            </a:r>
            <a:r>
              <a:rPr lang="en-US"/>
              <a:t> Pick a scheme that is going to make sense for those who are most likely to access and use your data, as well as those managing and preserving your data. </a:t>
            </a:r>
          </a:p>
          <a:p>
            <a:r>
              <a:rPr lang="en-US" b="1"/>
              <a:t>Adopt or Adapt?</a:t>
            </a:r>
            <a:r>
              <a:rPr lang="en-US"/>
              <a:t> Generally you should be able to find a metadata standard to suit your needs. When you find one, use it. If you find one that is close to your needs, but not quite, you can extend or shorten it to suit your needs (Refer to </a:t>
            </a:r>
            <a:r>
              <a:rPr lang="en-US">
                <a:hlinkClick r:id="rId2"/>
              </a:rPr>
              <a:t>Recommended Minimum Elements</a:t>
            </a:r>
            <a:r>
              <a:rPr lang="en-US"/>
              <a:t>). This may require communicating with the organization that created the standard. </a:t>
            </a:r>
          </a:p>
        </p:txBody>
      </p:sp>
    </p:spTree>
    <p:extLst>
      <p:ext uri="{BB962C8B-B14F-4D97-AF65-F5344CB8AC3E}">
        <p14:creationId xmlns:p14="http://schemas.microsoft.com/office/powerpoint/2010/main" val="2145221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r>
              <a:rPr lang="en-US" dirty="0"/>
              <a:t>Definition, Uses of metadata,</a:t>
            </a:r>
          </a:p>
          <a:p>
            <a:r>
              <a:rPr lang="en-US" dirty="0"/>
              <a:t>Components/aspects of metadata,</a:t>
            </a:r>
          </a:p>
          <a:p>
            <a:r>
              <a:rPr lang="en-US" dirty="0"/>
              <a:t>Objectives of metadata (does and doesn’t),</a:t>
            </a:r>
          </a:p>
          <a:p>
            <a:r>
              <a:rPr lang="en-US" dirty="0"/>
              <a:t>Implementation decisions, Standards	</a:t>
            </a:r>
          </a:p>
          <a:p>
            <a:r>
              <a:rPr lang="en-US" dirty="0"/>
              <a:t>Assignment (practical)</a:t>
            </a:r>
          </a:p>
          <a:p>
            <a:endParaRPr lang="en-US" dirty="0"/>
          </a:p>
        </p:txBody>
      </p:sp>
    </p:spTree>
    <p:extLst>
      <p:ext uri="{BB962C8B-B14F-4D97-AF65-F5344CB8AC3E}">
        <p14:creationId xmlns:p14="http://schemas.microsoft.com/office/powerpoint/2010/main" val="1719220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Standards </a:t>
            </a:r>
            <a:br>
              <a:rPr lang="en-US"/>
            </a:br>
            <a:r>
              <a:rPr lang="en-US"/>
              <a:t>General Purpose Schema</a:t>
            </a:r>
          </a:p>
        </p:txBody>
      </p:sp>
      <p:sp>
        <p:nvSpPr>
          <p:cNvPr id="3" name="Content Placeholder 2"/>
          <p:cNvSpPr>
            <a:spLocks noGrp="1"/>
          </p:cNvSpPr>
          <p:nvPr>
            <p:ph idx="1"/>
          </p:nvPr>
        </p:nvSpPr>
        <p:spPr/>
        <p:txBody>
          <a:bodyPr/>
          <a:lstStyle/>
          <a:p>
            <a:r>
              <a:rPr lang="en-US" b="1">
                <a:hlinkClick r:id="rId2"/>
              </a:rPr>
              <a:t>Dublin Core</a:t>
            </a:r>
            <a:r>
              <a:rPr lang="en-US"/>
              <a:t>Dublin Core is a general standard first used by libraries, and can be adapted for specific disciplines. Dryad (</a:t>
            </a:r>
            <a:r>
              <a:rPr lang="en-US" b="1">
                <a:hlinkClick r:id="rId3"/>
              </a:rPr>
              <a:t>www.datadryad.org</a:t>
            </a:r>
            <a:r>
              <a:rPr lang="en-US"/>
              <a:t>), a digital data repository, uses Dublin Core.</a:t>
            </a:r>
          </a:p>
          <a:p>
            <a:r>
              <a:rPr lang="en-US" b="1">
                <a:hlinkClick r:id="rId4"/>
              </a:rPr>
              <a:t>MODS (Metadata Object Description Schema)</a:t>
            </a:r>
            <a:r>
              <a:rPr lang="en-US"/>
              <a:t>This descriptive metadata standard is richer than Dublin Core, and can be used on its own or as a complement to other metadata standards.</a:t>
            </a:r>
          </a:p>
          <a:p>
            <a:endParaRPr lang="en-US"/>
          </a:p>
        </p:txBody>
      </p:sp>
    </p:spTree>
    <p:extLst>
      <p:ext uri="{BB962C8B-B14F-4D97-AF65-F5344CB8AC3E}">
        <p14:creationId xmlns:p14="http://schemas.microsoft.com/office/powerpoint/2010/main" val="2136795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Standards</a:t>
            </a:r>
            <a:br>
              <a:rPr lang="en-US"/>
            </a:br>
            <a:r>
              <a:rPr lang="en-US"/>
              <a:t>Science Schema</a:t>
            </a:r>
          </a:p>
        </p:txBody>
      </p:sp>
      <p:sp>
        <p:nvSpPr>
          <p:cNvPr id="3" name="Content Placeholder 2"/>
          <p:cNvSpPr>
            <a:spLocks noGrp="1"/>
          </p:cNvSpPr>
          <p:nvPr>
            <p:ph idx="1"/>
          </p:nvPr>
        </p:nvSpPr>
        <p:spPr/>
        <p:txBody>
          <a:bodyPr>
            <a:normAutofit fontScale="77500" lnSpcReduction="20000"/>
          </a:bodyPr>
          <a:lstStyle/>
          <a:p>
            <a:r>
              <a:rPr lang="en-US" b="1">
                <a:hlinkClick r:id="rId2"/>
              </a:rPr>
              <a:t>Darwin Core</a:t>
            </a:r>
            <a:r>
              <a:rPr lang="en-US"/>
              <a:t>This metadata schema is for describing biological specimens, including their occurrence in nature as documented by observations, samples, and related information. Based on Dubln Core, this schema is used in natural history specimen collections and species observation databases</a:t>
            </a:r>
          </a:p>
          <a:p>
            <a:r>
              <a:rPr lang="en-US" b="1">
                <a:hlinkClick r:id="rId3"/>
              </a:rPr>
              <a:t>Ecological Metadata Language (EML)</a:t>
            </a:r>
            <a:r>
              <a:rPr lang="en-US"/>
              <a:t>This metadata schema is for ecological data. EML is implemented as a series of XML document types that can by used in a modular and extensible manner to document ecological data.</a:t>
            </a:r>
          </a:p>
          <a:p>
            <a:r>
              <a:rPr lang="en-US" b="1">
                <a:hlinkClick r:id="rId4"/>
              </a:rPr>
              <a:t>NASA's Standards</a:t>
            </a:r>
            <a:r>
              <a:rPr lang="en-US"/>
              <a:t>NASA has a variety of data format and metadata standards, as well as "heritage" standards that were in use by NASA Earth Science Data Systems (ESDS) prior to the start of the legacy ESDS Standards Process Group (SPG).</a:t>
            </a:r>
          </a:p>
          <a:p>
            <a:endParaRPr lang="en-US"/>
          </a:p>
        </p:txBody>
      </p:sp>
    </p:spTree>
    <p:extLst>
      <p:ext uri="{BB962C8B-B14F-4D97-AF65-F5344CB8AC3E}">
        <p14:creationId xmlns:p14="http://schemas.microsoft.com/office/powerpoint/2010/main" val="2575564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Standards </a:t>
            </a:r>
            <a:br>
              <a:rPr lang="en-US"/>
            </a:br>
            <a:r>
              <a:rPr lang="en-US"/>
              <a:t>Geospatial Schema</a:t>
            </a:r>
          </a:p>
        </p:txBody>
      </p:sp>
      <p:sp>
        <p:nvSpPr>
          <p:cNvPr id="3" name="Content Placeholder 2"/>
          <p:cNvSpPr>
            <a:spLocks noGrp="1"/>
          </p:cNvSpPr>
          <p:nvPr>
            <p:ph idx="1"/>
          </p:nvPr>
        </p:nvSpPr>
        <p:spPr/>
        <p:txBody>
          <a:bodyPr/>
          <a:lstStyle/>
          <a:p>
            <a:r>
              <a:rPr lang="en-US" b="1">
                <a:hlinkClick r:id="rId2"/>
              </a:rPr>
              <a:t>FGDC (Federal Geographic Data Committee)</a:t>
            </a:r>
            <a:r>
              <a:rPr lang="en-US"/>
              <a:t>This schema is for geospatial data. Editor tools are available </a:t>
            </a:r>
            <a:r>
              <a:rPr lang="en-US" b="1">
                <a:hlinkClick r:id="rId3"/>
              </a:rPr>
              <a:t>here.</a:t>
            </a:r>
            <a:endParaRPr lang="en-US"/>
          </a:p>
          <a:p>
            <a:endParaRPr lang="en-US"/>
          </a:p>
        </p:txBody>
      </p:sp>
    </p:spTree>
    <p:extLst>
      <p:ext uri="{BB962C8B-B14F-4D97-AF65-F5344CB8AC3E}">
        <p14:creationId xmlns:p14="http://schemas.microsoft.com/office/powerpoint/2010/main" val="1735663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Metadata Best Practices</a:t>
            </a:r>
          </a:p>
        </p:txBody>
      </p:sp>
      <p:sp>
        <p:nvSpPr>
          <p:cNvPr id="3" name="Content Placeholder 2"/>
          <p:cNvSpPr>
            <a:spLocks noGrp="1"/>
          </p:cNvSpPr>
          <p:nvPr>
            <p:ph idx="1"/>
          </p:nvPr>
        </p:nvSpPr>
        <p:spPr/>
        <p:txBody>
          <a:bodyPr>
            <a:normAutofit lnSpcReduction="10000"/>
          </a:bodyPr>
          <a:lstStyle/>
          <a:p>
            <a:r>
              <a:rPr lang="en-US"/>
              <a:t>Good data documentation is essential in order to find, use, share, and manage data, especially over time. This includes information such as:</a:t>
            </a:r>
          </a:p>
          <a:p>
            <a:pPr lvl="1"/>
            <a:r>
              <a:rPr lang="en-US"/>
              <a:t>The context of data (why and how data was collected)</a:t>
            </a:r>
          </a:p>
          <a:p>
            <a:pPr lvl="1"/>
            <a:r>
              <a:rPr lang="en-US"/>
              <a:t>The structure of data (including how multiple files relate to each other)</a:t>
            </a:r>
          </a:p>
          <a:p>
            <a:pPr lvl="1"/>
            <a:r>
              <a:rPr lang="en-US"/>
              <a:t>Quality assurance that data is complete and uncorrupted</a:t>
            </a:r>
          </a:p>
          <a:p>
            <a:pPr lvl="1"/>
            <a:r>
              <a:rPr lang="en-US"/>
              <a:t>Information on data confidentiality, access and use conditions (where applicable)</a:t>
            </a:r>
          </a:p>
          <a:p>
            <a:pPr lvl="1"/>
            <a:r>
              <a:rPr lang="en-US"/>
              <a:t>Identification and tracking of different versions of datasets</a:t>
            </a:r>
          </a:p>
          <a:p>
            <a:endParaRPr lang="en-US"/>
          </a:p>
        </p:txBody>
      </p:sp>
    </p:spTree>
    <p:extLst>
      <p:ext uri="{BB962C8B-B14F-4D97-AF65-F5344CB8AC3E}">
        <p14:creationId xmlns:p14="http://schemas.microsoft.com/office/powerpoint/2010/main" val="1573177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Assignment (practical) 3</a:t>
            </a:r>
          </a:p>
        </p:txBody>
      </p:sp>
      <p:sp>
        <p:nvSpPr>
          <p:cNvPr id="3" name="Content Placeholder 2"/>
          <p:cNvSpPr>
            <a:spLocks noGrp="1"/>
          </p:cNvSpPr>
          <p:nvPr>
            <p:ph idx="1"/>
          </p:nvPr>
        </p:nvSpPr>
        <p:spPr/>
        <p:txBody>
          <a:bodyPr>
            <a:normAutofit lnSpcReduction="10000"/>
          </a:bodyPr>
          <a:lstStyle/>
          <a:p>
            <a:r>
              <a:rPr lang="en-US" dirty="0"/>
              <a:t>Create a metadata for the following types of data</a:t>
            </a:r>
          </a:p>
          <a:p>
            <a:pPr lvl="1"/>
            <a:r>
              <a:rPr lang="en-US" dirty="0"/>
              <a:t>(1) thematic data with geographic coordinate system (preferably national level - Ethiopia level);</a:t>
            </a:r>
          </a:p>
          <a:p>
            <a:pPr lvl="1"/>
            <a:r>
              <a:rPr lang="en-US" dirty="0"/>
              <a:t>(2) local level data with projected coordinate system;</a:t>
            </a:r>
          </a:p>
          <a:p>
            <a:pPr lvl="1"/>
            <a:r>
              <a:rPr lang="en-US" dirty="0"/>
              <a:t>(3) imagery/aerial photograph. The instructor can provide the students the sample data or they can use their own data.</a:t>
            </a:r>
          </a:p>
          <a:p>
            <a:r>
              <a:rPr lang="en-US" dirty="0"/>
              <a:t>Discuss in group</a:t>
            </a:r>
          </a:p>
          <a:p>
            <a:r>
              <a:rPr lang="en-US" dirty="0"/>
              <a:t>Activities: Individual</a:t>
            </a:r>
          </a:p>
          <a:p>
            <a:r>
              <a:rPr lang="en-US" dirty="0"/>
              <a:t>Points: 10%</a:t>
            </a:r>
          </a:p>
          <a:p>
            <a:endParaRPr lang="en-US" dirty="0"/>
          </a:p>
        </p:txBody>
      </p:sp>
    </p:spTree>
    <p:extLst>
      <p:ext uri="{BB962C8B-B14F-4D97-AF65-F5344CB8AC3E}">
        <p14:creationId xmlns:p14="http://schemas.microsoft.com/office/powerpoint/2010/main" val="861581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normAutofit fontScale="85000" lnSpcReduction="10000"/>
          </a:bodyPr>
          <a:lstStyle/>
          <a:p>
            <a:r>
              <a:rPr lang="en-US" dirty="0"/>
              <a:t>Metadata means "data about data". </a:t>
            </a:r>
          </a:p>
          <a:p>
            <a:r>
              <a:rPr lang="en-US" dirty="0"/>
              <a:t>Metadata is defined as the data providing information about one or more aspects of the data; it is used to summarize basic information about data that can make tracking and working with specific data easier. </a:t>
            </a:r>
          </a:p>
          <a:p>
            <a:r>
              <a:rPr lang="en-US" dirty="0"/>
              <a:t>Metadata is defined as the information that describes and explains data. It provides context with details such as the source, type, owner, and relationships to other data sets. </a:t>
            </a:r>
          </a:p>
          <a:p>
            <a:r>
              <a:rPr lang="en-US" dirty="0"/>
              <a:t>So, it can help you understand the relevance of a particular data set and guide you on how to use it. </a:t>
            </a:r>
          </a:p>
          <a:p>
            <a:r>
              <a:rPr lang="en-US" dirty="0"/>
              <a:t>In a nutshell: Metadata is a cornerstone of a modern enterprise data stack.</a:t>
            </a:r>
          </a:p>
        </p:txBody>
      </p:sp>
    </p:spTree>
    <p:extLst>
      <p:ext uri="{BB962C8B-B14F-4D97-AF65-F5344CB8AC3E}">
        <p14:creationId xmlns:p14="http://schemas.microsoft.com/office/powerpoint/2010/main" val="2783571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metadata</a:t>
            </a:r>
          </a:p>
        </p:txBody>
      </p:sp>
      <p:sp>
        <p:nvSpPr>
          <p:cNvPr id="3" name="Content Placeholder 2"/>
          <p:cNvSpPr>
            <a:spLocks noGrp="1"/>
          </p:cNvSpPr>
          <p:nvPr>
            <p:ph idx="1"/>
          </p:nvPr>
        </p:nvSpPr>
        <p:spPr/>
        <p:txBody>
          <a:bodyPr/>
          <a:lstStyle/>
          <a:p>
            <a:r>
              <a:rPr lang="en-US" dirty="0"/>
              <a:t>Metadata is used to classify, organize, label, and understand data, making sorting and searching for data much easier.</a:t>
            </a:r>
          </a:p>
        </p:txBody>
      </p:sp>
    </p:spTree>
    <p:extLst>
      <p:ext uri="{BB962C8B-B14F-4D97-AF65-F5344CB8AC3E}">
        <p14:creationId xmlns:p14="http://schemas.microsoft.com/office/powerpoint/2010/main" val="387706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metadata</a:t>
            </a:r>
          </a:p>
        </p:txBody>
      </p:sp>
      <p:sp>
        <p:nvSpPr>
          <p:cNvPr id="3" name="Content Placeholder 2"/>
          <p:cNvSpPr>
            <a:spLocks noGrp="1"/>
          </p:cNvSpPr>
          <p:nvPr>
            <p:ph idx="1"/>
          </p:nvPr>
        </p:nvSpPr>
        <p:spPr/>
        <p:txBody>
          <a:bodyPr>
            <a:normAutofit fontScale="85000" lnSpcReduction="20000"/>
          </a:bodyPr>
          <a:lstStyle/>
          <a:p>
            <a:r>
              <a:rPr lang="en-US" dirty="0"/>
              <a:t>Metadata describes a data set (by providing answers to questions such as):</a:t>
            </a:r>
          </a:p>
          <a:p>
            <a:pPr lvl="1"/>
            <a:r>
              <a:rPr lang="en-US" dirty="0"/>
              <a:t>How it was collected?</a:t>
            </a:r>
          </a:p>
          <a:p>
            <a:pPr lvl="1"/>
            <a:r>
              <a:rPr lang="en-US" dirty="0"/>
              <a:t>When it was collected?</a:t>
            </a:r>
          </a:p>
          <a:p>
            <a:pPr lvl="1"/>
            <a:r>
              <a:rPr lang="en-US" dirty="0"/>
              <a:t>What assumptions were made in the data collection methodology?</a:t>
            </a:r>
          </a:p>
          <a:p>
            <a:pPr lvl="1"/>
            <a:r>
              <a:rPr lang="en-US" dirty="0"/>
              <a:t>What is the geographic scope?</a:t>
            </a:r>
          </a:p>
          <a:p>
            <a:pPr lvl="1"/>
            <a:r>
              <a:rPr lang="en-US" dirty="0"/>
              <a:t>Are there multiple files? If yes, how do they relate to one another?</a:t>
            </a:r>
          </a:p>
          <a:p>
            <a:pPr lvl="1"/>
            <a:r>
              <a:rPr lang="en-US" dirty="0"/>
              <a:t>What are the definitions of individual variables and, if applicable, what were the possible answers?</a:t>
            </a:r>
          </a:p>
          <a:p>
            <a:pPr lvl="1"/>
            <a:r>
              <a:rPr lang="en-US" dirty="0"/>
              <a:t>What was the calibration of any equipment used in data collection? And the version of software used for analysis?</a:t>
            </a:r>
          </a:p>
          <a:p>
            <a:pPr lvl="1"/>
            <a:r>
              <a:rPr lang="en-US" dirty="0"/>
              <a:t>Who is the data holder?</a:t>
            </a:r>
          </a:p>
          <a:p>
            <a:pPr lvl="1"/>
            <a:r>
              <a:rPr lang="en-US" dirty="0"/>
              <a:t>How the data can be accessed?</a:t>
            </a:r>
          </a:p>
        </p:txBody>
      </p:sp>
    </p:spTree>
    <p:extLst>
      <p:ext uri="{BB962C8B-B14F-4D97-AF65-F5344CB8AC3E}">
        <p14:creationId xmlns:p14="http://schemas.microsoft.com/office/powerpoint/2010/main" val="1891403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Components/aspects of metadata</a:t>
            </a:r>
          </a:p>
        </p:txBody>
      </p:sp>
      <p:sp>
        <p:nvSpPr>
          <p:cNvPr id="3" name="Content Placeholder 2"/>
          <p:cNvSpPr>
            <a:spLocks noGrp="1"/>
          </p:cNvSpPr>
          <p:nvPr>
            <p:ph idx="1"/>
          </p:nvPr>
        </p:nvSpPr>
        <p:spPr/>
        <p:txBody>
          <a:bodyPr>
            <a:normAutofit/>
          </a:bodyPr>
          <a:lstStyle/>
          <a:p>
            <a:r>
              <a:rPr lang="en-US" b="1" dirty="0"/>
              <a:t>Recommended Minimum Metadata Elements</a:t>
            </a:r>
          </a:p>
          <a:p>
            <a:pPr lvl="1"/>
            <a:r>
              <a:rPr lang="en-US" dirty="0"/>
              <a:t>The following (next slide) are recommended as a minimum set of metadata elements. </a:t>
            </a:r>
          </a:p>
          <a:p>
            <a:pPr lvl="1"/>
            <a:r>
              <a:rPr lang="en-US" dirty="0"/>
              <a:t>It is important to select a metadata standard or schema appropriate to your discipline and/or repository and consult that schema for complete information on each element. </a:t>
            </a:r>
          </a:p>
          <a:p>
            <a:pPr lvl="1"/>
            <a:r>
              <a:rPr lang="en-US" dirty="0"/>
              <a:t>You may choose to use more elements based on the needs of your project, the expectations of your discipline, and/or the requirements of your repository.</a:t>
            </a:r>
          </a:p>
        </p:txBody>
      </p:sp>
    </p:spTree>
    <p:extLst>
      <p:ext uri="{BB962C8B-B14F-4D97-AF65-F5344CB8AC3E}">
        <p14:creationId xmlns:p14="http://schemas.microsoft.com/office/powerpoint/2010/main" val="1502146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Components/aspects of metadata</a:t>
            </a:r>
          </a:p>
        </p:txBody>
      </p:sp>
      <p:sp>
        <p:nvSpPr>
          <p:cNvPr id="3" name="Content Placeholder 2"/>
          <p:cNvSpPr>
            <a:spLocks noGrp="1"/>
          </p:cNvSpPr>
          <p:nvPr>
            <p:ph idx="1"/>
          </p:nvPr>
        </p:nvSpPr>
        <p:spPr/>
        <p:txBody>
          <a:bodyPr>
            <a:normAutofit/>
          </a:bodyPr>
          <a:lstStyle/>
          <a:p>
            <a:r>
              <a:rPr lang="en-US" b="1"/>
              <a:t>Description</a:t>
            </a:r>
            <a:r>
              <a:rPr lang="en-US"/>
              <a:t> </a:t>
            </a:r>
          </a:p>
          <a:p>
            <a:r>
              <a:rPr lang="en-US" b="1"/>
              <a:t>Format</a:t>
            </a:r>
            <a:endParaRPr lang="en-US"/>
          </a:p>
          <a:p>
            <a:r>
              <a:rPr lang="en-US" b="1"/>
              <a:t>Metadata</a:t>
            </a:r>
            <a:endParaRPr lang="en-US"/>
          </a:p>
          <a:p>
            <a:r>
              <a:rPr lang="en-US" b="1"/>
              <a:t>Identifier</a:t>
            </a:r>
            <a:r>
              <a:rPr lang="en-US"/>
              <a:t> </a:t>
            </a:r>
          </a:p>
          <a:p>
            <a:r>
              <a:rPr lang="en-US" b="1"/>
              <a:t>Rights Holder</a:t>
            </a:r>
            <a:endParaRPr lang="en-US"/>
          </a:p>
          <a:p>
            <a:r>
              <a:rPr lang="en-US" b="1"/>
              <a:t>Rights</a:t>
            </a:r>
            <a:endParaRPr lang="en-US"/>
          </a:p>
          <a:p>
            <a:r>
              <a:rPr lang="en-US" b="1"/>
              <a:t>Contact Information</a:t>
            </a:r>
            <a:endParaRPr lang="en-US"/>
          </a:p>
        </p:txBody>
      </p:sp>
    </p:spTree>
    <p:extLst>
      <p:ext uri="{BB962C8B-B14F-4D97-AF65-F5344CB8AC3E}">
        <p14:creationId xmlns:p14="http://schemas.microsoft.com/office/powerpoint/2010/main" val="427894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Components/aspects of metadata</a:t>
            </a:r>
          </a:p>
        </p:txBody>
      </p:sp>
      <p:sp>
        <p:nvSpPr>
          <p:cNvPr id="3" name="Content Placeholder 2"/>
          <p:cNvSpPr>
            <a:spLocks noGrp="1"/>
          </p:cNvSpPr>
          <p:nvPr>
            <p:ph idx="1"/>
          </p:nvPr>
        </p:nvSpPr>
        <p:spPr/>
        <p:txBody>
          <a:bodyPr>
            <a:normAutofit fontScale="77500" lnSpcReduction="20000"/>
          </a:bodyPr>
          <a:lstStyle/>
          <a:p>
            <a:r>
              <a:rPr lang="en-US" b="1"/>
              <a:t>Description</a:t>
            </a:r>
            <a:r>
              <a:rPr lang="en-US"/>
              <a:t> – A description of the resource and its spatial, temporal or subject coverage.</a:t>
            </a:r>
          </a:p>
          <a:p>
            <a:r>
              <a:rPr lang="en-US" b="1"/>
              <a:t>Format</a:t>
            </a:r>
            <a:r>
              <a:rPr lang="en-US"/>
              <a:t> – File format, physical medium, dimensions or file size of the resource, and/or hardware and software needed to access the data.</a:t>
            </a:r>
          </a:p>
          <a:p>
            <a:r>
              <a:rPr lang="en-US" b="1"/>
              <a:t>Metadata</a:t>
            </a:r>
            <a:r>
              <a:rPr lang="en-US"/>
              <a:t> – Description of the metadata to be provided along with the generated data and a discussion of the metadata standards used, including the version of the schema and where the schema can be found.</a:t>
            </a:r>
          </a:p>
          <a:p>
            <a:r>
              <a:rPr lang="en-US" b="1"/>
              <a:t>Identifier</a:t>
            </a:r>
            <a:r>
              <a:rPr lang="en-US"/>
              <a:t> – A unique identification code, such as a Digital Object Identifier (DOI), assigned to the resource, usually generated by the repository.</a:t>
            </a:r>
          </a:p>
          <a:p>
            <a:r>
              <a:rPr lang="en-US" b="1"/>
              <a:t>Rights Holder</a:t>
            </a:r>
            <a:r>
              <a:rPr lang="en-US"/>
              <a:t> – The entities or persons who hold the rights to the data.</a:t>
            </a:r>
          </a:p>
          <a:p>
            <a:r>
              <a:rPr lang="en-US" b="1"/>
              <a:t>Rights</a:t>
            </a:r>
            <a:r>
              <a:rPr lang="en-US"/>
              <a:t> – Information about the rights held in and over the resource.</a:t>
            </a:r>
          </a:p>
          <a:p>
            <a:r>
              <a:rPr lang="en-US" b="1"/>
              <a:t>Contact Information</a:t>
            </a:r>
            <a:r>
              <a:rPr lang="en-US"/>
              <a:t> – Identity of, and means to communicate with, the persons or entities associated with the data.</a:t>
            </a:r>
          </a:p>
          <a:p>
            <a:endParaRPr lang="en-US"/>
          </a:p>
        </p:txBody>
      </p:sp>
    </p:spTree>
    <p:extLst>
      <p:ext uri="{BB962C8B-B14F-4D97-AF65-F5344CB8AC3E}">
        <p14:creationId xmlns:p14="http://schemas.microsoft.com/office/powerpoint/2010/main" val="727794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 of metadata (does and doesn’t)</a:t>
            </a:r>
          </a:p>
        </p:txBody>
      </p:sp>
      <p:sp>
        <p:nvSpPr>
          <p:cNvPr id="3" name="Content Placeholder 2"/>
          <p:cNvSpPr>
            <a:spLocks noGrp="1"/>
          </p:cNvSpPr>
          <p:nvPr>
            <p:ph idx="1"/>
          </p:nvPr>
        </p:nvSpPr>
        <p:spPr/>
        <p:txBody>
          <a:bodyPr/>
          <a:lstStyle/>
          <a:p>
            <a:r>
              <a:rPr lang="en-US"/>
              <a:t>Metadata are used to facilitate and support resource discovery, identification, the organization of resources, and the exchangeability of the data itself as well as the exchangeability of the resource or resources it represents.</a:t>
            </a:r>
          </a:p>
          <a:p>
            <a:endParaRPr lang="en-US"/>
          </a:p>
        </p:txBody>
      </p:sp>
    </p:spTree>
    <p:extLst>
      <p:ext uri="{BB962C8B-B14F-4D97-AF65-F5344CB8AC3E}">
        <p14:creationId xmlns:p14="http://schemas.microsoft.com/office/powerpoint/2010/main" val="2329299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961</TotalTime>
  <Words>2053</Words>
  <Application>Microsoft Office PowerPoint</Application>
  <PresentationFormat>Widescreen</PresentationFormat>
  <Paragraphs>141</Paragraphs>
  <Slides>24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Metadata</vt:lpstr>
      <vt:lpstr>Contents</vt:lpstr>
      <vt:lpstr>Definition</vt:lpstr>
      <vt:lpstr>Uses of metadata</vt:lpstr>
      <vt:lpstr>Uses of metadata</vt:lpstr>
      <vt:lpstr>Components/aspects of metadata</vt:lpstr>
      <vt:lpstr>Components/aspects of metadata</vt:lpstr>
      <vt:lpstr>Components/aspects of metadata</vt:lpstr>
      <vt:lpstr>Objectives of metadata (does and doesn’t)</vt:lpstr>
      <vt:lpstr>Implementation decisions</vt:lpstr>
      <vt:lpstr>1. Assessment and planning</vt:lpstr>
      <vt:lpstr>2. Tool selection</vt:lpstr>
      <vt:lpstr>3. Process design</vt:lpstr>
      <vt:lpstr>4. Tool implementation and integration</vt:lpstr>
      <vt:lpstr>5. Metadata population and maintenance</vt:lpstr>
      <vt:lpstr>6. Training and adoption</vt:lpstr>
      <vt:lpstr>7. Monitoring and continuous improvement</vt:lpstr>
      <vt:lpstr>Standards What are Metadata Standards and Schemas?</vt:lpstr>
      <vt:lpstr>Standards Tips for Finding and Choosing a Metadata Standard</vt:lpstr>
      <vt:lpstr>Standards  General Purpose Schema</vt:lpstr>
      <vt:lpstr>Standards Science Schema</vt:lpstr>
      <vt:lpstr>Standards  Geospatial Schema</vt:lpstr>
      <vt:lpstr>Metadata Best Practices</vt:lpstr>
      <vt:lpstr>Assignment (practical) 3</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Establishment of Spatial Data Infrastructure in forestry</dc:title>
  <dc:creator>mrv</dc:creator>
  <cp:lastModifiedBy>HP</cp:lastModifiedBy>
  <cp:revision>31</cp:revision>
  <dcterms:created xsi:type="dcterms:W3CDTF">2017-11-02T18:38:13Z</dcterms:created>
  <dcterms:modified xsi:type="dcterms:W3CDTF">2024-04-03T07:07:49Z</dcterms:modified>
</cp:coreProperties>
</file>