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8" r:id="rId2"/>
    <p:sldId id="269" r:id="rId3"/>
    <p:sldId id="291" r:id="rId4"/>
    <p:sldId id="281" r:id="rId5"/>
    <p:sldId id="282" r:id="rId6"/>
    <p:sldId id="284" r:id="rId7"/>
    <p:sldId id="285" r:id="rId8"/>
    <p:sldId id="292" r:id="rId9"/>
    <p:sldId id="293" r:id="rId10"/>
    <p:sldId id="294" r:id="rId11"/>
    <p:sldId id="314" r:id="rId12"/>
    <p:sldId id="290" r:id="rId13"/>
    <p:sldId id="313" r:id="rId14"/>
    <p:sldId id="304" r:id="rId15"/>
    <p:sldId id="305" r:id="rId16"/>
    <p:sldId id="308" r:id="rId17"/>
    <p:sldId id="310" r:id="rId18"/>
    <p:sldId id="306" r:id="rId19"/>
    <p:sldId id="311" r:id="rId20"/>
    <p:sldId id="312" r:id="rId21"/>
    <p:sldId id="288" r:id="rId22"/>
    <p:sldId id="298" r:id="rId23"/>
    <p:sldId id="299" r:id="rId24"/>
    <p:sldId id="300" r:id="rId25"/>
    <p:sldId id="301"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87" autoAdjust="0"/>
  </p:normalViewPr>
  <p:slideViewPr>
    <p:cSldViewPr>
      <p:cViewPr varScale="1">
        <p:scale>
          <a:sx n="52" d="100"/>
          <a:sy n="52" d="100"/>
        </p:scale>
        <p:origin x="1302"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14676F-0898-451A-B609-EFD121980AC8}" type="datetimeFigureOut">
              <a:rPr lang="en-US" smtClean="0"/>
              <a:pPr/>
              <a:t>26-Oct-23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CCE48-D031-4D13-821D-6E8200F7677C}" type="slidenum">
              <a:rPr lang="en-US" smtClean="0"/>
              <a:pPr/>
              <a:t>‹#›</a:t>
            </a:fld>
            <a:endParaRPr lang="en-US"/>
          </a:p>
        </p:txBody>
      </p:sp>
    </p:spTree>
    <p:extLst>
      <p:ext uri="{BB962C8B-B14F-4D97-AF65-F5344CB8AC3E}">
        <p14:creationId xmlns:p14="http://schemas.microsoft.com/office/powerpoint/2010/main" val="322936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CCE48-D031-4D13-821D-6E8200F7677C}" type="slidenum">
              <a:rPr lang="en-US" smtClean="0"/>
              <a:pPr/>
              <a:t>25</a:t>
            </a:fld>
            <a:endParaRPr lang="en-US"/>
          </a:p>
        </p:txBody>
      </p:sp>
    </p:spTree>
    <p:extLst>
      <p:ext uri="{BB962C8B-B14F-4D97-AF65-F5344CB8AC3E}">
        <p14:creationId xmlns:p14="http://schemas.microsoft.com/office/powerpoint/2010/main" val="141984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CCE48-D031-4D13-821D-6E8200F7677C}" type="slidenum">
              <a:rPr lang="en-US" smtClean="0"/>
              <a:pPr/>
              <a:t>26</a:t>
            </a:fld>
            <a:endParaRPr lang="en-US"/>
          </a:p>
        </p:txBody>
      </p:sp>
    </p:spTree>
    <p:extLst>
      <p:ext uri="{BB962C8B-B14F-4D97-AF65-F5344CB8AC3E}">
        <p14:creationId xmlns:p14="http://schemas.microsoft.com/office/powerpoint/2010/main" val="1403706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AC04E7-8F1E-42A5-A6DC-FBBDBDCC031E}" type="datetimeFigureOut">
              <a:rPr lang="en-US" smtClean="0"/>
              <a:pPr/>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04E7-8F1E-42A5-A6DC-FBBDBDCC031E}" type="datetimeFigureOut">
              <a:rPr lang="en-US" smtClean="0"/>
              <a:pPr/>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04E7-8F1E-42A5-A6DC-FBBDBDCC031E}" type="datetimeFigureOut">
              <a:rPr lang="en-US" smtClean="0"/>
              <a:pPr/>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normAutofit/>
          </a:bodyPr>
          <a:lstStyle>
            <a:lvl1pPr>
              <a:defRPr sz="3600" b="1"/>
            </a:lvl1pPr>
          </a:lstStyle>
          <a:p>
            <a:r>
              <a:rPr lang="en-US" smtClean="0"/>
              <a:t>Click to edit Master title style</a:t>
            </a:r>
            <a:endParaRPr lang="en-US"/>
          </a:p>
        </p:txBody>
      </p:sp>
      <p:sp>
        <p:nvSpPr>
          <p:cNvPr id="3" name="Content Placeholder 2"/>
          <p:cNvSpPr>
            <a:spLocks noGrp="1"/>
          </p:cNvSpPr>
          <p:nvPr>
            <p:ph idx="1"/>
          </p:nvPr>
        </p:nvSpPr>
        <p:spPr>
          <a:xfrm>
            <a:off x="609600" y="1144588"/>
            <a:ext cx="10972800" cy="49815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04E7-8F1E-42A5-A6DC-FBBDBDCC031E}" type="datetimeFigureOut">
              <a:rPr lang="en-US" smtClean="0"/>
              <a:pPr/>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cxnSp>
        <p:nvCxnSpPr>
          <p:cNvPr id="8" name="Straight Connector 7"/>
          <p:cNvCxnSpPr/>
          <p:nvPr userDrawn="1"/>
        </p:nvCxnSpPr>
        <p:spPr>
          <a:xfrm>
            <a:off x="609600" y="1066800"/>
            <a:ext cx="1097280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AC04E7-8F1E-42A5-A6DC-FBBDBDCC031E}" type="datetimeFigureOut">
              <a:rPr lang="en-US" smtClean="0"/>
              <a:pPr/>
              <a:t>26-Oct-23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AC04E7-8F1E-42A5-A6DC-FBBDBDCC031E}" type="datetimeFigureOut">
              <a:rPr lang="en-US" smtClean="0"/>
              <a:pPr/>
              <a:t>26-Oct-23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AC04E7-8F1E-42A5-A6DC-FBBDBDCC031E}" type="datetimeFigureOut">
              <a:rPr lang="en-US" smtClean="0"/>
              <a:pPr/>
              <a:t>26-Oct-23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AC04E7-8F1E-42A5-A6DC-FBBDBDCC031E}" type="datetimeFigureOut">
              <a:rPr lang="en-US" smtClean="0"/>
              <a:pPr/>
              <a:t>26-Oct-23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C04E7-8F1E-42A5-A6DC-FBBDBDCC031E}" type="datetimeFigureOut">
              <a:rPr lang="en-US" smtClean="0"/>
              <a:pPr/>
              <a:t>26-Oct-23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26-Oct-23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26-Oct-23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762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914401"/>
            <a:ext cx="10972800" cy="52117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C04E7-8F1E-42A5-A6DC-FBBDBDCC031E}" type="datetimeFigureOut">
              <a:rPr lang="en-US" smtClean="0"/>
              <a:pPr/>
              <a:t>26-Oct-23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EEDE-5BF7-48EF-89BB-1C8DFD5EED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System </a:t>
            </a:r>
            <a:r>
              <a:rPr lang="en-US" smtClean="0"/>
              <a:t>Architecture</a:t>
            </a:r>
            <a:endParaRPr lang="en-US" dirty="0"/>
          </a:p>
        </p:txBody>
      </p:sp>
      <p:sp>
        <p:nvSpPr>
          <p:cNvPr id="3" name="Subtitle 2"/>
          <p:cNvSpPr>
            <a:spLocks noGrp="1"/>
          </p:cNvSpPr>
          <p:nvPr>
            <p:ph type="subTitle" idx="1"/>
          </p:nvPr>
        </p:nvSpPr>
        <p:spPr/>
        <p:txBody>
          <a:bodyPr/>
          <a:lstStyle/>
          <a:p>
            <a:r>
              <a:rPr lang="en-US" smtClean="0"/>
              <a:t>Unit 04</a:t>
            </a:r>
            <a:endParaRPr lang="en-US" dirty="0"/>
          </a:p>
        </p:txBody>
      </p:sp>
    </p:spTree>
    <p:extLst>
      <p:ext uri="{BB962C8B-B14F-4D97-AF65-F5344CB8AC3E}">
        <p14:creationId xmlns:p14="http://schemas.microsoft.com/office/powerpoint/2010/main" val="154162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Portal and Client system </a:t>
            </a:r>
          </a:p>
        </p:txBody>
      </p:sp>
      <p:sp>
        <p:nvSpPr>
          <p:cNvPr id="3" name="Content Placeholder 2"/>
          <p:cNvSpPr>
            <a:spLocks noGrp="1"/>
          </p:cNvSpPr>
          <p:nvPr>
            <p:ph idx="1"/>
          </p:nvPr>
        </p:nvSpPr>
        <p:spPr/>
        <p:txBody>
          <a:bodyPr>
            <a:normAutofit lnSpcReduction="10000"/>
          </a:bodyPr>
          <a:lstStyle/>
          <a:p>
            <a:r>
              <a:rPr lang="en-US" smtClean="0"/>
              <a:t>Such system is </a:t>
            </a:r>
            <a:r>
              <a:rPr lang="en-US"/>
              <a:t>the platform that represents the portal for the management and publication of geospatial data in a collaborative way, but also for developing geospatial information systems (GIS) that is based on the software package </a:t>
            </a:r>
            <a:r>
              <a:rPr lang="en-US" smtClean="0"/>
              <a:t>e.g. GeoNode</a:t>
            </a:r>
            <a:r>
              <a:rPr lang="en-US"/>
              <a:t>, where most of the other components are embedded in order to simplify to the user the possibility to create and manage data, layer, map and metadata repository. </a:t>
            </a:r>
            <a:endParaRPr lang="en-US" smtClean="0"/>
          </a:p>
          <a:p>
            <a:r>
              <a:rPr lang="en-US" smtClean="0"/>
              <a:t>In </a:t>
            </a:r>
            <a:r>
              <a:rPr lang="en-US"/>
              <a:t>the platform, it is also integrated the client part based on software component (e.g. </a:t>
            </a:r>
            <a:r>
              <a:rPr lang="en-US" smtClean="0"/>
              <a:t>GeoExplorer) to </a:t>
            </a:r>
            <a:r>
              <a:rPr lang="en-US"/>
              <a:t>allow to the user the view and publication of data and maps.</a:t>
            </a:r>
          </a:p>
        </p:txBody>
      </p:sp>
    </p:spTree>
    <p:extLst>
      <p:ext uri="{BB962C8B-B14F-4D97-AF65-F5344CB8AC3E}">
        <p14:creationId xmlns:p14="http://schemas.microsoft.com/office/powerpoint/2010/main" val="44872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81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4.2 Interoperability</a:t>
            </a:r>
            <a:endParaRPr lang="en-US"/>
          </a:p>
        </p:txBody>
      </p:sp>
      <p:sp>
        <p:nvSpPr>
          <p:cNvPr id="3" name="Content Placeholder 2"/>
          <p:cNvSpPr>
            <a:spLocks noGrp="1"/>
          </p:cNvSpPr>
          <p:nvPr>
            <p:ph idx="1"/>
          </p:nvPr>
        </p:nvSpPr>
        <p:spPr/>
        <p:txBody>
          <a:bodyPr>
            <a:normAutofit/>
          </a:bodyPr>
          <a:lstStyle/>
          <a:p>
            <a:r>
              <a:rPr lang="en-US"/>
              <a:t>Interoperability in GIS (Geographic Information System) and Spatial Data Infrastructure is vital for seamless data integration and sharing across different platforms. </a:t>
            </a:r>
            <a:endParaRPr lang="en-US" smtClean="0"/>
          </a:p>
          <a:p>
            <a:r>
              <a:rPr lang="en-US" smtClean="0"/>
              <a:t>It </a:t>
            </a:r>
            <a:r>
              <a:rPr lang="en-US"/>
              <a:t>refers to the ability of different systems to exchange spatial data and communicate effectively. </a:t>
            </a:r>
            <a:endParaRPr lang="en-US" smtClean="0"/>
          </a:p>
          <a:p>
            <a:r>
              <a:rPr lang="en-US" smtClean="0"/>
              <a:t>This </a:t>
            </a:r>
            <a:r>
              <a:rPr lang="en-US"/>
              <a:t>interoperability is crucial as GIS technology plays a significant role in managing, analyzing, and visualizing spatial data for various applications such as urban planning, environmental management, and emergency response. </a:t>
            </a:r>
          </a:p>
        </p:txBody>
      </p:sp>
    </p:spTree>
    <p:extLst>
      <p:ext uri="{BB962C8B-B14F-4D97-AF65-F5344CB8AC3E}">
        <p14:creationId xmlns:p14="http://schemas.microsoft.com/office/powerpoint/2010/main" val="301854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4.2 Interoperability</a:t>
            </a:r>
            <a:endParaRPr lang="en-US"/>
          </a:p>
        </p:txBody>
      </p:sp>
      <p:sp>
        <p:nvSpPr>
          <p:cNvPr id="3" name="Content Placeholder 2"/>
          <p:cNvSpPr>
            <a:spLocks noGrp="1"/>
          </p:cNvSpPr>
          <p:nvPr>
            <p:ph idx="1"/>
          </p:nvPr>
        </p:nvSpPr>
        <p:spPr/>
        <p:txBody>
          <a:bodyPr>
            <a:normAutofit fontScale="92500" lnSpcReduction="10000"/>
          </a:bodyPr>
          <a:lstStyle/>
          <a:p>
            <a:r>
              <a:rPr lang="en-US" smtClean="0"/>
              <a:t>Achieving </a:t>
            </a:r>
            <a:r>
              <a:rPr lang="en-US"/>
              <a:t>interoperability requires standards such as OGC (Open Geospatial Consortium) specifications to ensure consistency in data formats, encoding schemas, and service interfaces. </a:t>
            </a:r>
            <a:endParaRPr lang="en-US" smtClean="0"/>
          </a:p>
          <a:p>
            <a:r>
              <a:rPr lang="en-US" smtClean="0"/>
              <a:t>It </a:t>
            </a:r>
            <a:r>
              <a:rPr lang="en-US"/>
              <a:t>enables diverse stakeholders like government agencies, private organizations, and citizens to access and utilize geospatial information efficiently. </a:t>
            </a:r>
            <a:endParaRPr lang="en-US" smtClean="0"/>
          </a:p>
          <a:p>
            <a:r>
              <a:rPr lang="en-US" smtClean="0"/>
              <a:t>By </a:t>
            </a:r>
            <a:r>
              <a:rPr lang="en-US"/>
              <a:t>promoting interoperability in GIS and SDI, organizations can overcome barriers related to data silos, enhance collaboration among different departments or entities, make informed decisions based on accurate geospatial insights, and support sustainable development initiatives at local, regional, and global levels.</a:t>
            </a:r>
          </a:p>
        </p:txBody>
      </p:sp>
    </p:spTree>
    <p:extLst>
      <p:ext uri="{BB962C8B-B14F-4D97-AF65-F5344CB8AC3E}">
        <p14:creationId xmlns:p14="http://schemas.microsoft.com/office/powerpoint/2010/main" val="319348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t>Software components to build </a:t>
            </a:r>
            <a:r>
              <a:rPr lang="en-US" smtClean="0"/>
              <a:t>SDI </a:t>
            </a:r>
            <a:endParaRPr lang="en-US"/>
          </a:p>
        </p:txBody>
      </p:sp>
      <p:sp>
        <p:nvSpPr>
          <p:cNvPr id="3" name="Content Placeholder 2"/>
          <p:cNvSpPr>
            <a:spLocks noGrp="1"/>
          </p:cNvSpPr>
          <p:nvPr>
            <p:ph idx="1"/>
          </p:nvPr>
        </p:nvSpPr>
        <p:spPr/>
        <p:txBody>
          <a:bodyPr>
            <a:normAutofit/>
          </a:bodyPr>
          <a:lstStyle/>
          <a:p>
            <a:pPr lvl="0"/>
            <a:r>
              <a:rPr lang="en-US" smtClean="0"/>
              <a:t>The opensorce based SDI can be built for example using the following software</a:t>
            </a:r>
          </a:p>
          <a:p>
            <a:pPr lvl="1"/>
            <a:r>
              <a:rPr lang="en-US" smtClean="0"/>
              <a:t>PostgresSQL </a:t>
            </a:r>
            <a:r>
              <a:rPr lang="en-US"/>
              <a:t>and PostGIS: </a:t>
            </a:r>
          </a:p>
          <a:p>
            <a:pPr lvl="1"/>
            <a:r>
              <a:rPr lang="en-US" smtClean="0"/>
              <a:t>QGIS</a:t>
            </a:r>
            <a:endParaRPr lang="en-US"/>
          </a:p>
          <a:p>
            <a:pPr lvl="1"/>
            <a:r>
              <a:rPr lang="en-US" smtClean="0"/>
              <a:t>GeoServer </a:t>
            </a:r>
          </a:p>
          <a:p>
            <a:pPr lvl="1"/>
            <a:r>
              <a:rPr lang="en-US" smtClean="0"/>
              <a:t>GeoNode</a:t>
            </a:r>
            <a:endParaRPr lang="en-US"/>
          </a:p>
        </p:txBody>
      </p:sp>
    </p:spTree>
    <p:extLst>
      <p:ext uri="{BB962C8B-B14F-4D97-AF65-F5344CB8AC3E}">
        <p14:creationId xmlns:p14="http://schemas.microsoft.com/office/powerpoint/2010/main" val="1195877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Software components to build </a:t>
            </a:r>
            <a:r>
              <a:rPr lang="en-US" smtClean="0"/>
              <a:t>SDI - </a:t>
            </a:r>
            <a:br>
              <a:rPr lang="en-US" smtClean="0"/>
            </a:br>
            <a:r>
              <a:rPr lang="en-US"/>
              <a:t>PostgresSQL and </a:t>
            </a:r>
            <a:r>
              <a:rPr lang="en-US" smtClean="0"/>
              <a:t>PostGIS (1/3)</a:t>
            </a:r>
            <a:endParaRPr lang="en-US"/>
          </a:p>
        </p:txBody>
      </p:sp>
      <p:sp>
        <p:nvSpPr>
          <p:cNvPr id="3" name="Content Placeholder 2"/>
          <p:cNvSpPr>
            <a:spLocks noGrp="1"/>
          </p:cNvSpPr>
          <p:nvPr>
            <p:ph idx="1"/>
          </p:nvPr>
        </p:nvSpPr>
        <p:spPr/>
        <p:txBody>
          <a:bodyPr>
            <a:normAutofit fontScale="92500"/>
          </a:bodyPr>
          <a:lstStyle/>
          <a:p>
            <a:r>
              <a:rPr lang="en-US" smtClean="0"/>
              <a:t>PostgreSQL </a:t>
            </a:r>
            <a:r>
              <a:rPr lang="en-US"/>
              <a:t>is a powerful, open source object-relational database system (ORDBMS) that uses and extends the SQL language combined with many features (complex queries, foreign keys, updatable views, multi-version concurrency control, data type, etc.) that safely store and scale the most complicated data workloads. </a:t>
            </a:r>
          </a:p>
          <a:p>
            <a:r>
              <a:rPr lang="en-US"/>
              <a:t>PostgreSQL has a proven architecture, reliability, data integrity, robust feature set, extensibility</a:t>
            </a:r>
          </a:p>
          <a:p>
            <a:r>
              <a:rPr lang="en-US"/>
              <a:t>PostgreSQL is extensible software where is possible to custom functions, even write code from different programming languages without recompiling your database. </a:t>
            </a:r>
          </a:p>
        </p:txBody>
      </p:sp>
    </p:spTree>
    <p:extLst>
      <p:ext uri="{BB962C8B-B14F-4D97-AF65-F5344CB8AC3E}">
        <p14:creationId xmlns:p14="http://schemas.microsoft.com/office/powerpoint/2010/main" val="1663559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Software components to build </a:t>
            </a:r>
            <a:r>
              <a:rPr lang="en-US" smtClean="0"/>
              <a:t>SDI - </a:t>
            </a:r>
            <a:br>
              <a:rPr lang="en-US" smtClean="0"/>
            </a:br>
            <a:r>
              <a:rPr lang="en-US"/>
              <a:t>PostgresSQL and </a:t>
            </a:r>
            <a:r>
              <a:rPr lang="en-US" smtClean="0"/>
              <a:t>PostGIS (2/3)</a:t>
            </a:r>
            <a:endParaRPr lang="en-US"/>
          </a:p>
        </p:txBody>
      </p:sp>
      <p:sp>
        <p:nvSpPr>
          <p:cNvPr id="3" name="Content Placeholder 2"/>
          <p:cNvSpPr>
            <a:spLocks noGrp="1"/>
          </p:cNvSpPr>
          <p:nvPr>
            <p:ph idx="1"/>
          </p:nvPr>
        </p:nvSpPr>
        <p:spPr/>
        <p:txBody>
          <a:bodyPr>
            <a:normAutofit/>
          </a:bodyPr>
          <a:lstStyle/>
          <a:p>
            <a:r>
              <a:rPr lang="en-US" smtClean="0"/>
              <a:t>PostGIS </a:t>
            </a:r>
            <a:r>
              <a:rPr lang="en-US"/>
              <a:t>is an open source extension for the PostgreSQL Database Management System that adds spatial feature functions such as distance, area, union, intersection, and specialty geometry data types to the database. </a:t>
            </a:r>
          </a:p>
        </p:txBody>
      </p:sp>
    </p:spTree>
    <p:extLst>
      <p:ext uri="{BB962C8B-B14F-4D97-AF65-F5344CB8AC3E}">
        <p14:creationId xmlns:p14="http://schemas.microsoft.com/office/powerpoint/2010/main" val="412223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Software components to build </a:t>
            </a:r>
            <a:r>
              <a:rPr lang="en-US" smtClean="0"/>
              <a:t>SDI - </a:t>
            </a:r>
            <a:br>
              <a:rPr lang="en-US" smtClean="0"/>
            </a:br>
            <a:r>
              <a:rPr lang="en-US"/>
              <a:t>PostgresSQL and </a:t>
            </a:r>
            <a:r>
              <a:rPr lang="en-US" smtClean="0"/>
              <a:t>PostGIS (3/3)</a:t>
            </a:r>
            <a:endParaRPr lang="en-US"/>
          </a:p>
        </p:txBody>
      </p:sp>
      <p:sp>
        <p:nvSpPr>
          <p:cNvPr id="3" name="Content Placeholder 2"/>
          <p:cNvSpPr>
            <a:spLocks noGrp="1"/>
          </p:cNvSpPr>
          <p:nvPr>
            <p:ph idx="1"/>
          </p:nvPr>
        </p:nvSpPr>
        <p:spPr/>
        <p:txBody>
          <a:bodyPr>
            <a:normAutofit/>
          </a:bodyPr>
          <a:lstStyle/>
          <a:p>
            <a:r>
              <a:rPr lang="en-US" smtClean="0"/>
              <a:t>With </a:t>
            </a:r>
            <a:r>
              <a:rPr lang="en-US"/>
              <a:t>pgAdmin we can create a database instance from the scratch, defining the ownership and the functionality to be available for each user. </a:t>
            </a:r>
            <a:endParaRPr lang="en-US" smtClean="0"/>
          </a:p>
          <a:p>
            <a:r>
              <a:rPr lang="en-US" smtClean="0"/>
              <a:t>It </a:t>
            </a:r>
            <a:r>
              <a:rPr lang="en-US"/>
              <a:t>supports all PostgreSQL features, from writing simple SQL queries to developing complex databases or to query an active database (in realtime), allowing to the user to control modifications and implementations. </a:t>
            </a:r>
          </a:p>
        </p:txBody>
      </p:sp>
    </p:spTree>
    <p:extLst>
      <p:ext uri="{BB962C8B-B14F-4D97-AF65-F5344CB8AC3E}">
        <p14:creationId xmlns:p14="http://schemas.microsoft.com/office/powerpoint/2010/main" val="113941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Software components to build </a:t>
            </a:r>
            <a:r>
              <a:rPr lang="en-US" smtClean="0"/>
              <a:t>SDI </a:t>
            </a:r>
            <a:br>
              <a:rPr lang="en-US" smtClean="0"/>
            </a:br>
            <a:r>
              <a:rPr lang="en-US" smtClean="0"/>
              <a:t>QGIS</a:t>
            </a:r>
            <a:endParaRPr lang="en-US"/>
          </a:p>
        </p:txBody>
      </p:sp>
      <p:sp>
        <p:nvSpPr>
          <p:cNvPr id="3" name="Content Placeholder 2"/>
          <p:cNvSpPr>
            <a:spLocks noGrp="1"/>
          </p:cNvSpPr>
          <p:nvPr>
            <p:ph idx="1"/>
          </p:nvPr>
        </p:nvSpPr>
        <p:spPr/>
        <p:txBody>
          <a:bodyPr>
            <a:normAutofit/>
          </a:bodyPr>
          <a:lstStyle/>
          <a:p>
            <a:r>
              <a:rPr lang="en-US" smtClean="0"/>
              <a:t>This </a:t>
            </a:r>
            <a:r>
              <a:rPr lang="en-US"/>
              <a:t>software is GIS open source desktop software, mainly used to view and manage the geographical information and data, it supports a number of raster and vector data formats, with new format support easily added using the plugin architecture. </a:t>
            </a:r>
            <a:endParaRPr lang="en-US" smtClean="0"/>
          </a:p>
          <a:p>
            <a:r>
              <a:rPr lang="en-US" smtClean="0"/>
              <a:t>From </a:t>
            </a:r>
            <a:r>
              <a:rPr lang="en-US"/>
              <a:t>its functionality is available the DB Manager Plugin that is one of the main and native tools to integrate and manage spatial database formats supported by </a:t>
            </a:r>
            <a:r>
              <a:rPr lang="en-US" smtClean="0"/>
              <a:t>QGIS.</a:t>
            </a:r>
            <a:endParaRPr lang="en-US"/>
          </a:p>
        </p:txBody>
      </p:sp>
    </p:spTree>
    <p:extLst>
      <p:ext uri="{BB962C8B-B14F-4D97-AF65-F5344CB8AC3E}">
        <p14:creationId xmlns:p14="http://schemas.microsoft.com/office/powerpoint/2010/main" val="9128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Software components to build </a:t>
            </a:r>
            <a:r>
              <a:rPr lang="en-US" smtClean="0"/>
              <a:t>SDI </a:t>
            </a:r>
            <a:br>
              <a:rPr lang="en-US" smtClean="0"/>
            </a:br>
            <a:r>
              <a:rPr lang="en-US"/>
              <a:t>GeoServer</a:t>
            </a:r>
          </a:p>
        </p:txBody>
      </p:sp>
      <p:sp>
        <p:nvSpPr>
          <p:cNvPr id="3" name="Content Placeholder 2"/>
          <p:cNvSpPr>
            <a:spLocks noGrp="1"/>
          </p:cNvSpPr>
          <p:nvPr>
            <p:ph idx="1"/>
          </p:nvPr>
        </p:nvSpPr>
        <p:spPr/>
        <p:txBody>
          <a:bodyPr>
            <a:normAutofit/>
          </a:bodyPr>
          <a:lstStyle/>
          <a:p>
            <a:r>
              <a:rPr lang="en-US" smtClean="0"/>
              <a:t>GeoServer </a:t>
            </a:r>
            <a:r>
              <a:rPr lang="en-US"/>
              <a:t>has a browser-based web administration interface application used to configure all aspects of GeoServer, from adding and publishing data to changing service settings. </a:t>
            </a:r>
          </a:p>
        </p:txBody>
      </p:sp>
    </p:spTree>
    <p:extLst>
      <p:ext uri="{BB962C8B-B14F-4D97-AF65-F5344CB8AC3E}">
        <p14:creationId xmlns:p14="http://schemas.microsoft.com/office/powerpoint/2010/main" val="180938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Architecture</a:t>
            </a:r>
            <a:endParaRPr lang="en-US"/>
          </a:p>
        </p:txBody>
      </p:sp>
      <p:sp>
        <p:nvSpPr>
          <p:cNvPr id="3" name="Content Placeholder 2"/>
          <p:cNvSpPr>
            <a:spLocks noGrp="1"/>
          </p:cNvSpPr>
          <p:nvPr>
            <p:ph idx="1"/>
          </p:nvPr>
        </p:nvSpPr>
        <p:spPr/>
        <p:txBody>
          <a:bodyPr>
            <a:normAutofit/>
          </a:bodyPr>
          <a:lstStyle/>
          <a:p>
            <a:r>
              <a:rPr lang="en-US" smtClean="0"/>
              <a:t>System </a:t>
            </a:r>
            <a:r>
              <a:rPr lang="en-US"/>
              <a:t>Architecture for SDI</a:t>
            </a:r>
          </a:p>
          <a:p>
            <a:r>
              <a:rPr lang="en-US" smtClean="0"/>
              <a:t>Interoperability</a:t>
            </a:r>
            <a:endParaRPr lang="en-US"/>
          </a:p>
          <a:p>
            <a:r>
              <a:rPr lang="en-US" smtClean="0"/>
              <a:t>Interoperability </a:t>
            </a:r>
            <a:r>
              <a:rPr lang="en-US"/>
              <a:t>and standards</a:t>
            </a:r>
          </a:p>
          <a:p>
            <a:r>
              <a:rPr lang="en-US" smtClean="0"/>
              <a:t>Client </a:t>
            </a:r>
            <a:r>
              <a:rPr lang="en-US"/>
              <a:t>Server Architecture </a:t>
            </a:r>
          </a:p>
        </p:txBody>
      </p:sp>
    </p:spTree>
    <p:extLst>
      <p:ext uri="{BB962C8B-B14F-4D97-AF65-F5344CB8AC3E}">
        <p14:creationId xmlns:p14="http://schemas.microsoft.com/office/powerpoint/2010/main" val="409269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Software components to build </a:t>
            </a:r>
            <a:r>
              <a:rPr lang="en-US" smtClean="0"/>
              <a:t>SDI </a:t>
            </a:r>
            <a:br>
              <a:rPr lang="en-US" smtClean="0"/>
            </a:br>
            <a:r>
              <a:rPr lang="en-US"/>
              <a:t>GeoNode</a:t>
            </a:r>
          </a:p>
        </p:txBody>
      </p:sp>
      <p:sp>
        <p:nvSpPr>
          <p:cNvPr id="3" name="Content Placeholder 2"/>
          <p:cNvSpPr>
            <a:spLocks noGrp="1"/>
          </p:cNvSpPr>
          <p:nvPr>
            <p:ph idx="1"/>
          </p:nvPr>
        </p:nvSpPr>
        <p:spPr/>
        <p:txBody>
          <a:bodyPr>
            <a:normAutofit/>
          </a:bodyPr>
          <a:lstStyle/>
          <a:p>
            <a:r>
              <a:rPr lang="en-US" smtClean="0"/>
              <a:t>The </a:t>
            </a:r>
            <a:r>
              <a:rPr lang="en-US"/>
              <a:t>GeoNode platform includes as default software to setup the Spatial Data management system (but can be integrated with other software components installed and configured separately) the following are the internal software elements: </a:t>
            </a:r>
          </a:p>
          <a:p>
            <a:pPr lvl="1"/>
            <a:r>
              <a:rPr lang="en-US"/>
              <a:t>DJango. </a:t>
            </a:r>
          </a:p>
          <a:p>
            <a:pPr lvl="1"/>
            <a:r>
              <a:rPr lang="en-US"/>
              <a:t>GeoServer (Web service deployment software) </a:t>
            </a:r>
          </a:p>
          <a:p>
            <a:pPr lvl="1"/>
            <a:r>
              <a:rPr lang="en-US"/>
              <a:t>PostgresSQL and PostGIS (Database and spatial extender plug-in) </a:t>
            </a:r>
          </a:p>
          <a:p>
            <a:endParaRPr lang="en-US"/>
          </a:p>
        </p:txBody>
      </p:sp>
    </p:spTree>
    <p:extLst>
      <p:ext uri="{BB962C8B-B14F-4D97-AF65-F5344CB8AC3E}">
        <p14:creationId xmlns:p14="http://schemas.microsoft.com/office/powerpoint/2010/main" val="4296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t>
            </a:r>
            <a:r>
              <a:rPr lang="en-US"/>
              <a:t>elements</a:t>
            </a:r>
          </a:p>
        </p:txBody>
      </p:sp>
      <p:sp>
        <p:nvSpPr>
          <p:cNvPr id="3" name="Content Placeholder 2"/>
          <p:cNvSpPr>
            <a:spLocks noGrp="1"/>
          </p:cNvSpPr>
          <p:nvPr>
            <p:ph idx="1"/>
          </p:nvPr>
        </p:nvSpPr>
        <p:spPr/>
        <p:txBody>
          <a:bodyPr>
            <a:normAutofit/>
          </a:bodyPr>
          <a:lstStyle/>
          <a:p>
            <a:r>
              <a:rPr lang="en-US"/>
              <a:t>The data elements are built as blocks of tables and in DD data elements are divided in two groups</a:t>
            </a:r>
            <a:r>
              <a:rPr lang="en-US" smtClean="0"/>
              <a:t>:</a:t>
            </a:r>
          </a:p>
          <a:p>
            <a:pPr lvl="1"/>
            <a:r>
              <a:rPr lang="en-US" smtClean="0"/>
              <a:t>non-common elements </a:t>
            </a:r>
          </a:p>
          <a:p>
            <a:pPr lvl="1"/>
            <a:r>
              <a:rPr lang="en-US" smtClean="0"/>
              <a:t>common elements</a:t>
            </a:r>
            <a:endParaRPr lang="en-US"/>
          </a:p>
        </p:txBody>
      </p:sp>
    </p:spTree>
    <p:extLst>
      <p:ext uri="{BB962C8B-B14F-4D97-AF65-F5344CB8AC3E}">
        <p14:creationId xmlns:p14="http://schemas.microsoft.com/office/powerpoint/2010/main" val="2208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elements - </a:t>
            </a:r>
            <a:r>
              <a:rPr lang="en-US"/>
              <a:t>non-common elements </a:t>
            </a:r>
          </a:p>
        </p:txBody>
      </p:sp>
      <p:sp>
        <p:nvSpPr>
          <p:cNvPr id="3" name="Content Placeholder 2"/>
          <p:cNvSpPr>
            <a:spLocks noGrp="1"/>
          </p:cNvSpPr>
          <p:nvPr>
            <p:ph idx="1"/>
          </p:nvPr>
        </p:nvSpPr>
        <p:spPr/>
        <p:txBody>
          <a:bodyPr>
            <a:normAutofit/>
          </a:bodyPr>
          <a:lstStyle/>
          <a:p>
            <a:r>
              <a:rPr lang="en-US" smtClean="0"/>
              <a:t>non-common </a:t>
            </a:r>
            <a:r>
              <a:rPr lang="en-US"/>
              <a:t>elements belong into a certain single table and they cannot be used in any other table. </a:t>
            </a:r>
            <a:endParaRPr lang="en-US" smtClean="0"/>
          </a:p>
          <a:p>
            <a:r>
              <a:rPr lang="en-US" smtClean="0"/>
              <a:t>They </a:t>
            </a:r>
            <a:r>
              <a:rPr lang="en-US"/>
              <a:t>are defined within that certain table and they do not have a “life” outside of that table. </a:t>
            </a:r>
            <a:endParaRPr lang="en-US" smtClean="0"/>
          </a:p>
        </p:txBody>
      </p:sp>
    </p:spTree>
    <p:extLst>
      <p:ext uri="{BB962C8B-B14F-4D97-AF65-F5344CB8AC3E}">
        <p14:creationId xmlns:p14="http://schemas.microsoft.com/office/powerpoint/2010/main" val="156900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elements - common </a:t>
            </a:r>
            <a:r>
              <a:rPr lang="en-US"/>
              <a:t>elements </a:t>
            </a:r>
          </a:p>
        </p:txBody>
      </p:sp>
      <p:sp>
        <p:nvSpPr>
          <p:cNvPr id="3" name="Content Placeholder 2"/>
          <p:cNvSpPr>
            <a:spLocks noGrp="1"/>
          </p:cNvSpPr>
          <p:nvPr>
            <p:ph idx="1"/>
          </p:nvPr>
        </p:nvSpPr>
        <p:spPr/>
        <p:txBody>
          <a:bodyPr>
            <a:normAutofit/>
          </a:bodyPr>
          <a:lstStyle/>
          <a:p>
            <a:r>
              <a:rPr lang="en-US" smtClean="0"/>
              <a:t>common </a:t>
            </a:r>
            <a:r>
              <a:rPr lang="en-US"/>
              <a:t>elements are not strictly attached to a single table. </a:t>
            </a:r>
            <a:endParaRPr lang="en-US" smtClean="0"/>
          </a:p>
          <a:p>
            <a:r>
              <a:rPr lang="en-US" smtClean="0"/>
              <a:t>Instead</a:t>
            </a:r>
            <a:r>
              <a:rPr lang="en-US"/>
              <a:t>, they can be used in many tables. </a:t>
            </a:r>
            <a:endParaRPr lang="en-US" smtClean="0"/>
          </a:p>
          <a:p>
            <a:r>
              <a:rPr lang="en-US" smtClean="0"/>
              <a:t>They </a:t>
            </a:r>
            <a:r>
              <a:rPr lang="en-US"/>
              <a:t>are potential candidates to be used in many datasets and tables and thus have been harmonised to avoid repetitions. </a:t>
            </a:r>
            <a:endParaRPr lang="en-US" smtClean="0"/>
          </a:p>
          <a:p>
            <a:r>
              <a:rPr lang="en-US" smtClean="0"/>
              <a:t>A </a:t>
            </a:r>
            <a:r>
              <a:rPr lang="en-US"/>
              <a:t>perfect example of a common element is CountryCode, whichcan modeled as a vocabulary list. </a:t>
            </a:r>
            <a:endParaRPr lang="en-US" smtClean="0"/>
          </a:p>
        </p:txBody>
      </p:sp>
    </p:spTree>
    <p:extLst>
      <p:ext uri="{BB962C8B-B14F-4D97-AF65-F5344CB8AC3E}">
        <p14:creationId xmlns:p14="http://schemas.microsoft.com/office/powerpoint/2010/main" val="1255007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elements - common </a:t>
            </a:r>
            <a:r>
              <a:rPr lang="en-US"/>
              <a:t>elements </a:t>
            </a:r>
          </a:p>
        </p:txBody>
      </p:sp>
      <p:sp>
        <p:nvSpPr>
          <p:cNvPr id="3" name="Content Placeholder 2"/>
          <p:cNvSpPr>
            <a:spLocks noGrp="1"/>
          </p:cNvSpPr>
          <p:nvPr>
            <p:ph idx="1"/>
          </p:nvPr>
        </p:nvSpPr>
        <p:spPr/>
        <p:txBody>
          <a:bodyPr>
            <a:normAutofit/>
          </a:bodyPr>
          <a:lstStyle/>
          <a:p>
            <a:r>
              <a:rPr lang="en-US" smtClean="0"/>
              <a:t>Each </a:t>
            </a:r>
            <a:r>
              <a:rPr lang="en-US"/>
              <a:t>data element can be divided by different value domain in</a:t>
            </a:r>
            <a:r>
              <a:rPr lang="en-US" smtClean="0"/>
              <a:t>:</a:t>
            </a:r>
          </a:p>
          <a:p>
            <a:pPr lvl="1"/>
            <a:r>
              <a:rPr lang="en-US" smtClean="0"/>
              <a:t>Data </a:t>
            </a:r>
            <a:r>
              <a:rPr lang="en-US"/>
              <a:t>elements with fixed values (i.e. code lists terms). </a:t>
            </a:r>
            <a:endParaRPr lang="en-US" smtClean="0"/>
          </a:p>
          <a:p>
            <a:pPr lvl="1"/>
            <a:r>
              <a:rPr lang="en-US" smtClean="0"/>
              <a:t>Data </a:t>
            </a:r>
            <a:r>
              <a:rPr lang="en-US"/>
              <a:t>elements with quantitative values (i.e. measured values</a:t>
            </a:r>
            <a:r>
              <a:rPr lang="en-US" smtClean="0"/>
              <a:t>)</a:t>
            </a:r>
          </a:p>
          <a:p>
            <a:pPr lvl="1"/>
            <a:r>
              <a:rPr lang="en-US" smtClean="0"/>
              <a:t>Data </a:t>
            </a:r>
            <a:r>
              <a:rPr lang="en-US"/>
              <a:t>elements with values from a vocabulary have a linked vocabulary. The vocabulary concept values are valid values for the common data element.</a:t>
            </a:r>
          </a:p>
        </p:txBody>
      </p:sp>
    </p:spTree>
    <p:extLst>
      <p:ext uri="{BB962C8B-B14F-4D97-AF65-F5344CB8AC3E}">
        <p14:creationId xmlns:p14="http://schemas.microsoft.com/office/powerpoint/2010/main" val="1224712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Client Server </a:t>
            </a:r>
            <a:r>
              <a:rPr lang="en-US" smtClean="0"/>
              <a:t>Architecture (1/2) </a:t>
            </a:r>
            <a:endParaRPr lang="en-US"/>
          </a:p>
        </p:txBody>
      </p:sp>
      <p:sp>
        <p:nvSpPr>
          <p:cNvPr id="3" name="Content Placeholder 2"/>
          <p:cNvSpPr>
            <a:spLocks noGrp="1"/>
          </p:cNvSpPr>
          <p:nvPr>
            <p:ph idx="1"/>
          </p:nvPr>
        </p:nvSpPr>
        <p:spPr/>
        <p:txBody>
          <a:bodyPr>
            <a:normAutofit fontScale="92500" lnSpcReduction="10000"/>
          </a:bodyPr>
          <a:lstStyle/>
          <a:p>
            <a:r>
              <a:rPr lang="en-US" smtClean="0"/>
              <a:t>Client-server </a:t>
            </a:r>
            <a:r>
              <a:rPr lang="en-US"/>
              <a:t>architecture is a crucial component of spatial data infrastructure. </a:t>
            </a:r>
            <a:endParaRPr lang="en-US" smtClean="0"/>
          </a:p>
          <a:p>
            <a:r>
              <a:rPr lang="en-US" smtClean="0"/>
              <a:t>It </a:t>
            </a:r>
            <a:r>
              <a:rPr lang="en-US"/>
              <a:t>refers to a distributed computing model where tasks and responsibilities are divided between clients, typically end-user devices, and servers, which provide resources and services. </a:t>
            </a:r>
            <a:endParaRPr lang="en-US" smtClean="0"/>
          </a:p>
          <a:p>
            <a:r>
              <a:rPr lang="en-US" smtClean="0"/>
              <a:t>In </a:t>
            </a:r>
            <a:r>
              <a:rPr lang="en-US"/>
              <a:t>this architecture, clients initiate requests for data or computation, while servers respond to these requests by processing the data or executing the requested functions. </a:t>
            </a:r>
            <a:endParaRPr lang="en-US" smtClean="0"/>
          </a:p>
          <a:p>
            <a:r>
              <a:rPr lang="en-US" smtClean="0"/>
              <a:t>Spatial </a:t>
            </a:r>
            <a:r>
              <a:rPr lang="en-US"/>
              <a:t>data infrastructure relies on client-server architecture to efficiently manage and deliver geospatial information across networks</a:t>
            </a:r>
            <a:r>
              <a:rPr lang="en-US" smtClean="0"/>
              <a:t>.</a:t>
            </a:r>
          </a:p>
        </p:txBody>
      </p:sp>
    </p:spTree>
    <p:extLst>
      <p:ext uri="{BB962C8B-B14F-4D97-AF65-F5344CB8AC3E}">
        <p14:creationId xmlns:p14="http://schemas.microsoft.com/office/powerpoint/2010/main" val="157166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Client Server Architecture </a:t>
            </a:r>
            <a:r>
              <a:rPr lang="en-US" smtClean="0"/>
              <a:t>(2/2</a:t>
            </a:r>
            <a:r>
              <a:rPr lang="en-US"/>
              <a:t>) </a:t>
            </a:r>
          </a:p>
        </p:txBody>
      </p:sp>
      <p:sp>
        <p:nvSpPr>
          <p:cNvPr id="3" name="Content Placeholder 2"/>
          <p:cNvSpPr>
            <a:spLocks noGrp="1"/>
          </p:cNvSpPr>
          <p:nvPr>
            <p:ph idx="1"/>
          </p:nvPr>
        </p:nvSpPr>
        <p:spPr/>
        <p:txBody>
          <a:bodyPr>
            <a:normAutofit lnSpcReduction="10000"/>
          </a:bodyPr>
          <a:lstStyle/>
          <a:p>
            <a:r>
              <a:rPr lang="en-US" smtClean="0"/>
              <a:t>The </a:t>
            </a:r>
            <a:r>
              <a:rPr lang="en-US"/>
              <a:t>server components in this setup play a central role by storing large amounts of spatial data and performing complex analyses to fulfill client requests. </a:t>
            </a:r>
            <a:endParaRPr lang="en-US" smtClean="0"/>
          </a:p>
          <a:p>
            <a:r>
              <a:rPr lang="en-US" smtClean="0"/>
              <a:t>By </a:t>
            </a:r>
            <a:r>
              <a:rPr lang="en-US"/>
              <a:t>utilizing client-server architecture, organizations can ensure that their spatial data infrastructure is capable of handling multiple users simultaneously, with efficient data retrieval and processing capabilities in place. </a:t>
            </a:r>
            <a:endParaRPr lang="en-US" smtClean="0"/>
          </a:p>
          <a:p>
            <a:r>
              <a:rPr lang="en-US" smtClean="0"/>
              <a:t>This </a:t>
            </a:r>
            <a:r>
              <a:rPr lang="en-US"/>
              <a:t>architectural framework promotes scalability, security, and proper management of spatial datasets in today's increasingly interconnected world.</a:t>
            </a:r>
          </a:p>
        </p:txBody>
      </p:sp>
    </p:spTree>
    <p:extLst>
      <p:ext uri="{BB962C8B-B14F-4D97-AF65-F5344CB8AC3E}">
        <p14:creationId xmlns:p14="http://schemas.microsoft.com/office/powerpoint/2010/main" val="48885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System Architecture for SDI</a:t>
            </a:r>
          </a:p>
        </p:txBody>
      </p:sp>
      <p:pic>
        <p:nvPicPr>
          <p:cNvPr id="3" name="Picture 2"/>
          <p:cNvPicPr>
            <a:picLocks noChangeAspect="1"/>
          </p:cNvPicPr>
          <p:nvPr/>
        </p:nvPicPr>
        <p:blipFill rotWithShape="1">
          <a:blip r:embed="rId2"/>
          <a:srcRect t="4800" r="509"/>
          <a:stretch/>
        </p:blipFill>
        <p:spPr>
          <a:xfrm>
            <a:off x="2667001" y="685800"/>
            <a:ext cx="9296400" cy="6172200"/>
          </a:xfrm>
          <a:prstGeom prst="rect">
            <a:avLst/>
          </a:prstGeom>
        </p:spPr>
      </p:pic>
    </p:spTree>
    <p:extLst>
      <p:ext uri="{BB962C8B-B14F-4D97-AF65-F5344CB8AC3E}">
        <p14:creationId xmlns:p14="http://schemas.microsoft.com/office/powerpoint/2010/main" val="37371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schema of a Spatial Data Infrastructure</a:t>
            </a:r>
          </a:p>
        </p:txBody>
      </p:sp>
      <p:pic>
        <p:nvPicPr>
          <p:cNvPr id="3" name="Picture 2"/>
          <p:cNvPicPr>
            <a:picLocks noChangeAspect="1"/>
          </p:cNvPicPr>
          <p:nvPr/>
        </p:nvPicPr>
        <p:blipFill>
          <a:blip r:embed="rId2"/>
          <a:stretch>
            <a:fillRect/>
          </a:stretch>
        </p:blipFill>
        <p:spPr>
          <a:xfrm>
            <a:off x="5110162" y="533400"/>
            <a:ext cx="7086600" cy="6462979"/>
          </a:xfrm>
          <a:prstGeom prst="rect">
            <a:avLst/>
          </a:prstGeom>
        </p:spPr>
      </p:pic>
    </p:spTree>
    <p:extLst>
      <p:ext uri="{BB962C8B-B14F-4D97-AF65-F5344CB8AC3E}">
        <p14:creationId xmlns:p14="http://schemas.microsoft.com/office/powerpoint/2010/main" val="425290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a:t>
            </a:r>
            <a:r>
              <a:rPr lang="en-US"/>
              <a:t>Architecture for SDI</a:t>
            </a:r>
          </a:p>
        </p:txBody>
      </p:sp>
      <p:sp>
        <p:nvSpPr>
          <p:cNvPr id="3" name="Content Placeholder 2"/>
          <p:cNvSpPr>
            <a:spLocks noGrp="1"/>
          </p:cNvSpPr>
          <p:nvPr>
            <p:ph idx="1"/>
          </p:nvPr>
        </p:nvSpPr>
        <p:spPr/>
        <p:txBody>
          <a:bodyPr>
            <a:normAutofit fontScale="85000" lnSpcReduction="20000"/>
          </a:bodyPr>
          <a:lstStyle/>
          <a:p>
            <a:r>
              <a:rPr lang="en-US" smtClean="0"/>
              <a:t>One can </a:t>
            </a:r>
            <a:r>
              <a:rPr lang="en-US"/>
              <a:t>propose three different models to collect and share </a:t>
            </a:r>
            <a:r>
              <a:rPr lang="en-US" smtClean="0"/>
              <a:t>data, </a:t>
            </a:r>
            <a:r>
              <a:rPr lang="en-US"/>
              <a:t>these are also different models to support each participants in data management </a:t>
            </a:r>
            <a:r>
              <a:rPr lang="en-US" smtClean="0"/>
              <a:t>process</a:t>
            </a:r>
          </a:p>
          <a:p>
            <a:r>
              <a:rPr lang="en-US" smtClean="0"/>
              <a:t>Model </a:t>
            </a:r>
            <a:r>
              <a:rPr lang="en-US"/>
              <a:t>A: A country </a:t>
            </a:r>
            <a:r>
              <a:rPr lang="en-US" smtClean="0"/>
              <a:t>hasn’t </a:t>
            </a:r>
            <a:r>
              <a:rPr lang="en-US"/>
              <a:t>SDI and do not want to replicate it in the Organization or to require for security reasons to not federate own system with the central </a:t>
            </a:r>
            <a:r>
              <a:rPr lang="en-US" smtClean="0"/>
              <a:t>  </a:t>
            </a:r>
            <a:r>
              <a:rPr lang="en-US"/>
              <a:t>node, can use only the central one </a:t>
            </a:r>
            <a:r>
              <a:rPr lang="en-US" smtClean="0"/>
              <a:t>developed.</a:t>
            </a:r>
          </a:p>
          <a:p>
            <a:r>
              <a:rPr lang="en-US" smtClean="0"/>
              <a:t>Model </a:t>
            </a:r>
            <a:r>
              <a:rPr lang="en-US"/>
              <a:t>B: A country has a SDI, but it’s not at all developed to be interoperable with central node and it wants also to improve its technological components, or it wants to build a new one. In this case it can replicate one or more software part and after a configuration procedure, it can federate its SDI with the central one</a:t>
            </a:r>
            <a:r>
              <a:rPr lang="en-US" smtClean="0"/>
              <a:t>.</a:t>
            </a:r>
          </a:p>
          <a:p>
            <a:r>
              <a:rPr lang="en-US" smtClean="0"/>
              <a:t>Model </a:t>
            </a:r>
            <a:r>
              <a:rPr lang="en-US"/>
              <a:t>C: A country has a SDI well organized and also interoperable in according with the international standard; it can federate directly with central </a:t>
            </a:r>
            <a:r>
              <a:rPr lang="en-US" smtClean="0"/>
              <a:t>node.</a:t>
            </a:r>
            <a:endParaRPr lang="en-US"/>
          </a:p>
        </p:txBody>
      </p:sp>
    </p:spTree>
    <p:extLst>
      <p:ext uri="{BB962C8B-B14F-4D97-AF65-F5344CB8AC3E}">
        <p14:creationId xmlns:p14="http://schemas.microsoft.com/office/powerpoint/2010/main" val="105861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a:t>
            </a:r>
            <a:r>
              <a:rPr lang="en-US"/>
              <a:t>Architecture for SDI</a:t>
            </a:r>
          </a:p>
        </p:txBody>
      </p:sp>
      <p:sp>
        <p:nvSpPr>
          <p:cNvPr id="3" name="Content Placeholder 2"/>
          <p:cNvSpPr>
            <a:spLocks noGrp="1"/>
          </p:cNvSpPr>
          <p:nvPr>
            <p:ph idx="1"/>
          </p:nvPr>
        </p:nvSpPr>
        <p:spPr/>
        <p:txBody>
          <a:bodyPr>
            <a:normAutofit/>
          </a:bodyPr>
          <a:lstStyle/>
          <a:p>
            <a:r>
              <a:rPr lang="en-US"/>
              <a:t>The main components, following the general architecture of SDI </a:t>
            </a:r>
            <a:r>
              <a:rPr lang="en-US" smtClean="0"/>
              <a:t>defined </a:t>
            </a:r>
            <a:r>
              <a:rPr lang="en-US"/>
              <a:t>are: </a:t>
            </a:r>
            <a:endParaRPr lang="en-US" smtClean="0"/>
          </a:p>
          <a:p>
            <a:pPr lvl="1"/>
            <a:r>
              <a:rPr lang="en-US" smtClean="0"/>
              <a:t>Spatial </a:t>
            </a:r>
            <a:r>
              <a:rPr lang="en-US"/>
              <a:t>Data Management system to store, query and manage directly the data in the database. </a:t>
            </a:r>
            <a:endParaRPr lang="en-US" smtClean="0"/>
          </a:p>
          <a:p>
            <a:pPr lvl="1"/>
            <a:r>
              <a:rPr lang="en-US" smtClean="0"/>
              <a:t>A </a:t>
            </a:r>
            <a:r>
              <a:rPr lang="en-US"/>
              <a:t>Catalogue system with a specific discovery service to harvest, search and query metadata and with integrated Metadata editor; </a:t>
            </a:r>
            <a:endParaRPr lang="en-US" smtClean="0"/>
          </a:p>
          <a:p>
            <a:pPr lvl="1"/>
            <a:r>
              <a:rPr lang="en-US" smtClean="0"/>
              <a:t>Network </a:t>
            </a:r>
            <a:r>
              <a:rPr lang="en-US"/>
              <a:t>Service system based where data are distributed and elaborated via Web Service (mainly following OGC Standard</a:t>
            </a:r>
            <a:r>
              <a:rPr lang="en-US" smtClean="0"/>
              <a:t>);</a:t>
            </a:r>
          </a:p>
          <a:p>
            <a:pPr lvl="1"/>
            <a:r>
              <a:rPr lang="en-US" smtClean="0"/>
              <a:t>A </a:t>
            </a:r>
            <a:r>
              <a:rPr lang="en-US"/>
              <a:t>portal within a client to search, view, query and analyse the spatial data;</a:t>
            </a:r>
          </a:p>
        </p:txBody>
      </p:sp>
    </p:spTree>
    <p:extLst>
      <p:ext uri="{BB962C8B-B14F-4D97-AF65-F5344CB8AC3E}">
        <p14:creationId xmlns:p14="http://schemas.microsoft.com/office/powerpoint/2010/main" val="371467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Spatial Data Management </a:t>
            </a:r>
            <a:r>
              <a:rPr lang="en-US" smtClean="0"/>
              <a:t>system (opensorce based)</a:t>
            </a:r>
            <a:endParaRPr lang="en-US"/>
          </a:p>
        </p:txBody>
      </p:sp>
      <p:sp>
        <p:nvSpPr>
          <p:cNvPr id="3" name="Content Placeholder 2"/>
          <p:cNvSpPr>
            <a:spLocks noGrp="1"/>
          </p:cNvSpPr>
          <p:nvPr>
            <p:ph idx="1"/>
          </p:nvPr>
        </p:nvSpPr>
        <p:spPr/>
        <p:txBody>
          <a:bodyPr>
            <a:normAutofit lnSpcReduction="10000"/>
          </a:bodyPr>
          <a:lstStyle/>
          <a:p>
            <a:r>
              <a:rPr lang="en-US" smtClean="0"/>
              <a:t>This </a:t>
            </a:r>
            <a:r>
              <a:rPr lang="en-US"/>
              <a:t>component is the Database software based on PotgreSQL and POSTGIS as spatial extension to support geographical features. </a:t>
            </a:r>
            <a:endParaRPr lang="en-US" smtClean="0"/>
          </a:p>
          <a:p>
            <a:r>
              <a:rPr lang="en-US" smtClean="0"/>
              <a:t>Both </a:t>
            </a:r>
            <a:r>
              <a:rPr lang="en-US"/>
              <a:t>software are open source software and as Database Management system can used with GIS software, like </a:t>
            </a:r>
            <a:r>
              <a:rPr lang="en-US" smtClean="0"/>
              <a:t>QGIS or </a:t>
            </a:r>
            <a:r>
              <a:rPr lang="en-US"/>
              <a:t>a Database Administration Tool like pgAdmin (both are open source software as well). </a:t>
            </a:r>
            <a:endParaRPr lang="en-US" smtClean="0"/>
          </a:p>
          <a:p>
            <a:r>
              <a:rPr lang="en-US" smtClean="0"/>
              <a:t>For instance, the platform </a:t>
            </a:r>
            <a:r>
              <a:rPr lang="en-US"/>
              <a:t>provides also an opportunity to charge directly data and geographical feature in the PotgreSQL store. </a:t>
            </a:r>
            <a:endParaRPr lang="en-US" smtClean="0"/>
          </a:p>
        </p:txBody>
      </p:sp>
    </p:spTree>
    <p:extLst>
      <p:ext uri="{BB962C8B-B14F-4D97-AF65-F5344CB8AC3E}">
        <p14:creationId xmlns:p14="http://schemas.microsoft.com/office/powerpoint/2010/main" val="141972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Catalogue system</a:t>
            </a:r>
          </a:p>
        </p:txBody>
      </p:sp>
      <p:sp>
        <p:nvSpPr>
          <p:cNvPr id="3" name="Content Placeholder 2"/>
          <p:cNvSpPr>
            <a:spLocks noGrp="1"/>
          </p:cNvSpPr>
          <p:nvPr>
            <p:ph idx="1"/>
          </p:nvPr>
        </p:nvSpPr>
        <p:spPr/>
        <p:txBody>
          <a:bodyPr>
            <a:normAutofit/>
          </a:bodyPr>
          <a:lstStyle/>
          <a:p>
            <a:r>
              <a:rPr lang="en-US" smtClean="0"/>
              <a:t>The </a:t>
            </a:r>
            <a:r>
              <a:rPr lang="en-US"/>
              <a:t>catalogue itself is an instance within the database but with specific data type to manage the content of metadata files. </a:t>
            </a:r>
            <a:endParaRPr lang="en-US" smtClean="0"/>
          </a:p>
          <a:p>
            <a:r>
              <a:rPr lang="en-US" smtClean="0"/>
              <a:t>The </a:t>
            </a:r>
            <a:r>
              <a:rPr lang="en-US"/>
              <a:t>software to manage and edit the metadata is embedded in the GeoNode </a:t>
            </a:r>
            <a:r>
              <a:rPr lang="en-US" smtClean="0"/>
              <a:t>component</a:t>
            </a:r>
          </a:p>
        </p:txBody>
      </p:sp>
    </p:spTree>
    <p:extLst>
      <p:ext uri="{BB962C8B-B14F-4D97-AF65-F5344CB8AC3E}">
        <p14:creationId xmlns:p14="http://schemas.microsoft.com/office/powerpoint/2010/main" val="423366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 Service system</a:t>
            </a:r>
          </a:p>
        </p:txBody>
      </p:sp>
      <p:sp>
        <p:nvSpPr>
          <p:cNvPr id="3" name="Content Placeholder 2"/>
          <p:cNvSpPr>
            <a:spLocks noGrp="1"/>
          </p:cNvSpPr>
          <p:nvPr>
            <p:ph idx="1"/>
          </p:nvPr>
        </p:nvSpPr>
        <p:spPr/>
        <p:txBody>
          <a:bodyPr>
            <a:normAutofit/>
          </a:bodyPr>
          <a:lstStyle/>
          <a:p>
            <a:r>
              <a:rPr lang="en-US" smtClean="0"/>
              <a:t>The </a:t>
            </a:r>
            <a:r>
              <a:rPr lang="en-US"/>
              <a:t>software component to support the web service for data distribution and elaboration is based on the open source Geoserver that is interlinked with GeoNode and it is able to deploy web services for view (OGC WMS – View Map Service), for download and query select (OGC WFS – Web Feature Service, OGC WCS - Web Coverage Service) and for specific elaboration and calculation (OGC WPS – Web Processing Service). </a:t>
            </a:r>
          </a:p>
        </p:txBody>
      </p:sp>
    </p:spTree>
    <p:extLst>
      <p:ext uri="{BB962C8B-B14F-4D97-AF65-F5344CB8AC3E}">
        <p14:creationId xmlns:p14="http://schemas.microsoft.com/office/powerpoint/2010/main" val="85179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1727</TotalTime>
  <Words>1533</Words>
  <Application>Microsoft Office PowerPoint</Application>
  <PresentationFormat>Widescreen</PresentationFormat>
  <Paragraphs>93</Paragraphs>
  <Slides>26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System Architecture</vt:lpstr>
      <vt:lpstr>System Architecture</vt:lpstr>
      <vt:lpstr>4.1 System Architecture for SDI</vt:lpstr>
      <vt:lpstr>General schema of a Spatial Data Infrastructure</vt:lpstr>
      <vt:lpstr>System Architecture for SDI</vt:lpstr>
      <vt:lpstr>System Architecture for SDI</vt:lpstr>
      <vt:lpstr>Spatial Data Management system (opensorce based)</vt:lpstr>
      <vt:lpstr>Catalogue system</vt:lpstr>
      <vt:lpstr>Network Service system</vt:lpstr>
      <vt:lpstr>Portal and Client system </vt:lpstr>
      <vt:lpstr>PowerPoint Presentation</vt:lpstr>
      <vt:lpstr>4.2 Interoperability</vt:lpstr>
      <vt:lpstr>4.2 Interoperability</vt:lpstr>
      <vt:lpstr>Software components to build SDI </vt:lpstr>
      <vt:lpstr>Software components to build SDI -  PostgresSQL and PostGIS (1/3)</vt:lpstr>
      <vt:lpstr>Software components to build SDI -  PostgresSQL and PostGIS (2/3)</vt:lpstr>
      <vt:lpstr>Software components to build SDI -  PostgresSQL and PostGIS (3/3)</vt:lpstr>
      <vt:lpstr>Software components to build SDI  QGIS</vt:lpstr>
      <vt:lpstr>Software components to build SDI  GeoServer</vt:lpstr>
      <vt:lpstr>Software components to build SDI  GeoNode</vt:lpstr>
      <vt:lpstr>Data elements</vt:lpstr>
      <vt:lpstr>Data elements - non-common elements </vt:lpstr>
      <vt:lpstr>Data elements - common elements </vt:lpstr>
      <vt:lpstr>Data elements - common elements </vt:lpstr>
      <vt:lpstr>4.4 Client Server Architecture (1/2) </vt:lpstr>
      <vt:lpstr>4.4 Client Server Architecture (2/2) </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Establishment of Spatial Data Infrastructure in forestry</dc:title>
  <dc:creator>mrv</dc:creator>
  <cp:lastModifiedBy>Kefyalew Sahle</cp:lastModifiedBy>
  <cp:revision>48</cp:revision>
  <dcterms:created xsi:type="dcterms:W3CDTF">2017-11-02T18:38:13Z</dcterms:created>
  <dcterms:modified xsi:type="dcterms:W3CDTF">2023-10-26T03:37:30Z</dcterms:modified>
</cp:coreProperties>
</file>