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96" r:id="rId3"/>
    <p:sldMasterId id="2147483708" r:id="rId4"/>
    <p:sldMasterId id="2147483744" r:id="rId5"/>
    <p:sldMasterId id="2147483768" r:id="rId6"/>
    <p:sldMasterId id="2147483780" r:id="rId7"/>
    <p:sldMasterId id="2147483792" r:id="rId8"/>
    <p:sldMasterId id="2147483816" r:id="rId9"/>
    <p:sldMasterId id="2147483876" r:id="rId10"/>
  </p:sldMasterIdLst>
  <p:sldIdLst>
    <p:sldId id="256" r:id="rId11"/>
    <p:sldId id="277" r:id="rId12"/>
    <p:sldId id="318" r:id="rId13"/>
    <p:sldId id="305" r:id="rId14"/>
    <p:sldId id="330" r:id="rId15"/>
    <p:sldId id="321" r:id="rId16"/>
    <p:sldId id="322" r:id="rId17"/>
    <p:sldId id="324" r:id="rId18"/>
    <p:sldId id="327" r:id="rId19"/>
    <p:sldId id="326" r:id="rId20"/>
    <p:sldId id="329" r:id="rId21"/>
    <p:sldId id="320" r:id="rId22"/>
    <p:sldId id="325" r:id="rId23"/>
    <p:sldId id="332" r:id="rId24"/>
    <p:sldId id="331" r:id="rId25"/>
    <p:sldId id="323" r:id="rId26"/>
    <p:sldId id="328" r:id="rId27"/>
    <p:sldId id="333" r:id="rId28"/>
    <p:sldId id="334" r:id="rId29"/>
    <p:sldId id="337" r:id="rId30"/>
    <p:sldId id="336" r:id="rId31"/>
    <p:sldId id="338" r:id="rId32"/>
    <p:sldId id="339" r:id="rId33"/>
    <p:sldId id="335" r:id="rId34"/>
    <p:sldId id="296" r:id="rId35"/>
    <p:sldId id="301" r:id="rId36"/>
    <p:sldId id="300" r:id="rId37"/>
    <p:sldId id="299" r:id="rId38"/>
    <p:sldId id="289" r:id="rId39"/>
    <p:sldId id="288" r:id="rId40"/>
    <p:sldId id="287" r:id="rId41"/>
    <p:sldId id="315" r:id="rId42"/>
    <p:sldId id="295" r:id="rId4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39" Type="http://schemas.openxmlformats.org/officeDocument/2006/relationships/slide" Target="slides/slide29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34" Type="http://schemas.openxmlformats.org/officeDocument/2006/relationships/slide" Target="slides/slide24.xml"/><Relationship Id="rId42" Type="http://schemas.openxmlformats.org/officeDocument/2006/relationships/slide" Target="slides/slide32.xml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slide" Target="slides/slide23.xml"/><Relationship Id="rId38" Type="http://schemas.openxmlformats.org/officeDocument/2006/relationships/slide" Target="slides/slide28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41" Type="http://schemas.openxmlformats.org/officeDocument/2006/relationships/slide" Target="slides/slide3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slide" Target="slides/slide22.xml"/><Relationship Id="rId37" Type="http://schemas.openxmlformats.org/officeDocument/2006/relationships/slide" Target="slides/slide27.xml"/><Relationship Id="rId40" Type="http://schemas.openxmlformats.org/officeDocument/2006/relationships/slide" Target="slides/slide30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slide" Target="slides/slide26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slide" Target="slides/slide21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slide" Target="slides/slide25.xml"/><Relationship Id="rId43" Type="http://schemas.openxmlformats.org/officeDocument/2006/relationships/slide" Target="slides/slide3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33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8072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6724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54512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94756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3065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9719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15541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26135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27731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69738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27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17318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829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651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74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58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46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55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263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3841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39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234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4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654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22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65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741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5823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469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554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263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384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25152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390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40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654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229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8651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0741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35582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44699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95544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226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316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38413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83903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4640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65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5229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1977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4023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3352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393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1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80857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325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3012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63782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1557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5680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3899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6504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428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4037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34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51698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3981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9820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638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5865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719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846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2806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6504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4287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4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61126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3446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3981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9820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6382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5865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71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846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2806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46504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842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92512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84037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34464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3398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89820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26382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15865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3719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784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2806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7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320783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8127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0135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56249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50331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3151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22239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80303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7877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1558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8945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AA4C-B10C-47C7-97FE-7B3F6FAE9D0D}" type="datetimeFigureOut">
              <a:rPr lang="ru-RU" smtClean="0"/>
              <a:t>17.07.2020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33C8-EDDB-45EE-8B47-D29704CA95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643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303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AA4C-B10C-47C7-97FE-7B3F6FAE9D0D}" type="datetimeFigureOut">
              <a:rPr lang="ru-RU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33C8-EDDB-45EE-8B47-D29704CA957E}" type="slidenum">
              <a:rPr lang="ru-RU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83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452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>
            <a:alpha val="7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DAA4C-B10C-47C7-97FE-7B3F6FAE9D0D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17.07.2020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533C8-EDDB-45EE-8B47-D29704CA957E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05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9512" y="1484785"/>
            <a:ext cx="8784976" cy="2115666"/>
          </a:xfrm>
        </p:spPr>
        <p:txBody>
          <a:bodyPr>
            <a:no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</a:pPr>
            <a:r>
              <a:rPr lang="ru-RU" sz="4000" b="1" spc="-10" dirty="0" smtClean="0">
                <a:effectLst/>
                <a:latin typeface="Times New Roman"/>
                <a:ea typeface="Calibri"/>
                <a:cs typeface="Times New Roman"/>
              </a:rPr>
              <a:t>Лекция 1.</a:t>
            </a:r>
            <a:r>
              <a:rPr lang="en-US" sz="4000" dirty="0" smtClean="0">
                <a:ea typeface="Calibri"/>
                <a:cs typeface="Times New Roman"/>
              </a:rPr>
              <a:t> </a:t>
            </a:r>
            <a:br>
              <a:rPr lang="en-US" sz="4000" dirty="0" smtClean="0">
                <a:ea typeface="Calibri"/>
                <a:cs typeface="Times New Roman"/>
              </a:rPr>
            </a:br>
            <a:r>
              <a:rPr lang="ru-RU" sz="4000" b="1" spc="-10" dirty="0" smtClean="0">
                <a:effectLst/>
                <a:latin typeface="Times New Roman"/>
                <a:ea typeface="Calibri"/>
                <a:cs typeface="Times New Roman"/>
              </a:rPr>
              <a:t>Предмет, цель и задачи дисциплины «Безопасность жизнедеятельности человека».</a:t>
            </a:r>
            <a:r>
              <a:rPr lang="ru-RU" sz="4000" dirty="0">
                <a:ea typeface="Calibri"/>
                <a:cs typeface="Times New Roman"/>
              </a:rPr>
              <a:t/>
            </a:r>
            <a:br>
              <a:rPr lang="ru-RU" sz="4000" dirty="0">
                <a:ea typeface="Calibri"/>
                <a:cs typeface="Times New Roman"/>
              </a:rPr>
            </a:b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9316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 indent="450215">
              <a:lnSpc>
                <a:spcPts val="2700"/>
              </a:lnSpc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Принципы, методы и средства обеспечения безопасности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средствам индивидуальной защиты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относятся скафандры, противогазы, респираторы, шлемы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(противошумовые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), маски, рукавицы из специальных материалов, защитные очки, предохранительные пояса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техническому исполнению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средства коллективной защиты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разделяются на: ограждения; блокировочные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устройства; тормозные устройства;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световая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звуковая сигнализация; приборы безопасности; знаки безопасности;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устройства дистанционного управления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заземление,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зануление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вентиляция, отопление,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кондиционирование.</a:t>
            </a:r>
          </a:p>
          <a:p>
            <a:pPr lvl="0" algn="just"/>
            <a:r>
              <a:rPr lang="ru-RU" sz="2400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Средства безопасности должны обеспечивать нормальные условия для деятельности человека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9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 lvl="0" indent="450215">
              <a:lnSpc>
                <a:spcPct val="115000"/>
              </a:lnSpc>
              <a:spcBef>
                <a:spcPct val="20000"/>
              </a:spcBef>
            </a:pPr>
            <a:r>
              <a:rPr lang="ru-RU" sz="2400" b="1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Любая деятельность человека потенциально опасна</a:t>
            </a:r>
            <a:r>
              <a:rPr lang="ru-RU" sz="2400" b="1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!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indent="450215" algn="just">
              <a:lnSpc>
                <a:spcPts val="2500"/>
              </a:lnSpc>
              <a:spcAft>
                <a:spcPts val="0"/>
              </a:spcAft>
            </a:pPr>
            <a:r>
              <a:rPr lang="ru-RU" sz="24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Потенциальная </a:t>
            </a:r>
            <a:r>
              <a:rPr lang="ru-RU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опасность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представляет угрозу общего характера, не связанную с пространством и временем воздействия. </a:t>
            </a:r>
          </a:p>
          <a:p>
            <a:pPr indent="450215" algn="just">
              <a:lnSpc>
                <a:spcPts val="2500"/>
              </a:lnSpc>
              <a:spcAft>
                <a:spcPts val="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Например, в выражении «шум вреден для человека» говорится только о потенциальной опасности шума для человека. </a:t>
            </a:r>
          </a:p>
          <a:p>
            <a:pPr indent="450215" algn="just">
              <a:lnSpc>
                <a:spcPts val="2500"/>
              </a:lnSpc>
              <a:spcAft>
                <a:spcPts val="0"/>
              </a:spcAft>
            </a:pPr>
            <a:r>
              <a:rPr lang="ru-RU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Реальная опасность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всегда связана с конкретной угрозой воздействия на человека, она координирована в пространстве и во времени.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457200" algn="just">
              <a:lnSpc>
                <a:spcPts val="2500"/>
              </a:lnSpc>
            </a:pP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Например, движущаяся по шоссе автоцистерна с надписью «Огнеопасно» представляет собой реальную опасность для человека, находящегося около автодороги. Как только автоцистерна уйдет из зоны пребывания человека, она тотчас же превратится в источник потенциальной опасности по отношению к этому человеку.</a:t>
            </a:r>
          </a:p>
          <a:p>
            <a:pPr lvl="0" algn="just">
              <a:lnSpc>
                <a:spcPts val="2500"/>
              </a:lnSpc>
            </a:pP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i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Реализованная опасность 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факт воздействия реальной опасности на человека и (или) среду обитания, приведший к потере здоровья или к летальному исходу человека, к материальным потерям. 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995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 indent="450215">
              <a:lnSpc>
                <a:spcPts val="2700"/>
              </a:lnSpc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ТАКСОНОМИЯ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ОПАСНОСТЕЙ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algn="just"/>
            <a:r>
              <a:rPr lang="ru-RU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Таксономия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— наука о классификации и систематизации сложных явлений, понятий, объектов. </a:t>
            </a:r>
            <a:r>
              <a:rPr lang="ru-RU" sz="2400" u="sng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Различают опасности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происхождению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природные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техногенные, антропогенные, экологические, социальные, биологические.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характеру воздействия на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человека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механические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физические, химические, биологические, психофизиологические.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времени проявления отрицательных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последствий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импульсивные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кумулятивные.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локализации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связанные с литосферой, гидросферой, атмосферой, космосом.</a:t>
            </a:r>
          </a:p>
          <a:p>
            <a:pPr lvl="0" algn="just"/>
            <a:r>
              <a:rPr lang="ru-RU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 приносимому ущербу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социальный, технический, экологический, экономический.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472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 indent="450215">
              <a:lnSpc>
                <a:spcPts val="2700"/>
              </a:lnSpc>
              <a:spcAft>
                <a:spcPts val="0"/>
              </a:spcAft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Идентификация опасностей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lvl="0" algn="just"/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 </a:t>
            </a:r>
            <a:r>
              <a:rPr lang="ru-RU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идентификацией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(лат.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indentifico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обнаружения 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и установления количественных, временных, пространственных и иных характеристик, необходимых для разработки профилактических мероприятий, направленных на обеспечение жизнедеятельности. </a:t>
            </a: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процессе идентификации выявляются номенклатура опасностей, вероятность их проявления, пространственная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локализация, возможный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ущерб </a:t>
            </a:r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др.</a:t>
            </a:r>
            <a:endParaRPr lang="ru-RU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Критерием реализации опасности</a:t>
            </a:r>
            <a:r>
              <a:rPr lang="ru-RU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риск. Он определяется вероятностью проявления опасности и вероятностью присутствия человека в зоне действия опасности (в опасной зоне).</a:t>
            </a:r>
            <a:endParaRPr lang="ru-RU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308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pPr indent="450215">
              <a:lnSpc>
                <a:spcPts val="2700"/>
              </a:lnSpc>
              <a:spcAft>
                <a:spcPts val="0"/>
              </a:spcAft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Квантификация опасностей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Квантификация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(лат.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quatum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- сколько) - количественное выражение,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вводимое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оценки сложных, качественно определяемых понятий.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Опасности характеризуются потенциалом, качеством, временем существования или воздействия на человека, вероятностью появления, размерами зоны действия.</a:t>
            </a:r>
          </a:p>
          <a:p>
            <a:pPr algn="just"/>
            <a:r>
              <a:rPr lang="ru-RU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Потенциал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проявляется с количественной стороны, например, уровень шума, запыленность воздуха, напряжение электрического тока.</a:t>
            </a:r>
          </a:p>
          <a:p>
            <a:pPr algn="just"/>
            <a:r>
              <a:rPr lang="ru-RU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Качество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отражает его специфические особенности, влияющие на организм человека, например, частотный состав шума, дисперсность пыли, род электрического тока.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Применяются численные, балльные и другие приемы квантификации.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3304855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 indent="450215">
              <a:lnSpc>
                <a:spcPts val="2700"/>
              </a:lnSpc>
              <a:spcAft>
                <a:spcPts val="0"/>
              </a:spcAft>
            </a:pPr>
            <a:r>
              <a:rPr lang="ru-RU" sz="20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КОНЦЕПЦИЯ ПРИЕМЛЕМОГО (ДОПУСТИМОГО) РИСКА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Традиционная концепция приемлемого (допустимого) риска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базируется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категорическом императиве — обеспечить безопасность, не </a:t>
            </a:r>
            <a:r>
              <a:rPr lang="ru-RU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допустить </a:t>
            </a:r>
            <a:r>
              <a:rPr lang="ru-RU" sz="240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аварий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Но такая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концепция неадекватна законам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техносферы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и может обернуться трагедией для людей потому, что обеспечить нулевой риск в действующих системах невозможно.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!!!Современное общество отвергло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концепцию абсолютной безопасности 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пришло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концепции приемлемого (допустимого) риска, суть которой в стремлении к такой безопасности, которую приемлет общество в данный период времени.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Восприятие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общественностью риска и опасностей субъективно. Люди резко реагируют на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события,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сопровождающиеся большим числом единовременных жертв.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131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 lvl="0">
              <a:spcBef>
                <a:spcPct val="20000"/>
              </a:spcBef>
            </a:pPr>
            <a:r>
              <a:rPr lang="ru-RU" sz="2200" b="1" u="sng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О с н о в н ы е   п о л о ж е н и я   т е о р и </a:t>
            </a:r>
            <a:r>
              <a:rPr lang="ru-RU" sz="2200" b="1" u="sng" dirty="0" err="1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и</a:t>
            </a:r>
            <a:r>
              <a:rPr lang="ru-RU" sz="2200" b="1" u="sng" dirty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  р и с к </a:t>
            </a:r>
            <a:r>
              <a:rPr lang="ru-RU" sz="2200" b="1" u="sng" dirty="0" smtClean="0">
                <a:solidFill>
                  <a:prstClr val="black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а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одзаголовок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548680"/>
                <a:ext cx="9144000" cy="6309320"/>
              </a:xfrm>
            </p:spPr>
            <p:txBody>
              <a:bodyPr>
                <a:normAutofit fontScale="92500" lnSpcReduction="10000"/>
              </a:bodyPr>
              <a:lstStyle/>
              <a:p>
                <a:pPr lvl="0" algn="just"/>
                <a:r>
                  <a:rPr lang="ru-RU" sz="2400" b="1" dirty="0" smtClean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Риск </a:t>
                </a:r>
                <a:r>
                  <a:rPr lang="ru-RU" sz="2400" dirty="0">
                    <a:solidFill>
                      <a:prstClr val="black"/>
                    </a:solidFill>
                    <a:latin typeface="Times New Roman" pitchFamily="18" charset="0"/>
                    <a:cs typeface="Times New Roman" pitchFamily="18" charset="0"/>
                  </a:rPr>
                  <a:t>- вероятность реализации негативного последствия (опасности) в зоне пребывания человека.</a:t>
                </a:r>
              </a:p>
              <a:p>
                <a:pPr algn="just"/>
                <a:r>
                  <a:rPr lang="ru-RU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Понятие риска (</a:t>
                </a:r>
                <a:r>
                  <a:rPr lang="en-US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включает: частоту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с которой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осуществляется опасное событие (</a:t>
                </a:r>
                <a:r>
                  <a:rPr lang="ru-RU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ru-RU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), и последствия этого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события (</a:t>
                </a:r>
                <a:r>
                  <a:rPr lang="ru-RU" sz="2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</a:t>
                </a:r>
                <a:r>
                  <a:rPr lang="ru-RU" sz="18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чс</a:t>
                </a:r>
                <a:r>
                  <a:rPr lang="ru-RU" sz="18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). </a:t>
                </a:r>
              </a:p>
              <a:p>
                <a:pPr algn="just"/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Условие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безопасности состоит в ограничении значения риска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ниже допустимой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величины (</a:t>
                </a:r>
                <a:r>
                  <a:rPr lang="ru-RU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sz="18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доп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</a:p>
              <a:p>
                <a:pPr>
                  <a:lnSpc>
                    <a:spcPct val="107000"/>
                  </a:lnSpc>
                  <a:spcAft>
                    <a:spcPts val="15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𝑅</m:t>
                      </m:r>
                      <m:r>
                        <a:rPr lang="ru-RU" sz="240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ЧС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ru-RU" sz="24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den>
                      </m:f>
                      <m:r>
                        <a:rPr lang="ru-RU" sz="24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ru-RU" sz="24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доп</m:t>
                          </m:r>
                        </m:sub>
                      </m:sSub>
                    </m:oMath>
                  </m:oMathPara>
                </a14:m>
                <a:endParaRPr lang="ru-RU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ru-RU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Риск </a:t>
                </a:r>
                <a:r>
                  <a:rPr lang="ru-RU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допустимый </a:t>
                </a:r>
                <a:r>
                  <a:rPr lang="ru-RU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(приемлемый </a:t>
                </a:r>
                <a:r>
                  <a:rPr lang="ru-RU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риск)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(</a:t>
                </a:r>
                <a:r>
                  <a:rPr lang="ru-RU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sz="19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доп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.) – такой низкий уровень смертности,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травматизма или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инвалидности людей, который не влияет на экономические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показатели предприятия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отрасли экономики или государства. </a:t>
                </a:r>
                <a:endParaRPr lang="ru-RU" sz="2400" dirty="0" smtClean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Д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опустимый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риск действия техногенных опасностей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должен находиться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в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пределах</a:t>
                </a:r>
                <a:r>
                  <a:rPr lang="ru-RU" sz="2400" dirty="0">
                    <a:solidFill>
                      <a:srgbClr val="000000"/>
                    </a:solidFill>
                    <a:latin typeface="OpenSans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smtClean="0">
                    <a:solidFill>
                      <a:srgbClr val="000000"/>
                    </a:solidFill>
                    <a:latin typeface="OpenSans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u-RU" sz="2400" baseline="30000" dirty="0" smtClean="0">
                    <a:solidFill>
                      <a:srgbClr val="000000"/>
                    </a:solidFill>
                    <a:latin typeface="OpenSans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-6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а </a:t>
                </a:r>
              </a:p>
              <a:p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 ≤ </a:t>
                </a:r>
                <a:r>
                  <a:rPr lang="ru-RU" sz="2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ru-RU" sz="19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доп</a:t>
                </a:r>
                <a:endParaRPr lang="ru-RU" sz="19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algn="just"/>
                <a:r>
                  <a:rPr lang="ru-RU" sz="2400" b="1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Риск недопустимый (неприемлемый </a:t>
                </a:r>
                <a:r>
                  <a:rPr lang="ru-RU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риск)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– вероятность 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реализации негативного </a:t>
                </a:r>
                <a:r>
                  <a:rPr lang="ru-RU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воздействия с частотой более чем </a:t>
                </a:r>
                <a:r>
                  <a:rPr lang="ru-RU" sz="2400" dirty="0" smtClean="0">
                    <a:solidFill>
                      <a:srgbClr val="000000"/>
                    </a:solidFill>
                    <a:latin typeface="OpenSans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r>
                  <a:rPr lang="ru-RU" sz="2400" baseline="30000" dirty="0" smtClean="0">
                    <a:solidFill>
                      <a:srgbClr val="000000"/>
                    </a:solidFill>
                    <a:latin typeface="OpenSans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ru-RU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Подзаголовок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548680"/>
                <a:ext cx="9144000" cy="6309320"/>
              </a:xfrm>
              <a:blipFill>
                <a:blip r:embed="rId3"/>
                <a:stretch>
                  <a:fillRect l="-867" t="-1159" r="-8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30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pPr indent="450215">
              <a:lnSpc>
                <a:spcPts val="2700"/>
              </a:lnSpc>
              <a:spcAft>
                <a:spcPts val="0"/>
              </a:spcAft>
            </a:pP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КОНЦЕПЦИЯ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ПРИЕМЛЕМОГО (ДОПУСТИМОГО</a:t>
            </a:r>
            <a:r>
              <a:rPr lang="ru-RU" sz="20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РИСКА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Управление риском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система законодательных, организационных,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инженерно-технических, технологических, административных мер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для обеспечения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безопасности.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Направления по управлению риском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совершенствование технических систем и объектов;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непрерывная подготовка человека по вопросам безопасности на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всех ступенях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воспитания и обучения;</a:t>
            </a:r>
          </a:p>
          <a:p>
            <a:pPr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оперативное реагирование на последствия аварий, катастроф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стихийных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бедствий.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102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672"/>
          </a:xfrm>
        </p:spPr>
        <p:txBody>
          <a:bodyPr>
            <a:noAutofit/>
          </a:bodyPr>
          <a:lstStyle/>
          <a:p>
            <a:pPr indent="450215" algn="r">
              <a:lnSpc>
                <a:spcPct val="115000"/>
              </a:lnSpc>
              <a:spcAft>
                <a:spcPts val="0"/>
              </a:spcAft>
            </a:pP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800" b="1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Различают риски </a:t>
            </a:r>
            <a:r>
              <a:rPr lang="ru-RU" sz="2800" b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различным </a:t>
            </a:r>
            <a:r>
              <a:rPr lang="ru-RU" sz="2800" b="1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признакам</a:t>
            </a:r>
            <a:r>
              <a:rPr lang="ru-RU" sz="2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2400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i="1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i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степени влияния на жизнедеятельность </a:t>
            </a:r>
            <a:r>
              <a:rPr lang="ru-RU" sz="2400" i="1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человека</a:t>
            </a:r>
            <a:r>
              <a:rPr lang="ru-RU" sz="2400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spc="-2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пренебрежимый</a:t>
            </a:r>
            <a:r>
              <a:rPr lang="ru-RU" sz="2400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ru-RU" sz="2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чрезмерный; </a:t>
            </a:r>
            <a:endParaRPr lang="ru-RU" sz="2400" spc="-2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i="1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i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объекту</a:t>
            </a:r>
            <a:r>
              <a:rPr lang="ru-RU" sz="2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индивидуальный, коллективный (социальный), экономический; стратегический, экологический и др.; </a:t>
            </a:r>
            <a:endParaRPr lang="ru-RU" sz="2400" spc="-2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i="1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i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местоположению источника опасности относительно </a:t>
            </a:r>
            <a:r>
              <a:rPr lang="ru-RU" sz="2400" i="1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объекта</a:t>
            </a:r>
            <a:r>
              <a:rPr lang="ru-RU" sz="2400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внешние и внутренние; </a:t>
            </a:r>
            <a:endParaRPr lang="ru-RU" sz="2400" spc="-2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i="1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</a:t>
            </a:r>
            <a:r>
              <a:rPr lang="ru-RU" sz="2400" i="1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субъекту (источнику</a:t>
            </a:r>
            <a:r>
              <a:rPr lang="ru-RU" sz="2400" i="1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sz="2400" spc="-2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24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природные, техногенные, социальные.</a:t>
            </a:r>
          </a:p>
        </p:txBody>
      </p:sp>
    </p:spTree>
    <p:extLst>
      <p:ext uri="{BB962C8B-B14F-4D97-AF65-F5344CB8AC3E}">
        <p14:creationId xmlns:p14="http://schemas.microsoft.com/office/powerpoint/2010/main" val="2187067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 indent="450215"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Источники опасностей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lvl="0"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Среди источников опасности выделяют 3 группы факторов: природные, техногенные и социальные.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Природные </a:t>
            </a:r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опасности.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этой группе относятся климатические, почвенные, геоморфологические и биотические факторы.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Климатические источники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опасности зависят от поступления солнечной радиации к поверхности Земли, перемещения воздушных масс, колебания атмосферного давления, разделения тепла и влаги. Они вызывают резкие похолодания или жару, ливни, бури, ураганы и др. </a:t>
            </a:r>
          </a:p>
          <a:p>
            <a:pPr lvl="0"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Почвенные источники 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определяются особенностями разных типов почв, возможностями возникновения эрозии, оползней, обвалов, образования оврагов. Разрушение почв может создать угрозы для сельского хозяйства, путей сообщения, водоснабжения, жилых и производственных зданий и т.д. </a:t>
            </a:r>
          </a:p>
          <a:p>
            <a:pPr lvl="0" algn="just"/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27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672"/>
          </a:xfrm>
        </p:spPr>
        <p:txBody>
          <a:bodyPr>
            <a:no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6381328"/>
          </a:xfrm>
        </p:spPr>
        <p:txBody>
          <a:bodyPr>
            <a:normAutofit lnSpcReduction="10000"/>
          </a:bodyPr>
          <a:lstStyle/>
          <a:p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План лекции:</a:t>
            </a:r>
          </a:p>
          <a:p>
            <a:pPr marL="457200" indent="-457200" algn="just"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Предмет, цель и задачи дисциплины «Безопасность жизнедеятельности человека». Понятия и определения.</a:t>
            </a:r>
          </a:p>
          <a:p>
            <a:pPr marL="457200" lvl="0" indent="-457200" algn="just">
              <a:buFont typeface="Arial" pitchFamily="34" charset="0"/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Принципы, методы и средства обеспечения безопасности.</a:t>
            </a:r>
          </a:p>
          <a:p>
            <a:pPr marL="457200" lvl="0" indent="-457200" algn="just"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Опасность. Таксономия опасностей. Идентификация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опасностей. Квантификация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опасностей.</a:t>
            </a:r>
          </a:p>
          <a:p>
            <a:pPr marL="457200" lvl="0" indent="-457200" algn="just"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Концепция приемлемого риска. Управление риском.</a:t>
            </a:r>
          </a:p>
          <a:p>
            <a:pPr marL="457200" lvl="0" indent="-457200" algn="just"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Источники </a:t>
            </a: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опасностей. Классификация </a:t>
            </a: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чрезвычайных ситуаций.</a:t>
            </a:r>
          </a:p>
          <a:p>
            <a:pPr marL="457200" lvl="0" indent="-457200" algn="just">
              <a:buFont typeface="Arial" pitchFamily="34" charset="0"/>
              <a:buAutoNum type="arabicPeriod"/>
            </a:pPr>
            <a:r>
              <a:rPr lang="ru-RU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Физиологические аспекты безопасности жизнедеятельности человека</a:t>
            </a:r>
            <a:endParaRPr lang="ru-RU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lvl="0" indent="-457200" algn="just">
              <a:buFont typeface="Arial" pitchFamily="34" charset="0"/>
              <a:buAutoNum type="arabicPeriod"/>
            </a:pPr>
            <a:r>
              <a:rPr lang="ru-RU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Управление безопасностью жизнедеятельности человека.</a:t>
            </a:r>
            <a:endParaRPr lang="ru-RU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74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 indent="450215"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Источники опасностей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lvl="0"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Геоморфологические источники 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вызваны особенностями строения геологических структур недр Земли, рельефом, склонностью к землетрясениям, вулканической деятельности и др. </a:t>
            </a:r>
          </a:p>
          <a:p>
            <a:pPr lvl="0"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Биотические источники 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учитывают влияние на человека растений, животные, вирусов и микробов. К ним можно отнести угрозу здоровью и жизни человека со стороны диких зверей, птиц, ядовитых растений и животных, перенесение инфекций насекомыми и больными животными и т.д. </a:t>
            </a:r>
          </a:p>
          <a:p>
            <a:pPr lvl="0" algn="just"/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753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 indent="450215"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Источники опасностей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lvl="0"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источникам опасности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техногенной сфере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относятся технические, санитарно-гигиенические, организационные и психофизиологические</a:t>
            </a:r>
          </a:p>
          <a:p>
            <a:pPr lvl="0"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Технические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источники 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определяются уровнем надежности оборудования, применением в его конструкции защитных заграждений, предохранительных приспособлений, средств сигнализации и блокировки. </a:t>
            </a:r>
          </a:p>
          <a:p>
            <a:pPr lvl="0"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Санитарно-гигиенические источники 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возникают при повышенном содержании в воздухе рабочих зон вредных веществ, недостаточном или нерациональном освещении, повышенном уровне шума, вибрации, неудовлетворительных микроклиматических условиях, наличии разнообразных излучений выше допустимых значений, нарушении правил личной гигиены и т.д. </a:t>
            </a:r>
          </a:p>
        </p:txBody>
      </p:sp>
    </p:spTree>
    <p:extLst>
      <p:ext uri="{BB962C8B-B14F-4D97-AF65-F5344CB8AC3E}">
        <p14:creationId xmlns:p14="http://schemas.microsoft.com/office/powerpoint/2010/main" val="862096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 indent="450215"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Источники опасностей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lvl="0"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Организационные источники 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возникают при не соблюдении правил, норм, инструкций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 выполнению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работ, планово-предупредительного ремонта оборудования, при отсутствии надзора за опасными работами, при использовании оборудования, механизмов и инструмента не по предназначению и др. </a:t>
            </a:r>
          </a:p>
          <a:p>
            <a:pPr lvl="0"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Психофизиологические источники 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определяются усталостью работника из-за чрезмерной сложности и напряженности работы, болезненным состоянием человека, его неосторожностью, невнимательностью, неопытностью, несоответствию психофизиологических данных работника используемой технике или выполняемой работе. </a:t>
            </a:r>
          </a:p>
          <a:p>
            <a:pPr lvl="0" algn="just"/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912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 indent="450215"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Источники опасностей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lvl="0" algn="just"/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 источникам опасности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социальной сфере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относятся государственно-правовые, этно-социальные, информационные и психологические. </a:t>
            </a:r>
          </a:p>
          <a:p>
            <a:pPr lvl="0"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Государственно-правовые источники 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обусловлены отсутствием или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недостаточной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проработкой законодательно-правовой базы, общеобязательных норм поведения, а также слабой государственной гарантией охраны правопорядка.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Этно-социальные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источники 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зависят от особенностей быта, обычаев, культуры, религии этнической общности людей, сложившейся исторически. </a:t>
            </a:r>
          </a:p>
        </p:txBody>
      </p:sp>
    </p:spTree>
    <p:extLst>
      <p:ext uri="{BB962C8B-B14F-4D97-AF65-F5344CB8AC3E}">
        <p14:creationId xmlns:p14="http://schemas.microsoft.com/office/powerpoint/2010/main" val="1298626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 indent="450215"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Источники опасностей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309320"/>
          </a:xfrm>
        </p:spPr>
        <p:txBody>
          <a:bodyPr>
            <a:noAutofit/>
          </a:bodyPr>
          <a:lstStyle/>
          <a:p>
            <a:pPr lvl="0"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Информационные источники опасности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информационное давление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на общество,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психологические закономерности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создания, передачи и восприятия информации, а также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эффекты, </a:t>
            </a:r>
            <a:r>
              <a:rPr lang="ru-RU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возникающе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 обществе в результате ее распространения.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Психологические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источники 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проявляются в нарушениях правил поведения и деятельности людей, а также их психологических характеристик. Появление психически неуравновешенных людей,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террористов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сект, антисоциальных группировок создает опасность для нормальной жизнедеятельности общества.</a:t>
            </a:r>
          </a:p>
          <a:p>
            <a:pPr lvl="0" algn="just"/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758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332656"/>
          </a:xfrm>
        </p:spPr>
        <p:txBody>
          <a:bodyPr>
            <a:noAutofit/>
          </a:bodyPr>
          <a:lstStyle/>
          <a:p>
            <a:pPr lvl="0" indent="450215" algn="r">
              <a:lnSpc>
                <a:spcPct val="115000"/>
              </a:lnSpc>
              <a:spcBef>
                <a:spcPct val="20000"/>
              </a:spcBef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04664"/>
            <a:ext cx="9144000" cy="6453336"/>
          </a:xfrm>
        </p:spPr>
        <p:txBody>
          <a:bodyPr>
            <a:normAutofit/>
          </a:bodyPr>
          <a:lstStyle/>
          <a:p>
            <a:pPr indent="450215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Чрезвычайная ситуация (ЧС)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– обстановка, сложившаяся на данной территории (у человека), в результате возникновения источника ЧС, который может повлечь или повлек за собой человеческие жертвы, ущерб здоровью людей и (или) окружающей природной среде, значительные материальные потери.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endParaRPr lang="ru-RU" sz="1800" spc="-10" dirty="0" smtClean="0">
              <a:solidFill>
                <a:schemeClr val="tx1"/>
              </a:solidFill>
              <a:latin typeface="Times New Roman"/>
              <a:ea typeface="Calibri"/>
              <a:cs typeface="Times New Roman"/>
            </a:endParaRPr>
          </a:p>
          <a:p>
            <a:pPr indent="450215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Классификация ЧС: </a:t>
            </a:r>
          </a:p>
          <a:p>
            <a:pPr indent="450215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i="1" u="sng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 </a:t>
            </a:r>
            <a:r>
              <a:rPr lang="ru-RU" sz="2400" b="1" i="1" u="sng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источникам природных ЧС относятся:</a:t>
            </a:r>
            <a:endParaRPr lang="ru-RU" sz="1800" i="1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400" b="1" i="1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геологические и геофизические явления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: землетрясения, оползни, просадка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грунта,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эрозия почв и др.;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400" b="1" i="1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гидрологические и гидрогеологические явления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: наводнения, половодья, паводки, низкие и высокие уровни грунтовых вод, ранний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ледостав и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др.;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65435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 lvl="0" indent="450215" algn="r">
              <a:lnSpc>
                <a:spcPct val="110000"/>
              </a:lnSpc>
              <a:spcBef>
                <a:spcPts val="0"/>
              </a:spcBef>
            </a:pPr>
            <a:r>
              <a:rPr lang="ru-RU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ru-RU" sz="1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400" b="1" i="1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метеорологические и агрометеорологические явления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:</a:t>
            </a:r>
            <a:endParaRPr lang="ru-RU" sz="24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tabLst>
                <a:tab pos="810260" algn="l"/>
              </a:tabLs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бури, ураганы, смерчи, шквалы,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дождь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lang="ru-RU" sz="2400" spc="-10" dirty="0" smtClean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tabLst>
                <a:tab pos="810260" algn="l"/>
              </a:tabLst>
            </a:pP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сильный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снегопад, гроза,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град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(диаметр градин 20 мм и более);</a:t>
            </a:r>
            <a:endParaRPr lang="ru-RU" sz="2400" dirty="0">
              <a:solidFill>
                <a:schemeClr val="tx1"/>
              </a:solidFill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tabLst>
                <a:tab pos="810260" algn="l"/>
              </a:tabLs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сильная метель,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гололед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lang="ru-RU" sz="2400" dirty="0">
              <a:solidFill>
                <a:schemeClr val="tx1"/>
              </a:solidFill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tabLst>
                <a:tab pos="810260" algn="l"/>
              </a:tabLs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сильный мороз, если температура воздуха достигает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от - 20</a:t>
            </a:r>
            <a:r>
              <a:rPr lang="ru-RU" sz="2400" spc="-10" baseline="3000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ru-RU" sz="2400" spc="-1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С до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-38</a:t>
            </a:r>
            <a:r>
              <a:rPr lang="ru-RU" sz="2400" spc="-10" baseline="300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 ниже;</a:t>
            </a:r>
            <a:endParaRPr lang="ru-RU" sz="2400" dirty="0">
              <a:solidFill>
                <a:schemeClr val="tx1"/>
              </a:solidFill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tabLst>
                <a:tab pos="810260" algn="l"/>
              </a:tabLs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сильная жара, если температура воздуха достигает +38</a:t>
            </a:r>
            <a:r>
              <a:rPr lang="ru-RU" sz="2400" spc="-10" baseline="30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 и выше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;</a:t>
            </a:r>
          </a:p>
          <a:p>
            <a:pPr marL="742950" lvl="1" indent="-285750" algn="just">
              <a:lnSpc>
                <a:spcPct val="115000"/>
              </a:lnSpc>
              <a:buFont typeface="Times New Roman"/>
              <a:buChar char="–"/>
              <a:tabLst>
                <a:tab pos="810260" algn="l"/>
              </a:tabLst>
            </a:pPr>
            <a:r>
              <a:rPr lang="ru-RU" sz="2400" spc="-1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суховей, если температура воздуха составляет + 25</a:t>
            </a:r>
            <a:r>
              <a:rPr lang="ru-RU" sz="2400" spc="-10" baseline="3000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0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С и выше, при скорости ветра более 5 м/</a:t>
            </a:r>
            <a:r>
              <a:rPr lang="en-US" sz="2400" spc="-1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c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 и низкой влажности;</a:t>
            </a:r>
            <a:endParaRPr lang="ru-RU" sz="2400" dirty="0">
              <a:solidFill>
                <a:prstClr val="black"/>
              </a:solidFill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15000"/>
              </a:lnSpc>
              <a:buFont typeface="Times New Roman"/>
              <a:buChar char="–"/>
              <a:tabLst>
                <a:tab pos="810260" algn="l"/>
              </a:tabLst>
            </a:pPr>
            <a:r>
              <a:rPr lang="ru-RU" sz="2400" spc="-1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сильный туман, если видимость менее 100 м;</a:t>
            </a:r>
            <a:endParaRPr lang="ru-RU" sz="2400" dirty="0">
              <a:solidFill>
                <a:prstClr val="black"/>
              </a:solidFill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15000"/>
              </a:lnSpc>
              <a:buFont typeface="Times New Roman"/>
              <a:buChar char="–"/>
              <a:tabLst>
                <a:tab pos="810260" algn="l"/>
              </a:tabLst>
            </a:pPr>
            <a:r>
              <a:rPr lang="ru-RU" sz="2400" spc="-1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природные пожары (</a:t>
            </a:r>
            <a:r>
              <a:rPr lang="ru-RU" sz="2400" spc="-10" dirty="0" smtClean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лесные, 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Times New Roman"/>
                <a:cs typeface="Times New Roman"/>
              </a:rPr>
              <a:t>торфяные) и др. </a:t>
            </a:r>
            <a:endParaRPr lang="ru-RU" sz="2400" dirty="0">
              <a:solidFill>
                <a:prstClr val="black"/>
              </a:solidFill>
              <a:ea typeface="Times New Roman"/>
              <a:cs typeface="Times New Roman"/>
            </a:endParaRPr>
          </a:p>
          <a:p>
            <a:pPr marL="742950" lvl="1" indent="-28575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Times New Roman"/>
              <a:buChar char="–"/>
              <a:tabLst>
                <a:tab pos="810260" algn="l"/>
              </a:tabLst>
            </a:pPr>
            <a:endParaRPr lang="ru-RU" sz="2400" dirty="0">
              <a:solidFill>
                <a:schemeClr val="tx1"/>
              </a:solidFill>
              <a:ea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81792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620688"/>
          </a:xfrm>
        </p:spPr>
        <p:txBody>
          <a:bodyPr>
            <a:noAutofit/>
          </a:bodyPr>
          <a:lstStyle/>
          <a:p>
            <a:pPr lvl="0" indent="450215" algn="r">
              <a:lnSpc>
                <a:spcPct val="110000"/>
              </a:lnSpc>
              <a:spcBef>
                <a:spcPts val="0"/>
              </a:spcBef>
            </a:pPr>
            <a:r>
              <a:rPr lang="ru-RU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Продолжение вопроса 2.</a:t>
            </a:r>
            <a:endParaRPr lang="ru-RU" sz="18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620688"/>
            <a:ext cx="9144000" cy="623731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800" b="1" i="1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космические </a:t>
            </a:r>
            <a:r>
              <a:rPr lang="ru-RU" sz="2800" b="1" i="1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явления</a:t>
            </a:r>
            <a:r>
              <a:rPr lang="ru-RU" sz="28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(падения на Землю космических тел, опасные космические излучения и др.);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Symbol"/>
              <a:buChar char=""/>
              <a:tabLst>
                <a:tab pos="457200" algn="l"/>
              </a:tabLst>
            </a:pPr>
            <a:r>
              <a:rPr lang="ru-RU" sz="2800" b="1" i="1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гелиофизические явления</a:t>
            </a:r>
            <a:r>
              <a:rPr lang="ru-RU" sz="28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(нарушение условий распространения радиоволн и др.).</a:t>
            </a:r>
            <a:endParaRPr lang="ru-RU" sz="2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8179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260648"/>
          </a:xfrm>
        </p:spPr>
        <p:txBody>
          <a:bodyPr>
            <a:noAutofit/>
          </a:bodyPr>
          <a:lstStyle/>
          <a:p>
            <a:pPr lvl="0" indent="450215" algn="r">
              <a:lnSpc>
                <a:spcPct val="115000"/>
              </a:lnSpc>
              <a:spcBef>
                <a:spcPct val="20000"/>
              </a:spcBef>
            </a:pPr>
            <a:endParaRPr lang="ru-RU" sz="2400" b="1" spc="-1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04664"/>
            <a:ext cx="9144000" cy="6453336"/>
          </a:xfrm>
        </p:spPr>
        <p:txBody>
          <a:bodyPr>
            <a:normAutofit/>
          </a:bodyPr>
          <a:lstStyle/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b="1" i="1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 </a:t>
            </a:r>
            <a:r>
              <a:rPr lang="ru-RU" sz="2400" b="1" i="1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источникам техногенных ЧС относятся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: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•	транспортные аварии и катастрофы (железнодорожные, авиационные, автомобильные, на газо- и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нефтепроводах,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линиях электропередач, на водном транспорте, в метро);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•	пожары и взрывы на объектах;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•	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выбросы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вредных веществ (радиоактивных веществ, сильно  действующих ядовитых веществ и др.);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•	аварии и катастрофы на коммунальных системах </a:t>
            </a:r>
            <a:r>
              <a:rPr lang="ru-RU" sz="2400" spc="-1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жизне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-обеспечения (канализация, водоснабжение, электроснабжение и др.); 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•	аварии и катастрофы на очистных сооружениях;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•	гидродинамические аварии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(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прорыв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плотин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, дамб);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•	обрушение зданий и сооружений;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08179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2"/>
          </a:xfrm>
        </p:spPr>
        <p:txBody>
          <a:bodyPr>
            <a:noAutofit/>
          </a:bodyPr>
          <a:lstStyle/>
          <a:p>
            <a:pPr indent="450215" algn="r">
              <a:spcAft>
                <a:spcPts val="0"/>
              </a:spcAft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Физиологические аспекты безопасности жизнедеятельности человека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268760"/>
            <a:ext cx="9144000" cy="5589240"/>
          </a:xfrm>
        </p:spPr>
        <p:txBody>
          <a:bodyPr>
            <a:norm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</a:rPr>
              <a:t>Внешняя окружающая среда создает большое количество различных раздражений, действующих на организм человека. Эта информация подвергается многоступенчатой переработке на различных уровнях периферической и центральной нервной системы. 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</a:rPr>
              <a:t>В самом организме на нейрофизиологическом уровне она представлена физиологическим процессом - </a:t>
            </a:r>
            <a:r>
              <a:rPr lang="ru-RU" sz="2400" b="1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</a:rPr>
              <a:t>возбуждением</a:t>
            </a:r>
            <a:r>
              <a:rPr lang="ru-RU" sz="2400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</a:rPr>
              <a:t>.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9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 indent="450215">
              <a:lnSpc>
                <a:spcPts val="2700"/>
              </a:lnSpc>
              <a:spcAft>
                <a:spcPts val="0"/>
              </a:spcAft>
            </a:pP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1.Предмет, цель и задачи дисциплины </a:t>
            </a:r>
            <a:br>
              <a:rPr lang="ru-RU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«Безопасность жизнедеятельности человека».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 lnSpcReduction="10000"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Безопасность </a:t>
            </a:r>
            <a:r>
              <a:rPr lang="ru-RU" sz="24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жизнедеятельности человека (БЖЧ)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– это область знаний,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изучающая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опасности и способы защиты от них человека в любых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условиях.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Теоретическую </a:t>
            </a:r>
            <a:r>
              <a:rPr lang="ru-RU" sz="2400" b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основу </a:t>
            </a:r>
            <a:r>
              <a:rPr lang="ru-RU" sz="24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БЖЧ составляют: </a:t>
            </a:r>
            <a:r>
              <a:rPr lang="ru-RU" sz="24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естественно-научные дисциплины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-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математика, физика, экология, химия; </a:t>
            </a:r>
            <a:r>
              <a:rPr lang="ru-RU" sz="2400" i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медицинские </a:t>
            </a:r>
            <a:r>
              <a:rPr lang="ru-RU" sz="24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науки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: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анатомия, физиология и гигиена 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труда;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400" i="1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науки о человеческом факторе</a:t>
            </a:r>
            <a:r>
              <a:rPr lang="ru-RU" sz="240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 - 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эргономика, инженерная психология. 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b="1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БЖЧ как область знаний направлена на изучение</a:t>
            </a:r>
            <a:r>
              <a:rPr lang="ru-RU" sz="240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: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опасных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вредных производственных факторов;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уровней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техногенного воздействия на человека в процессе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труда; 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методов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средств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повышения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безопасности технических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систем и технологических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процессов; 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основных направлений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снижения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риска 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последствий проявления опасных и вредных производственных факторов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профилактику производственного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травматизма 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заболеваемости</a:t>
            </a: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0741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08720"/>
          </a:xfrm>
        </p:spPr>
        <p:txBody>
          <a:bodyPr>
            <a:noAutofit/>
          </a:bodyPr>
          <a:lstStyle/>
          <a:p>
            <a:pPr indent="450215" algn="r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Физиологические аспекты безопасности жизнедеятельности человека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52736"/>
            <a:ext cx="9144000" cy="5805264"/>
          </a:xfrm>
        </p:spPr>
        <p:txBody>
          <a:bodyPr>
            <a:normAutofit/>
          </a:bodyPr>
          <a:lstStyle/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В</a:t>
            </a:r>
            <a:r>
              <a:rPr lang="ru-RU" sz="2400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озбуждение является движущей силой в организме человека, позволяющей ему реагировать на важные факторы, в том числе и опасные, вырабатывать и реализовывать защитную реакцию.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i="1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Защитные приспособительные реакции имеют три стадии</a:t>
            </a:r>
            <a:r>
              <a:rPr lang="ru-RU" sz="2400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: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- нормальная физиологическая реакция (гомеостаз);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- нормальные адаптационные изменения;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spcBef>
                <a:spcPts val="0"/>
              </a:spcBef>
              <a:spcAft>
                <a:spcPts val="0"/>
              </a:spcAft>
            </a:pPr>
            <a:r>
              <a:rPr lang="ru-RU" sz="2400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- патофизиологические адаптационные изменения (развитие заболевания).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90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 indent="450215" algn="r">
              <a:lnSpc>
                <a:spcPct val="115000"/>
              </a:lnSpc>
              <a:spcAft>
                <a:spcPts val="0"/>
              </a:spcAft>
            </a:pPr>
            <a:r>
              <a:rPr lang="ru-RU" sz="28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Физиологические аспекты безопасности жизнедеятельности человека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24744"/>
            <a:ext cx="9144000" cy="5733256"/>
          </a:xfrm>
        </p:spPr>
        <p:txBody>
          <a:bodyPr>
            <a:normAutofit/>
          </a:bodyPr>
          <a:lstStyle/>
          <a:p>
            <a:pPr indent="450215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Гомеостаз</a:t>
            </a:r>
            <a:r>
              <a:rPr lang="ru-RU" sz="2400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- относительное динамическое постоянство состава и свойств внутренней среды и устойчивость основных физиологических функций организма. </a:t>
            </a:r>
          </a:p>
          <a:p>
            <a:pPr indent="450215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i="1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Например, </a:t>
            </a:r>
            <a:r>
              <a:rPr lang="ru-RU" sz="2400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любые физиологические, физические, химические или эмоциональные воздействия, например, температура воздуха, изменение атмосферного давления или радость, печаль, могут быть поводом к выходу организма из состояния динамического равновесия. </a:t>
            </a: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0902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672"/>
          </a:xfrm>
        </p:spPr>
        <p:txBody>
          <a:bodyPr>
            <a:noAutofit/>
          </a:bodyPr>
          <a:lstStyle/>
          <a:p>
            <a:pPr indent="450215">
              <a:lnSpc>
                <a:spcPct val="115000"/>
              </a:lnSpc>
              <a:spcAft>
                <a:spcPts val="0"/>
              </a:spcAft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476672"/>
            <a:ext cx="9144000" cy="6381328"/>
          </a:xfrm>
        </p:spPr>
        <p:txBody>
          <a:bodyPr>
            <a:norm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4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9463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476672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ru-RU" sz="2400" b="1" dirty="0" smtClean="0">
                <a:latin typeface="Times New Roman" pitchFamily="18" charset="0"/>
                <a:cs typeface="Times New Roman" pitchFamily="18" charset="0"/>
              </a:rPr>
              <a:t>Основные разделы в рамках изучения дисциплины БЖЧ</a:t>
            </a:r>
            <a:endParaRPr lang="ru-RU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indent="450215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Охрана труда</a:t>
            </a:r>
            <a:r>
              <a:rPr lang="ru-RU" sz="2400" spc="-10" dirty="0" smtClean="0">
                <a:solidFill>
                  <a:schemeClr val="tx1"/>
                </a:solidFill>
                <a:effectLst/>
                <a:latin typeface="Times New Roman"/>
                <a:ea typeface="Calibri"/>
                <a:cs typeface="Times New Roman"/>
              </a:rPr>
              <a:t> - как система обеспечения безопасности жизни и здоровья работников в процессе трудовой деятельности, включающая правовые, органи­зационно-технические и лечебно-профилактические мероприятия. </a:t>
            </a:r>
            <a:endParaRPr lang="ru-RU" sz="1800" dirty="0">
              <a:solidFill>
                <a:schemeClr val="tx1"/>
              </a:solidFill>
              <a:ea typeface="Calibri"/>
              <a:cs typeface="Times New Roman"/>
            </a:endParaRPr>
          </a:p>
          <a:p>
            <a:pPr indent="450215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b="1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Защита населения </a:t>
            </a:r>
            <a:r>
              <a:rPr lang="ru-RU" sz="2400" b="1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в чрезвычайных ситуациях –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комплекс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мер,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направленных на предупреждение возникновения источников опасностей, подготовку и преодоление последствий чрезвычайных ситуаций с целью сохранения жизни и здоровья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людей.</a:t>
            </a:r>
          </a:p>
          <a:p>
            <a:pPr indent="457200" algn="just"/>
            <a:r>
              <a:rPr lang="ru-RU" sz="2400" b="1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Экология – </a:t>
            </a:r>
            <a:r>
              <a:rPr lang="ru-RU" sz="2400" spc="-1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как</a:t>
            </a:r>
            <a:r>
              <a:rPr lang="ru-RU" sz="2400" b="1" spc="-1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ru-RU" sz="2400" spc="-1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наука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, изучающая отношения общества и природы и результат их взаимодействия. </a:t>
            </a:r>
            <a:r>
              <a:rPr lang="ru-RU" sz="2400" b="1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Предмет экологии  - 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взаимодействия человека с окружающей средой и ее охрана</a:t>
            </a:r>
            <a:r>
              <a:rPr lang="ru-RU" sz="2400" spc="-1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.</a:t>
            </a:r>
          </a:p>
          <a:p>
            <a:pPr lvl="0" indent="450215" algn="just">
              <a:lnSpc>
                <a:spcPct val="110000"/>
              </a:lnSpc>
              <a:spcBef>
                <a:spcPts val="0"/>
              </a:spcBef>
            </a:pPr>
            <a:r>
              <a:rPr lang="ru-RU" sz="2400" b="1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Энергосбережение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– комплекс мер для обеспечения эффективного использования энергоресурсов.</a:t>
            </a:r>
          </a:p>
          <a:p>
            <a:pPr algn="just"/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994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48680"/>
          </a:xfrm>
        </p:spPr>
        <p:txBody>
          <a:bodyPr>
            <a:noAutofit/>
          </a:bodyPr>
          <a:lstStyle/>
          <a:p>
            <a:pPr indent="450215" algn="r">
              <a:lnSpc>
                <a:spcPts val="2700"/>
              </a:lnSpc>
              <a:spcAft>
                <a:spcPts val="0"/>
              </a:spcAft>
            </a:pP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548680"/>
            <a:ext cx="9144000" cy="6309320"/>
          </a:xfrm>
        </p:spPr>
        <p:txBody>
          <a:bodyPr>
            <a:normAutofit/>
          </a:bodyPr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2400" b="1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Цель БЖЧ </a:t>
            </a:r>
            <a:r>
              <a:rPr lang="ru-RU" sz="1800" dirty="0" smtClean="0">
                <a:solidFill>
                  <a:schemeClr val="tx1"/>
                </a:solidFill>
                <a:ea typeface="Calibri"/>
                <a:cs typeface="Times New Roman"/>
              </a:rPr>
              <a:t>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сформировать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научные знания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об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опасных и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вредных факторах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процессах; о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современных методах выявления и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прогнозирования опасностей; о законодательных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 нормативно-технических актах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в обеспечении безопасности жизнедеятельности.</a:t>
            </a:r>
          </a:p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Предметом </a:t>
            </a:r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изучения БЖЧ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является среда обитания человека, т.е. условия его существования.</a:t>
            </a:r>
          </a:p>
          <a:p>
            <a:pPr algn="just"/>
            <a:r>
              <a:rPr lang="ru-RU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Среда </a:t>
            </a:r>
            <a:r>
              <a:rPr lang="ru-RU" sz="2400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обитания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совокупность физических, химических, биологических, социальных факторов, оказывающих прямое или косвенное воздействие на сам организм или его потомство.</a:t>
            </a:r>
          </a:p>
          <a:p>
            <a:pPr algn="just"/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443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980728"/>
          </a:xfrm>
        </p:spPr>
        <p:txBody>
          <a:bodyPr>
            <a:noAutofit/>
          </a:bodyPr>
          <a:lstStyle/>
          <a:p>
            <a:pPr indent="450215" algn="r">
              <a:lnSpc>
                <a:spcPts val="2700"/>
              </a:lnSpc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Решение задач обеспечения безопасности жизнедеятельности включает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исследование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опасностей, действующих в среде обитания человека,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их идентификация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, классификация и квантификация;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анализ опасностей и причин;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разработку и реализацию наиболее эффективных систем и методов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защиты от 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опасностей;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формирование систем контроля опасностей и управление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состоянием  безопасности </a:t>
            </a:r>
            <a:r>
              <a:rPr lang="ru-RU" sz="2400" spc="-10" dirty="0" err="1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техносферы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;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разработку и реализацию мер по ликвидации последствий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проявления опасностей</a:t>
            </a: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;</a:t>
            </a:r>
          </a:p>
          <a:p>
            <a:pPr marL="342900" indent="-34290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spc="-10" dirty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организацию обучения населения основам </a:t>
            </a:r>
            <a:r>
              <a:rPr lang="ru-RU" sz="2400" spc="-10" dirty="0" smtClean="0">
                <a:solidFill>
                  <a:schemeClr val="tx1"/>
                </a:solidFill>
                <a:latin typeface="Times New Roman"/>
                <a:ea typeface="Calibri"/>
                <a:cs typeface="Times New Roman"/>
              </a:rPr>
              <a:t>безопасности.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85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 indent="450215">
              <a:lnSpc>
                <a:spcPts val="2700"/>
              </a:lnSpc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ОСНОВНЫЕ ПОНЯТИЯ 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ОПРЕДЕЛЕНИЯ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БЖЧ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Безопасность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 состояние деятельности, при котором с определенной вероятностью исключено </a:t>
            </a:r>
            <a:r>
              <a:rPr lang="ru-RU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проявле¬ние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опасностей, или отсутствие чрезмерной опасности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Опасность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— явления, процессы, объекты, свойства предметов, способные в определенных условиях причинить ущерб здоровью человека. 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Идентификация 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— процесс распознавания образа опасности, установления возможных причин,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пространственных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временных координат, вероятности проявления, величины и последствий опасности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ru-RU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Признаки, определяющие опасность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угроза для жизни; возможность нанесения ущерба здоровью; нарушение условий нормального функционирования органов и систем человека.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Критерии безопасности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– это ограничения на концентрации веществ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потоки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энергий в жизненном пространстве, а при авариях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допустимая вероятность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(риск) возникновения подобного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74969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 indent="450215">
              <a:lnSpc>
                <a:spcPts val="2700"/>
              </a:lnSpc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ОСНОВНЫЕ ПОНЯТИЯ И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ОПРЕДЕЛЕНИЯ</a:t>
            </a: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БЖЧ</a:t>
            </a:r>
            <a:endParaRPr lang="ru-RU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lvl="0" algn="just"/>
            <a:r>
              <a:rPr lang="ru-RU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Риск 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- вероятность реализации негативного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последствия (опасности) 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в 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зоне пребывания 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человека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 algn="just"/>
            <a:r>
              <a:rPr lang="ru-RU" sz="24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Здоровье</a:t>
            </a:r>
            <a:r>
              <a:rPr lang="ru-RU" sz="24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естественное состояние организма, характеризующееся его уравновешенностью с окружающей средой и отсутствием каких-либо болезненных изменений.</a:t>
            </a:r>
          </a:p>
          <a:p>
            <a:pPr algn="just"/>
            <a:r>
              <a:rPr lang="ru-RU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Деятельность —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специфическая человеческая форма активного отношения к окружающему миру,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содержание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которой составляет его целесообразное изменение и преобразование.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just"/>
            <a:r>
              <a:rPr lang="ru-RU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Гомосфера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– пространство, где находится человек в процессе конкретной деятельности.</a:t>
            </a:r>
          </a:p>
          <a:p>
            <a:pPr lvl="0" algn="just"/>
            <a:r>
              <a:rPr lang="ru-RU" sz="24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Ноксосфера</a:t>
            </a:r>
            <a:r>
              <a:rPr lang="ru-RU" sz="2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– пространство, в котором проявляются опасности, т.е. постоянно или периодически существует опасный или вредный фактор.</a:t>
            </a:r>
          </a:p>
          <a:p>
            <a:pPr algn="just"/>
            <a:r>
              <a:rPr lang="ru-RU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Техносфера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среда обитания, созданная человеком. </a:t>
            </a:r>
            <a:endParaRPr lang="ru-RU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378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 indent="450215">
              <a:lnSpc>
                <a:spcPts val="2700"/>
              </a:lnSpc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Принципы, методы и средства обеспечения безопасности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/>
          </a:bodyPr>
          <a:lstStyle/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Принципы БЖЧ:</a:t>
            </a:r>
            <a:endParaRPr lang="ru-RU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ориентирующие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(принцип системного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подхода, профессионального отбора, принцип нормирования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негативных воздействий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др.)</a:t>
            </a:r>
          </a:p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управленческие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(принцип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контроля, принцип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стимулирования деятельности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направленной на повышение безопасности, принципы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ответственности и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др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.)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организационные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(защита временем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когда регламентируется время, в течение которого допускается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воздействие на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человека негативных факторов, принцип рациональной организации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труда, рациональных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режимов работы, организация санитарно-защитных зон и др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.)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 технические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(использование технических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решений для повышения 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безопасности, например, защита </a:t>
            </a:r>
            <a:r>
              <a:rPr lang="ru-RU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количеством (</a:t>
            </a:r>
            <a:r>
              <a:rPr lang="ru-RU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снижение интенсивности шума). </a:t>
            </a:r>
            <a:endParaRPr lang="ru-RU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3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836712"/>
          </a:xfrm>
        </p:spPr>
        <p:txBody>
          <a:bodyPr>
            <a:noAutofit/>
          </a:bodyPr>
          <a:lstStyle/>
          <a:p>
            <a:pPr indent="450215">
              <a:lnSpc>
                <a:spcPts val="2700"/>
              </a:lnSpc>
              <a:spcAft>
                <a:spcPts val="0"/>
              </a:spcAft>
            </a:pPr>
            <a:r>
              <a:rPr lang="ru-RU" sz="2800" b="1" dirty="0">
                <a:latin typeface="Times New Roman" pitchFamily="18" charset="0"/>
                <a:cs typeface="Times New Roman" pitchFamily="18" charset="0"/>
              </a:rPr>
              <a:t>Принципы, методы и средства обеспечения безопасности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836712"/>
            <a:ext cx="9144000" cy="6021288"/>
          </a:xfrm>
        </p:spPr>
        <p:txBody>
          <a:bodyPr>
            <a:normAutofit fontScale="92500"/>
          </a:bodyPr>
          <a:lstStyle/>
          <a:p>
            <a:pPr lvl="0" indent="450215" algn="just">
              <a:lnSpc>
                <a:spcPct val="115000"/>
              </a:lnSpc>
            </a:pPr>
            <a:r>
              <a:rPr lang="ru-RU" sz="2400" b="1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Методы БЖД 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– способы достижения </a:t>
            </a:r>
            <a:r>
              <a:rPr lang="ru-RU" sz="2400" spc="-1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безопасности. Обеспечение 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безопасности может быть достигнуто реализацией трех основных </a:t>
            </a:r>
            <a:r>
              <a:rPr lang="ru-RU" sz="2400" spc="-1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методов. </a:t>
            </a:r>
          </a:p>
          <a:p>
            <a:pPr lvl="0" indent="450215" algn="just">
              <a:lnSpc>
                <a:spcPct val="115000"/>
              </a:lnSpc>
            </a:pPr>
            <a:r>
              <a:rPr lang="ru-RU" sz="2400" b="1" spc="-10" dirty="0" smtClean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Метод </a:t>
            </a:r>
            <a:r>
              <a:rPr lang="ru-RU" sz="2400" b="1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А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состоит в пространственном разделении рабочей зоны, где находится человек в процессе деятельности (гомосфера), и пространства, в котором постоянно или периодически возникают опасности (</a:t>
            </a:r>
            <a:r>
              <a:rPr lang="ru-RU" sz="2400" spc="-1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ноксосфера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).</a:t>
            </a:r>
            <a:endParaRPr lang="ru-RU" sz="18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indent="450215" algn="just">
              <a:lnSpc>
                <a:spcPct val="115000"/>
              </a:lnSpc>
            </a:pPr>
            <a:r>
              <a:rPr lang="ru-RU" sz="2400" b="1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Метод Б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заключается в нормализации </a:t>
            </a:r>
            <a:r>
              <a:rPr lang="ru-RU" sz="2400" spc="-10" dirty="0" err="1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ноксосферы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путем исключения опасностей, используя комплекс средств защиты.</a:t>
            </a:r>
            <a:endParaRPr lang="ru-RU" sz="18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indent="450215" algn="just">
              <a:lnSpc>
                <a:spcPct val="115000"/>
              </a:lnSpc>
            </a:pPr>
            <a:r>
              <a:rPr lang="ru-RU" sz="2400" b="1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Метод В</a:t>
            </a:r>
            <a:r>
              <a:rPr lang="ru-RU" sz="2400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 включает систему приемов и средств, направленных на адаптацию человека к соответствующей среде и повышению его защищенности (обучение, использование средств индивидуальной защиты, профессиональный отбор)</a:t>
            </a:r>
            <a:endParaRPr lang="ru-RU" sz="1800" dirty="0">
              <a:solidFill>
                <a:prstClr val="black"/>
              </a:solidFill>
              <a:ea typeface="Calibri"/>
              <a:cs typeface="Times New Roman"/>
            </a:endParaRPr>
          </a:p>
          <a:p>
            <a:pPr lvl="0" indent="450215" algn="just">
              <a:lnSpc>
                <a:spcPct val="115000"/>
              </a:lnSpc>
            </a:pPr>
            <a:r>
              <a:rPr lang="ru-RU" sz="2400" i="1" spc="-10" dirty="0">
                <a:solidFill>
                  <a:prstClr val="black"/>
                </a:solidFill>
                <a:latin typeface="Times New Roman"/>
                <a:ea typeface="Calibri"/>
                <a:cs typeface="Times New Roman"/>
              </a:rPr>
              <a:t>На практике для решения вопросов безопасности используется комбинация этих методов.</a:t>
            </a:r>
            <a:endParaRPr lang="ru-RU" sz="1800" i="1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17983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6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8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0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1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13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2499</Words>
  <Application>Microsoft Office PowerPoint</Application>
  <PresentationFormat>Экран (4:3)</PresentationFormat>
  <Paragraphs>173</Paragraphs>
  <Slides>33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10</vt:i4>
      </vt:variant>
      <vt:variant>
        <vt:lpstr>Заголовки слайдов</vt:lpstr>
      </vt:variant>
      <vt:variant>
        <vt:i4>33</vt:i4>
      </vt:variant>
    </vt:vector>
  </HeadingPairs>
  <TitlesOfParts>
    <vt:vector size="49" baseType="lpstr">
      <vt:lpstr>Arial</vt:lpstr>
      <vt:lpstr>Calibri</vt:lpstr>
      <vt:lpstr>Cambria Math</vt:lpstr>
      <vt:lpstr>OpenSans</vt:lpstr>
      <vt:lpstr>Symbol</vt:lpstr>
      <vt:lpstr>Times New Roman</vt:lpstr>
      <vt:lpstr>Тема Office</vt:lpstr>
      <vt:lpstr>3_Тема Office</vt:lpstr>
      <vt:lpstr>4_Тема Office</vt:lpstr>
      <vt:lpstr>5_Тема Office</vt:lpstr>
      <vt:lpstr>8_Тема Office</vt:lpstr>
      <vt:lpstr>10_Тема Office</vt:lpstr>
      <vt:lpstr>11_Тема Office</vt:lpstr>
      <vt:lpstr>12_Тема Office</vt:lpstr>
      <vt:lpstr>13_Тема Office</vt:lpstr>
      <vt:lpstr>6_Тема Office</vt:lpstr>
      <vt:lpstr>Лекция 1.  Предмет, цель и задачи дисциплины «Безопасность жизнедеятельности человека». </vt:lpstr>
      <vt:lpstr>Презентация PowerPoint</vt:lpstr>
      <vt:lpstr>1.Предмет, цель и задачи дисциплины  «Безопасность жизнедеятельности человека».</vt:lpstr>
      <vt:lpstr>Презентация PowerPoint</vt:lpstr>
      <vt:lpstr>Решение задач обеспечения безопасности жизнедеятельности включает:</vt:lpstr>
      <vt:lpstr>ОСНОВНЫЕ ПОНЯТИЯ И ОПРЕДЕЛЕНИЯ БЖЧ</vt:lpstr>
      <vt:lpstr>ОСНОВНЫЕ ПОНЯТИЯ И ОПРЕДЕЛЕНИЯ БЖЧ</vt:lpstr>
      <vt:lpstr>Принципы, методы и средства обеспечения безопасности</vt:lpstr>
      <vt:lpstr>Принципы, методы и средства обеспечения безопасности</vt:lpstr>
      <vt:lpstr>Принципы, методы и средства обеспечения безопасности</vt:lpstr>
      <vt:lpstr>Любая деятельность человека потенциально опасна!</vt:lpstr>
      <vt:lpstr>ТАКСОНОМИЯ ОПАСНОСТЕЙ</vt:lpstr>
      <vt:lpstr>Идентификация опасностей</vt:lpstr>
      <vt:lpstr>Квантификация опасностей</vt:lpstr>
      <vt:lpstr>КОНЦЕПЦИЯ ПРИЕМЛЕМОГО (ДОПУСТИМОГО) РИСКА</vt:lpstr>
      <vt:lpstr>О с н о в н ы е   п о л о ж е н и я   т е о р и и   р и с к а</vt:lpstr>
      <vt:lpstr>КОНЦЕПЦИЯ ПРИЕМЛЕМОГО (ДОПУСТИМОГО) РИСКА</vt:lpstr>
      <vt:lpstr>Презентация PowerPoint</vt:lpstr>
      <vt:lpstr> Источники опасностей </vt:lpstr>
      <vt:lpstr> Источники опасностей </vt:lpstr>
      <vt:lpstr> Источники опасностей </vt:lpstr>
      <vt:lpstr> Источники опасностей </vt:lpstr>
      <vt:lpstr> Источники опасностей </vt:lpstr>
      <vt:lpstr> Источники опасностей </vt:lpstr>
      <vt:lpstr>Презентация PowerPoint</vt:lpstr>
      <vt:lpstr>.</vt:lpstr>
      <vt:lpstr>Продолжение вопроса 2.</vt:lpstr>
      <vt:lpstr>Презентация PowerPoint</vt:lpstr>
      <vt:lpstr>Физиологические аспекты безопасности жизнедеятельности человека</vt:lpstr>
      <vt:lpstr>Физиологические аспекты безопасности жизнедеятельности человека</vt:lpstr>
      <vt:lpstr>Физиологические аспекты безопасности жизнедеятельности человека</vt:lpstr>
      <vt:lpstr>Презентация PowerPoint</vt:lpstr>
      <vt:lpstr>Основные разделы в рамках изучения дисциплины БЖЧ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1.  Предмет, цель и задачи дисциплины «Безопасность жизнедеятельности человека».</dc:title>
  <dc:creator>INNA</dc:creator>
  <cp:lastModifiedBy>vit</cp:lastModifiedBy>
  <cp:revision>149</cp:revision>
  <dcterms:created xsi:type="dcterms:W3CDTF">2014-08-24T13:43:03Z</dcterms:created>
  <dcterms:modified xsi:type="dcterms:W3CDTF">2020-07-17T20:40:24Z</dcterms:modified>
</cp:coreProperties>
</file>