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7" r:id="rId5"/>
    <p:sldId id="260" r:id="rId6"/>
    <p:sldId id="266" r:id="rId7"/>
    <p:sldId id="262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34B"/>
    <a:srgbClr val="F05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86" d="100"/>
          <a:sy n="86" d="100"/>
        </p:scale>
        <p:origin x="691" y="82"/>
      </p:cViewPr>
      <p:guideLst>
        <p:guide orient="horz" pos="28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90B00-AF3D-4ACD-ACDE-630330470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CFE79D-95E7-45EB-A00E-A13C20653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697993-D460-435C-9C74-7AAFDC03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BA84-997D-4080-B10C-1A0B4B33C577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5B198E-7C7E-4A35-A289-C7D7DCCB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55F63B-D0AE-4916-943E-71629096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C966-9F72-494A-85D6-6E61460B2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74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2B172-000B-4AE9-AB6C-5B3A15EC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97A070-81F1-4920-B6E3-7A700384A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4AD9D9-7CA8-4507-93AB-D51F261F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BA84-997D-4080-B10C-1A0B4B33C577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9BBF06-5175-4DA7-8E90-D0468C3D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1FA7CD-CEF3-4053-9580-9D24A080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C966-9F72-494A-85D6-6E61460B2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7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C2463A7-BB92-4317-B3BC-98D90E4C4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15BDB53-8C9E-4BE4-81F4-E3B6D0001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203253-5F3A-4E78-A48F-32CB6177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BA84-997D-4080-B10C-1A0B4B33C577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4384F7-722C-4DAE-B4AD-A52518B0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5C5AAC-521E-416A-8686-FA305A82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C966-9F72-494A-85D6-6E61460B2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696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9">
            <a:extLst>
              <a:ext uri="{FF2B5EF4-FFF2-40B4-BE49-F238E27FC236}">
                <a16:creationId xmlns:a16="http://schemas.microsoft.com/office/drawing/2014/main" id="{F1DB2C0F-AAB6-40B8-8680-1871B79DD3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81675" y="0"/>
            <a:ext cx="6410325" cy="6857999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297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авнобедренный треугольник 14">
            <a:extLst>
              <a:ext uri="{FF2B5EF4-FFF2-40B4-BE49-F238E27FC236}">
                <a16:creationId xmlns:a16="http://schemas.microsoft.com/office/drawing/2014/main" id="{B0B5ED3D-57DE-42ED-BE5C-F21A7B8CA5C6}"/>
              </a:ext>
            </a:extLst>
          </p:cNvPr>
          <p:cNvSpPr/>
          <p:nvPr userDrawn="1"/>
        </p:nvSpPr>
        <p:spPr>
          <a:xfrm>
            <a:off x="8211000" y="1809000"/>
            <a:ext cx="405000" cy="34989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B809083B-4451-4809-A466-A78693F9AD34}"/>
              </a:ext>
            </a:extLst>
          </p:cNvPr>
          <p:cNvSpPr/>
          <p:nvPr userDrawn="1"/>
        </p:nvSpPr>
        <p:spPr>
          <a:xfrm>
            <a:off x="6874669" y="4686300"/>
            <a:ext cx="578644" cy="469106"/>
          </a:xfrm>
          <a:custGeom>
            <a:avLst/>
            <a:gdLst>
              <a:gd name="connsiteX0" fmla="*/ 578644 w 578644"/>
              <a:gd name="connsiteY0" fmla="*/ 0 h 469106"/>
              <a:gd name="connsiteX1" fmla="*/ 0 w 578644"/>
              <a:gd name="connsiteY1" fmla="*/ 469106 h 469106"/>
              <a:gd name="connsiteX2" fmla="*/ 207169 w 578644"/>
              <a:gd name="connsiteY2" fmla="*/ 0 h 469106"/>
              <a:gd name="connsiteX3" fmla="*/ 578644 w 578644"/>
              <a:gd name="connsiteY3" fmla="*/ 0 h 469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8644" h="469106">
                <a:moveTo>
                  <a:pt x="578644" y="0"/>
                </a:moveTo>
                <a:lnTo>
                  <a:pt x="0" y="469106"/>
                </a:lnTo>
                <a:lnTo>
                  <a:pt x="207169" y="0"/>
                </a:lnTo>
                <a:lnTo>
                  <a:pt x="57864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F1DB2C0F-AAB6-40B8-8680-1871B79DD3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81675" y="0"/>
            <a:ext cx="6410325" cy="6857999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30BF555C-A518-4231-9DB5-B17F7DC97C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1238" y="2573338"/>
            <a:ext cx="6442075" cy="1646237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A69C7849-E468-4B41-9E10-71060F43909A}"/>
              </a:ext>
            </a:extLst>
          </p:cNvPr>
          <p:cNvSpPr/>
          <p:nvPr userDrawn="1"/>
        </p:nvSpPr>
        <p:spPr>
          <a:xfrm>
            <a:off x="0" y="-10104"/>
            <a:ext cx="9246000" cy="6868103"/>
          </a:xfrm>
          <a:custGeom>
            <a:avLst/>
            <a:gdLst>
              <a:gd name="connsiteX0" fmla="*/ 0 w 9246000"/>
              <a:gd name="connsiteY0" fmla="*/ 0 h 6868103"/>
              <a:gd name="connsiteX1" fmla="*/ 6096000 w 9246000"/>
              <a:gd name="connsiteY1" fmla="*/ 0 h 6868103"/>
              <a:gd name="connsiteX2" fmla="*/ 6096000 w 9246000"/>
              <a:gd name="connsiteY2" fmla="*/ 2032 h 6868103"/>
              <a:gd name="connsiteX3" fmla="*/ 9246000 w 9246000"/>
              <a:gd name="connsiteY3" fmla="*/ 2032 h 6868103"/>
              <a:gd name="connsiteX4" fmla="*/ 6096000 w 9246000"/>
              <a:gd name="connsiteY4" fmla="*/ 6868103 h 6868103"/>
              <a:gd name="connsiteX5" fmla="*/ 0 w 9246000"/>
              <a:gd name="connsiteY5" fmla="*/ 6868103 h 686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6000" h="6868103">
                <a:moveTo>
                  <a:pt x="0" y="0"/>
                </a:moveTo>
                <a:lnTo>
                  <a:pt x="6096000" y="0"/>
                </a:lnTo>
                <a:lnTo>
                  <a:pt x="6096000" y="2032"/>
                </a:lnTo>
                <a:lnTo>
                  <a:pt x="9246000" y="2032"/>
                </a:lnTo>
                <a:lnTo>
                  <a:pt x="6096000" y="6868103"/>
                </a:lnTo>
                <a:lnTo>
                  <a:pt x="0" y="686810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E258292F-5689-4D79-9096-85D06BA49B7B}"/>
              </a:ext>
            </a:extLst>
          </p:cNvPr>
          <p:cNvSpPr/>
          <p:nvPr userDrawn="1"/>
        </p:nvSpPr>
        <p:spPr>
          <a:xfrm>
            <a:off x="835155" y="2158894"/>
            <a:ext cx="7780845" cy="2530106"/>
          </a:xfrm>
          <a:custGeom>
            <a:avLst/>
            <a:gdLst>
              <a:gd name="connsiteX0" fmla="*/ 0 w 7780845"/>
              <a:gd name="connsiteY0" fmla="*/ 0 h 2530106"/>
              <a:gd name="connsiteX1" fmla="*/ 7780845 w 7780845"/>
              <a:gd name="connsiteY1" fmla="*/ 0 h 2530106"/>
              <a:gd name="connsiteX2" fmla="*/ 6620089 w 7780845"/>
              <a:gd name="connsiteY2" fmla="*/ 2530106 h 2530106"/>
              <a:gd name="connsiteX3" fmla="*/ 0 w 7780845"/>
              <a:gd name="connsiteY3" fmla="*/ 2530106 h 253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80845" h="2530106">
                <a:moveTo>
                  <a:pt x="0" y="0"/>
                </a:moveTo>
                <a:lnTo>
                  <a:pt x="7780845" y="0"/>
                </a:lnTo>
                <a:lnTo>
                  <a:pt x="6620089" y="2530106"/>
                </a:lnTo>
                <a:lnTo>
                  <a:pt x="0" y="25301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956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DFDD1-73D5-463D-B7B9-B39F7B2F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87" y="370235"/>
            <a:ext cx="5625000" cy="6688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E1EF14B-4156-4532-A398-ABD8355C3859}"/>
              </a:ext>
            </a:extLst>
          </p:cNvPr>
          <p:cNvSpPr/>
          <p:nvPr userDrawn="1"/>
        </p:nvSpPr>
        <p:spPr>
          <a:xfrm>
            <a:off x="0" y="3429000"/>
            <a:ext cx="12192000" cy="3431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D7A1320A-1390-44C8-9D96-457E4E8D51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6000" y="365125"/>
            <a:ext cx="5220737" cy="6127750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98A2C93-7DAF-47FE-936C-C92361EFF2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6266" y="1309573"/>
            <a:ext cx="5625000" cy="211455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52985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DFDD1-73D5-463D-B7B9-B39F7B2F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35" y="375112"/>
            <a:ext cx="5625000" cy="6688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E1EF14B-4156-4532-A398-ABD8355C3859}"/>
              </a:ext>
            </a:extLst>
          </p:cNvPr>
          <p:cNvSpPr/>
          <p:nvPr userDrawn="1"/>
        </p:nvSpPr>
        <p:spPr>
          <a:xfrm>
            <a:off x="0" y="4149000"/>
            <a:ext cx="8976000" cy="27110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D7A1320A-1390-44C8-9D96-457E4E8D51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65631" y="375112"/>
            <a:ext cx="5220737" cy="6127750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98A2C93-7DAF-47FE-936C-C92361EFF2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9414" y="1314450"/>
            <a:ext cx="5625000" cy="211455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43738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DFAA08-4FC2-45F2-AA2E-AE1BA6DBE2C1}"/>
              </a:ext>
            </a:extLst>
          </p:cNvPr>
          <p:cNvSpPr/>
          <p:nvPr userDrawn="1"/>
        </p:nvSpPr>
        <p:spPr>
          <a:xfrm>
            <a:off x="6861000" y="0"/>
            <a:ext cx="5326567" cy="68600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DFDD1-73D5-463D-B7B9-B39F7B2F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35" y="375112"/>
            <a:ext cx="5625000" cy="6688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E1EF14B-4156-4532-A398-ABD8355C3859}"/>
              </a:ext>
            </a:extLst>
          </p:cNvPr>
          <p:cNvSpPr/>
          <p:nvPr userDrawn="1"/>
        </p:nvSpPr>
        <p:spPr>
          <a:xfrm>
            <a:off x="0" y="5184000"/>
            <a:ext cx="3531000" cy="16760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D7A1320A-1390-44C8-9D96-457E4E8D51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000" y="3699451"/>
            <a:ext cx="5758414" cy="2578862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98A2C93-7DAF-47FE-936C-C92361EFF2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9414" y="1314450"/>
            <a:ext cx="5625000" cy="211455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698726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DFDD1-73D5-463D-B7B9-B39F7B2F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800" y="3524662"/>
            <a:ext cx="5625000" cy="668887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E1EF14B-4156-4532-A398-ABD8355C3859}"/>
              </a:ext>
            </a:extLst>
          </p:cNvPr>
          <p:cNvSpPr/>
          <p:nvPr userDrawn="1"/>
        </p:nvSpPr>
        <p:spPr>
          <a:xfrm>
            <a:off x="0" y="0"/>
            <a:ext cx="5625000" cy="68600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D7A1320A-1390-44C8-9D96-457E4E8D51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000" y="504000"/>
            <a:ext cx="5758414" cy="5774313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98A2C93-7DAF-47FE-936C-C92361EFF2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3800" y="4374000"/>
            <a:ext cx="5625000" cy="211455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D6452CA5-8E82-4F87-9A80-16C5626D647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15125" y="145449"/>
            <a:ext cx="3640875" cy="292172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Рисунок 3">
            <a:extLst>
              <a:ext uri="{FF2B5EF4-FFF2-40B4-BE49-F238E27FC236}">
                <a16:creationId xmlns:a16="http://schemas.microsoft.com/office/drawing/2014/main" id="{A946F59B-B261-4BD0-B083-6D6BBD9636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125" y="145450"/>
            <a:ext cx="3640875" cy="292172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3090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DFAA08-4FC2-45F2-AA2E-AE1BA6DBE2C1}"/>
              </a:ext>
            </a:extLst>
          </p:cNvPr>
          <p:cNvSpPr/>
          <p:nvPr userDrawn="1"/>
        </p:nvSpPr>
        <p:spPr>
          <a:xfrm>
            <a:off x="0" y="-2032"/>
            <a:ext cx="5326567" cy="68600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DFDD1-73D5-463D-B7B9-B39F7B2F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296" y="3429000"/>
            <a:ext cx="5625000" cy="6688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D7A1320A-1390-44C8-9D96-457E4E8D51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000" y="549000"/>
            <a:ext cx="5445000" cy="5729313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98A2C93-7DAF-47FE-936C-C92361EFF2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87775" y="4368338"/>
            <a:ext cx="5625000" cy="211455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7CD30468-55AD-4246-A300-DB7B0F00172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30600" y="234001"/>
            <a:ext cx="8325400" cy="2790188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6853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9F06B0F-577D-4331-87CF-A0A833AA949D}"/>
              </a:ext>
            </a:extLst>
          </p:cNvPr>
          <p:cNvSpPr/>
          <p:nvPr userDrawn="1"/>
        </p:nvSpPr>
        <p:spPr>
          <a:xfrm>
            <a:off x="6861000" y="0"/>
            <a:ext cx="5326567" cy="68600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DFDD1-73D5-463D-B7B9-B39F7B2F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35" y="375112"/>
            <a:ext cx="4681065" cy="6688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98A2C93-7DAF-47FE-936C-C92361EFF2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9414" y="1314450"/>
            <a:ext cx="4681065" cy="211455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D7A1320A-1390-44C8-9D96-457E4E8D51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56000" y="375112"/>
            <a:ext cx="6299999" cy="612775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E1EF14B-4156-4532-A398-ABD8355C3859}"/>
              </a:ext>
            </a:extLst>
          </p:cNvPr>
          <p:cNvSpPr/>
          <p:nvPr userDrawn="1"/>
        </p:nvSpPr>
        <p:spPr>
          <a:xfrm>
            <a:off x="469414" y="4149000"/>
            <a:ext cx="8506586" cy="18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34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D882B2-034B-4145-B484-AAA1AE8C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D8F6E3-9820-406F-9F7D-BCD3D286F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B31CFE-D3EB-4BCC-8C1F-B5DDF7BE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BA84-997D-4080-B10C-1A0B4B33C577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389A23-67AB-42B8-B4A6-CD29D8C4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1C6045-8D36-40A1-9C6D-DE87FB64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C966-9F72-494A-85D6-6E61460B2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6096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DFAA08-4FC2-45F2-AA2E-AE1BA6DBE2C1}"/>
              </a:ext>
            </a:extLst>
          </p:cNvPr>
          <p:cNvSpPr/>
          <p:nvPr userDrawn="1"/>
        </p:nvSpPr>
        <p:spPr>
          <a:xfrm>
            <a:off x="0" y="-2032"/>
            <a:ext cx="6096000" cy="6860032"/>
          </a:xfrm>
          <a:prstGeom prst="rect">
            <a:avLst/>
          </a:prstGeom>
          <a:solidFill>
            <a:srgbClr val="1B3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DFDD1-73D5-463D-B7B9-B39F7B2F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00" y="323493"/>
            <a:ext cx="5625000" cy="668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98A2C93-7DAF-47FE-936C-C92361EFF2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5479" y="1262831"/>
            <a:ext cx="5625000" cy="5271676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AE8A562-A25C-4DC8-BAC6-CCC0577579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42063" y="323850"/>
            <a:ext cx="5603875" cy="638968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31730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9F06B0F-577D-4331-87CF-A0A833AA949D}"/>
              </a:ext>
            </a:extLst>
          </p:cNvPr>
          <p:cNvSpPr/>
          <p:nvPr userDrawn="1"/>
        </p:nvSpPr>
        <p:spPr>
          <a:xfrm>
            <a:off x="9606000" y="0"/>
            <a:ext cx="2806567" cy="68600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DFDD1-73D5-463D-B7B9-B39F7B2F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35" y="375112"/>
            <a:ext cx="6706065" cy="6688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98A2C93-7DAF-47FE-936C-C92361EFF2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9414" y="1314450"/>
            <a:ext cx="6706065" cy="211455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D7A1320A-1390-44C8-9D96-457E4E8D51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99958" y="365125"/>
            <a:ext cx="3961042" cy="612775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73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A733B-B67F-4D0F-8770-03412A88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DDA85B-AADA-46ED-A5AA-D35A66798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605E36-6CBE-4FA4-96E5-C97C64198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BA84-997D-4080-B10C-1A0B4B33C577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D25396-54DE-492D-9359-B5E63574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D3534F-0A7F-483E-8DA7-21E0E224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C966-9F72-494A-85D6-6E61460B2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41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EA8576-22B7-495B-9176-BD790D97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0357B8-EB67-4372-88B4-88FCFF7EF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C497D8-0B03-4691-A215-F5362C364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62F708-3C4F-42A3-B17E-652DA52C1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BA84-997D-4080-B10C-1A0B4B33C577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57200E-933C-4827-8F9D-FB5E96AE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7BC222-F9DF-4207-B43E-B479B536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C966-9F72-494A-85D6-6E61460B2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95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733213-AAC6-4A1B-8698-2A85AC7A1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417D5D-6E03-4713-8925-FDCABA499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C9B58B-7B36-4EED-BF73-CE412A409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D84CA64-D965-410A-A22A-95F39E31D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6169F5F-0DFF-4F48-8341-6A2030A84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018E87D-5DB1-4212-99CF-FEC09BE8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BA84-997D-4080-B10C-1A0B4B33C577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E583665-14A3-443C-A678-21B4B04C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BDED1F4-5815-43E8-8292-D644388C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C966-9F72-494A-85D6-6E61460B2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48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13576-431C-4B09-BE4C-4EEF3B49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7EDF2B8-07FE-4363-894B-DDC16E10C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BA84-997D-4080-B10C-1A0B4B33C577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28BB28-F4BD-4C23-9A0A-C8721DED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3742E95-FD50-4CB1-8087-8075551A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C966-9F72-494A-85D6-6E61460B2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15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A5E687E-9290-434A-B9E3-66F44D50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BA84-997D-4080-B10C-1A0B4B33C577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757BE17-C727-41FA-9CE8-470F7937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FFE86D-1A1C-46FE-ABEC-8D0D881A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C966-9F72-494A-85D6-6E61460B2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89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76A1A-2738-4B63-8FB7-6FADAE40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AE921-524E-4189-B3A7-567631602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627E12-8D6F-4DCA-A420-023E353B4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86BE03-035D-46A4-8C21-2563A2536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BA84-997D-4080-B10C-1A0B4B33C577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4DFDB8-B752-4066-9AA7-E4428B911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BBE450-BDAC-4239-BF11-4AD912A2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C966-9F72-494A-85D6-6E61460B2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29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1647D-B164-4F72-A5EE-B230808B2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98A3904-E15C-44A8-A376-F79C68BDA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B2AC89-146D-484D-BCEE-4426EC570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3BA88C-C8EB-41F4-9412-0F32B3933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BA84-997D-4080-B10C-1A0B4B33C577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8D5E48-2C13-4EE4-ADCD-A1D573E1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8E3DBC-1A08-44C9-84DA-15A2D7CE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C966-9F72-494A-85D6-6E61460B2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01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hyperlink" Target="https://presentation-creation.ru/" TargetMode="Externa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3EB23-0574-4CE6-BFEA-CC4DC7FD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1F8A9A-C586-4CD8-962C-D78C7D7C8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D3A135-84B4-404B-AEE2-C6066B294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3BA84-997D-4080-B10C-1A0B4B33C577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329958-3F0E-49D3-AB72-A2802AAD7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087078-49A2-4F1A-832C-0E14981C4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8C966-9F72-494A-85D6-6E61460B2F4A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23"/>
            <a:extLst>
              <a:ext uri="{FF2B5EF4-FFF2-40B4-BE49-F238E27FC236}">
                <a16:creationId xmlns:a16="http://schemas.microsoft.com/office/drawing/2014/main" id="{FDBE6CBF-8F53-497F-9017-32C565AD5EA7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0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8" r:id="rId12"/>
    <p:sldLayoutId id="2147483667" r:id="rId13"/>
    <p:sldLayoutId id="2147483660" r:id="rId14"/>
    <p:sldLayoutId id="2147483661" r:id="rId15"/>
    <p:sldLayoutId id="2147483662" r:id="rId16"/>
    <p:sldLayoutId id="2147483670" r:id="rId17"/>
    <p:sldLayoutId id="2147483663" r:id="rId18"/>
    <p:sldLayoutId id="2147483664" r:id="rId19"/>
    <p:sldLayoutId id="2147483665" r:id="rId20"/>
    <p:sldLayoutId id="214748366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D835DF8-ACB6-4ED8-BDE7-416BEA3D63D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14"/>
          <a:stretch/>
        </p:blipFill>
        <p:spPr>
          <a:xfrm>
            <a:off x="6096000" y="-10103"/>
            <a:ext cx="6096000" cy="6868104"/>
          </a:xfrm>
        </p:spPr>
      </p:pic>
      <p:sp>
        <p:nvSpPr>
          <p:cNvPr id="8" name="Текст 20">
            <a:extLst>
              <a:ext uri="{FF2B5EF4-FFF2-40B4-BE49-F238E27FC236}">
                <a16:creationId xmlns:a16="http://schemas.microsoft.com/office/drawing/2014/main" id="{1FBFB381-328C-4790-8FB0-DCF0DC9A03AB}"/>
              </a:ext>
            </a:extLst>
          </p:cNvPr>
          <p:cNvSpPr txBox="1">
            <a:spLocks/>
          </p:cNvSpPr>
          <p:nvPr/>
        </p:nvSpPr>
        <p:spPr>
          <a:xfrm>
            <a:off x="1011238" y="2573338"/>
            <a:ext cx="6442075" cy="1646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indent="0" algn="ctr" defTabSz="914400" rtl="0" eaLnBrk="1" latinLnBrk="0" hangingPunct="1">
              <a:buFontTx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81B021BF-A146-4486-952C-321C2E738A90}"/>
              </a:ext>
            </a:extLst>
          </p:cNvPr>
          <p:cNvSpPr/>
          <p:nvPr/>
        </p:nvSpPr>
        <p:spPr>
          <a:xfrm>
            <a:off x="0" y="-10104"/>
            <a:ext cx="9246000" cy="6868104"/>
          </a:xfrm>
          <a:custGeom>
            <a:avLst/>
            <a:gdLst>
              <a:gd name="connsiteX0" fmla="*/ 0 w 9246000"/>
              <a:gd name="connsiteY0" fmla="*/ 0 h 6868103"/>
              <a:gd name="connsiteX1" fmla="*/ 6096000 w 9246000"/>
              <a:gd name="connsiteY1" fmla="*/ 0 h 6868103"/>
              <a:gd name="connsiteX2" fmla="*/ 6096000 w 9246000"/>
              <a:gd name="connsiteY2" fmla="*/ 2032 h 6868103"/>
              <a:gd name="connsiteX3" fmla="*/ 9246000 w 9246000"/>
              <a:gd name="connsiteY3" fmla="*/ 2032 h 6868103"/>
              <a:gd name="connsiteX4" fmla="*/ 6096000 w 9246000"/>
              <a:gd name="connsiteY4" fmla="*/ 6868103 h 6868103"/>
              <a:gd name="connsiteX5" fmla="*/ 0 w 9246000"/>
              <a:gd name="connsiteY5" fmla="*/ 6868103 h 686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6000" h="6868103">
                <a:moveTo>
                  <a:pt x="0" y="0"/>
                </a:moveTo>
                <a:lnTo>
                  <a:pt x="6096000" y="0"/>
                </a:lnTo>
                <a:lnTo>
                  <a:pt x="6096000" y="2032"/>
                </a:lnTo>
                <a:lnTo>
                  <a:pt x="9246000" y="2032"/>
                </a:lnTo>
                <a:lnTo>
                  <a:pt x="6096000" y="6868103"/>
                </a:lnTo>
                <a:lnTo>
                  <a:pt x="0" y="686810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93430012-BA3A-4636-B839-750794681A1D}"/>
              </a:ext>
            </a:extLst>
          </p:cNvPr>
          <p:cNvSpPr/>
          <p:nvPr/>
        </p:nvSpPr>
        <p:spPr>
          <a:xfrm>
            <a:off x="835155" y="2158894"/>
            <a:ext cx="7780845" cy="2530106"/>
          </a:xfrm>
          <a:custGeom>
            <a:avLst/>
            <a:gdLst>
              <a:gd name="connsiteX0" fmla="*/ 0 w 7780845"/>
              <a:gd name="connsiteY0" fmla="*/ 0 h 2530106"/>
              <a:gd name="connsiteX1" fmla="*/ 7780845 w 7780845"/>
              <a:gd name="connsiteY1" fmla="*/ 0 h 2530106"/>
              <a:gd name="connsiteX2" fmla="*/ 6620089 w 7780845"/>
              <a:gd name="connsiteY2" fmla="*/ 2530106 h 2530106"/>
              <a:gd name="connsiteX3" fmla="*/ 0 w 7780845"/>
              <a:gd name="connsiteY3" fmla="*/ 2530106 h 253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80845" h="2530106">
                <a:moveTo>
                  <a:pt x="0" y="0"/>
                </a:moveTo>
                <a:lnTo>
                  <a:pt x="7780845" y="0"/>
                </a:lnTo>
                <a:lnTo>
                  <a:pt x="6620089" y="2530106"/>
                </a:lnTo>
                <a:lnTo>
                  <a:pt x="0" y="25301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E9811CCE-425E-421D-906F-FDB5FF116926}"/>
              </a:ext>
            </a:extLst>
          </p:cNvPr>
          <p:cNvSpPr/>
          <p:nvPr/>
        </p:nvSpPr>
        <p:spPr>
          <a:xfrm>
            <a:off x="6874669" y="4686300"/>
            <a:ext cx="578644" cy="469106"/>
          </a:xfrm>
          <a:custGeom>
            <a:avLst/>
            <a:gdLst>
              <a:gd name="connsiteX0" fmla="*/ 578644 w 578644"/>
              <a:gd name="connsiteY0" fmla="*/ 0 h 469106"/>
              <a:gd name="connsiteX1" fmla="*/ 0 w 578644"/>
              <a:gd name="connsiteY1" fmla="*/ 469106 h 469106"/>
              <a:gd name="connsiteX2" fmla="*/ 207169 w 578644"/>
              <a:gd name="connsiteY2" fmla="*/ 0 h 469106"/>
              <a:gd name="connsiteX3" fmla="*/ 578644 w 578644"/>
              <a:gd name="connsiteY3" fmla="*/ 0 h 469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8644" h="469106">
                <a:moveTo>
                  <a:pt x="578644" y="0"/>
                </a:moveTo>
                <a:lnTo>
                  <a:pt x="0" y="469106"/>
                </a:lnTo>
                <a:lnTo>
                  <a:pt x="207169" y="0"/>
                </a:lnTo>
                <a:lnTo>
                  <a:pt x="57864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C3891D6C-164C-4F07-94B0-55B67C0190FD}"/>
              </a:ext>
            </a:extLst>
          </p:cNvPr>
          <p:cNvSpPr/>
          <p:nvPr/>
        </p:nvSpPr>
        <p:spPr>
          <a:xfrm>
            <a:off x="8211000" y="1809000"/>
            <a:ext cx="405000" cy="34989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DAF865-96F5-4176-9983-A7D572FF73F1}"/>
              </a:ext>
            </a:extLst>
          </p:cNvPr>
          <p:cNvSpPr txBox="1"/>
          <p:nvPr/>
        </p:nvSpPr>
        <p:spPr>
          <a:xfrm>
            <a:off x="1066003" y="2973003"/>
            <a:ext cx="67362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ТОРГОВАЯ ПРЕЗЕНТАЦИЯ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EFBDE64-F839-405B-9453-0BF1A806D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000" y="6064110"/>
            <a:ext cx="1217296" cy="68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7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4BF428D-7BA3-4802-812A-E47FC9D3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000" y="203719"/>
            <a:ext cx="5649463" cy="613711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+mn-lt"/>
              </a:rPr>
              <a:t>ПРЕДОСТАВЛЯЕМЫЕ УСЛУГИ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8A7E37-C3E4-4229-AD33-2534DF238E0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601193-4DEE-43CD-BF61-40FC1BD3BC48}"/>
              </a:ext>
            </a:extLst>
          </p:cNvPr>
          <p:cNvSpPr txBox="1"/>
          <p:nvPr/>
        </p:nvSpPr>
        <p:spPr>
          <a:xfrm>
            <a:off x="6796754" y="899122"/>
            <a:ext cx="3169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Разработка ПО на заказ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24174-3FA6-4E2C-8A8F-C8B4962D393E}"/>
              </a:ext>
            </a:extLst>
          </p:cNvPr>
          <p:cNvSpPr txBox="1"/>
          <p:nvPr/>
        </p:nvSpPr>
        <p:spPr>
          <a:xfrm>
            <a:off x="6766424" y="3675052"/>
            <a:ext cx="3424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Облачные сервисы и </a:t>
            </a:r>
            <a:r>
              <a:rPr lang="en-US" sz="2000" b="1" dirty="0">
                <a:solidFill>
                  <a:schemeClr val="bg1"/>
                </a:solidFill>
              </a:rPr>
              <a:t>DevOps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0B219379-28BC-4F58-A12D-861A2FBD1959}"/>
              </a:ext>
            </a:extLst>
          </p:cNvPr>
          <p:cNvSpPr/>
          <p:nvPr/>
        </p:nvSpPr>
        <p:spPr>
          <a:xfrm rot="2689455">
            <a:off x="6211526" y="3662713"/>
            <a:ext cx="470418" cy="4704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33B4D7-55CD-4317-8FCA-5F2A32EA4550}"/>
              </a:ext>
            </a:extLst>
          </p:cNvPr>
          <p:cNvSpPr txBox="1"/>
          <p:nvPr/>
        </p:nvSpPr>
        <p:spPr>
          <a:xfrm>
            <a:off x="6285216" y="3713256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0E7D5F3F-144E-48D6-8784-648E5AF3C93F}"/>
              </a:ext>
            </a:extLst>
          </p:cNvPr>
          <p:cNvSpPr/>
          <p:nvPr/>
        </p:nvSpPr>
        <p:spPr>
          <a:xfrm rot="2689455">
            <a:off x="6192004" y="2215253"/>
            <a:ext cx="470418" cy="4704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7290AD-53E8-4A63-A9BD-66A75BA5908D}"/>
              </a:ext>
            </a:extLst>
          </p:cNvPr>
          <p:cNvSpPr txBox="1"/>
          <p:nvPr/>
        </p:nvSpPr>
        <p:spPr>
          <a:xfrm>
            <a:off x="6276370" y="2265796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84A7F0B2-CE67-4929-A3BD-CD73A21F3484}"/>
              </a:ext>
            </a:extLst>
          </p:cNvPr>
          <p:cNvSpPr/>
          <p:nvPr/>
        </p:nvSpPr>
        <p:spPr>
          <a:xfrm rot="2689455">
            <a:off x="6216971" y="4387243"/>
            <a:ext cx="470418" cy="4704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C55E5D-2AD2-48D8-8861-EA2006D3BEEB}"/>
              </a:ext>
            </a:extLst>
          </p:cNvPr>
          <p:cNvSpPr txBox="1"/>
          <p:nvPr/>
        </p:nvSpPr>
        <p:spPr>
          <a:xfrm>
            <a:off x="6290660" y="4437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DD07A02A-A24B-4922-9EFA-BD761880AA2F}"/>
              </a:ext>
            </a:extLst>
          </p:cNvPr>
          <p:cNvSpPr/>
          <p:nvPr/>
        </p:nvSpPr>
        <p:spPr>
          <a:xfrm rot="2689455">
            <a:off x="6216971" y="5141832"/>
            <a:ext cx="470418" cy="4704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60F489-5D5B-4F75-9A1D-12BF4BEDF76B}"/>
              </a:ext>
            </a:extLst>
          </p:cNvPr>
          <p:cNvSpPr txBox="1"/>
          <p:nvPr/>
        </p:nvSpPr>
        <p:spPr>
          <a:xfrm>
            <a:off x="6290661" y="5192375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0A249197-B3AE-4C26-91D7-F3A353349391}"/>
              </a:ext>
            </a:extLst>
          </p:cNvPr>
          <p:cNvSpPr/>
          <p:nvPr/>
        </p:nvSpPr>
        <p:spPr>
          <a:xfrm rot="2689455">
            <a:off x="6211526" y="5902492"/>
            <a:ext cx="470418" cy="4704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F351B5-3B90-4C6C-80C0-D1F57FAEDC5E}"/>
              </a:ext>
            </a:extLst>
          </p:cNvPr>
          <p:cNvSpPr txBox="1"/>
          <p:nvPr/>
        </p:nvSpPr>
        <p:spPr>
          <a:xfrm>
            <a:off x="6285215" y="5953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A435A4A7-542C-4FA2-AB87-4865968B1E36}"/>
              </a:ext>
            </a:extLst>
          </p:cNvPr>
          <p:cNvSpPr/>
          <p:nvPr/>
        </p:nvSpPr>
        <p:spPr>
          <a:xfrm rot="2689455">
            <a:off x="6193395" y="867097"/>
            <a:ext cx="470418" cy="4704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362065-851F-475E-8BCB-AFA803E3364F}"/>
              </a:ext>
            </a:extLst>
          </p:cNvPr>
          <p:cNvSpPr txBox="1"/>
          <p:nvPr/>
        </p:nvSpPr>
        <p:spPr>
          <a:xfrm>
            <a:off x="6277761" y="917640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7BA48C47-A7A7-454B-B5C0-3316BA8619F1}"/>
              </a:ext>
            </a:extLst>
          </p:cNvPr>
          <p:cNvSpPr/>
          <p:nvPr/>
        </p:nvSpPr>
        <p:spPr>
          <a:xfrm rot="2689455">
            <a:off x="6192004" y="1529510"/>
            <a:ext cx="470418" cy="4704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908D99-1316-4F8A-8CA6-E21BB4FF8A05}"/>
              </a:ext>
            </a:extLst>
          </p:cNvPr>
          <p:cNvSpPr txBox="1"/>
          <p:nvPr/>
        </p:nvSpPr>
        <p:spPr>
          <a:xfrm>
            <a:off x="6276370" y="1580053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5A66F06A-2A0C-478D-BB5A-E89801EB60D7}"/>
              </a:ext>
            </a:extLst>
          </p:cNvPr>
          <p:cNvSpPr/>
          <p:nvPr/>
        </p:nvSpPr>
        <p:spPr>
          <a:xfrm rot="2689455">
            <a:off x="6204905" y="2905090"/>
            <a:ext cx="470418" cy="4704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0C074A-2F7C-4655-8AD5-15D4B49F4D75}"/>
              </a:ext>
            </a:extLst>
          </p:cNvPr>
          <p:cNvSpPr txBox="1"/>
          <p:nvPr/>
        </p:nvSpPr>
        <p:spPr>
          <a:xfrm>
            <a:off x="6289271" y="2955633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426188-9318-4CCB-9DA6-1B8ED959E98D}"/>
              </a:ext>
            </a:extLst>
          </p:cNvPr>
          <p:cNvSpPr txBox="1"/>
          <p:nvPr/>
        </p:nvSpPr>
        <p:spPr>
          <a:xfrm>
            <a:off x="6796755" y="1549275"/>
            <a:ext cx="258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Веб-разработка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43DF65-40CA-44C6-A49D-5E7D424ED33E}"/>
              </a:ext>
            </a:extLst>
          </p:cNvPr>
          <p:cNvSpPr txBox="1"/>
          <p:nvPr/>
        </p:nvSpPr>
        <p:spPr>
          <a:xfrm>
            <a:off x="6787005" y="2238631"/>
            <a:ext cx="258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Тестирование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60F691-01B2-4936-9F7D-E3814730D1F3}"/>
              </a:ext>
            </a:extLst>
          </p:cNvPr>
          <p:cNvSpPr txBox="1"/>
          <p:nvPr/>
        </p:nvSpPr>
        <p:spPr>
          <a:xfrm>
            <a:off x="6766424" y="2924855"/>
            <a:ext cx="3604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Обработка и анализ данных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CEC3BE-3541-43B6-87BB-01B1EA38F159}"/>
              </a:ext>
            </a:extLst>
          </p:cNvPr>
          <p:cNvSpPr txBox="1"/>
          <p:nvPr/>
        </p:nvSpPr>
        <p:spPr>
          <a:xfrm>
            <a:off x="6779370" y="4407008"/>
            <a:ext cx="3321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Мобильная разработка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21DA1DC-55D4-4B27-98C4-DBEB449A1903}"/>
              </a:ext>
            </a:extLst>
          </p:cNvPr>
          <p:cNvSpPr txBox="1"/>
          <p:nvPr/>
        </p:nvSpPr>
        <p:spPr>
          <a:xfrm>
            <a:off x="6759323" y="5157206"/>
            <a:ext cx="258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Salesforce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AD0B9E4-CB3A-4BD1-AE55-6A270CD2E8FC}"/>
              </a:ext>
            </a:extLst>
          </p:cNvPr>
          <p:cNvSpPr txBox="1"/>
          <p:nvPr/>
        </p:nvSpPr>
        <p:spPr>
          <a:xfrm>
            <a:off x="6775425" y="5922257"/>
            <a:ext cx="258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UX </a:t>
            </a:r>
            <a:r>
              <a:rPr lang="ru-RU" sz="2000" b="1" dirty="0">
                <a:solidFill>
                  <a:schemeClr val="bg1"/>
                </a:solidFill>
              </a:rPr>
              <a:t>и дизайн </a:t>
            </a:r>
          </a:p>
        </p:txBody>
      </p:sp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C864B109-F447-4207-A81B-C4B5D95EF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510574"/>
            <a:ext cx="1189133" cy="66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2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3DC61E7-D535-4B9F-B451-533E08D8C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414" y="418062"/>
            <a:ext cx="6121065" cy="668887"/>
          </a:xfrm>
        </p:spPr>
        <p:txBody>
          <a:bodyPr>
            <a:noAutofit/>
          </a:bodyPr>
          <a:lstStyle/>
          <a:p>
            <a:r>
              <a:rPr lang="ru-RU" sz="3600" b="1" dirty="0">
                <a:solidFill>
                  <a:schemeClr val="accent2"/>
                </a:solidFill>
              </a:rPr>
              <a:t>Мобильная разработка</a:t>
            </a:r>
            <a:endParaRPr lang="ru-RU" sz="3600" dirty="0">
              <a:solidFill>
                <a:schemeClr val="accent2"/>
              </a:solidFill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927B441C-7CA3-40D6-B928-421BE67E16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1517" y="1234711"/>
            <a:ext cx="3859483" cy="329940"/>
          </a:xfrm>
        </p:spPr>
        <p:txBody>
          <a:bodyPr>
            <a:normAutofit fontScale="92500" lnSpcReduction="10000"/>
          </a:bodyPr>
          <a:lstStyle/>
          <a:p>
            <a:r>
              <a:rPr lang="ru-RU" sz="1800" dirty="0"/>
              <a:t>НАТИВНАЯ </a:t>
            </a:r>
            <a:r>
              <a:rPr lang="ru-RU" sz="1900" dirty="0"/>
              <a:t>РАЗРАБОТКА</a:t>
            </a:r>
            <a:r>
              <a:rPr lang="ru-RU" sz="1800" dirty="0"/>
              <a:t> ПОД </a:t>
            </a:r>
            <a:r>
              <a:rPr lang="en-US" sz="1900" dirty="0"/>
              <a:t>ANDROID</a:t>
            </a:r>
            <a:endParaRPr lang="ru-RU" sz="1800" dirty="0"/>
          </a:p>
        </p:txBody>
      </p:sp>
      <p:sp>
        <p:nvSpPr>
          <p:cNvPr id="10" name="Текст 6">
            <a:extLst>
              <a:ext uri="{FF2B5EF4-FFF2-40B4-BE49-F238E27FC236}">
                <a16:creationId xmlns:a16="http://schemas.microsoft.com/office/drawing/2014/main" id="{9B5DE742-D163-465F-95DA-53353B48F368}"/>
              </a:ext>
            </a:extLst>
          </p:cNvPr>
          <p:cNvSpPr txBox="1">
            <a:spLocks/>
          </p:cNvSpPr>
          <p:nvPr/>
        </p:nvSpPr>
        <p:spPr>
          <a:xfrm>
            <a:off x="469414" y="4793312"/>
            <a:ext cx="5625000" cy="1709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solidFill>
                  <a:schemeClr val="bg1"/>
                </a:solidFill>
                <a:ea typeface="Calibri" panose="020F0502020204030204" pitchFamily="34" charset="0"/>
              </a:rPr>
              <a:t>Компания п</a:t>
            </a:r>
            <a:r>
              <a:rPr lang="ru-RU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омогает клиентам воспользоваться преимуществами современных технологий, не обременяя их бизнес.</a:t>
            </a:r>
          </a:p>
          <a:p>
            <a:r>
              <a:rPr lang="ru-RU" sz="18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Компания с</a:t>
            </a:r>
            <a:r>
              <a:rPr lang="ru-RU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оздает,  интегрирует и вносит инновации с помощью мобильных приложений для улучшения результативности бизнес-процессов.</a:t>
            </a:r>
            <a:endParaRPr lang="en-US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E63940-1751-46EF-93A2-C27AFA91D1C7}"/>
              </a:ext>
            </a:extLst>
          </p:cNvPr>
          <p:cNvSpPr txBox="1"/>
          <p:nvPr/>
        </p:nvSpPr>
        <p:spPr>
          <a:xfrm>
            <a:off x="381000" y="4283028"/>
            <a:ext cx="499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 Почему </a:t>
            </a:r>
            <a:r>
              <a:rPr lang="en-US" sz="2400" b="1" dirty="0" err="1">
                <a:solidFill>
                  <a:schemeClr val="bg1"/>
                </a:solidFill>
              </a:rPr>
              <a:t>ISsoft</a:t>
            </a:r>
            <a:r>
              <a:rPr lang="ru-RU" sz="2400" b="1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9890DD7-4687-4807-9E34-604A90BD1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414" y="1241812"/>
            <a:ext cx="224103" cy="266700"/>
          </a:xfrm>
          <a:prstGeom prst="rect">
            <a:avLst/>
          </a:prstGeom>
        </p:spPr>
      </p:pic>
      <p:sp>
        <p:nvSpPr>
          <p:cNvPr id="26" name="Текст 6">
            <a:extLst>
              <a:ext uri="{FF2B5EF4-FFF2-40B4-BE49-F238E27FC236}">
                <a16:creationId xmlns:a16="http://schemas.microsoft.com/office/drawing/2014/main" id="{6DE2B238-DCC2-48B4-9685-F48E792A3F89}"/>
              </a:ext>
            </a:extLst>
          </p:cNvPr>
          <p:cNvSpPr txBox="1">
            <a:spLocks/>
          </p:cNvSpPr>
          <p:nvPr/>
        </p:nvSpPr>
        <p:spPr>
          <a:xfrm>
            <a:off x="829735" y="1709887"/>
            <a:ext cx="3859483" cy="365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/>
              <a:t>НАТИВНАЯ РАЗРАБОТКА ПОД </a:t>
            </a:r>
            <a:r>
              <a:rPr lang="en-US" sz="1800" dirty="0"/>
              <a:t>iOS</a:t>
            </a:r>
            <a:endParaRPr lang="ru-RU" sz="1800" dirty="0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2EED2E30-7588-479A-AE63-2FA0695F3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632" y="1716988"/>
            <a:ext cx="224103" cy="266700"/>
          </a:xfrm>
          <a:prstGeom prst="rect">
            <a:avLst/>
          </a:prstGeom>
        </p:spPr>
      </p:pic>
      <p:sp>
        <p:nvSpPr>
          <p:cNvPr id="28" name="Текст 6">
            <a:extLst>
              <a:ext uri="{FF2B5EF4-FFF2-40B4-BE49-F238E27FC236}">
                <a16:creationId xmlns:a16="http://schemas.microsoft.com/office/drawing/2014/main" id="{D0283FEC-931A-42F4-A1E1-FD33EA96609C}"/>
              </a:ext>
            </a:extLst>
          </p:cNvPr>
          <p:cNvSpPr txBox="1">
            <a:spLocks/>
          </p:cNvSpPr>
          <p:nvPr/>
        </p:nvSpPr>
        <p:spPr>
          <a:xfrm>
            <a:off x="838213" y="2220171"/>
            <a:ext cx="5437787" cy="3299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/>
              <a:t>РАЗРАБОТКА МОБИЛЬНЫХ ПРИЛОЖЕНИЙ НА </a:t>
            </a:r>
            <a:r>
              <a:rPr lang="en-US" sz="1800" dirty="0"/>
              <a:t>Xamarin</a:t>
            </a:r>
            <a:r>
              <a:rPr lang="ru-RU" sz="1800" dirty="0"/>
              <a:t> 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04A58BE5-A398-4031-8B27-A66A7982E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110" y="2227272"/>
            <a:ext cx="224103" cy="266700"/>
          </a:xfrm>
          <a:prstGeom prst="rect">
            <a:avLst/>
          </a:prstGeom>
        </p:spPr>
      </p:pic>
      <p:sp>
        <p:nvSpPr>
          <p:cNvPr id="30" name="Текст 6">
            <a:extLst>
              <a:ext uri="{FF2B5EF4-FFF2-40B4-BE49-F238E27FC236}">
                <a16:creationId xmlns:a16="http://schemas.microsoft.com/office/drawing/2014/main" id="{2FF6D029-1BC9-46DF-BCB6-9C2EE727F50F}"/>
              </a:ext>
            </a:extLst>
          </p:cNvPr>
          <p:cNvSpPr txBox="1">
            <a:spLocks/>
          </p:cNvSpPr>
          <p:nvPr/>
        </p:nvSpPr>
        <p:spPr>
          <a:xfrm>
            <a:off x="826431" y="2695347"/>
            <a:ext cx="5437787" cy="329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/>
              <a:t>РАЗРАБОТКА </a:t>
            </a:r>
            <a:r>
              <a:rPr lang="ru-RU" sz="1900" dirty="0"/>
              <a:t>ГИБРИДНЫХ</a:t>
            </a:r>
            <a:r>
              <a:rPr lang="ru-RU" sz="1800" dirty="0"/>
              <a:t> </a:t>
            </a:r>
            <a:r>
              <a:rPr lang="ru-RU" sz="1900" dirty="0"/>
              <a:t>МОБИЛЬНЫХ</a:t>
            </a:r>
            <a:r>
              <a:rPr lang="ru-RU" sz="1800" dirty="0"/>
              <a:t> ПРИЛОЖЕНИЙ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EB0DC7E2-E26E-4E0C-A9A6-6297EAA11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2328" y="2702448"/>
            <a:ext cx="224103" cy="266700"/>
          </a:xfrm>
          <a:prstGeom prst="rect">
            <a:avLst/>
          </a:prstGeom>
        </p:spPr>
      </p:pic>
      <p:sp>
        <p:nvSpPr>
          <p:cNvPr id="32" name="Текст 6">
            <a:extLst>
              <a:ext uri="{FF2B5EF4-FFF2-40B4-BE49-F238E27FC236}">
                <a16:creationId xmlns:a16="http://schemas.microsoft.com/office/drawing/2014/main" id="{B26B2137-1BA5-432F-8218-4E65704A6152}"/>
              </a:ext>
            </a:extLst>
          </p:cNvPr>
          <p:cNvSpPr txBox="1">
            <a:spLocks/>
          </p:cNvSpPr>
          <p:nvPr/>
        </p:nvSpPr>
        <p:spPr>
          <a:xfrm>
            <a:off x="838213" y="3205631"/>
            <a:ext cx="5220737" cy="3299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/>
              <a:t>РАЗРАБОТКА ПРОГРЕССИВНЫХ </a:t>
            </a:r>
            <a:r>
              <a:rPr lang="en-US" sz="1800" dirty="0"/>
              <a:t>WEB-</a:t>
            </a:r>
            <a:r>
              <a:rPr lang="ru-RU" sz="1800" dirty="0"/>
              <a:t>ПРИЛОЖЕНИЙ</a:t>
            </a: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6BA7759-8274-40E0-8B25-A27A6C8EB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110" y="3212732"/>
            <a:ext cx="224103" cy="266700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A191EEDB-5838-454B-BE2B-127B0049297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/>
          <a:srcRect l="15041" r="15041"/>
          <a:stretch/>
        </p:blipFill>
        <p:spPr/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7EA0F3B-09E8-4EF9-BCC6-A4CF05020C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378" y="491943"/>
            <a:ext cx="1189133" cy="66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6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B356703-6718-4096-979E-75C8910B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/>
              <a:t>Основные и важные для потребителя характеристики</a:t>
            </a:r>
            <a:endParaRPr lang="ru-RU" sz="3600" dirty="0">
              <a:solidFill>
                <a:schemeClr val="accent2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CBA4B2B-7A20-42ED-A0CC-DE94FD05940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61023" y="406203"/>
            <a:ext cx="3961042" cy="612775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5FF915-C8A5-4583-8183-5F355A51380B}"/>
              </a:ext>
            </a:extLst>
          </p:cNvPr>
          <p:cNvSpPr txBox="1"/>
          <p:nvPr/>
        </p:nvSpPr>
        <p:spPr>
          <a:xfrm>
            <a:off x="1209430" y="1788824"/>
            <a:ext cx="2583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Техническая </a:t>
            </a:r>
          </a:p>
          <a:p>
            <a:r>
              <a:rPr lang="ru-RU" sz="2000" b="1" dirty="0"/>
              <a:t>экспертиза 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F20FA84D-2D85-48FC-8112-CE1A01B3A4DC}"/>
              </a:ext>
            </a:extLst>
          </p:cNvPr>
          <p:cNvSpPr/>
          <p:nvPr/>
        </p:nvSpPr>
        <p:spPr>
          <a:xfrm rot="2689455">
            <a:off x="524027" y="1804936"/>
            <a:ext cx="613694" cy="613694"/>
          </a:xfrm>
          <a:prstGeom prst="roundRect">
            <a:avLst/>
          </a:prstGeom>
          <a:solidFill>
            <a:srgbClr val="F05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1B6907-BFD2-4D10-94E7-BD13B53449F3}"/>
              </a:ext>
            </a:extLst>
          </p:cNvPr>
          <p:cNvSpPr txBox="1"/>
          <p:nvPr/>
        </p:nvSpPr>
        <p:spPr>
          <a:xfrm>
            <a:off x="583049" y="1880950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F8D4F419-C985-4128-A704-3C52C365C35A}"/>
              </a:ext>
            </a:extLst>
          </p:cNvPr>
          <p:cNvSpPr/>
          <p:nvPr/>
        </p:nvSpPr>
        <p:spPr>
          <a:xfrm rot="2689455">
            <a:off x="3813019" y="1795131"/>
            <a:ext cx="613694" cy="613694"/>
          </a:xfrm>
          <a:prstGeom prst="roundRect">
            <a:avLst/>
          </a:prstGeom>
          <a:solidFill>
            <a:srgbClr val="F05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2831F4-2FD4-4876-BA0C-2C24EA34A8CF}"/>
              </a:ext>
            </a:extLst>
          </p:cNvPr>
          <p:cNvSpPr txBox="1"/>
          <p:nvPr/>
        </p:nvSpPr>
        <p:spPr>
          <a:xfrm>
            <a:off x="3872041" y="1871145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0</a:t>
            </a:r>
            <a:r>
              <a:rPr lang="en-US" sz="2400" b="1" dirty="0">
                <a:solidFill>
                  <a:schemeClr val="bg1"/>
                </a:solidFill>
              </a:rPr>
              <a:t>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43D9D9-9E4D-41D5-B45B-1D50FE53F641}"/>
              </a:ext>
            </a:extLst>
          </p:cNvPr>
          <p:cNvSpPr txBox="1"/>
          <p:nvPr/>
        </p:nvSpPr>
        <p:spPr>
          <a:xfrm>
            <a:off x="4553812" y="2872517"/>
            <a:ext cx="3466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Экономическая </a:t>
            </a:r>
          </a:p>
          <a:p>
            <a:r>
              <a:rPr lang="ru-RU" sz="2000" b="1" dirty="0"/>
              <a:t>эффективность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77428C-C8E3-4F13-9B07-D952BAE0A625}"/>
              </a:ext>
            </a:extLst>
          </p:cNvPr>
          <p:cNvSpPr txBox="1"/>
          <p:nvPr/>
        </p:nvSpPr>
        <p:spPr>
          <a:xfrm>
            <a:off x="4532799" y="1776048"/>
            <a:ext cx="2814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Инновационные </a:t>
            </a:r>
          </a:p>
          <a:p>
            <a:r>
              <a:rPr lang="ru-RU" sz="2000" b="1" dirty="0"/>
              <a:t>решения </a:t>
            </a: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F5F87BF2-0E8C-464F-83CE-C51FC1C29FBF}"/>
              </a:ext>
            </a:extLst>
          </p:cNvPr>
          <p:cNvSpPr/>
          <p:nvPr/>
        </p:nvSpPr>
        <p:spPr>
          <a:xfrm rot="2689455">
            <a:off x="524027" y="2891321"/>
            <a:ext cx="613694" cy="613694"/>
          </a:xfrm>
          <a:prstGeom prst="roundRect">
            <a:avLst/>
          </a:prstGeom>
          <a:solidFill>
            <a:srgbClr val="F05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9A0B0-321F-4F30-810F-91242B5866DA}"/>
              </a:ext>
            </a:extLst>
          </p:cNvPr>
          <p:cNvSpPr txBox="1"/>
          <p:nvPr/>
        </p:nvSpPr>
        <p:spPr>
          <a:xfrm>
            <a:off x="583049" y="2967335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0</a:t>
            </a:r>
            <a:r>
              <a:rPr lang="en-US" sz="2400" b="1" dirty="0">
                <a:solidFill>
                  <a:schemeClr val="bg1"/>
                </a:solidFill>
              </a:rPr>
              <a:t>3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BE62978E-6718-466A-A7ED-6ED7E3E382A8}"/>
              </a:ext>
            </a:extLst>
          </p:cNvPr>
          <p:cNvSpPr/>
          <p:nvPr/>
        </p:nvSpPr>
        <p:spPr>
          <a:xfrm rot="2689455">
            <a:off x="3813019" y="2881516"/>
            <a:ext cx="613694" cy="613694"/>
          </a:xfrm>
          <a:prstGeom prst="roundRect">
            <a:avLst/>
          </a:prstGeom>
          <a:solidFill>
            <a:srgbClr val="F05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6965E1-1479-4AB8-84E3-78DE6CC0D84E}"/>
              </a:ext>
            </a:extLst>
          </p:cNvPr>
          <p:cNvSpPr txBox="1"/>
          <p:nvPr/>
        </p:nvSpPr>
        <p:spPr>
          <a:xfrm>
            <a:off x="3872041" y="2957530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0</a:t>
            </a:r>
            <a:r>
              <a:rPr lang="en-US" sz="2400" b="1" dirty="0">
                <a:solidFill>
                  <a:schemeClr val="bg1"/>
                </a:solidFill>
              </a:rPr>
              <a:t>4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93CAC0-47EB-4D3B-B7D4-7CA88D453910}"/>
              </a:ext>
            </a:extLst>
          </p:cNvPr>
          <p:cNvSpPr txBox="1"/>
          <p:nvPr/>
        </p:nvSpPr>
        <p:spPr>
          <a:xfrm>
            <a:off x="4532799" y="3960942"/>
            <a:ext cx="3606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Индивидуальный </a:t>
            </a:r>
          </a:p>
          <a:p>
            <a:r>
              <a:rPr lang="ru-RU" sz="2000" b="1" dirty="0"/>
              <a:t>подход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2C177D-69FA-4FF9-92B0-AC79992235DD}"/>
              </a:ext>
            </a:extLst>
          </p:cNvPr>
          <p:cNvSpPr txBox="1"/>
          <p:nvPr/>
        </p:nvSpPr>
        <p:spPr>
          <a:xfrm>
            <a:off x="1213966" y="4067954"/>
            <a:ext cx="2583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Кибербезопасность</a:t>
            </a:r>
            <a:r>
              <a:rPr lang="ru-RU" sz="2400" b="1" dirty="0"/>
              <a:t> </a:t>
            </a: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9E4AA8DB-6AB7-47C5-8D1E-1BCCC6DA9EF6}"/>
              </a:ext>
            </a:extLst>
          </p:cNvPr>
          <p:cNvSpPr/>
          <p:nvPr/>
        </p:nvSpPr>
        <p:spPr>
          <a:xfrm rot="2689455">
            <a:off x="541908" y="3987067"/>
            <a:ext cx="613694" cy="613694"/>
          </a:xfrm>
          <a:prstGeom prst="roundRect">
            <a:avLst/>
          </a:prstGeom>
          <a:solidFill>
            <a:srgbClr val="F05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F82650-4443-49C2-87EE-1DDA0213A348}"/>
              </a:ext>
            </a:extLst>
          </p:cNvPr>
          <p:cNvSpPr txBox="1"/>
          <p:nvPr/>
        </p:nvSpPr>
        <p:spPr>
          <a:xfrm>
            <a:off x="600930" y="4063081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0</a:t>
            </a:r>
            <a:r>
              <a:rPr lang="en-US" sz="2400" b="1" dirty="0">
                <a:solidFill>
                  <a:schemeClr val="bg1"/>
                </a:solidFill>
              </a:rPr>
              <a:t>5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87089419-7EA6-47EC-86E9-7A8B61AAE3BE}"/>
              </a:ext>
            </a:extLst>
          </p:cNvPr>
          <p:cNvSpPr/>
          <p:nvPr/>
        </p:nvSpPr>
        <p:spPr>
          <a:xfrm rot="2689455">
            <a:off x="3830900" y="3977262"/>
            <a:ext cx="613694" cy="613694"/>
          </a:xfrm>
          <a:prstGeom prst="roundRect">
            <a:avLst/>
          </a:prstGeom>
          <a:solidFill>
            <a:srgbClr val="F05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F18210-1F93-4AD4-9726-C90BD41866F1}"/>
              </a:ext>
            </a:extLst>
          </p:cNvPr>
          <p:cNvSpPr txBox="1"/>
          <p:nvPr/>
        </p:nvSpPr>
        <p:spPr>
          <a:xfrm>
            <a:off x="3889922" y="4053276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0</a:t>
            </a:r>
            <a:r>
              <a:rPr lang="en-US" sz="2400" b="1" dirty="0">
                <a:solidFill>
                  <a:schemeClr val="bg1"/>
                </a:solidFill>
              </a:rPr>
              <a:t>6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B3759B-606F-4C48-900C-379D486FB0B6}"/>
              </a:ext>
            </a:extLst>
          </p:cNvPr>
          <p:cNvSpPr txBox="1"/>
          <p:nvPr/>
        </p:nvSpPr>
        <p:spPr>
          <a:xfrm>
            <a:off x="4559281" y="5056689"/>
            <a:ext cx="2583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Качество и </a:t>
            </a:r>
          </a:p>
          <a:p>
            <a:r>
              <a:rPr lang="ru-RU" sz="2000" b="1" dirty="0"/>
              <a:t>репутация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7E918B-5084-46BA-BFDF-95E44748100F}"/>
              </a:ext>
            </a:extLst>
          </p:cNvPr>
          <p:cNvSpPr txBox="1"/>
          <p:nvPr/>
        </p:nvSpPr>
        <p:spPr>
          <a:xfrm>
            <a:off x="1238216" y="5045464"/>
            <a:ext cx="2583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Широкий </a:t>
            </a:r>
          </a:p>
          <a:p>
            <a:r>
              <a:rPr lang="ru-RU" sz="2000" b="1" dirty="0"/>
              <a:t>спектр услуг </a:t>
            </a:r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64C10E4E-D957-4480-864C-6DDD0F590A67}"/>
              </a:ext>
            </a:extLst>
          </p:cNvPr>
          <p:cNvSpPr/>
          <p:nvPr/>
        </p:nvSpPr>
        <p:spPr>
          <a:xfrm rot="2689455">
            <a:off x="553290" y="5061785"/>
            <a:ext cx="613694" cy="613694"/>
          </a:xfrm>
          <a:prstGeom prst="roundRect">
            <a:avLst/>
          </a:prstGeom>
          <a:solidFill>
            <a:srgbClr val="F05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6B55AD-EAC0-4E9C-8361-23EE8559605C}"/>
              </a:ext>
            </a:extLst>
          </p:cNvPr>
          <p:cNvSpPr txBox="1"/>
          <p:nvPr/>
        </p:nvSpPr>
        <p:spPr>
          <a:xfrm>
            <a:off x="612312" y="5137799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07</a:t>
            </a: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900B36E0-A020-4A31-A3A8-E4B6067F17F9}"/>
              </a:ext>
            </a:extLst>
          </p:cNvPr>
          <p:cNvSpPr/>
          <p:nvPr/>
        </p:nvSpPr>
        <p:spPr>
          <a:xfrm rot="2689455">
            <a:off x="3842282" y="5051980"/>
            <a:ext cx="613694" cy="613694"/>
          </a:xfrm>
          <a:prstGeom prst="roundRect">
            <a:avLst/>
          </a:prstGeom>
          <a:solidFill>
            <a:srgbClr val="F05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796E5E-16F7-42ED-8289-895F33DCF26B}"/>
              </a:ext>
            </a:extLst>
          </p:cNvPr>
          <p:cNvSpPr txBox="1"/>
          <p:nvPr/>
        </p:nvSpPr>
        <p:spPr>
          <a:xfrm>
            <a:off x="3901304" y="5127994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08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DA35444-CA86-410A-A19B-2DE9A9DCC183}"/>
              </a:ext>
            </a:extLst>
          </p:cNvPr>
          <p:cNvSpPr txBox="1"/>
          <p:nvPr/>
        </p:nvSpPr>
        <p:spPr>
          <a:xfrm>
            <a:off x="1186672" y="2875000"/>
            <a:ext cx="2583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Надежность и </a:t>
            </a:r>
          </a:p>
          <a:p>
            <a:r>
              <a:rPr lang="ru-RU" sz="2000" b="1" dirty="0"/>
              <a:t>доступность </a:t>
            </a:r>
          </a:p>
        </p:txBody>
      </p:sp>
    </p:spTree>
    <p:extLst>
      <p:ext uri="{BB962C8B-B14F-4D97-AF65-F5344CB8AC3E}">
        <p14:creationId xmlns:p14="http://schemas.microsoft.com/office/powerpoint/2010/main" val="295240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7EBAB29-0671-42F3-92CD-CE08D176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34" y="375112"/>
            <a:ext cx="6346065" cy="668887"/>
          </a:xfrm>
        </p:spPr>
        <p:txBody>
          <a:bodyPr>
            <a:noAutofit/>
          </a:bodyPr>
          <a:lstStyle/>
          <a:p>
            <a:r>
              <a:rPr lang="ru-RU" sz="4000">
                <a:solidFill>
                  <a:schemeClr val="accent2"/>
                </a:solidFill>
              </a:rPr>
              <a:t>ПРЕИМУЩЕСТВА</a:t>
            </a:r>
            <a:endParaRPr lang="ru-RU" sz="4000" dirty="0">
              <a:solidFill>
                <a:schemeClr val="accent2"/>
              </a:solidFill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E17F2976-00D6-461E-9FED-21B9B7A039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9414" y="1314450"/>
            <a:ext cx="5625000" cy="1969327"/>
          </a:xfrm>
        </p:spPr>
        <p:txBody>
          <a:bodyPr>
            <a:normAutofit lnSpcReduction="10000"/>
          </a:bodyPr>
          <a:lstStyle/>
          <a:p>
            <a:r>
              <a:rPr lang="ru-RU" sz="2000" b="0" i="0" dirty="0">
                <a:solidFill>
                  <a:srgbClr val="212121"/>
                </a:solidFill>
                <a:effectLst/>
              </a:rPr>
              <a:t>Компания </a:t>
            </a:r>
            <a:r>
              <a:rPr lang="ru-RU" sz="2000" b="0" i="0" dirty="0" err="1">
                <a:solidFill>
                  <a:srgbClr val="212121"/>
                </a:solidFill>
                <a:effectLst/>
              </a:rPr>
              <a:t>ISsoft</a:t>
            </a:r>
            <a:r>
              <a:rPr lang="ru-RU" sz="2000" b="0" i="0" dirty="0">
                <a:solidFill>
                  <a:srgbClr val="212121"/>
                </a:solidFill>
                <a:effectLst/>
              </a:rPr>
              <a:t> предлагает полный спектр услуг по разработке программного обеспечения, которые охватывают все этапы цикла разработки. </a:t>
            </a:r>
          </a:p>
          <a:p>
            <a:r>
              <a:rPr lang="ru-RU" sz="2000" dirty="0">
                <a:solidFill>
                  <a:srgbClr val="212121"/>
                </a:solidFill>
              </a:rPr>
              <a:t>К</a:t>
            </a:r>
            <a:r>
              <a:rPr lang="ru-RU" sz="2000" b="0" i="0" dirty="0">
                <a:solidFill>
                  <a:srgbClr val="212121"/>
                </a:solidFill>
                <a:effectLst/>
              </a:rPr>
              <a:t>оманда </a:t>
            </a:r>
            <a:r>
              <a:rPr lang="en-US" sz="2000" b="0" i="0" dirty="0" err="1">
                <a:solidFill>
                  <a:srgbClr val="212121"/>
                </a:solidFill>
                <a:effectLst/>
              </a:rPr>
              <a:t>ISsoft</a:t>
            </a:r>
            <a:r>
              <a:rPr lang="ru-RU" sz="2000" b="0" i="0" dirty="0">
                <a:solidFill>
                  <a:srgbClr val="212121"/>
                </a:solidFill>
                <a:effectLst/>
              </a:rPr>
              <a:t> имеет многолетний опыт и профессиональные навыки работы с популярными технологиями, применяя их в работе над проектами для различных индустрий. </a:t>
            </a:r>
            <a:endParaRPr lang="ru-RU" sz="3200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D9A4C0DD-BAAA-4049-9F83-4C70C08B620F}"/>
              </a:ext>
            </a:extLst>
          </p:cNvPr>
          <p:cNvSpPr/>
          <p:nvPr/>
        </p:nvSpPr>
        <p:spPr>
          <a:xfrm rot="2689455">
            <a:off x="6583098" y="502209"/>
            <a:ext cx="613694" cy="61369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BCE176-3A3A-4219-960B-7E88364E244F}"/>
              </a:ext>
            </a:extLst>
          </p:cNvPr>
          <p:cNvSpPr txBox="1"/>
          <p:nvPr/>
        </p:nvSpPr>
        <p:spPr>
          <a:xfrm>
            <a:off x="6642120" y="578223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9F2AD0-04E1-4AB9-AC87-3EC9149691A9}"/>
              </a:ext>
            </a:extLst>
          </p:cNvPr>
          <p:cNvSpPr txBox="1"/>
          <p:nvPr/>
        </p:nvSpPr>
        <p:spPr>
          <a:xfrm>
            <a:off x="7523880" y="293385"/>
            <a:ext cx="258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Ответственность 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667694E-A818-440B-97BB-D2EFCDA1DDD0}"/>
              </a:ext>
            </a:extLst>
          </p:cNvPr>
          <p:cNvSpPr/>
          <p:nvPr/>
        </p:nvSpPr>
        <p:spPr>
          <a:xfrm>
            <a:off x="7523879" y="599661"/>
            <a:ext cx="4455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0" i="0" dirty="0">
                <a:solidFill>
                  <a:srgbClr val="FFFFFF"/>
                </a:solidFill>
                <a:effectLst/>
              </a:rPr>
              <a:t>Всеми аспектами взаимоотношений с клиентом в </a:t>
            </a:r>
            <a:r>
              <a:rPr lang="ru-RU" sz="1600" b="0" i="0" dirty="0" err="1">
                <a:solidFill>
                  <a:srgbClr val="FFFFFF"/>
                </a:solidFill>
                <a:effectLst/>
              </a:rPr>
              <a:t>ISsoft</a:t>
            </a:r>
            <a:r>
              <a:rPr lang="ru-RU" sz="1600" b="0" i="0" dirty="0">
                <a:solidFill>
                  <a:srgbClr val="FFFFFF"/>
                </a:solidFill>
                <a:effectLst/>
              </a:rPr>
              <a:t> занимается выделенный Delivery Manager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ABBE80-B1FE-46A2-AB54-0EF0631581D4}"/>
              </a:ext>
            </a:extLst>
          </p:cNvPr>
          <p:cNvSpPr txBox="1"/>
          <p:nvPr/>
        </p:nvSpPr>
        <p:spPr>
          <a:xfrm>
            <a:off x="7522994" y="1544880"/>
            <a:ext cx="258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Прозрачность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CDDB8A27-0500-444C-9BD0-36FE2B16ACBA}"/>
              </a:ext>
            </a:extLst>
          </p:cNvPr>
          <p:cNvSpPr/>
          <p:nvPr/>
        </p:nvSpPr>
        <p:spPr>
          <a:xfrm>
            <a:off x="7522993" y="1851156"/>
            <a:ext cx="4455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FFFFFF"/>
                </a:solidFill>
              </a:rPr>
              <a:t>О</a:t>
            </a:r>
            <a:r>
              <a:rPr lang="ru-RU" sz="1600" b="0" i="0" dirty="0">
                <a:solidFill>
                  <a:srgbClr val="FFFFFF"/>
                </a:solidFill>
                <a:effectLst/>
              </a:rPr>
              <a:t>беспечение открытой и регулярной коммуникации на каждом этапе разработки программного обеспечения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4C7A0F-5CD0-4293-9DA0-4D59F8E7B97F}"/>
              </a:ext>
            </a:extLst>
          </p:cNvPr>
          <p:cNvSpPr txBox="1"/>
          <p:nvPr/>
        </p:nvSpPr>
        <p:spPr>
          <a:xfrm>
            <a:off x="7530794" y="2796375"/>
            <a:ext cx="258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Экспертность 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9754635B-5C8B-4B52-B0CA-94FAFBFF577A}"/>
              </a:ext>
            </a:extLst>
          </p:cNvPr>
          <p:cNvSpPr/>
          <p:nvPr/>
        </p:nvSpPr>
        <p:spPr>
          <a:xfrm>
            <a:off x="7530793" y="3102651"/>
            <a:ext cx="4455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0" i="0" dirty="0">
                <a:solidFill>
                  <a:srgbClr val="FFFFFF"/>
                </a:solidFill>
                <a:effectLst/>
              </a:rPr>
              <a:t>Команды </a:t>
            </a:r>
            <a:r>
              <a:rPr lang="ru-RU" sz="1600" b="0" i="0" dirty="0" err="1">
                <a:solidFill>
                  <a:srgbClr val="FFFFFF"/>
                </a:solidFill>
                <a:effectLst/>
              </a:rPr>
              <a:t>ISsoft</a:t>
            </a:r>
            <a:r>
              <a:rPr lang="ru-RU" sz="1600" b="0" i="0" dirty="0">
                <a:solidFill>
                  <a:srgbClr val="FFFFFF"/>
                </a:solidFill>
                <a:effectLst/>
              </a:rPr>
              <a:t> состоят из инициативных и опытных профессионалов своего дела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E949B2-985F-481D-BDB6-4E25ED6432B8}"/>
              </a:ext>
            </a:extLst>
          </p:cNvPr>
          <p:cNvSpPr txBox="1"/>
          <p:nvPr/>
        </p:nvSpPr>
        <p:spPr>
          <a:xfrm>
            <a:off x="7536623" y="4047870"/>
            <a:ext cx="258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Гарантия результата 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DF3B9B3-D1CF-465F-BAAC-A76D5732D4FF}"/>
              </a:ext>
            </a:extLst>
          </p:cNvPr>
          <p:cNvSpPr/>
          <p:nvPr/>
        </p:nvSpPr>
        <p:spPr>
          <a:xfrm>
            <a:off x="7536622" y="4354146"/>
            <a:ext cx="4455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0" i="0" dirty="0">
                <a:solidFill>
                  <a:srgbClr val="FFFFFF"/>
                </a:solidFill>
                <a:effectLst/>
              </a:rPr>
              <a:t>Компания тщательно управляет всеми рисками в процессе разработки программного обеспечения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8CC53EC2-8418-4A1F-B254-1AB8B43FF781}"/>
              </a:ext>
            </a:extLst>
          </p:cNvPr>
          <p:cNvSpPr/>
          <p:nvPr/>
        </p:nvSpPr>
        <p:spPr>
          <a:xfrm rot="2689455">
            <a:off x="6582257" y="1806759"/>
            <a:ext cx="613694" cy="61369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AE90AF-0C49-4E70-801F-C742A62FEB2D}"/>
              </a:ext>
            </a:extLst>
          </p:cNvPr>
          <p:cNvSpPr txBox="1"/>
          <p:nvPr/>
        </p:nvSpPr>
        <p:spPr>
          <a:xfrm>
            <a:off x="6641279" y="1882773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5F3D990B-820E-4EAF-82B8-E58645BD3D44}"/>
              </a:ext>
            </a:extLst>
          </p:cNvPr>
          <p:cNvSpPr/>
          <p:nvPr/>
        </p:nvSpPr>
        <p:spPr>
          <a:xfrm rot="2689455">
            <a:off x="6582256" y="3111309"/>
            <a:ext cx="613694" cy="61369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18981D-1086-4742-A85D-E28A164760EB}"/>
              </a:ext>
            </a:extLst>
          </p:cNvPr>
          <p:cNvSpPr txBox="1"/>
          <p:nvPr/>
        </p:nvSpPr>
        <p:spPr>
          <a:xfrm>
            <a:off x="6641278" y="3187323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7EC1D7FD-6D7F-4E9C-A243-53BDD89BB57B}"/>
              </a:ext>
            </a:extLst>
          </p:cNvPr>
          <p:cNvSpPr/>
          <p:nvPr/>
        </p:nvSpPr>
        <p:spPr>
          <a:xfrm rot="2689455">
            <a:off x="6582256" y="4410083"/>
            <a:ext cx="613694" cy="61369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53D5C0-35CC-444B-BF8D-E975C163D6B6}"/>
              </a:ext>
            </a:extLst>
          </p:cNvPr>
          <p:cNvSpPr txBox="1"/>
          <p:nvPr/>
        </p:nvSpPr>
        <p:spPr>
          <a:xfrm>
            <a:off x="6641278" y="4486097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04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B59D655-D7ED-4906-8CFF-1AAE128301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8" b="16398"/>
          <a:stretch>
            <a:fillRect/>
          </a:stretch>
        </p:blipFill>
        <p:spPr>
          <a:xfrm>
            <a:off x="336000" y="3699450"/>
            <a:ext cx="5826936" cy="2783438"/>
          </a:xfr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B374154-2F54-46D7-B4D6-4BE256B7B0AF}"/>
              </a:ext>
            </a:extLst>
          </p:cNvPr>
          <p:cNvSpPr txBox="1"/>
          <p:nvPr/>
        </p:nvSpPr>
        <p:spPr>
          <a:xfrm>
            <a:off x="7536622" y="5299395"/>
            <a:ext cx="3419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Поддержка и обслуживание 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2FC2F23-A01C-49E1-AC01-724F13BD9D7E}"/>
              </a:ext>
            </a:extLst>
          </p:cNvPr>
          <p:cNvSpPr/>
          <p:nvPr/>
        </p:nvSpPr>
        <p:spPr>
          <a:xfrm>
            <a:off x="7536622" y="5605671"/>
            <a:ext cx="45893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0" i="0" dirty="0">
                <a:solidFill>
                  <a:srgbClr val="FFFFFF"/>
                </a:solidFill>
                <a:effectLst/>
              </a:rPr>
              <a:t>Компания </a:t>
            </a:r>
            <a:r>
              <a:rPr lang="ru-RU" sz="1600" dirty="0">
                <a:solidFill>
                  <a:srgbClr val="FFFFFF"/>
                </a:solidFill>
              </a:rPr>
              <a:t>предоставляет качественную и оперативную поддержку клиентам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1272D692-8F07-428B-8A21-E0AD1A5A53A2}"/>
              </a:ext>
            </a:extLst>
          </p:cNvPr>
          <p:cNvSpPr/>
          <p:nvPr/>
        </p:nvSpPr>
        <p:spPr>
          <a:xfrm rot="2689455">
            <a:off x="6582256" y="5661608"/>
            <a:ext cx="613694" cy="61369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EA4C59-9313-4E26-97FC-0255CF06717C}"/>
              </a:ext>
            </a:extLst>
          </p:cNvPr>
          <p:cNvSpPr txBox="1"/>
          <p:nvPr/>
        </p:nvSpPr>
        <p:spPr>
          <a:xfrm>
            <a:off x="6641278" y="5737622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05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7810858C-BE32-4529-B232-2C1E874FE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778" y="3768053"/>
            <a:ext cx="937319" cy="52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95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C044C6F-8177-4911-85FD-2E270C2A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800" y="3310511"/>
            <a:ext cx="5625000" cy="668887"/>
          </a:xfrm>
        </p:spPr>
        <p:txBody>
          <a:bodyPr>
            <a:noAutofit/>
          </a:bodyPr>
          <a:lstStyle/>
          <a:p>
            <a:r>
              <a:rPr lang="ru-RU" sz="3600" b="1" dirty="0"/>
              <a:t>Недостатки услуги</a:t>
            </a:r>
            <a:endParaRPr lang="ru-RU" sz="3600" dirty="0">
              <a:solidFill>
                <a:schemeClr val="accent2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C72D0B9-877D-4A78-9025-A564DF48D67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418101" y="104598"/>
            <a:ext cx="3640875" cy="2921721"/>
          </a:xfr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ED0B1A39-747F-4574-A75C-C288551E89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17949" y="4131088"/>
            <a:ext cx="5625000" cy="45000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Высокая стоимость</a:t>
            </a:r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D4A7E46-CBBA-4523-BF9A-F94A04823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88947" y="4773807"/>
            <a:ext cx="224103" cy="2667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4BFA7E0-47B2-4ED9-95E2-A3B1BD667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88948" y="4222738"/>
            <a:ext cx="224103" cy="266700"/>
          </a:xfrm>
          <a:prstGeom prst="rect">
            <a:avLst/>
          </a:prstGeom>
        </p:spPr>
      </p:pic>
      <p:sp>
        <p:nvSpPr>
          <p:cNvPr id="17" name="Текст 2">
            <a:extLst>
              <a:ext uri="{FF2B5EF4-FFF2-40B4-BE49-F238E27FC236}">
                <a16:creationId xmlns:a16="http://schemas.microsoft.com/office/drawing/2014/main" id="{ACE86DCC-1F63-4E77-8BE0-B9E6CAE8CAA9}"/>
              </a:ext>
            </a:extLst>
          </p:cNvPr>
          <p:cNvSpPr txBox="1">
            <a:spLocks/>
          </p:cNvSpPr>
          <p:nvPr/>
        </p:nvSpPr>
        <p:spPr>
          <a:xfrm>
            <a:off x="6617949" y="4690338"/>
            <a:ext cx="5625000" cy="45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Ограниченная функциональность</a:t>
            </a:r>
            <a:endParaRPr lang="en-US" dirty="0"/>
          </a:p>
        </p:txBody>
      </p:sp>
      <p:sp>
        <p:nvSpPr>
          <p:cNvPr id="18" name="Текст 2">
            <a:extLst>
              <a:ext uri="{FF2B5EF4-FFF2-40B4-BE49-F238E27FC236}">
                <a16:creationId xmlns:a16="http://schemas.microsoft.com/office/drawing/2014/main" id="{F1AC6305-2A6F-4244-BC56-BFB56C4A6890}"/>
              </a:ext>
            </a:extLst>
          </p:cNvPr>
          <p:cNvSpPr txBox="1">
            <a:spLocks/>
          </p:cNvSpPr>
          <p:nvPr/>
        </p:nvSpPr>
        <p:spPr>
          <a:xfrm>
            <a:off x="6634249" y="5259530"/>
            <a:ext cx="4477951" cy="4503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Зависимость от поставщика</a:t>
            </a:r>
            <a:endParaRPr lang="en-US" dirty="0"/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1E4906CD-E187-4F11-9490-AAB089F520A8}"/>
              </a:ext>
            </a:extLst>
          </p:cNvPr>
          <p:cNvSpPr txBox="1">
            <a:spLocks/>
          </p:cNvSpPr>
          <p:nvPr/>
        </p:nvSpPr>
        <p:spPr>
          <a:xfrm>
            <a:off x="6634249" y="5844088"/>
            <a:ext cx="5625000" cy="45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Недостаток персонализации</a:t>
            </a:r>
            <a:endParaRPr lang="en-US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E0D515A-3104-4C76-AA36-08A042CD8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88947" y="5355480"/>
            <a:ext cx="224103" cy="2667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C7CE1B7-A36F-4582-8080-8FBB8186F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88946" y="5906549"/>
            <a:ext cx="224103" cy="266700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D822B73B-ECCC-4BAA-8B50-B02A6FCCC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" r="403"/>
          <a:stretch>
            <a:fillRect/>
          </a:stretch>
        </p:blipFill>
        <p:spPr/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2DE9688-2EFF-4928-898C-E2EB75CA41D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2" r="8442"/>
          <a:stretch>
            <a:fillRect/>
          </a:stretch>
        </p:blipFill>
        <p:spPr/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FBB91F9E-54CC-4556-99A9-CAED0FD716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552" y="145450"/>
            <a:ext cx="1217296" cy="68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12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6576CC0-B6A1-41BD-81ED-0811BF05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b="1" dirty="0"/>
              <a:t>Главные клиенты</a:t>
            </a:r>
            <a:endParaRPr lang="ru-RU" sz="3200" dirty="0">
              <a:solidFill>
                <a:schemeClr val="accent2"/>
              </a:solidFill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77042425-9E3B-4718-AD63-24D5DDABA3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9414" y="1314450"/>
            <a:ext cx="4906586" cy="1349550"/>
          </a:xfrm>
        </p:spPr>
        <p:txBody>
          <a:bodyPr>
            <a:normAutofit/>
          </a:bodyPr>
          <a:lstStyle/>
          <a:p>
            <a:r>
              <a:rPr lang="ru-RU" sz="2400" dirty="0">
                <a:effectLst/>
                <a:ea typeface="Calibri" panose="020F0502020204030204" pitchFamily="34" charset="0"/>
              </a:rPr>
              <a:t>Клиентами компании являются John Deere, </a:t>
            </a:r>
            <a:r>
              <a:rPr lang="ru-RU" sz="2400" dirty="0" err="1">
                <a:effectLst/>
                <a:ea typeface="Calibri" panose="020F0502020204030204" pitchFamily="34" charset="0"/>
              </a:rPr>
              <a:t>Daikin</a:t>
            </a:r>
            <a:r>
              <a:rPr lang="ru-RU" sz="2400" dirty="0">
                <a:effectLst/>
                <a:ea typeface="Calibri" panose="020F0502020204030204" pitchFamily="34" charset="0"/>
              </a:rPr>
              <a:t> </a:t>
            </a:r>
            <a:r>
              <a:rPr lang="ru-RU" sz="2400" dirty="0" err="1">
                <a:effectLst/>
                <a:ea typeface="Calibri" panose="020F0502020204030204" pitchFamily="34" charset="0"/>
              </a:rPr>
              <a:t>Applied</a:t>
            </a:r>
            <a:r>
              <a:rPr lang="ru-RU" sz="2400" dirty="0">
                <a:effectLst/>
                <a:ea typeface="Calibri" panose="020F0502020204030204" pitchFamily="34" charset="0"/>
              </a:rPr>
              <a:t>, </a:t>
            </a:r>
            <a:r>
              <a:rPr lang="ru-RU" sz="2400" dirty="0" err="1">
                <a:effectLst/>
                <a:ea typeface="Calibri" panose="020F0502020204030204" pitchFamily="34" charset="0"/>
              </a:rPr>
              <a:t>Videology</a:t>
            </a:r>
            <a:r>
              <a:rPr lang="ru-RU" sz="2400" dirty="0">
                <a:effectLst/>
                <a:ea typeface="Calibri" panose="020F0502020204030204" pitchFamily="34" charset="0"/>
              </a:rPr>
              <a:t> и другие известные бренды.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1DA1F3B-1D8A-4C29-BE26-73DBFD55B578}"/>
              </a:ext>
            </a:extLst>
          </p:cNvPr>
          <p:cNvSpPr/>
          <p:nvPr/>
        </p:nvSpPr>
        <p:spPr>
          <a:xfrm>
            <a:off x="469414" y="4104000"/>
            <a:ext cx="8416586" cy="184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1" name="Рисунок 20" descr="John Deere - Wikipedia">
            <a:extLst>
              <a:ext uri="{FF2B5EF4-FFF2-40B4-BE49-F238E27FC236}">
                <a16:creationId xmlns:a16="http://schemas.microsoft.com/office/drawing/2014/main" id="{F8F984D6-A211-4F81-A2E5-13939E56722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182" y="4315485"/>
            <a:ext cx="1845001" cy="130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Рисунок 21" descr="Daikin Applied | Commercial HVAC | Solutions for Indoor Air Quality">
            <a:extLst>
              <a:ext uri="{FF2B5EF4-FFF2-40B4-BE49-F238E27FC236}">
                <a16:creationId xmlns:a16="http://schemas.microsoft.com/office/drawing/2014/main" id="{CE13AB36-8309-4E5E-8F2C-FAD8345CFF4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00" y="2513550"/>
            <a:ext cx="2514600" cy="13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Рисунок 22" descr="Videology - Crunchbase Company Profile &amp; Funding">
            <a:extLst>
              <a:ext uri="{FF2B5EF4-FFF2-40B4-BE49-F238E27FC236}">
                <a16:creationId xmlns:a16="http://schemas.microsoft.com/office/drawing/2014/main" id="{E7AD3008-7ACB-4B46-B414-5C7F56961F9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000" y="2648375"/>
            <a:ext cx="1528801" cy="13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5FEE776-1EAD-4E48-9475-590119144F7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485801" y="375112"/>
            <a:ext cx="6299999" cy="6127750"/>
          </a:xfr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2B02795-04D8-4A71-9EC0-D960BA2BC0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038" y="5606635"/>
            <a:ext cx="1217296" cy="68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0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D835DF8-ACB6-4ED8-BDE7-416BEA3D63D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82518" y="-10104"/>
            <a:ext cx="9665823" cy="6868104"/>
          </a:xfrm>
        </p:spPr>
      </p:pic>
      <p:sp>
        <p:nvSpPr>
          <p:cNvPr id="8" name="Текст 20">
            <a:extLst>
              <a:ext uri="{FF2B5EF4-FFF2-40B4-BE49-F238E27FC236}">
                <a16:creationId xmlns:a16="http://schemas.microsoft.com/office/drawing/2014/main" id="{1FBFB381-328C-4790-8FB0-DCF0DC9A03AB}"/>
              </a:ext>
            </a:extLst>
          </p:cNvPr>
          <p:cNvSpPr txBox="1">
            <a:spLocks/>
          </p:cNvSpPr>
          <p:nvPr/>
        </p:nvSpPr>
        <p:spPr>
          <a:xfrm>
            <a:off x="1011238" y="2573338"/>
            <a:ext cx="6442075" cy="1646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indent="0" algn="ctr" defTabSz="914400" rtl="0" eaLnBrk="1" latinLnBrk="0" hangingPunct="1">
              <a:buFontTx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81B021BF-A146-4486-952C-321C2E738A90}"/>
              </a:ext>
            </a:extLst>
          </p:cNvPr>
          <p:cNvSpPr/>
          <p:nvPr/>
        </p:nvSpPr>
        <p:spPr>
          <a:xfrm>
            <a:off x="0" y="-10104"/>
            <a:ext cx="9246000" cy="6868104"/>
          </a:xfrm>
          <a:custGeom>
            <a:avLst/>
            <a:gdLst>
              <a:gd name="connsiteX0" fmla="*/ 0 w 9246000"/>
              <a:gd name="connsiteY0" fmla="*/ 0 h 6868103"/>
              <a:gd name="connsiteX1" fmla="*/ 6096000 w 9246000"/>
              <a:gd name="connsiteY1" fmla="*/ 0 h 6868103"/>
              <a:gd name="connsiteX2" fmla="*/ 6096000 w 9246000"/>
              <a:gd name="connsiteY2" fmla="*/ 2032 h 6868103"/>
              <a:gd name="connsiteX3" fmla="*/ 9246000 w 9246000"/>
              <a:gd name="connsiteY3" fmla="*/ 2032 h 6868103"/>
              <a:gd name="connsiteX4" fmla="*/ 6096000 w 9246000"/>
              <a:gd name="connsiteY4" fmla="*/ 6868103 h 6868103"/>
              <a:gd name="connsiteX5" fmla="*/ 0 w 9246000"/>
              <a:gd name="connsiteY5" fmla="*/ 6868103 h 686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6000" h="6868103">
                <a:moveTo>
                  <a:pt x="0" y="0"/>
                </a:moveTo>
                <a:lnTo>
                  <a:pt x="6096000" y="0"/>
                </a:lnTo>
                <a:lnTo>
                  <a:pt x="6096000" y="2032"/>
                </a:lnTo>
                <a:lnTo>
                  <a:pt x="9246000" y="2032"/>
                </a:lnTo>
                <a:lnTo>
                  <a:pt x="6096000" y="6868103"/>
                </a:lnTo>
                <a:lnTo>
                  <a:pt x="0" y="686810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93430012-BA3A-4636-B839-750794681A1D}"/>
              </a:ext>
            </a:extLst>
          </p:cNvPr>
          <p:cNvSpPr/>
          <p:nvPr/>
        </p:nvSpPr>
        <p:spPr>
          <a:xfrm>
            <a:off x="835155" y="2158894"/>
            <a:ext cx="7780845" cy="2530106"/>
          </a:xfrm>
          <a:custGeom>
            <a:avLst/>
            <a:gdLst>
              <a:gd name="connsiteX0" fmla="*/ 0 w 7780845"/>
              <a:gd name="connsiteY0" fmla="*/ 0 h 2530106"/>
              <a:gd name="connsiteX1" fmla="*/ 7780845 w 7780845"/>
              <a:gd name="connsiteY1" fmla="*/ 0 h 2530106"/>
              <a:gd name="connsiteX2" fmla="*/ 6620089 w 7780845"/>
              <a:gd name="connsiteY2" fmla="*/ 2530106 h 2530106"/>
              <a:gd name="connsiteX3" fmla="*/ 0 w 7780845"/>
              <a:gd name="connsiteY3" fmla="*/ 2530106 h 253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80845" h="2530106">
                <a:moveTo>
                  <a:pt x="0" y="0"/>
                </a:moveTo>
                <a:lnTo>
                  <a:pt x="7780845" y="0"/>
                </a:lnTo>
                <a:lnTo>
                  <a:pt x="6620089" y="2530106"/>
                </a:lnTo>
                <a:lnTo>
                  <a:pt x="0" y="25301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E9811CCE-425E-421D-906F-FDB5FF116926}"/>
              </a:ext>
            </a:extLst>
          </p:cNvPr>
          <p:cNvSpPr/>
          <p:nvPr/>
        </p:nvSpPr>
        <p:spPr>
          <a:xfrm>
            <a:off x="6874669" y="4686300"/>
            <a:ext cx="578644" cy="469106"/>
          </a:xfrm>
          <a:custGeom>
            <a:avLst/>
            <a:gdLst>
              <a:gd name="connsiteX0" fmla="*/ 578644 w 578644"/>
              <a:gd name="connsiteY0" fmla="*/ 0 h 469106"/>
              <a:gd name="connsiteX1" fmla="*/ 0 w 578644"/>
              <a:gd name="connsiteY1" fmla="*/ 469106 h 469106"/>
              <a:gd name="connsiteX2" fmla="*/ 207169 w 578644"/>
              <a:gd name="connsiteY2" fmla="*/ 0 h 469106"/>
              <a:gd name="connsiteX3" fmla="*/ 578644 w 578644"/>
              <a:gd name="connsiteY3" fmla="*/ 0 h 469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8644" h="469106">
                <a:moveTo>
                  <a:pt x="578644" y="0"/>
                </a:moveTo>
                <a:lnTo>
                  <a:pt x="0" y="469106"/>
                </a:lnTo>
                <a:lnTo>
                  <a:pt x="207169" y="0"/>
                </a:lnTo>
                <a:lnTo>
                  <a:pt x="578644" y="0"/>
                </a:lnTo>
                <a:close/>
              </a:path>
            </a:pathLst>
          </a:custGeom>
          <a:solidFill>
            <a:srgbClr val="F05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C3891D6C-164C-4F07-94B0-55B67C0190FD}"/>
              </a:ext>
            </a:extLst>
          </p:cNvPr>
          <p:cNvSpPr/>
          <p:nvPr/>
        </p:nvSpPr>
        <p:spPr>
          <a:xfrm>
            <a:off x="8211000" y="1809000"/>
            <a:ext cx="405000" cy="349894"/>
          </a:xfrm>
          <a:prstGeom prst="triangle">
            <a:avLst/>
          </a:prstGeom>
          <a:solidFill>
            <a:srgbClr val="F05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DAF865-96F5-4176-9983-A7D572FF73F1}"/>
              </a:ext>
            </a:extLst>
          </p:cNvPr>
          <p:cNvSpPr txBox="1"/>
          <p:nvPr/>
        </p:nvSpPr>
        <p:spPr>
          <a:xfrm>
            <a:off x="2454362" y="2842458"/>
            <a:ext cx="36416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>
                <a:solidFill>
                  <a:schemeClr val="bg1"/>
                </a:solidFill>
              </a:rPr>
              <a:t>СПАСИБО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F8F2B49-0ACA-4711-B2B2-57763E87D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6000" y="279000"/>
            <a:ext cx="2023493" cy="113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480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Глубокий оранжевый синий">
      <a:dk1>
        <a:sysClr val="windowText" lastClr="000000"/>
      </a:dk1>
      <a:lt1>
        <a:sysClr val="window" lastClr="FFFFFF"/>
      </a:lt1>
      <a:dk2>
        <a:srgbClr val="182D40"/>
      </a:dk2>
      <a:lt2>
        <a:srgbClr val="E7E6E6"/>
      </a:lt2>
      <a:accent1>
        <a:srgbClr val="4472C4"/>
      </a:accent1>
      <a:accent2>
        <a:srgbClr val="F24C27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282</Words>
  <Application>Microsoft Office PowerPoint</Application>
  <PresentationFormat>Широкоэкранный</PresentationFormat>
  <Paragraphs>87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ПРЕДОСТАВЛЯЕМЫЕ УСЛУГИ</vt:lpstr>
      <vt:lpstr>Мобильная разработка</vt:lpstr>
      <vt:lpstr>Основные и важные для потребителя характеристики</vt:lpstr>
      <vt:lpstr>ПРЕИМУЩЕСТВА</vt:lpstr>
      <vt:lpstr>Недостатки услуги</vt:lpstr>
      <vt:lpstr>Главные клиенты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 Козырев</dc:creator>
  <cp:lastModifiedBy>Алексей Климович</cp:lastModifiedBy>
  <cp:revision>63</cp:revision>
  <dcterms:created xsi:type="dcterms:W3CDTF">2020-06-15T10:11:26Z</dcterms:created>
  <dcterms:modified xsi:type="dcterms:W3CDTF">2023-10-20T11:20:27Z</dcterms:modified>
</cp:coreProperties>
</file>