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5" r:id="rId19"/>
    <p:sldId id="266" r:id="rId20"/>
    <p:sldId id="268" r:id="rId21"/>
    <p:sldId id="269" r:id="rId22"/>
    <p:sldId id="274" r:id="rId23"/>
    <p:sldId id="270" r:id="rId24"/>
    <p:sldId id="276" r:id="rId25"/>
    <p:sldId id="277" r:id="rId26"/>
    <p:sldId id="275" r:id="rId27"/>
    <p:sldId id="271" r:id="rId28"/>
    <p:sldId id="272" r:id="rId29"/>
    <p:sldId id="273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48" autoAdjust="0"/>
  </p:normalViewPr>
  <p:slideViewPr>
    <p:cSldViewPr snapToGrid="0">
      <p:cViewPr varScale="1">
        <p:scale>
          <a:sx n="66" d="100"/>
          <a:sy n="66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53A0-0ACD-4876-AB4D-307BE5DF7F37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6F1D-7812-4094-94D7-E4819D4C5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1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Я Гладких Ксения Максимовна презентую свою работу по </a:t>
            </a:r>
            <a:r>
              <a:rPr lang="ru-RU" sz="1200" b="1" dirty="0"/>
              <a:t>Проектированию базы данных для салона по ремонту оргтехники (Подсистема «Обслуживание клиента»)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8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3852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вносятся данные в базу, при нажатии кнопки «записать и закрыть», выводится все записи в базе данных в окне формы списка. Если дважды щёлкнуть по одной из записей, откроется окно с формой элемента справочника, где уже автоматически будут заполнены все необходимые поля из базы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9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3852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открытия нужной записи автоматически будут заполнены все необходимые поля из базы данных. После изменения нужных полей необходимо нажать кнопку «Записать» или «Записать и закрыть» для сохранения изменённых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0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3852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открытия нужной записи автоматически будут заполнены все необходимые поля из базы данных. После изменения нужных полей необходимо нажать кнопку «Записать» или «Записать и закрыть» для сохранения изменённых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96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343852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открытия нужной записи автоматически будут заполнены все необходимые поля из базы данных. После изменения нужных полей необходимо нажать кнопку «Записать» или «Записать и закрыть» для сохранения изменённых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7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печати чека по выполненному заказу из документа «Заказ» можно воспользоваться встроенным конструктором печати, после выбора необходимых для вывода данных нужно: добавить на открывшемся окне макета не хватающие данные, по необходимости назначить имя для отдельных строк, настроить в модуле менеджера код так, чтобы автоматически считалась и выводилась итоговая стоимость услуг, и из константы выводилось название предприятия.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239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latin typeface="+mj-lt"/>
                <a:ea typeface="+mj-ea"/>
                <a:cs typeface="+mj-cs"/>
              </a:rPr>
              <a:t>В программе 1С:Предприятие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регулирования возможности администрирования необходимо добавить роли с необходимыми правами и добавить пользователей. Система ролей и доступа позволяет настраивать права доступа на уровне каждого отдельного пользователя, а регистрация событий и обработчиков событий помогает контролировать исполнение этих прав.</a:t>
            </a:r>
          </a:p>
          <a:p>
            <a:pPr marL="0" indent="0">
              <a:buNone/>
            </a:pP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0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начать пользоваться приложением, необходимо пройти процедуру авторизации, выбрав необходимого пользователя из выпадающего списка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highlight>
                  <a:srgbClr val="F7F7FA"/>
                </a:highlight>
                <a:latin typeface="SF Pro Display"/>
              </a:rPr>
              <a:t>Администрация базы данных включает в себя управление правами доступа пользователей к информации. Это осуществляется путем разделения пользователей на роли, каждая из которых имеет определенные права и ограничения.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28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успешного входа, оператору открывается окно, в котором можно увидеть в правом верхнем углу – полное имя вошедшего в систему пользователя, а ниже подписанные ярлыки подсистем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7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нового клиента необходимо вводить ФИО и Контактную информацию, если ее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401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нового мастера необходимо вводить ФИО, если ее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08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: </a:t>
            </a:r>
            <a:r>
              <a:rPr lang="ru-RU" sz="1200" dirty="0">
                <a:latin typeface="+mj-lt"/>
                <a:ea typeface="+mj-ea"/>
                <a:cs typeface="+mj-cs"/>
              </a:rPr>
              <a:t>Разработка базы данных  для салона "</a:t>
            </a:r>
            <a:r>
              <a:rPr lang="ru-RU" sz="1200" dirty="0" err="1">
                <a:latin typeface="+mj-lt"/>
                <a:ea typeface="+mj-ea"/>
                <a:cs typeface="+mj-cs"/>
              </a:rPr>
              <a:t>ProfitKomp</a:t>
            </a:r>
            <a:r>
              <a:rPr lang="ru-RU" sz="1200" dirty="0">
                <a:latin typeface="+mj-lt"/>
                <a:ea typeface="+mj-ea"/>
                <a:cs typeface="+mj-cs"/>
              </a:rPr>
              <a:t>" актуальна, так как поможет оптимизировать бизнес-процессы.  Увеличивая продуктивность, снижая возможные ошибки.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7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новой услуги необходимо вводить Наименование и стоимость, если их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91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нового материала необходимо вводить наименование, если их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87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поступлении материала необходимо выбрать хотя бы 1 материал и ввести его количество, если их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73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проведении заказа в регистр накопления записывается «приход», который добавляет к остаткам материалов то количество, которое было вписано в поступлении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87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заказа необходимо вводить ФИО клиента и заполнить как минимум 1 строку услуги, если их не ввести, то выйдет ошибка, не позволяющая продолжить работу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92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при вводе количество материала или выборе материала, оператору может выйти ошибка, при условии что на складе не хватает данного материала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10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проведении заказа в регистр накопления приходит «расход», который вычитает из остатков материалов то количество, которое использовалось в заказе</a:t>
            </a:r>
            <a:br>
              <a:rPr lang="ru-RU" dirty="0"/>
            </a:br>
            <a:r>
              <a:rPr lang="ru-RU" dirty="0"/>
              <a:t>При выходе из «Создания нового заказа» можно посмотреть все остальные заказы и при необходимости отсортировать их по </a:t>
            </a:r>
            <a:r>
              <a:rPr lang="ru-RU" sz="1200" dirty="0">
                <a:latin typeface="+mj-lt"/>
                <a:ea typeface="+mj-ea"/>
                <a:cs typeface="+mj-cs"/>
              </a:rPr>
              <a:t>пункту «Выполнено».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7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 списке всех заказов выделить нужный и нажать кнопку «Чек»- по выбранному заказу сформируется чек готовый к печати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69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dirty="0">
                <a:latin typeface="+mj-lt"/>
                <a:ea typeface="+mj-ea"/>
                <a:cs typeface="+mj-cs"/>
              </a:rPr>
              <a:t>В ходе курсовой были выполнены задачи: Проанализирована предметная область; Разработана ER-диаграмма и логическая модель БД; Реализована логическая модель в СУБД; Разработано приложение; Организована система для автоматической генерации чеков</a:t>
            </a:r>
            <a:br>
              <a:rPr lang="ru-RU" sz="1200" dirty="0">
                <a:latin typeface="+mj-lt"/>
                <a:ea typeface="+mj-ea"/>
                <a:cs typeface="+mj-cs"/>
              </a:rPr>
            </a:br>
            <a:r>
              <a:rPr lang="ru-RU" sz="1200" dirty="0">
                <a:latin typeface="+mj-lt"/>
                <a:ea typeface="+mj-ea"/>
                <a:cs typeface="+mj-cs"/>
              </a:rPr>
              <a:t> по окончанию выполненных работ; Разработана техническая документация к приложению.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28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2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Цели: </a:t>
            </a:r>
            <a:r>
              <a:rPr lang="ru-RU" sz="1200" dirty="0">
                <a:latin typeface="+mj-lt"/>
                <a:ea typeface="+mj-ea"/>
                <a:cs typeface="+mj-cs"/>
              </a:rPr>
              <a:t>Разработать базу данных и создать приложение для работы с ней.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3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Задачи: </a:t>
            </a:r>
            <a:r>
              <a:rPr lang="ru-RU" sz="1200" dirty="0">
                <a:latin typeface="+mj-lt"/>
                <a:ea typeface="+mj-ea"/>
                <a:cs typeface="+mj-cs"/>
              </a:rPr>
              <a:t>Анализ предметной области, Разработка логической и концептуальной модели БД, Создание приложения для работы с БД, Разработка технической документации.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6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Постановка задачи: </a:t>
            </a:r>
            <a:r>
              <a:rPr lang="ru-RU" sz="1200" dirty="0">
                <a:latin typeface="+mj-lt"/>
                <a:ea typeface="+mj-ea"/>
                <a:cs typeface="+mj-cs"/>
              </a:rPr>
              <a:t>база данных должна хранить данные о существующих на данный момент услугах, заказов, количество материала на складе. </a:t>
            </a:r>
            <a:r>
              <a:rPr lang="ru-RU" sz="1200" b="1" dirty="0">
                <a:latin typeface="+mj-lt"/>
                <a:ea typeface="+mj-ea"/>
                <a:cs typeface="+mj-cs"/>
              </a:rPr>
              <a:t>Функции приложения: </a:t>
            </a:r>
            <a:r>
              <a:rPr lang="ru-RU" sz="1200" dirty="0">
                <a:latin typeface="+mj-lt"/>
                <a:ea typeface="+mj-ea"/>
                <a:cs typeface="+mj-cs"/>
              </a:rPr>
              <a:t>Просмотр, добавление и изменение заявок, услуг; Автоматическое создание чека по выполненному заказу; Автоматическое списание и добавление материалов на склад.</a:t>
            </a:r>
            <a:endParaRPr lang="ru-RU" sz="12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+mj-lt"/>
              <a:ea typeface="+mj-ea"/>
              <a:cs typeface="+mj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5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highlight>
                  <a:srgbClr val="F7F7FA"/>
                </a:highlight>
                <a:latin typeface="SF Pro Display"/>
              </a:rPr>
              <a:t>методы защиты информации происходит с помощью разделения прав пользователей, на данной диаграмме выделены действия по роям каждого пользователя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9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Файловая СУБД-</a:t>
            </a:r>
            <a:r>
              <a:rPr lang="ru-RU" sz="1800" dirty="0">
                <a:solidFill>
                  <a:srgbClr val="50525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разработана фирмой «1С» и является частью платформы, поэтому она удобна в работе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не нужно ставить сторонний софт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проекта проходит с использованием встроенного языка программирования программного обеспечения «1C:Предприятие», оптимизированный для работы на платформе.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7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 1C облегчает процесс организации ввода-вывода данных, благодаря встроенной файловой СУБД. Она автоматизирует многие процессы, связанные с управлением данными, что способствует более эффективной и экономной работе пользователей.</a:t>
            </a:r>
          </a:p>
          <a:p>
            <a:pPr marL="179705"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ввода данных в базу данных используются формы элемента и формы документа, которые отображают заполняемые поля – реквизиты, а также реквизиты табличных частей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F1D-7812-4094-94D7-E4819D4C5B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3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717" y="2035260"/>
            <a:ext cx="7221071" cy="2470388"/>
          </a:xfrm>
        </p:spPr>
        <p:txBody>
          <a:bodyPr>
            <a:noAutofit/>
          </a:bodyPr>
          <a:lstStyle/>
          <a:p>
            <a:r>
              <a:rPr lang="ru-RU" sz="4000" b="1" dirty="0"/>
              <a:t>Проектирование базы данных для салона по ремонту оргтехники, подсистема «Обслуживание клиента»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318" y="5768331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Выполнила студентка гр. ИС-22-11 Гладких К.М</a:t>
            </a:r>
          </a:p>
          <a:p>
            <a:pPr algn="l"/>
            <a:r>
              <a:rPr lang="ru-RU" sz="1800" dirty="0"/>
              <a:t>Руководитель Юшкова Е.В.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4D2A1-282F-F294-ACD5-7DC60081857C}"/>
              </a:ext>
            </a:extLst>
          </p:cNvPr>
          <p:cNvSpPr txBox="1"/>
          <p:nvPr/>
        </p:nvSpPr>
        <p:spPr>
          <a:xfrm>
            <a:off x="1465730" y="215822"/>
            <a:ext cx="6687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Пермского Края</a:t>
            </a:r>
          </a:p>
          <a:p>
            <a:pPr algn="ctr"/>
            <a:r>
              <a:rPr lang="ru-RU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dirty="0"/>
              <a:t> «Пермский химико-технологический техникум»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48641-BF5C-F1BF-13FC-6E8B66A89AFE}"/>
              </a:ext>
            </a:extLst>
          </p:cNvPr>
          <p:cNvSpPr txBox="1"/>
          <p:nvPr/>
        </p:nvSpPr>
        <p:spPr>
          <a:xfrm>
            <a:off x="3348318" y="1413393"/>
            <a:ext cx="5410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Информационные системы и   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10" y="0"/>
            <a:ext cx="7316353" cy="1325563"/>
          </a:xfrm>
        </p:spPr>
        <p:txBody>
          <a:bodyPr/>
          <a:lstStyle/>
          <a:p>
            <a:r>
              <a:rPr lang="ru-RU" dirty="0"/>
              <a:t>Физическая модель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EE67E8-7046-5495-3557-A313EAB3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3" y="875620"/>
            <a:ext cx="8791434" cy="586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1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9" y="219983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Организация ввода-вывода данных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7" y="1433739"/>
            <a:ext cx="7886700" cy="569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Для ввода данных в базу данных используются формы элемента и формы документа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163AC-844C-74FB-4C2F-286AF50FA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230959" y="2002971"/>
            <a:ext cx="5205969" cy="4499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B6F007-5F4E-98D6-4014-5727E7F88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66" y="2002971"/>
            <a:ext cx="3718848" cy="1944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30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9" y="219983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Организация ввода-вывода данных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7" y="1433739"/>
            <a:ext cx="7886700" cy="569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Когда вносятся данные в базу, при нажатии кнопки «записать и закрыть», выводится все записи в базе данных в окне формы списка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B6A40A-CD90-88CC-49AE-5DB739646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70" b="16958"/>
          <a:stretch/>
        </p:blipFill>
        <p:spPr>
          <a:xfrm>
            <a:off x="483507" y="2177142"/>
            <a:ext cx="4306207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A93ACF-3399-15E2-6FF0-A51D4D381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17" r="46366" b="-1978"/>
          <a:stretch/>
        </p:blipFill>
        <p:spPr>
          <a:xfrm>
            <a:off x="5260978" y="2256349"/>
            <a:ext cx="3588201" cy="376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42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8" y="219983"/>
            <a:ext cx="8181521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Организация манипулирования данными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8" y="1433739"/>
            <a:ext cx="8275682" cy="265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Для того чтобы изменить существующую запись, необходимо: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1.	Найти ее в окне формы списка.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2.	Навестись на нее мышкой и открыть двойным щелчком.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0A869-1BBC-6BE5-A8C6-C8E33DC3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02"/>
          <a:stretch/>
        </p:blipFill>
        <p:spPr>
          <a:xfrm>
            <a:off x="384810" y="3127829"/>
            <a:ext cx="4187190" cy="30407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F25F9-E018-9A77-C3B4-D4E52A191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t="-7143" r="36237" b="7143"/>
          <a:stretch/>
        </p:blipFill>
        <p:spPr>
          <a:xfrm>
            <a:off x="4670698" y="2876846"/>
            <a:ext cx="3116941" cy="13716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36C7C-9E7A-EEB0-3951-3AC3F2AA0733}"/>
              </a:ext>
            </a:extLst>
          </p:cNvPr>
          <p:cNvSpPr txBox="1"/>
          <p:nvPr/>
        </p:nvSpPr>
        <p:spPr>
          <a:xfrm>
            <a:off x="483508" y="6027649"/>
            <a:ext cx="8275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  <a:ea typeface="+mj-ea"/>
                <a:cs typeface="+mj-cs"/>
              </a:rPr>
              <a:t>После изменения нужных полей необходимо нажать кнопку «Записать» </a:t>
            </a:r>
          </a:p>
          <a:p>
            <a:r>
              <a:rPr lang="ru-RU" sz="2000" dirty="0">
                <a:latin typeface="+mj-lt"/>
                <a:ea typeface="+mj-ea"/>
                <a:cs typeface="+mj-cs"/>
              </a:rPr>
              <a:t>или «Записать и закрыть» для сохранения изменённых данных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62128B0-0C32-4DCB-22E5-13F67596B7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50"/>
          <a:stretch/>
        </p:blipFill>
        <p:spPr>
          <a:xfrm>
            <a:off x="4670698" y="4529956"/>
            <a:ext cx="2961822" cy="1428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4FFD2A-2BB0-740F-80BB-D8CCC4204C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899" b="19881"/>
          <a:stretch/>
        </p:blipFill>
        <p:spPr>
          <a:xfrm>
            <a:off x="4760958" y="3040380"/>
            <a:ext cx="3026681" cy="2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8" y="219983"/>
            <a:ext cx="8181521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Организация манипулирования данными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8" y="1433739"/>
            <a:ext cx="8275682" cy="265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После успешного сохранения изменений, если открыть форму списка, то в нем будет отображаться измененная запись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0121BB-912C-CC41-20E1-F97D2E08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8" y="2130879"/>
            <a:ext cx="7929696" cy="32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9950A0-3D71-4EA6-B26F-31CFAD4B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27" y="596108"/>
            <a:ext cx="3429000" cy="1428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8" y="219983"/>
            <a:ext cx="8181521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Организация манипулирования данными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8" y="1433739"/>
            <a:ext cx="8275682" cy="265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Для удаления записи из базы данных необходимо: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1.	Найти ее в окне формы списка.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2.	Навестись на нее мышкой и выделить щелчком.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3.	В командной панели нажать на кнопку «Еще»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4.	Нажать на пункт из выпадающего списка «Удалить»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5.	На всплывающем окне с текстом «Удалить “Название выбранной записи”» нажать кнопку «Да»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6ADC22-1871-8790-932D-CD863FB40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89"/>
          <a:stretch/>
        </p:blipFill>
        <p:spPr>
          <a:xfrm>
            <a:off x="306242" y="4094615"/>
            <a:ext cx="6287553" cy="26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35" y="253036"/>
            <a:ext cx="8181521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запросов, получение отчетов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61" y="1283975"/>
            <a:ext cx="8275682" cy="265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Для реализации печати чека по выполненному заказу из документа «Заказ» можно воспользоваться встроенным конструктором печати, подредактировав до надлежащего состояния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121EBD-DF66-D0E2-5C3D-9107849D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1" y="2413965"/>
            <a:ext cx="7805736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7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0469-6FF3-3BA9-0722-EE518088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35" y="253036"/>
            <a:ext cx="8181521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Администрирование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D7219-BCC3-1F99-1477-BA9512B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20" y="1279893"/>
            <a:ext cx="8275682" cy="265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В программе 1С:Предприятие администрирование базы данных  заключается в добавлении ролей с необходимыми правами. Для полноценной работы необходимо добавить пользователей и настроить каждому свою роль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3850BD-615A-1821-3C58-79994D8D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8" y="2609538"/>
            <a:ext cx="8337007" cy="33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551335" y="6003849"/>
            <a:ext cx="8041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В приложении настроен доступ к информационной базе для разных пользователей.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0C6AB-6902-B6DC-DB91-DE31118E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5" y="2358897"/>
            <a:ext cx="6445306" cy="3541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EC7210-9C91-99DE-C14F-D371AEA3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06" y="1572418"/>
            <a:ext cx="5525348" cy="20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5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1956340" y="6002292"/>
            <a:ext cx="5617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Внешний вид начального окна с подсистемами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6DE643-19E0-B9B4-003F-D15EFF2F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8" y="1477101"/>
            <a:ext cx="8824261" cy="2122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F8BD18-B40F-9139-02D2-41E46E448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00"/>
          <a:stretch/>
        </p:blipFill>
        <p:spPr>
          <a:xfrm>
            <a:off x="1867120" y="2271008"/>
            <a:ext cx="5795677" cy="146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112E46-099D-FCFA-99D2-9F7712950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120" y="3651000"/>
            <a:ext cx="5795678" cy="115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E1BD57-5DB6-AE2B-ADE5-97C03436E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120" y="4759506"/>
            <a:ext cx="5795678" cy="1242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37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D82C6F4-59BF-0E60-603D-84A4E7E96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001" y="4970277"/>
            <a:ext cx="1683980" cy="1641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9" y="694852"/>
            <a:ext cx="6713982" cy="1325563"/>
          </a:xfrm>
        </p:spPr>
        <p:txBody>
          <a:bodyPr/>
          <a:lstStyle/>
          <a:p>
            <a:r>
              <a:rPr lang="ru-RU" dirty="0"/>
              <a:t>Актуальность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1C7D7-4189-4B2A-25C9-63AFC4F7962E}"/>
              </a:ext>
            </a:extLst>
          </p:cNvPr>
          <p:cNvSpPr txBox="1"/>
          <p:nvPr/>
        </p:nvSpPr>
        <p:spPr>
          <a:xfrm>
            <a:off x="554145" y="2594173"/>
            <a:ext cx="76754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Разработка базы данных  для салона "</a:t>
            </a:r>
            <a:r>
              <a:rPr lang="ru-RU" sz="2000" dirty="0" err="1">
                <a:latin typeface="+mj-lt"/>
                <a:ea typeface="+mj-ea"/>
                <a:cs typeface="+mj-cs"/>
              </a:rPr>
              <a:t>ProfitKomp</a:t>
            </a:r>
            <a:r>
              <a:rPr lang="ru-RU" sz="2000" dirty="0">
                <a:latin typeface="+mj-lt"/>
                <a:ea typeface="+mj-ea"/>
                <a:cs typeface="+mj-cs"/>
              </a:rPr>
              <a:t>" актуальна, так как поможет оптимизировать бизнес-процессы. Оно автоматизирует управление информацией и договорами, а также учет материалов. Это увеличит продуктивность, снизит ошибки и поможет формировать информационную культуру на предприятии.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181"/>
            <a:ext cx="8108543" cy="1325563"/>
          </a:xfrm>
        </p:spPr>
        <p:txBody>
          <a:bodyPr>
            <a:normAutofit/>
          </a:bodyPr>
          <a:lstStyle/>
          <a:p>
            <a:pPr algn="just"/>
            <a:r>
              <a:rPr lang="ru-RU" sz="4000" dirty="0"/>
              <a:t>Описание работы  программного продукта</a:t>
            </a:r>
            <a:endParaRPr lang="en-US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B06BB-5416-3A3B-E108-47ACAACFA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7" b="-498"/>
          <a:stretch/>
        </p:blipFill>
        <p:spPr>
          <a:xfrm>
            <a:off x="0" y="1367484"/>
            <a:ext cx="6690173" cy="3765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4D743-FB5C-0E83-379F-1FDA9FB46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89" y="4227097"/>
            <a:ext cx="3762175" cy="2420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12EB66-8F76-4A1C-10AB-60AA9482E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93" y="721962"/>
            <a:ext cx="4200535" cy="2196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40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D77925-65B9-2F7C-1DF3-645AC179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" y="1367484"/>
            <a:ext cx="4476750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997D37-FBF0-2E81-67E8-244CBACA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46" y="2448117"/>
            <a:ext cx="72390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7E7272-AB6A-F139-0845-AADC77BEC4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041" b="15529"/>
          <a:stretch/>
        </p:blipFill>
        <p:spPr>
          <a:xfrm>
            <a:off x="5530636" y="1367484"/>
            <a:ext cx="3293989" cy="1770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5808551" y="6162807"/>
            <a:ext cx="3293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Создание нового мастера</a:t>
            </a:r>
          </a:p>
        </p:txBody>
      </p:sp>
    </p:spTree>
    <p:extLst>
      <p:ext uri="{BB962C8B-B14F-4D97-AF65-F5344CB8AC3E}">
        <p14:creationId xmlns:p14="http://schemas.microsoft.com/office/powerpoint/2010/main" val="352239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391886" y="5617028"/>
            <a:ext cx="853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Создание новой услуги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BF25F9-E018-9A77-C3B4-D4E52A19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9" y="1469085"/>
            <a:ext cx="4888832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631D0D-6133-31E5-12D5-810D23884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99" y="2986800"/>
            <a:ext cx="4888832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D0A869-1BBC-6BE5-A8C6-C8E33DC30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316" y="1310400"/>
            <a:ext cx="41876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5633464" y="3592045"/>
            <a:ext cx="3293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Создание нового материала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D2EE04-D451-311E-7518-49230285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" y="1469085"/>
            <a:ext cx="5086350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41FDBC-9090-ECF3-891A-FFC85D37A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32"/>
          <a:stretch/>
        </p:blipFill>
        <p:spPr>
          <a:xfrm>
            <a:off x="216547" y="2569029"/>
            <a:ext cx="508635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FE5F1B-D2AA-57D1-8DCB-08328516CE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006"/>
          <a:stretch/>
        </p:blipFill>
        <p:spPr>
          <a:xfrm>
            <a:off x="5302896" y="1469085"/>
            <a:ext cx="3624557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4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BD9518-6956-3CD0-5898-0D6D2F08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" y="1469085"/>
            <a:ext cx="6213283" cy="3430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4873182" y="6225080"/>
            <a:ext cx="3293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Поступление материала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141392-2DB8-487F-C7FB-975895F57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" y="4895850"/>
            <a:ext cx="4362450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9CEAE-4A91-B226-21DB-B66B0E7CF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454" y="3607528"/>
            <a:ext cx="4510749" cy="2617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96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53779" y="4091481"/>
            <a:ext cx="8030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При проведении документа в остатки материала добавиться введенный материал и его количество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7E429-606D-4ADA-EB14-84BFF143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" y="1501843"/>
            <a:ext cx="8873675" cy="2439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75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260089" y="6314368"/>
            <a:ext cx="853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Создание новой услуги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A163AC-844C-74FB-4C2F-286AF50F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3" y="1288137"/>
            <a:ext cx="5895781" cy="5096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A36577-0DAD-3D97-78D9-779E46E4E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5" r="49177"/>
          <a:stretch/>
        </p:blipFill>
        <p:spPr>
          <a:xfrm>
            <a:off x="6067408" y="1288137"/>
            <a:ext cx="2860045" cy="3690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55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216545" y="4681029"/>
            <a:ext cx="7577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Если на складе не хватит материала на оказание услуги, оператору выйдет сообщение о нехватке товара.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21BD5-5C6B-0698-744F-F976EA47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5" y="1469085"/>
            <a:ext cx="8735751" cy="3059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98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86173D-5A24-4DA3-CF2F-60D855CAC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" b="10057"/>
          <a:stretch/>
        </p:blipFill>
        <p:spPr>
          <a:xfrm>
            <a:off x="102932" y="1469085"/>
            <a:ext cx="5545226" cy="1192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89B06-964E-4FA8-3E89-AAB209407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116"/>
          <a:stretch/>
        </p:blipFill>
        <p:spPr>
          <a:xfrm>
            <a:off x="5718628" y="1616852"/>
            <a:ext cx="3208825" cy="3293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5907314" y="4910180"/>
            <a:ext cx="30201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Просмотр всех существующих заказов.</a:t>
            </a:r>
            <a:br>
              <a:rPr lang="ru-RU" sz="2000" dirty="0">
                <a:latin typeface="+mj-lt"/>
                <a:ea typeface="+mj-ea"/>
                <a:cs typeface="+mj-cs"/>
              </a:rPr>
            </a:br>
            <a:br>
              <a:rPr lang="ru-RU" sz="2000" dirty="0">
                <a:latin typeface="+mj-lt"/>
                <a:ea typeface="+mj-ea"/>
                <a:cs typeface="+mj-cs"/>
              </a:rPr>
            </a:br>
            <a:r>
              <a:rPr lang="ru-RU" sz="2000" dirty="0">
                <a:latin typeface="+mj-lt"/>
                <a:ea typeface="+mj-ea"/>
                <a:cs typeface="+mj-cs"/>
              </a:rPr>
              <a:t>Сортировка по пункту «Выполнено».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B6A40A-CD90-88CC-49AE-5DB739646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958"/>
          <a:stretch/>
        </p:blipFill>
        <p:spPr>
          <a:xfrm>
            <a:off x="132360" y="2774911"/>
            <a:ext cx="5442294" cy="392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11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11" y="143522"/>
            <a:ext cx="8108543" cy="1325563"/>
          </a:xfrm>
        </p:spPr>
        <p:txBody>
          <a:bodyPr/>
          <a:lstStyle/>
          <a:p>
            <a:pPr algn="ctr"/>
            <a:r>
              <a:rPr lang="ru-RU" dirty="0"/>
              <a:t>Описание работы  программного продукта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391886" y="5617028"/>
            <a:ext cx="853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Автоматическое заполнение чека по выбранному заказу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45162-1B35-0A94-CE36-9583B4AF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1195"/>
            <a:ext cx="9153078" cy="41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9" y="694852"/>
            <a:ext cx="6713982" cy="1325563"/>
          </a:xfrm>
        </p:spPr>
        <p:txBody>
          <a:bodyPr/>
          <a:lstStyle/>
          <a:p>
            <a:r>
              <a:rPr lang="ru-RU" dirty="0"/>
              <a:t>Цели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0F096-CB81-76A0-3051-D58B581D14E9}"/>
              </a:ext>
            </a:extLst>
          </p:cNvPr>
          <p:cNvSpPr txBox="1"/>
          <p:nvPr/>
        </p:nvSpPr>
        <p:spPr>
          <a:xfrm>
            <a:off x="638857" y="2206649"/>
            <a:ext cx="73163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Разработать базу данных для салона по ремонту оргтехники «</a:t>
            </a:r>
            <a:r>
              <a:rPr lang="ru-RU" sz="2000" dirty="0" err="1">
                <a:latin typeface="+mj-lt"/>
                <a:ea typeface="+mj-ea"/>
                <a:cs typeface="+mj-cs"/>
              </a:rPr>
              <a:t>ProfitKomp</a:t>
            </a:r>
            <a:r>
              <a:rPr lang="ru-RU" sz="2000" dirty="0">
                <a:latin typeface="+mj-lt"/>
                <a:ea typeface="+mj-ea"/>
                <a:cs typeface="+mj-cs"/>
              </a:rPr>
              <a:t>» (подсистема «Обслуживание клиента») и создать приложение для работы с этой базой данных. Для того чтобы упростить управление и оптимизацию данных на предприятии. Это включает в себя создание системы для работы с информацией, а также управление договорами и учёт материалов. </a:t>
            </a:r>
          </a:p>
        </p:txBody>
      </p:sp>
    </p:spTree>
    <p:extLst>
      <p:ext uri="{BB962C8B-B14F-4D97-AF65-F5344CB8AC3E}">
        <p14:creationId xmlns:p14="http://schemas.microsoft.com/office/powerpoint/2010/main" val="313493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608432" y="2039031"/>
            <a:ext cx="720025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В ходе курсовой были выполнены задачи: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Проанализирована предметная область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Разработана ER-диаграмма и логическая модель БД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Реализована логическая модель в СУБД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Разработано приложение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Организована система для автоматической генерации чеков</a:t>
            </a:r>
            <a:br>
              <a:rPr lang="ru-RU" sz="2000" dirty="0">
                <a:latin typeface="+mj-lt"/>
                <a:ea typeface="+mj-ea"/>
                <a:cs typeface="+mj-cs"/>
              </a:rPr>
            </a:br>
            <a:r>
              <a:rPr lang="ru-RU" sz="2000" dirty="0">
                <a:latin typeface="+mj-lt"/>
                <a:ea typeface="+mj-ea"/>
                <a:cs typeface="+mj-cs"/>
              </a:rPr>
              <a:t> по окончанию выполненных работ.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ru-RU" sz="2000" dirty="0">
              <a:latin typeface="+mj-lt"/>
              <a:ea typeface="+mj-ea"/>
              <a:cs typeface="+mj-cs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Разработана техническая документация к приложению.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4473478-43EC-57B5-AE07-DEEE6EC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03754"/>
            <a:ext cx="78867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4106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4473478-43EC-57B5-AE07-DEEE6EC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507" y="2585811"/>
            <a:ext cx="78867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CED06-BD7A-6B3B-4655-BE0395411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24"/>
            <a:ext cx="9144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9" y="694852"/>
            <a:ext cx="6713982" cy="1325563"/>
          </a:xfr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0F096-CB81-76A0-3051-D58B581D14E9}"/>
              </a:ext>
            </a:extLst>
          </p:cNvPr>
          <p:cNvSpPr txBox="1"/>
          <p:nvPr/>
        </p:nvSpPr>
        <p:spPr>
          <a:xfrm>
            <a:off x="612639" y="1789790"/>
            <a:ext cx="73163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Для достижения поставленной цели были поставлены следующие задачи: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42F93-599F-2C22-F60C-88DA5E416E12}"/>
              </a:ext>
            </a:extLst>
          </p:cNvPr>
          <p:cNvSpPr txBox="1"/>
          <p:nvPr/>
        </p:nvSpPr>
        <p:spPr>
          <a:xfrm>
            <a:off x="612639" y="2767280"/>
            <a:ext cx="66353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Анализ предметной области;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Разработка логической и концептуальной модели БД;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Создание приложения для работы с БД;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Организация системы для автоматической генерации чеков по окончанию выполненных работ.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Разработка технической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43858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9" y="694852"/>
            <a:ext cx="6713982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0F096-CB81-76A0-3051-D58B581D14E9}"/>
              </a:ext>
            </a:extLst>
          </p:cNvPr>
          <p:cNvSpPr txBox="1"/>
          <p:nvPr/>
        </p:nvSpPr>
        <p:spPr>
          <a:xfrm>
            <a:off x="612638" y="1751617"/>
            <a:ext cx="81951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Готовая база данных должна выполнять следующие функции:</a:t>
            </a:r>
          </a:p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Хранение данных о существующих на данный момент услугах, заказов, количество материала на складе.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42F93-599F-2C22-F60C-88DA5E416E12}"/>
              </a:ext>
            </a:extLst>
          </p:cNvPr>
          <p:cNvSpPr txBox="1"/>
          <p:nvPr/>
        </p:nvSpPr>
        <p:spPr>
          <a:xfrm>
            <a:off x="612638" y="3077180"/>
            <a:ext cx="66353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+mj-lt"/>
                <a:ea typeface="+mj-ea"/>
                <a:cs typeface="+mj-cs"/>
              </a:rPr>
              <a:t>Функции приложения: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Просмотр, добавление и изменение заявок; 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Просмотр, добавление, редактирование и удаление услуг; 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Создание чека по выполненному заказу ;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Добавление и списание материалов ;</a:t>
            </a: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ru-RU" sz="2000" dirty="0">
                <a:latin typeface="+mj-lt"/>
                <a:ea typeface="+mj-ea"/>
                <a:cs typeface="+mj-cs"/>
              </a:rPr>
              <a:t>Поиск заявок по параметру «Выполненный» и «Не выполненный» ;</a:t>
            </a:r>
          </a:p>
        </p:txBody>
      </p:sp>
    </p:spTree>
    <p:extLst>
      <p:ext uri="{BB962C8B-B14F-4D97-AF65-F5344CB8AC3E}">
        <p14:creationId xmlns:p14="http://schemas.microsoft.com/office/powerpoint/2010/main" val="145223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8C7AF-A10F-32A6-BD1D-4BD12CD6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78" y="1830431"/>
            <a:ext cx="6903821" cy="47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8" y="694852"/>
            <a:ext cx="7316353" cy="1325563"/>
          </a:xfrm>
        </p:spPr>
        <p:txBody>
          <a:bodyPr/>
          <a:lstStyle/>
          <a:p>
            <a:r>
              <a:rPr lang="ru-RU" dirty="0"/>
              <a:t>Функциональная диаграмма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7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8" y="694852"/>
            <a:ext cx="7316353" cy="1325563"/>
          </a:xfrm>
        </p:spPr>
        <p:txBody>
          <a:bodyPr/>
          <a:lstStyle/>
          <a:p>
            <a:r>
              <a:rPr lang="ru-RU" dirty="0"/>
              <a:t>Методы защиты информации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F0829B-9250-1487-A288-35B8386A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9" y="1657350"/>
            <a:ext cx="7616613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6D58E-9F02-FD10-1D21-4323AFC6ECD8}"/>
              </a:ext>
            </a:extLst>
          </p:cNvPr>
          <p:cNvSpPr txBox="1"/>
          <p:nvPr/>
        </p:nvSpPr>
        <p:spPr>
          <a:xfrm>
            <a:off x="1035457" y="5546271"/>
            <a:ext cx="7675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В программе предусмотрено разграничение прав пользователей.</a:t>
            </a:r>
          </a:p>
          <a:p>
            <a:pPr algn="just"/>
            <a:endParaRPr lang="ru-RU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458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33C83-62C5-CBDF-E0C1-E4F2343C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12" y="1504000"/>
            <a:ext cx="4531751" cy="465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E7EBF-2FC0-AADA-8F27-D538B10060E7}"/>
              </a:ext>
            </a:extLst>
          </p:cNvPr>
          <p:cNvSpPr txBox="1"/>
          <p:nvPr/>
        </p:nvSpPr>
        <p:spPr>
          <a:xfrm>
            <a:off x="855908" y="2631579"/>
            <a:ext cx="76754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Для организации работы базы данных была выбрана Файловая СУБД.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23" y="586068"/>
            <a:ext cx="7316353" cy="1325563"/>
          </a:xfrm>
        </p:spPr>
        <p:txBody>
          <a:bodyPr/>
          <a:lstStyle/>
          <a:p>
            <a:r>
              <a:rPr lang="ru-RU" dirty="0"/>
              <a:t>Среда реализации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0806D-7A4F-170B-728A-F31437D0F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1" y="3429000"/>
            <a:ext cx="3187838" cy="3187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F958E-77E1-2A18-6868-F3D48657FD6A}"/>
              </a:ext>
            </a:extLst>
          </p:cNvPr>
          <p:cNvSpPr txBox="1"/>
          <p:nvPr/>
        </p:nvSpPr>
        <p:spPr>
          <a:xfrm>
            <a:off x="327873" y="6066426"/>
            <a:ext cx="7675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  <a:ea typeface="+mj-ea"/>
                <a:cs typeface="+mj-cs"/>
              </a:rPr>
              <a:t>Язык программирования - встроенный язык программирования программного обеспечения «1</a:t>
            </a:r>
            <a:r>
              <a:rPr lang="en-US" sz="2000" dirty="0">
                <a:latin typeface="+mj-lt"/>
                <a:ea typeface="+mj-ea"/>
                <a:cs typeface="+mj-cs"/>
              </a:rPr>
              <a:t>C:</a:t>
            </a:r>
            <a:r>
              <a:rPr lang="ru-RU" sz="2000" dirty="0">
                <a:latin typeface="+mj-lt"/>
                <a:ea typeface="+mj-ea"/>
                <a:cs typeface="+mj-cs"/>
              </a:rPr>
              <a:t>Предприятие»    </a:t>
            </a:r>
          </a:p>
        </p:txBody>
      </p:sp>
    </p:spTree>
    <p:extLst>
      <p:ext uri="{BB962C8B-B14F-4D97-AF65-F5344CB8AC3E}">
        <p14:creationId xmlns:p14="http://schemas.microsoft.com/office/powerpoint/2010/main" val="75453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57" y="94129"/>
            <a:ext cx="7316353" cy="1325563"/>
          </a:xfrm>
        </p:spPr>
        <p:txBody>
          <a:bodyPr/>
          <a:lstStyle/>
          <a:p>
            <a:r>
              <a:rPr lang="ru-RU" dirty="0"/>
              <a:t>Логическая модель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1261D0-2272-36AD-7EE9-4FA03E46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56" y="1023574"/>
            <a:ext cx="6864345" cy="559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51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1673</Words>
  <Application>Microsoft Office PowerPoint</Application>
  <PresentationFormat>Экран (4:3)</PresentationFormat>
  <Paragraphs>156</Paragraphs>
  <Slides>31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SF Pro Display</vt:lpstr>
      <vt:lpstr>Times New Roman</vt:lpstr>
      <vt:lpstr>Office Theme</vt:lpstr>
      <vt:lpstr>Проектирование базы данных для салона по ремонту оргтехники, подсистема «Обслуживание клиента»</vt:lpstr>
      <vt:lpstr>Актуальность </vt:lpstr>
      <vt:lpstr>Цели</vt:lpstr>
      <vt:lpstr>Задачи</vt:lpstr>
      <vt:lpstr>Постановка задачи</vt:lpstr>
      <vt:lpstr>Функциональная диаграмма</vt:lpstr>
      <vt:lpstr>Методы защиты информации</vt:lpstr>
      <vt:lpstr>Среда реализации</vt:lpstr>
      <vt:lpstr>Логическая модель</vt:lpstr>
      <vt:lpstr>Физическая модель</vt:lpstr>
      <vt:lpstr>Организация ввода-вывода данных в БД</vt:lpstr>
      <vt:lpstr>Организация ввода-вывода данных в БД</vt:lpstr>
      <vt:lpstr>Организация манипулирования данными в БД</vt:lpstr>
      <vt:lpstr>Организация манипулирования данными в БД</vt:lpstr>
      <vt:lpstr>Организация манипулирования данными в БД</vt:lpstr>
      <vt:lpstr>Реализация запросов, получение отчетов</vt:lpstr>
      <vt:lpstr>Администрирование БД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Описание работы  программного продукта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11</cp:revision>
  <dcterms:created xsi:type="dcterms:W3CDTF">2019-02-21T15:01:25Z</dcterms:created>
  <dcterms:modified xsi:type="dcterms:W3CDTF">2024-06-25T11:33:33Z</dcterms:modified>
</cp:coreProperties>
</file>