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81" r:id="rId5"/>
    <p:sldId id="286" r:id="rId6"/>
    <p:sldId id="287" r:id="rId7"/>
    <p:sldId id="284" r:id="rId8"/>
    <p:sldId id="289" r:id="rId9"/>
    <p:sldId id="257" r:id="rId10"/>
    <p:sldId id="288" r:id="rId11"/>
    <p:sldId id="279" r:id="rId12"/>
    <p:sldId id="290" r:id="rId13"/>
    <p:sldId id="29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6" autoAdjust="0"/>
    <p:restoredTop sz="94463" autoAdjust="0"/>
  </p:normalViewPr>
  <p:slideViewPr>
    <p:cSldViewPr>
      <p:cViewPr varScale="1">
        <p:scale>
          <a:sx n="58" d="100"/>
          <a:sy n="58" d="100"/>
        </p:scale>
        <p:origin x="-78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07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3" name="Picture 5" descr="http://www.colorado.edu/brand/sites/default/files/Boulder-one-lin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96180"/>
            <a:ext cx="1981200" cy="29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81000" y="6428601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CSCI 2270 Data Structures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7027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9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4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94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434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45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02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F2A8-399E-40C2-9EF4-0376FB5BAC00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5301-D058-49D6-9B98-58035E7BBB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2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Source Shortest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196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Initially, </a:t>
            </a:r>
            <a:r>
              <a:rPr lang="en-US" i="1" dirty="0"/>
              <a:t>S </a:t>
            </a:r>
            <a:r>
              <a:rPr lang="en-US" dirty="0" smtClean="0"/>
              <a:t>= {</a:t>
            </a:r>
            <a:r>
              <a:rPr lang="en-US" dirty="0"/>
              <a:t>1}, </a:t>
            </a:r>
            <a:r>
              <a:rPr lang="en-US" i="1" dirty="0"/>
              <a:t>D</a:t>
            </a:r>
            <a:r>
              <a:rPr lang="en-US" dirty="0"/>
              <a:t>[2] = 10, </a:t>
            </a:r>
            <a:r>
              <a:rPr lang="en-US" i="1" dirty="0"/>
              <a:t>D</a:t>
            </a:r>
            <a:r>
              <a:rPr lang="en-US" dirty="0"/>
              <a:t>[3] = 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i="1" dirty="0"/>
              <a:t>D</a:t>
            </a:r>
            <a:r>
              <a:rPr lang="en-US" dirty="0"/>
              <a:t>[4] = 30 and </a:t>
            </a:r>
            <a:r>
              <a:rPr lang="en-US" i="1" dirty="0"/>
              <a:t>D</a:t>
            </a:r>
            <a:r>
              <a:rPr lang="en-US" dirty="0"/>
              <a:t>[5] = </a:t>
            </a:r>
            <a:r>
              <a:rPr lang="en-US" dirty="0" smtClean="0"/>
              <a:t>100</a:t>
            </a:r>
          </a:p>
          <a:p>
            <a:r>
              <a:rPr lang="en-US" dirty="0" smtClean="0"/>
              <a:t>In </a:t>
            </a:r>
            <a:r>
              <a:rPr lang="en-US" dirty="0"/>
              <a:t>the first iteration of the </a:t>
            </a:r>
            <a:r>
              <a:rPr lang="en-US" dirty="0" smtClean="0"/>
              <a:t>for loop of </a:t>
            </a:r>
            <a:r>
              <a:rPr lang="en-US" dirty="0"/>
              <a:t>lines (4)-(8), </a:t>
            </a:r>
            <a:r>
              <a:rPr lang="en-US" i="1" dirty="0"/>
              <a:t>w </a:t>
            </a:r>
            <a:r>
              <a:rPr lang="en-US" dirty="0"/>
              <a:t>= 2 is selected as the vertex with the minimum </a:t>
            </a:r>
            <a:r>
              <a:rPr lang="en-US" i="1" dirty="0"/>
              <a:t>D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Then </a:t>
            </a:r>
            <a:r>
              <a:rPr lang="en-US" i="1" dirty="0"/>
              <a:t>D</a:t>
            </a:r>
            <a:r>
              <a:rPr lang="en-US" dirty="0"/>
              <a:t>[3] = </a:t>
            </a:r>
            <a:r>
              <a:rPr lang="en-US" dirty="0" smtClean="0"/>
              <a:t>min(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/>
              <a:t>10+50)= </a:t>
            </a:r>
            <a:r>
              <a:rPr lang="en-US" dirty="0" smtClean="0"/>
              <a:t>60</a:t>
            </a:r>
          </a:p>
          <a:p>
            <a:r>
              <a:rPr lang="en-US" i="1" dirty="0" smtClean="0"/>
              <a:t>D</a:t>
            </a:r>
            <a:r>
              <a:rPr lang="en-US" dirty="0" smtClean="0"/>
              <a:t>(4</a:t>
            </a:r>
            <a:r>
              <a:rPr lang="en-US" dirty="0"/>
              <a:t>) and </a:t>
            </a:r>
            <a:r>
              <a:rPr lang="en-US" i="1" dirty="0"/>
              <a:t>D</a:t>
            </a:r>
            <a:r>
              <a:rPr lang="en-US" dirty="0"/>
              <a:t>(5) do not change, because </a:t>
            </a:r>
            <a:r>
              <a:rPr lang="en-US" dirty="0" smtClean="0"/>
              <a:t>reaching them </a:t>
            </a:r>
            <a:r>
              <a:rPr lang="en-US" dirty="0"/>
              <a:t>from 1 directly is shorter than going through vertex </a:t>
            </a:r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14641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Execution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477000" cy="207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8582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“Greed</a:t>
            </a:r>
            <a:r>
              <a:rPr lang="en-US" dirty="0"/>
              <a:t>" pays </a:t>
            </a:r>
            <a:r>
              <a:rPr lang="en-US" dirty="0" smtClean="0"/>
              <a:t>off </a:t>
            </a:r>
            <a:r>
              <a:rPr lang="en-US" dirty="0"/>
              <a:t>in </a:t>
            </a:r>
            <a:r>
              <a:rPr lang="en-US" dirty="0" smtClean="0"/>
              <a:t>that what appears </a:t>
            </a:r>
            <a:r>
              <a:rPr lang="en-US" dirty="0"/>
              <a:t>locally as the best thing </a:t>
            </a:r>
            <a:r>
              <a:rPr lang="en-US" dirty="0" smtClean="0"/>
              <a:t>turns </a:t>
            </a:r>
            <a:r>
              <a:rPr lang="en-US" dirty="0"/>
              <a:t>out to be the best over </a:t>
            </a:r>
            <a:r>
              <a:rPr lang="en-US" dirty="0" smtClean="0"/>
              <a:t>all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dirty="0" smtClean="0"/>
              <a:t>the locally </a:t>
            </a:r>
            <a:r>
              <a:rPr lang="en-US" dirty="0"/>
              <a:t>"best" thing to do is to find the distance to the vertex </a:t>
            </a:r>
            <a:r>
              <a:rPr lang="en-US" i="1" dirty="0"/>
              <a:t>w </a:t>
            </a:r>
            <a:r>
              <a:rPr lang="en-US" dirty="0"/>
              <a:t>that is outside </a:t>
            </a:r>
            <a:r>
              <a:rPr lang="en-US" i="1" dirty="0"/>
              <a:t>S </a:t>
            </a:r>
            <a:r>
              <a:rPr lang="en-US" dirty="0" smtClean="0"/>
              <a:t>but has </a:t>
            </a:r>
            <a:r>
              <a:rPr lang="en-US" dirty="0"/>
              <a:t>the shortest special </a:t>
            </a:r>
            <a:r>
              <a:rPr lang="en-US" dirty="0" smtClean="0"/>
              <a:t>path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see why in this case there cannot be a </a:t>
            </a:r>
            <a:r>
              <a:rPr lang="en-US" dirty="0" smtClean="0"/>
              <a:t>shorter nonspecial </a:t>
            </a:r>
            <a:r>
              <a:rPr lang="en-US" dirty="0"/>
              <a:t>path from the source to 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dirty="0" smtClean="0"/>
              <a:t>observe:</a:t>
            </a:r>
          </a:p>
        </p:txBody>
      </p:sp>
    </p:spTree>
    <p:extLst>
      <p:ext uri="{BB962C8B-B14F-4D97-AF65-F5344CB8AC3E}">
        <p14:creationId xmlns:p14="http://schemas.microsoft.com/office/powerpoint/2010/main" xmlns="" val="206169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Hypothetical Shorter Path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3342968" cy="252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4684821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path thru x </a:t>
            </a:r>
            <a:r>
              <a:rPr lang="en-US" sz="1400" dirty="0"/>
              <a:t>is shorter than the shortest special path to w, then the </a:t>
            </a:r>
            <a:r>
              <a:rPr lang="en-US" sz="1400" dirty="0" smtClean="0"/>
              <a:t>initial segment </a:t>
            </a:r>
            <a:r>
              <a:rPr lang="en-US" sz="1400" dirty="0"/>
              <a:t>of the </a:t>
            </a:r>
            <a:r>
              <a:rPr lang="en-US" sz="1400" dirty="0" smtClean="0"/>
              <a:t>path from </a:t>
            </a:r>
            <a:r>
              <a:rPr lang="en-US" sz="1400" dirty="0"/>
              <a:t>the source to </a:t>
            </a:r>
            <a:r>
              <a:rPr lang="en-US" sz="1400" i="1" dirty="0"/>
              <a:t>x </a:t>
            </a:r>
            <a:r>
              <a:rPr lang="en-US" sz="1400" dirty="0"/>
              <a:t>is a special path to </a:t>
            </a:r>
            <a:r>
              <a:rPr lang="en-US" sz="1400" i="1" dirty="0"/>
              <a:t>x </a:t>
            </a:r>
            <a:r>
              <a:rPr lang="en-US" sz="1400" i="1" dirty="0" smtClean="0"/>
              <a:t>is </a:t>
            </a:r>
            <a:r>
              <a:rPr lang="en-US" sz="1400" dirty="0" smtClean="0"/>
              <a:t>shorter than </a:t>
            </a:r>
            <a:r>
              <a:rPr lang="en-US" sz="1400" dirty="0"/>
              <a:t>the </a:t>
            </a:r>
            <a:r>
              <a:rPr lang="en-US" sz="1400" dirty="0" smtClean="0"/>
              <a:t>shortest special </a:t>
            </a:r>
            <a:r>
              <a:rPr lang="en-US" sz="1400" dirty="0"/>
              <a:t>path to </a:t>
            </a:r>
            <a:r>
              <a:rPr lang="en-US" sz="1400" i="1" dirty="0" smtClean="0"/>
              <a:t>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6575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Digraph has </a:t>
            </a:r>
            <a:r>
              <a:rPr lang="en-US" sz="2000" i="1" dirty="0"/>
              <a:t>n </a:t>
            </a:r>
            <a:r>
              <a:rPr lang="en-US" sz="2000" dirty="0"/>
              <a:t>vertices and </a:t>
            </a:r>
            <a:r>
              <a:rPr lang="en-US" sz="2000" i="1" dirty="0"/>
              <a:t>e </a:t>
            </a:r>
            <a:r>
              <a:rPr lang="en-US" sz="2000" dirty="0" smtClean="0"/>
              <a:t>edges</a:t>
            </a:r>
          </a:p>
          <a:p>
            <a:r>
              <a:rPr lang="en-US" sz="2000" dirty="0" smtClean="0"/>
              <a:t>Using an adjacency matrix, loop </a:t>
            </a:r>
            <a:r>
              <a:rPr lang="en-US" sz="2000" dirty="0"/>
              <a:t>of lines (7) and (8) </a:t>
            </a:r>
            <a:r>
              <a:rPr lang="en-US" sz="2000" dirty="0" smtClean="0"/>
              <a:t>takes </a:t>
            </a:r>
            <a:r>
              <a:rPr lang="en-US" sz="2000" i="1" dirty="0" smtClean="0"/>
              <a:t>O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/>
              <a:t>) </a:t>
            </a:r>
            <a:r>
              <a:rPr lang="en-US" sz="2000" dirty="0" smtClean="0"/>
              <a:t>time and is </a:t>
            </a:r>
            <a:r>
              <a:rPr lang="en-US" sz="2000" dirty="0"/>
              <a:t>executed </a:t>
            </a:r>
            <a:r>
              <a:rPr lang="en-US" sz="2000" i="1" dirty="0"/>
              <a:t>n</a:t>
            </a:r>
            <a:r>
              <a:rPr lang="en-US" sz="2000" dirty="0"/>
              <a:t>-1 times for a total time of </a:t>
            </a:r>
            <a:r>
              <a:rPr lang="en-US" sz="2000" i="1" dirty="0" smtClean="0"/>
              <a:t>O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baseline="30000" dirty="0"/>
              <a:t>2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Rest of algorithm requires no more than this</a:t>
            </a:r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i="1" dirty="0"/>
              <a:t>e </a:t>
            </a:r>
            <a:r>
              <a:rPr lang="en-US" sz="2000" dirty="0"/>
              <a:t>is much less than 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, </a:t>
            </a:r>
            <a:r>
              <a:rPr lang="en-US" sz="2000" dirty="0" smtClean="0"/>
              <a:t>use adjacency list and priority </a:t>
            </a:r>
            <a:r>
              <a:rPr lang="en-US" sz="2000" dirty="0"/>
              <a:t>queue </a:t>
            </a:r>
            <a:r>
              <a:rPr lang="en-US" sz="2000" i="1" dirty="0" smtClean="0"/>
              <a:t>V</a:t>
            </a:r>
            <a:r>
              <a:rPr lang="en-US" sz="2000" dirty="0" smtClean="0"/>
              <a:t>-</a:t>
            </a:r>
            <a:r>
              <a:rPr lang="en-US" sz="2000" i="1" dirty="0" smtClean="0"/>
              <a:t>S</a:t>
            </a:r>
            <a:endParaRPr lang="en-US" sz="2000" dirty="0" smtClean="0"/>
          </a:p>
          <a:p>
            <a:pPr lvl="1"/>
            <a:r>
              <a:rPr lang="en-US" sz="1800" dirty="0" smtClean="0"/>
              <a:t>Lines </a:t>
            </a:r>
            <a:r>
              <a:rPr lang="en-US" sz="1800" dirty="0"/>
              <a:t>(7) and (8) </a:t>
            </a:r>
            <a:r>
              <a:rPr lang="en-US" sz="1800" dirty="0" smtClean="0"/>
              <a:t>traverse </a:t>
            </a:r>
            <a:r>
              <a:rPr lang="en-US" sz="1800" dirty="0"/>
              <a:t>the adjacency list for </a:t>
            </a:r>
            <a:r>
              <a:rPr lang="en-US" sz="1800" i="1" dirty="0"/>
              <a:t>w </a:t>
            </a:r>
            <a:r>
              <a:rPr lang="en-US" sz="1800" dirty="0"/>
              <a:t>and updating the distances in </a:t>
            </a:r>
            <a:r>
              <a:rPr lang="en-US" sz="1800" dirty="0" smtClean="0"/>
              <a:t>the priority queue</a:t>
            </a:r>
          </a:p>
          <a:p>
            <a:pPr lvl="1"/>
            <a:r>
              <a:rPr lang="en-US" sz="1800" i="1" dirty="0" smtClean="0"/>
              <a:t>e </a:t>
            </a:r>
            <a:r>
              <a:rPr lang="en-US" sz="1800" dirty="0"/>
              <a:t>updates will be made, each at a cost of </a:t>
            </a:r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dirty="0" err="1"/>
              <a:t>log</a:t>
            </a:r>
            <a:r>
              <a:rPr lang="en-US" sz="1800" i="1" dirty="0" err="1"/>
              <a:t>n</a:t>
            </a:r>
            <a:r>
              <a:rPr lang="en-US" sz="1800" dirty="0"/>
              <a:t>) time, </a:t>
            </a:r>
            <a:r>
              <a:rPr lang="en-US" sz="1800" dirty="0" smtClean="0"/>
              <a:t>so the </a:t>
            </a:r>
            <a:r>
              <a:rPr lang="en-US" sz="1800" dirty="0"/>
              <a:t>total time spent in lines (7) and (8) is </a:t>
            </a:r>
            <a:r>
              <a:rPr lang="en-US" sz="1800"/>
              <a:t>now </a:t>
            </a:r>
            <a:r>
              <a:rPr lang="en-US" sz="1800" i="1" smtClean="0"/>
              <a:t>O</a:t>
            </a:r>
            <a:r>
              <a:rPr lang="en-US" sz="1800" smtClean="0"/>
              <a:t>(</a:t>
            </a:r>
            <a:r>
              <a:rPr lang="en-US" sz="1800" i="1" smtClean="0"/>
              <a:t>e </a:t>
            </a:r>
            <a:r>
              <a:rPr lang="en-US" sz="1800" smtClean="0"/>
              <a:t>log</a:t>
            </a:r>
            <a:r>
              <a:rPr lang="en-US" sz="1800" i="1" smtClean="0"/>
              <a:t>n</a:t>
            </a:r>
            <a:r>
              <a:rPr lang="en-US" sz="1800" dirty="0" smtClean="0"/>
              <a:t>)</a:t>
            </a:r>
          </a:p>
          <a:p>
            <a:r>
              <a:rPr lang="en-US" sz="2000" dirty="0" smtClean="0"/>
              <a:t>Lines </a:t>
            </a:r>
            <a:r>
              <a:rPr lang="en-US" sz="2000" dirty="0"/>
              <a:t>(1)-(3) clearly take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time, as do lines (4) and (</a:t>
            </a:r>
            <a:r>
              <a:rPr lang="en-US" sz="2000" dirty="0" smtClean="0"/>
              <a:t>6)</a:t>
            </a:r>
          </a:p>
          <a:p>
            <a:r>
              <a:rPr lang="en-US" sz="2000" dirty="0" smtClean="0"/>
              <a:t>Using </a:t>
            </a:r>
            <a:r>
              <a:rPr lang="en-US" sz="2000" dirty="0"/>
              <a:t>the </a:t>
            </a:r>
            <a:r>
              <a:rPr lang="en-US" sz="2000" dirty="0" smtClean="0"/>
              <a:t>priority queue </a:t>
            </a:r>
            <a:r>
              <a:rPr lang="en-US" sz="2000" dirty="0"/>
              <a:t>to represent </a:t>
            </a:r>
            <a:r>
              <a:rPr lang="en-US" sz="2000" i="1" dirty="0"/>
              <a:t>V</a:t>
            </a:r>
            <a:r>
              <a:rPr lang="en-US" sz="2000" dirty="0"/>
              <a:t>-</a:t>
            </a:r>
            <a:r>
              <a:rPr lang="en-US" sz="2000" i="1" dirty="0"/>
              <a:t>S</a:t>
            </a:r>
            <a:r>
              <a:rPr lang="en-US" sz="2000" dirty="0"/>
              <a:t>, lines (5)-(6) </a:t>
            </a:r>
            <a:r>
              <a:rPr lang="en-US" sz="2000" dirty="0" smtClean="0"/>
              <a:t>requires </a:t>
            </a:r>
            <a:r>
              <a:rPr lang="en-US" sz="2000" i="1" dirty="0" smtClean="0"/>
              <a:t>O</a:t>
            </a:r>
            <a:r>
              <a:rPr lang="en-US" sz="2000" dirty="0" smtClean="0"/>
              <a:t>(</a:t>
            </a:r>
            <a:r>
              <a:rPr lang="en-US" sz="2000" dirty="0" err="1" smtClean="0"/>
              <a:t>log</a:t>
            </a:r>
            <a:r>
              <a:rPr lang="en-US" sz="2000" i="1" dirty="0" err="1" smtClean="0"/>
              <a:t>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Total </a:t>
            </a:r>
            <a:r>
              <a:rPr lang="en-US" sz="2000" dirty="0"/>
              <a:t>time </a:t>
            </a:r>
            <a:r>
              <a:rPr lang="en-US" sz="2000" dirty="0" smtClean="0"/>
              <a:t>is bounded by </a:t>
            </a:r>
            <a:r>
              <a:rPr lang="en-US" sz="2000" i="1" dirty="0" smtClean="0"/>
              <a:t>O</a:t>
            </a:r>
            <a:r>
              <a:rPr lang="en-US" sz="2000" dirty="0" smtClean="0"/>
              <a:t>(</a:t>
            </a:r>
            <a:r>
              <a:rPr lang="en-US" sz="2000" i="1" dirty="0" smtClean="0"/>
              <a:t>e </a:t>
            </a:r>
            <a:r>
              <a:rPr lang="en-US" sz="2000" dirty="0" err="1" smtClean="0"/>
              <a:t>log</a:t>
            </a:r>
            <a:r>
              <a:rPr lang="en-US" sz="2000" i="1" dirty="0" err="1" smtClean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091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Source Shortest Path (SSSP)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a directed graph </a:t>
            </a:r>
            <a:r>
              <a:rPr lang="en-US" i="1" dirty="0"/>
              <a:t>G </a:t>
            </a:r>
            <a:r>
              <a:rPr lang="en-US" dirty="0"/>
              <a:t>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in which each arc has a nonnegative label, </a:t>
            </a:r>
            <a:r>
              <a:rPr lang="en-US" dirty="0" smtClean="0"/>
              <a:t>and one </a:t>
            </a:r>
            <a:r>
              <a:rPr lang="en-US" dirty="0"/>
              <a:t>vertex is specified as the </a:t>
            </a:r>
            <a:r>
              <a:rPr lang="en-US" i="1" dirty="0" smtClean="0"/>
              <a:t>source</a:t>
            </a:r>
            <a:r>
              <a:rPr lang="en-US" dirty="0" smtClean="0"/>
              <a:t>, determine </a:t>
            </a:r>
            <a:r>
              <a:rPr lang="en-US" dirty="0"/>
              <a:t>the cost of </a:t>
            </a:r>
            <a:r>
              <a:rPr lang="en-US" dirty="0" smtClean="0"/>
              <a:t>the shortest </a:t>
            </a:r>
            <a:r>
              <a:rPr lang="en-US" dirty="0"/>
              <a:t>path from the source to </a:t>
            </a:r>
            <a:r>
              <a:rPr lang="en-US" dirty="0" smtClean="0"/>
              <a:t>every other </a:t>
            </a:r>
            <a:r>
              <a:rPr lang="en-US" dirty="0"/>
              <a:t>vertex in </a:t>
            </a:r>
            <a:r>
              <a:rPr lang="en-US" i="1" dirty="0" smtClean="0"/>
              <a:t>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/>
              <a:t>length of a </a:t>
            </a:r>
            <a:r>
              <a:rPr lang="en-US" i="1" dirty="0" smtClean="0"/>
              <a:t>path </a:t>
            </a:r>
            <a:r>
              <a:rPr lang="en-US" dirty="0" smtClean="0"/>
              <a:t>is just </a:t>
            </a:r>
            <a:r>
              <a:rPr lang="en-US" dirty="0"/>
              <a:t>the sum of the costs of the arcs on the </a:t>
            </a:r>
            <a:r>
              <a:rPr lang="en-US" dirty="0" smtClean="0"/>
              <a:t>path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6581763"/>
            <a:ext cx="2522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</a:t>
            </a:r>
            <a:r>
              <a:rPr lang="en-US" sz="1200" dirty="0" err="1" smtClean="0"/>
              <a:t>Flener</a:t>
            </a:r>
            <a:r>
              <a:rPr lang="en-US" sz="1200" dirty="0" smtClean="0"/>
              <a:t>, P. Uppsala Univ.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2855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might think of </a:t>
            </a:r>
            <a:r>
              <a:rPr lang="en-US" i="1" dirty="0"/>
              <a:t>G </a:t>
            </a:r>
            <a:r>
              <a:rPr lang="en-US" dirty="0"/>
              <a:t>as a map of airline flights, in which each vertex represents </a:t>
            </a:r>
            <a:r>
              <a:rPr lang="en-US" dirty="0" smtClean="0"/>
              <a:t>a city </a:t>
            </a:r>
            <a:r>
              <a:rPr lang="en-US" dirty="0"/>
              <a:t>and each arc </a:t>
            </a:r>
            <a:r>
              <a:rPr lang="en-US" i="1" dirty="0"/>
              <a:t>v </a:t>
            </a:r>
            <a:r>
              <a:rPr lang="en-US" dirty="0" smtClean="0"/>
              <a:t>-&gt; </a:t>
            </a:r>
            <a:r>
              <a:rPr lang="en-US" i="1" dirty="0"/>
              <a:t>w </a:t>
            </a:r>
            <a:r>
              <a:rPr lang="en-US" dirty="0"/>
              <a:t>an airline route from city </a:t>
            </a:r>
            <a:r>
              <a:rPr lang="en-US" i="1" dirty="0"/>
              <a:t>v </a:t>
            </a:r>
            <a:r>
              <a:rPr lang="en-US" dirty="0"/>
              <a:t>to city </a:t>
            </a:r>
            <a:r>
              <a:rPr lang="en-US" i="1" dirty="0" smtClean="0"/>
              <a:t>w</a:t>
            </a:r>
          </a:p>
          <a:p>
            <a:endParaRPr lang="en-US" dirty="0"/>
          </a:p>
          <a:p>
            <a:r>
              <a:rPr lang="en-US" dirty="0" smtClean="0"/>
              <a:t>The arc label </a:t>
            </a:r>
            <a:r>
              <a:rPr lang="en-US" i="1" dirty="0" smtClean="0"/>
              <a:t>v </a:t>
            </a:r>
            <a:r>
              <a:rPr lang="en-US" dirty="0" smtClean="0"/>
              <a:t>-&gt; </a:t>
            </a:r>
            <a:r>
              <a:rPr lang="en-US" i="1" dirty="0" smtClean="0"/>
              <a:t>w </a:t>
            </a:r>
            <a:r>
              <a:rPr lang="en-US" dirty="0" smtClean="0"/>
              <a:t>is </a:t>
            </a:r>
            <a:r>
              <a:rPr lang="en-US" dirty="0"/>
              <a:t>the time to fly from </a:t>
            </a:r>
            <a:r>
              <a:rPr lang="en-US" i="1" dirty="0"/>
              <a:t>v </a:t>
            </a:r>
            <a:r>
              <a:rPr lang="en-US" dirty="0"/>
              <a:t>to </a:t>
            </a:r>
            <a:r>
              <a:rPr lang="en-US" i="1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Solving </a:t>
            </a:r>
            <a:r>
              <a:rPr lang="en-US" dirty="0"/>
              <a:t>the single-source shortest paths problem </a:t>
            </a:r>
            <a:r>
              <a:rPr lang="en-US" dirty="0" smtClean="0"/>
              <a:t>for this </a:t>
            </a:r>
            <a:r>
              <a:rPr lang="en-US" dirty="0"/>
              <a:t>directed graph would determine the minimum travel time from a given city </a:t>
            </a:r>
            <a:r>
              <a:rPr lang="en-US" dirty="0" smtClean="0"/>
              <a:t>to every </a:t>
            </a:r>
            <a:r>
              <a:rPr lang="en-US" dirty="0"/>
              <a:t>other city on the 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2913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“Greedy</a:t>
            </a:r>
            <a:r>
              <a:rPr lang="en-US" dirty="0"/>
              <a:t>" technique, often known </a:t>
            </a:r>
            <a:r>
              <a:rPr lang="en-US" dirty="0" smtClean="0"/>
              <a:t>as </a:t>
            </a:r>
            <a:r>
              <a:rPr lang="en-US" i="1" dirty="0" smtClean="0"/>
              <a:t>Dijkstra's algorithm</a:t>
            </a:r>
            <a:endParaRPr lang="en-US" dirty="0" smtClean="0"/>
          </a:p>
          <a:p>
            <a:r>
              <a:rPr lang="en-US" dirty="0" smtClean="0"/>
              <a:t>Maintains </a:t>
            </a:r>
            <a:r>
              <a:rPr lang="en-US" dirty="0"/>
              <a:t>a set </a:t>
            </a:r>
            <a:r>
              <a:rPr lang="en-US" i="1" dirty="0"/>
              <a:t>S </a:t>
            </a:r>
            <a:r>
              <a:rPr lang="en-US" dirty="0"/>
              <a:t>of vertices </a:t>
            </a:r>
            <a:r>
              <a:rPr lang="en-US" dirty="0" smtClean="0"/>
              <a:t>whose shortest </a:t>
            </a:r>
            <a:r>
              <a:rPr lang="en-US" dirty="0"/>
              <a:t>distance from the source is already </a:t>
            </a:r>
            <a:r>
              <a:rPr lang="en-US" dirty="0" smtClean="0"/>
              <a:t>known</a:t>
            </a:r>
          </a:p>
          <a:p>
            <a:r>
              <a:rPr lang="en-US" dirty="0" smtClean="0"/>
              <a:t>Initially</a:t>
            </a:r>
            <a:r>
              <a:rPr lang="en-US" dirty="0"/>
              <a:t>, </a:t>
            </a:r>
            <a:r>
              <a:rPr lang="en-US" i="1" dirty="0"/>
              <a:t>S </a:t>
            </a:r>
            <a:r>
              <a:rPr lang="en-US" dirty="0"/>
              <a:t>contains only </a:t>
            </a:r>
            <a:r>
              <a:rPr lang="en-US" dirty="0" smtClean="0"/>
              <a:t>the source vertex</a:t>
            </a:r>
          </a:p>
          <a:p>
            <a:r>
              <a:rPr lang="en-US" dirty="0" smtClean="0"/>
              <a:t>At </a:t>
            </a:r>
            <a:r>
              <a:rPr lang="en-US" dirty="0"/>
              <a:t>each step, we add to </a:t>
            </a:r>
            <a:r>
              <a:rPr lang="en-US" i="1" dirty="0"/>
              <a:t>S </a:t>
            </a:r>
            <a:r>
              <a:rPr lang="en-US" dirty="0"/>
              <a:t>a remaining vertex </a:t>
            </a:r>
            <a:r>
              <a:rPr lang="en-US" i="1" dirty="0"/>
              <a:t>v </a:t>
            </a:r>
            <a:r>
              <a:rPr lang="en-US" dirty="0"/>
              <a:t>whose distance </a:t>
            </a:r>
            <a:r>
              <a:rPr lang="en-US" dirty="0" smtClean="0"/>
              <a:t>from the </a:t>
            </a:r>
            <a:r>
              <a:rPr lang="en-US" dirty="0"/>
              <a:t>source is as short as </a:t>
            </a:r>
            <a:r>
              <a:rPr lang="en-US" dirty="0" smtClean="0"/>
              <a:t>possible</a:t>
            </a:r>
          </a:p>
        </p:txBody>
      </p:sp>
    </p:spTree>
    <p:extLst>
      <p:ext uri="{BB962C8B-B14F-4D97-AF65-F5344CB8AC3E}">
        <p14:creationId xmlns:p14="http://schemas.microsoft.com/office/powerpoint/2010/main" xmlns="" val="200088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At Each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Assuming </a:t>
            </a:r>
            <a:r>
              <a:rPr lang="en-US" dirty="0"/>
              <a:t>all arcs have nonnegative costs, we </a:t>
            </a:r>
            <a:r>
              <a:rPr lang="en-US" dirty="0" smtClean="0"/>
              <a:t>can always </a:t>
            </a:r>
            <a:r>
              <a:rPr lang="en-US" dirty="0"/>
              <a:t>find a shortest path from the source to </a:t>
            </a:r>
            <a:r>
              <a:rPr lang="en-US" i="1" dirty="0"/>
              <a:t>v </a:t>
            </a:r>
            <a:r>
              <a:rPr lang="en-US" dirty="0"/>
              <a:t>that passes only through vertices in </a:t>
            </a:r>
            <a:r>
              <a:rPr lang="en-US" i="1" dirty="0" smtClean="0"/>
              <a:t>S</a:t>
            </a:r>
            <a:endParaRPr lang="en-US" dirty="0"/>
          </a:p>
          <a:p>
            <a:r>
              <a:rPr lang="en-US" dirty="0"/>
              <a:t>Call such a path </a:t>
            </a:r>
            <a:r>
              <a:rPr lang="en-US" i="1" dirty="0"/>
              <a:t>special</a:t>
            </a:r>
            <a:r>
              <a:rPr lang="en-US" dirty="0"/>
              <a:t>. At each step of </a:t>
            </a:r>
            <a:r>
              <a:rPr lang="en-US" dirty="0" smtClean="0"/>
              <a:t>the algorithm</a:t>
            </a:r>
            <a:r>
              <a:rPr lang="en-US" dirty="0"/>
              <a:t>, we use an array </a:t>
            </a:r>
            <a:r>
              <a:rPr lang="en-US" i="1" dirty="0"/>
              <a:t>D </a:t>
            </a:r>
            <a:r>
              <a:rPr lang="en-US" dirty="0"/>
              <a:t>to </a:t>
            </a:r>
            <a:r>
              <a:rPr lang="en-US" dirty="0" smtClean="0"/>
              <a:t>record the </a:t>
            </a:r>
            <a:r>
              <a:rPr lang="en-US" dirty="0"/>
              <a:t>length of the shortest special path to each </a:t>
            </a:r>
            <a:r>
              <a:rPr lang="en-US" dirty="0" smtClean="0"/>
              <a:t>vertex</a:t>
            </a:r>
          </a:p>
          <a:p>
            <a:r>
              <a:rPr lang="en-US" dirty="0" smtClean="0"/>
              <a:t>Once </a:t>
            </a:r>
            <a:r>
              <a:rPr lang="en-US" i="1" dirty="0"/>
              <a:t>S </a:t>
            </a:r>
            <a:r>
              <a:rPr lang="en-US" dirty="0"/>
              <a:t>includes all vertices, </a:t>
            </a:r>
            <a:r>
              <a:rPr lang="en-US" dirty="0" smtClean="0"/>
              <a:t>all paths </a:t>
            </a:r>
            <a:r>
              <a:rPr lang="en-US" dirty="0"/>
              <a:t>are </a:t>
            </a:r>
            <a:r>
              <a:rPr lang="en-US" dirty="0" smtClean="0"/>
              <a:t>“special</a:t>
            </a:r>
            <a:r>
              <a:rPr lang="en-US" dirty="0"/>
              <a:t>," so </a:t>
            </a:r>
            <a:r>
              <a:rPr lang="en-US" i="1" dirty="0"/>
              <a:t>D </a:t>
            </a:r>
            <a:r>
              <a:rPr lang="en-US" dirty="0"/>
              <a:t>will hold the shortest distance from the source to </a:t>
            </a:r>
            <a:r>
              <a:rPr lang="en-US" dirty="0" smtClean="0"/>
              <a:t>each vertex</a:t>
            </a:r>
          </a:p>
        </p:txBody>
      </p:sp>
    </p:spTree>
    <p:extLst>
      <p:ext uri="{BB962C8B-B14F-4D97-AF65-F5344CB8AC3E}">
        <p14:creationId xmlns:p14="http://schemas.microsoft.com/office/powerpoint/2010/main" xmlns="" val="34877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graph </a:t>
            </a:r>
            <a:r>
              <a:rPr lang="en-US" i="1" dirty="0"/>
              <a:t>G </a:t>
            </a:r>
            <a:r>
              <a:rPr lang="en-US" dirty="0"/>
              <a:t>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where </a:t>
            </a:r>
            <a:r>
              <a:rPr lang="en-US" i="1" dirty="0"/>
              <a:t>V </a:t>
            </a:r>
            <a:r>
              <a:rPr lang="en-US" dirty="0"/>
              <a:t>= {1, 2, . . . , </a:t>
            </a:r>
            <a:r>
              <a:rPr lang="en-US" i="1" dirty="0"/>
              <a:t>n</a:t>
            </a:r>
            <a:r>
              <a:rPr lang="en-US" dirty="0"/>
              <a:t>} and vertex 1 is the </a:t>
            </a:r>
            <a:r>
              <a:rPr lang="en-US" dirty="0" smtClean="0"/>
              <a:t>source</a:t>
            </a:r>
          </a:p>
          <a:p>
            <a:r>
              <a:rPr lang="en-US" i="1" dirty="0" smtClean="0"/>
              <a:t>C </a:t>
            </a:r>
            <a:r>
              <a:rPr lang="en-US" dirty="0"/>
              <a:t>is a </a:t>
            </a:r>
            <a:r>
              <a:rPr lang="en-US" dirty="0" smtClean="0"/>
              <a:t>two dimensional array </a:t>
            </a:r>
            <a:r>
              <a:rPr lang="en-US" dirty="0"/>
              <a:t>of costs, where </a:t>
            </a:r>
            <a:r>
              <a:rPr lang="en-US" i="1" dirty="0"/>
              <a:t>C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] is the cost of going from vertex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to vertex </a:t>
            </a:r>
            <a:r>
              <a:rPr lang="en-US" i="1" dirty="0" smtClean="0"/>
              <a:t>j </a:t>
            </a:r>
            <a:r>
              <a:rPr lang="en-US" dirty="0" smtClean="0"/>
              <a:t>on </a:t>
            </a:r>
            <a:r>
              <a:rPr lang="en-US" dirty="0"/>
              <a:t>arc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 smtClean="0"/>
              <a:t>-&gt; </a:t>
            </a:r>
            <a:r>
              <a:rPr lang="en-US" i="1" dirty="0" smtClean="0"/>
              <a:t>j</a:t>
            </a:r>
          </a:p>
          <a:p>
            <a:r>
              <a:rPr lang="en-US" dirty="0" smtClean="0"/>
              <a:t>If </a:t>
            </a:r>
            <a:r>
              <a:rPr lang="en-US" dirty="0"/>
              <a:t>there is no arc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 smtClean="0"/>
              <a:t>-&gt; </a:t>
            </a:r>
            <a:r>
              <a:rPr lang="en-US" i="1" dirty="0"/>
              <a:t>j</a:t>
            </a:r>
            <a:r>
              <a:rPr lang="en-US" dirty="0"/>
              <a:t>, then we assume </a:t>
            </a:r>
            <a:r>
              <a:rPr lang="en-US" i="1" dirty="0"/>
              <a:t>C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] is </a:t>
            </a:r>
            <a:r>
              <a:rPr lang="en-US" dirty="0" smtClean="0"/>
              <a:t>prohibitively large</a:t>
            </a:r>
          </a:p>
          <a:p>
            <a:r>
              <a:rPr lang="en-US" dirty="0" smtClean="0"/>
              <a:t>At </a:t>
            </a:r>
            <a:r>
              <a:rPr lang="en-US" dirty="0"/>
              <a:t>each step </a:t>
            </a:r>
            <a:r>
              <a:rPr lang="en-US" i="1" dirty="0"/>
              <a:t>D 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contains the length of </a:t>
            </a:r>
            <a:r>
              <a:rPr lang="en-US" dirty="0" smtClean="0"/>
              <a:t>the current shortest </a:t>
            </a:r>
            <a:r>
              <a:rPr lang="en-US" dirty="0"/>
              <a:t>special path to vertex </a:t>
            </a:r>
            <a:r>
              <a:rPr lang="en-US" i="1" dirty="0" err="1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460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219200"/>
            <a:ext cx="599164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procedure </a:t>
            </a:r>
            <a:r>
              <a:rPr lang="en-US" i="1" dirty="0"/>
              <a:t>Dijkstra;</a:t>
            </a:r>
          </a:p>
          <a:p>
            <a:r>
              <a:rPr lang="en-US" dirty="0"/>
              <a:t>{ Dijkstra computes the cost of the shortest paths</a:t>
            </a:r>
          </a:p>
          <a:p>
            <a:r>
              <a:rPr lang="en-US" dirty="0"/>
              <a:t>from vertex 1 to every vertex of a directed graph }</a:t>
            </a:r>
          </a:p>
          <a:p>
            <a:r>
              <a:rPr lang="en-US" b="1" dirty="0"/>
              <a:t>begin</a:t>
            </a:r>
          </a:p>
          <a:p>
            <a:r>
              <a:rPr lang="en-US" dirty="0"/>
              <a:t>(1) </a:t>
            </a:r>
            <a:r>
              <a:rPr lang="en-US" i="1" dirty="0"/>
              <a:t>S </a:t>
            </a:r>
            <a:r>
              <a:rPr lang="en-US" dirty="0"/>
              <a:t>:= {1};</a:t>
            </a:r>
          </a:p>
          <a:p>
            <a:r>
              <a:rPr lang="pt-BR" dirty="0"/>
              <a:t>(2) </a:t>
            </a:r>
            <a:r>
              <a:rPr lang="pt-BR" b="1" dirty="0"/>
              <a:t>for </a:t>
            </a:r>
            <a:r>
              <a:rPr lang="pt-BR" i="1" dirty="0"/>
              <a:t>i </a:t>
            </a:r>
            <a:r>
              <a:rPr lang="pt-BR" dirty="0"/>
              <a:t>:= 2 </a:t>
            </a:r>
            <a:r>
              <a:rPr lang="pt-BR" b="1" dirty="0"/>
              <a:t>to </a:t>
            </a:r>
            <a:r>
              <a:rPr lang="pt-BR" i="1" dirty="0"/>
              <a:t>n </a:t>
            </a:r>
            <a:r>
              <a:rPr lang="pt-BR" b="1" dirty="0"/>
              <a:t>do</a:t>
            </a:r>
          </a:p>
          <a:p>
            <a:r>
              <a:rPr lang="en-US" dirty="0"/>
              <a:t>(3) </a:t>
            </a:r>
            <a:r>
              <a:rPr lang="en-US" dirty="0" smtClean="0"/>
              <a:t>    </a:t>
            </a:r>
            <a:r>
              <a:rPr lang="en-US" i="1" dirty="0" smtClean="0"/>
              <a:t>D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/>
              <a:t>] := </a:t>
            </a:r>
            <a:r>
              <a:rPr lang="en-US" i="1" dirty="0"/>
              <a:t>C</a:t>
            </a:r>
            <a:r>
              <a:rPr lang="en-US" dirty="0"/>
              <a:t>[1, </a:t>
            </a:r>
            <a:r>
              <a:rPr lang="en-US" i="1" dirty="0" err="1"/>
              <a:t>i</a:t>
            </a:r>
            <a:r>
              <a:rPr lang="en-US" dirty="0"/>
              <a:t>]; { initialize </a:t>
            </a:r>
            <a:r>
              <a:rPr lang="en-US" i="1" dirty="0"/>
              <a:t>D </a:t>
            </a:r>
            <a:r>
              <a:rPr lang="en-US" dirty="0"/>
              <a:t>}</a:t>
            </a:r>
          </a:p>
          <a:p>
            <a:r>
              <a:rPr lang="en-US" dirty="0"/>
              <a:t>(4) </a:t>
            </a: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:= 1 </a:t>
            </a:r>
            <a:r>
              <a:rPr lang="en-US" b="1" dirty="0"/>
              <a:t>to </a:t>
            </a:r>
            <a:r>
              <a:rPr lang="en-US" i="1" dirty="0"/>
              <a:t>n</a:t>
            </a:r>
            <a:r>
              <a:rPr lang="en-US" dirty="0"/>
              <a:t>-1 </a:t>
            </a:r>
            <a:r>
              <a:rPr lang="en-US" b="1" dirty="0"/>
              <a:t>do begin</a:t>
            </a:r>
          </a:p>
          <a:p>
            <a:r>
              <a:rPr lang="en-US" dirty="0"/>
              <a:t>(5) </a:t>
            </a:r>
            <a:r>
              <a:rPr lang="en-US" dirty="0" smtClean="0"/>
              <a:t>        choose </a:t>
            </a:r>
            <a:r>
              <a:rPr lang="en-US" dirty="0"/>
              <a:t>a vertex </a:t>
            </a:r>
            <a:r>
              <a:rPr lang="en-US" i="1" dirty="0"/>
              <a:t>w </a:t>
            </a:r>
            <a:r>
              <a:rPr lang="en-US" dirty="0"/>
              <a:t>in </a:t>
            </a:r>
            <a:r>
              <a:rPr lang="en-US" i="1" dirty="0"/>
              <a:t>V</a:t>
            </a:r>
            <a:r>
              <a:rPr lang="en-US" dirty="0"/>
              <a:t>-</a:t>
            </a:r>
            <a:r>
              <a:rPr lang="en-US" i="1" dirty="0"/>
              <a:t>S </a:t>
            </a:r>
            <a:r>
              <a:rPr lang="en-US" dirty="0"/>
              <a:t>such </a:t>
            </a:r>
            <a:r>
              <a:rPr lang="en-US" dirty="0" smtClean="0"/>
              <a:t>that </a:t>
            </a:r>
            <a:r>
              <a:rPr lang="en-US" i="1" dirty="0" smtClean="0"/>
              <a:t>D</a:t>
            </a:r>
            <a:r>
              <a:rPr lang="en-US" dirty="0" smtClean="0"/>
              <a:t>[</a:t>
            </a:r>
            <a:r>
              <a:rPr lang="en-US" i="1" dirty="0" smtClean="0"/>
              <a:t>w</a:t>
            </a:r>
            <a:r>
              <a:rPr lang="en-US" dirty="0"/>
              <a:t>] is a minimum;</a:t>
            </a:r>
          </a:p>
          <a:p>
            <a:r>
              <a:rPr lang="pl-PL" dirty="0"/>
              <a:t>(6) </a:t>
            </a:r>
            <a:r>
              <a:rPr lang="en-US" dirty="0" smtClean="0"/>
              <a:t>        </a:t>
            </a:r>
            <a:r>
              <a:rPr lang="pl-PL" dirty="0" smtClean="0"/>
              <a:t>add </a:t>
            </a:r>
            <a:r>
              <a:rPr lang="pl-PL" i="1" dirty="0"/>
              <a:t>w </a:t>
            </a:r>
            <a:r>
              <a:rPr lang="pl-PL" dirty="0"/>
              <a:t>to </a:t>
            </a:r>
            <a:r>
              <a:rPr lang="pl-PL" i="1" dirty="0"/>
              <a:t>S</a:t>
            </a:r>
            <a:r>
              <a:rPr lang="pl-PL" dirty="0"/>
              <a:t>;</a:t>
            </a:r>
          </a:p>
          <a:p>
            <a:r>
              <a:rPr lang="en-US" dirty="0"/>
              <a:t>(7) </a:t>
            </a: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each vertex </a:t>
            </a:r>
            <a:r>
              <a:rPr lang="en-US" i="1" dirty="0"/>
              <a:t>v </a:t>
            </a:r>
            <a:r>
              <a:rPr lang="en-US" dirty="0"/>
              <a:t>in </a:t>
            </a:r>
            <a:r>
              <a:rPr lang="en-US" i="1" dirty="0"/>
              <a:t>V</a:t>
            </a:r>
            <a:r>
              <a:rPr lang="en-US" dirty="0"/>
              <a:t>-</a:t>
            </a:r>
            <a:r>
              <a:rPr lang="en-US" i="1" dirty="0"/>
              <a:t>S </a:t>
            </a:r>
            <a:r>
              <a:rPr lang="en-US" b="1" dirty="0" smtClean="0"/>
              <a:t>do begin</a:t>
            </a:r>
            <a:endParaRPr lang="en-US" b="1" dirty="0"/>
          </a:p>
          <a:p>
            <a:pPr marL="342900" indent="-342900">
              <a:buAutoNum type="arabicParenBoth" startAt="8"/>
            </a:pPr>
            <a:r>
              <a:rPr lang="en-US" i="1" dirty="0" smtClean="0"/>
              <a:t>           D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/>
              <a:t>] := min(</a:t>
            </a:r>
            <a:r>
              <a:rPr lang="en-US" i="1" dirty="0"/>
              <a:t>D</a:t>
            </a:r>
            <a:r>
              <a:rPr lang="en-US" dirty="0"/>
              <a:t>[</a:t>
            </a:r>
            <a:r>
              <a:rPr lang="en-US" i="1" dirty="0"/>
              <a:t>v</a:t>
            </a:r>
            <a:r>
              <a:rPr lang="en-US" dirty="0"/>
              <a:t>], </a:t>
            </a:r>
            <a:r>
              <a:rPr lang="en-US" i="1" dirty="0"/>
              <a:t>D</a:t>
            </a:r>
            <a:r>
              <a:rPr lang="en-US" dirty="0"/>
              <a:t>[</a:t>
            </a:r>
            <a:r>
              <a:rPr lang="en-US" i="1" dirty="0"/>
              <a:t>w</a:t>
            </a:r>
            <a:r>
              <a:rPr lang="en-US" dirty="0"/>
              <a:t>] </a:t>
            </a:r>
            <a:r>
              <a:rPr lang="en-US" dirty="0" smtClean="0"/>
              <a:t>+ </a:t>
            </a:r>
            <a:r>
              <a:rPr lang="en-US" i="1" dirty="0" smtClean="0"/>
              <a:t>C</a:t>
            </a:r>
            <a:r>
              <a:rPr lang="en-US" dirty="0" smtClean="0"/>
              <a:t>[</a:t>
            </a:r>
            <a:r>
              <a:rPr lang="en-US" i="1" dirty="0" smtClean="0"/>
              <a:t>w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              </a:t>
            </a:r>
            <a:r>
              <a:rPr lang="en-US" dirty="0"/>
              <a:t>{ Path reconstruction }</a:t>
            </a:r>
            <a:endParaRPr lang="en-US" dirty="0" smtClean="0"/>
          </a:p>
          <a:p>
            <a:r>
              <a:rPr lang="en-US" dirty="0" smtClean="0"/>
              <a:t>                  </a:t>
            </a: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i="1" dirty="0" smtClean="0"/>
              <a:t>D</a:t>
            </a:r>
            <a:r>
              <a:rPr lang="en-US" dirty="0" smtClean="0"/>
              <a:t>[</a:t>
            </a:r>
            <a:r>
              <a:rPr lang="en-US" i="1" dirty="0" smtClean="0"/>
              <a:t>w</a:t>
            </a:r>
            <a:r>
              <a:rPr lang="en-US" dirty="0" smtClean="0"/>
              <a:t>] + </a:t>
            </a:r>
            <a:r>
              <a:rPr lang="en-US" i="1" dirty="0" smtClean="0"/>
              <a:t>C</a:t>
            </a:r>
            <a:r>
              <a:rPr lang="en-US" dirty="0" smtClean="0"/>
              <a:t>[</a:t>
            </a:r>
            <a:r>
              <a:rPr lang="en-US" i="1" dirty="0" err="1" smtClean="0"/>
              <a:t>w</a:t>
            </a:r>
            <a:r>
              <a:rPr lang="en-US" dirty="0" err="1" smtClean="0"/>
              <a:t>,</a:t>
            </a:r>
            <a:r>
              <a:rPr lang="en-US" i="1" dirty="0" err="1" smtClean="0"/>
              <a:t>v</a:t>
            </a:r>
            <a:r>
              <a:rPr lang="en-US" dirty="0" smtClean="0"/>
              <a:t>] &lt; </a:t>
            </a:r>
            <a:r>
              <a:rPr lang="en-US" i="1" dirty="0" smtClean="0"/>
              <a:t>D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         P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/>
              <a:t>]:= </a:t>
            </a:r>
            <a:r>
              <a:rPr lang="en-US" i="1" dirty="0"/>
              <a:t>w</a:t>
            </a:r>
            <a:endParaRPr lang="en-US" dirty="0"/>
          </a:p>
          <a:p>
            <a:r>
              <a:rPr lang="en-US" b="1" dirty="0" smtClean="0"/>
              <a:t>              end</a:t>
            </a:r>
          </a:p>
          <a:p>
            <a:r>
              <a:rPr lang="en-US" b="1" dirty="0" smtClean="0"/>
              <a:t>          end</a:t>
            </a:r>
            <a:endParaRPr lang="en-US" b="1" dirty="0"/>
          </a:p>
          <a:p>
            <a:r>
              <a:rPr lang="en-US" b="1" dirty="0"/>
              <a:t>end; </a:t>
            </a:r>
            <a:r>
              <a:rPr lang="en-US" dirty="0"/>
              <a:t>{ </a:t>
            </a:r>
            <a:r>
              <a:rPr lang="en-US" i="1" dirty="0"/>
              <a:t>Dijkstra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7987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the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wish to reconstruct the shortest path from the source to each vertex, then maintain another array </a:t>
            </a:r>
            <a:r>
              <a:rPr lang="en-US" i="1" dirty="0" smtClean="0"/>
              <a:t>P </a:t>
            </a:r>
            <a:r>
              <a:rPr lang="en-US" dirty="0" smtClean="0"/>
              <a:t>of vertices, such that </a:t>
            </a:r>
            <a:r>
              <a:rPr lang="en-US" i="1" dirty="0" smtClean="0"/>
              <a:t>P 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contains the vertex immediately before vertex </a:t>
            </a:r>
            <a:r>
              <a:rPr lang="en-US" i="1" dirty="0" smtClean="0"/>
              <a:t>v </a:t>
            </a:r>
            <a:r>
              <a:rPr lang="en-US" dirty="0" smtClean="0"/>
              <a:t>in the shortest path</a:t>
            </a:r>
          </a:p>
          <a:p>
            <a:endParaRPr lang="en-US" dirty="0" smtClean="0"/>
          </a:p>
          <a:p>
            <a:r>
              <a:rPr lang="en-US" dirty="0" smtClean="0"/>
              <a:t>Initialize </a:t>
            </a:r>
            <a:r>
              <a:rPr lang="en-US" i="1" dirty="0" smtClean="0"/>
              <a:t>P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to 1 for all </a:t>
            </a:r>
            <a:r>
              <a:rPr lang="en-US" i="1" dirty="0" smtClean="0"/>
              <a:t>v </a:t>
            </a:r>
            <a:r>
              <a:rPr lang="en-US" dirty="0" smtClean="0"/>
              <a:t>&lt;&gt; 1.</a:t>
            </a:r>
          </a:p>
        </p:txBody>
      </p:sp>
    </p:spTree>
    <p:extLst>
      <p:ext uri="{BB962C8B-B14F-4D97-AF65-F5344CB8AC3E}">
        <p14:creationId xmlns:p14="http://schemas.microsoft.com/office/powerpoint/2010/main" xmlns="" val="17967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41372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429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984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Single Source Shortest Path</vt:lpstr>
      <vt:lpstr>Single Source Shortest Path (SSSP)</vt:lpstr>
      <vt:lpstr>Example</vt:lpstr>
      <vt:lpstr>Dijkstra</vt:lpstr>
      <vt:lpstr>Greedy At Each Step</vt:lpstr>
      <vt:lpstr>Algorithm Definitions</vt:lpstr>
      <vt:lpstr>Dijkstra's algorithm</vt:lpstr>
      <vt:lpstr>Reconstructing the Paths</vt:lpstr>
      <vt:lpstr>Example Graph</vt:lpstr>
      <vt:lpstr>Example</vt:lpstr>
      <vt:lpstr>Algorithm Execution</vt:lpstr>
      <vt:lpstr>Why Does It Work?</vt:lpstr>
      <vt:lpstr>The Hypothetical Shorter Path</vt:lpstr>
      <vt:lpstr>Running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Frank W. Miller</dc:creator>
  <cp:lastModifiedBy>Kenneth Ford</cp:lastModifiedBy>
  <cp:revision>90</cp:revision>
  <dcterms:created xsi:type="dcterms:W3CDTF">2016-05-22T20:54:53Z</dcterms:created>
  <dcterms:modified xsi:type="dcterms:W3CDTF">2017-12-10T21:13:57Z</dcterms:modified>
</cp:coreProperties>
</file>