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7" r:id="rId6"/>
    <p:sldId id="268" r:id="rId7"/>
    <p:sldId id="269" r:id="rId8"/>
    <p:sldId id="270" r:id="rId9"/>
    <p:sldId id="263" r:id="rId10"/>
    <p:sldId id="262" r:id="rId11"/>
    <p:sldId id="258" r:id="rId12"/>
    <p:sldId id="264" r:id="rId13"/>
    <p:sldId id="266" r:id="rId14"/>
    <p:sldId id="271" r:id="rId15"/>
    <p:sldId id="261" r:id="rId16"/>
    <p:sldId id="272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horzBarState="maximized">
    <p:restoredLeft sz="11672" autoAdjust="0"/>
    <p:restoredTop sz="94658" autoAdjust="0"/>
  </p:normalViewPr>
  <p:slideViewPr>
    <p:cSldViewPr>
      <p:cViewPr>
        <p:scale>
          <a:sx n="172" d="100"/>
          <a:sy n="172" d="100"/>
        </p:scale>
        <p:origin x="-1752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6C87CA-6C7B-48E1-980B-936F4193660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8FE2C7-E437-43D1-85E0-D4F297CF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6C87CA-6C7B-48E1-980B-936F4193660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8FE2C7-E437-43D1-85E0-D4F297CF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2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6C87CA-6C7B-48E1-980B-936F4193660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8FE2C7-E437-43D1-85E0-D4F297CF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9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6C87CA-6C7B-48E1-980B-936F4193660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8FE2C7-E437-43D1-85E0-D4F297CF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8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6C87CA-6C7B-48E1-980B-936F4193660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8FE2C7-E437-43D1-85E0-D4F297CF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3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6C87CA-6C7B-48E1-980B-936F4193660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8FE2C7-E437-43D1-85E0-D4F297CF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5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6C87CA-6C7B-48E1-980B-936F4193660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8FE2C7-E437-43D1-85E0-D4F297CF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2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6C87CA-6C7B-48E1-980B-936F4193660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8FE2C7-E437-43D1-85E0-D4F297CF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6C87CA-6C7B-48E1-980B-936F4193660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8FE2C7-E437-43D1-85E0-D4F297CF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1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6C87CA-6C7B-48E1-980B-936F4193660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8FE2C7-E437-43D1-85E0-D4F297CF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2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6C87CA-6C7B-48E1-980B-936F4193660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8FE2C7-E437-43D1-85E0-D4F297CF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248400"/>
            <a:ext cx="62507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2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wmiller/grd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grdb</a:t>
            </a:r>
            <a:r>
              <a:rPr lang="en-US" sz="3600" dirty="0" smtClean="0"/>
              <a:t>: A Graph Database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Frank W. Miller, Ph.D.</a:t>
            </a:r>
          </a:p>
          <a:p>
            <a:r>
              <a:rPr lang="en-US" sz="1800" dirty="0" smtClean="0"/>
              <a:t>Dept. of Computer Science</a:t>
            </a:r>
          </a:p>
          <a:p>
            <a:r>
              <a:rPr lang="en-US" sz="1800" dirty="0" smtClean="0"/>
              <a:t>University of Colorado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002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Graph Database Algebra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Selection: </a:t>
            </a:r>
          </a:p>
          <a:p>
            <a:pPr marL="0" indent="0" algn="ctr">
              <a:buNone/>
            </a:pPr>
            <a:r>
              <a:rPr lang="en-US" i="1" dirty="0" smtClean="0"/>
              <a:t>G</a:t>
            </a:r>
            <a:r>
              <a:rPr lang="en-US" i="1" dirty="0"/>
              <a:t>’</a:t>
            </a:r>
            <a:r>
              <a:rPr lang="en-US" dirty="0"/>
              <a:t> = </a:t>
            </a:r>
            <a:r>
              <a:rPr lang="en-US" dirty="0" err="1"/>
              <a:t>σ</a:t>
            </a:r>
            <a:r>
              <a:rPr lang="en-US" i="1" baseline="-25000" dirty="0" err="1"/>
              <a:t>C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 smtClean="0"/>
              <a:t>)</a:t>
            </a:r>
          </a:p>
          <a:p>
            <a:pPr lvl="1"/>
            <a:r>
              <a:rPr lang="en-US" i="1" dirty="0"/>
              <a:t>V’</a:t>
            </a:r>
            <a:r>
              <a:rPr lang="en-US" dirty="0"/>
              <a:t> ⊆ </a:t>
            </a:r>
            <a:r>
              <a:rPr lang="en-US" i="1" dirty="0"/>
              <a:t>V</a:t>
            </a:r>
            <a:endParaRPr lang="en-US" dirty="0"/>
          </a:p>
          <a:p>
            <a:pPr lvl="1"/>
            <a:r>
              <a:rPr lang="en-US" i="1" dirty="0"/>
              <a:t>E’</a:t>
            </a:r>
            <a:r>
              <a:rPr lang="en-US" dirty="0"/>
              <a:t> ⊆ </a:t>
            </a:r>
            <a:r>
              <a:rPr lang="en-US" i="1" dirty="0"/>
              <a:t>E</a:t>
            </a:r>
            <a:r>
              <a:rPr lang="en-US" dirty="0"/>
              <a:t> such that ∀</a:t>
            </a:r>
            <a:r>
              <a:rPr lang="en-US" i="1" dirty="0"/>
              <a:t>e </a:t>
            </a:r>
            <a:r>
              <a:rPr lang="en-US" dirty="0"/>
              <a:t>∈ </a:t>
            </a:r>
            <a:r>
              <a:rPr lang="en-US" i="1" dirty="0"/>
              <a:t>E’</a:t>
            </a:r>
            <a:r>
              <a:rPr lang="en-US" dirty="0"/>
              <a:t>, such that if </a:t>
            </a:r>
            <a:r>
              <a:rPr lang="en-US" i="1" dirty="0"/>
              <a:t>e=</a:t>
            </a:r>
            <a:r>
              <a:rPr lang="en-US" dirty="0"/>
              <a:t> (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), then both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 ∈ </a:t>
            </a:r>
            <a:r>
              <a:rPr lang="en-US" i="1" dirty="0"/>
              <a:t>V’</a:t>
            </a:r>
            <a:endParaRPr lang="en-US" dirty="0"/>
          </a:p>
          <a:p>
            <a:pPr lvl="1"/>
            <a:r>
              <a:rPr lang="en-US" i="1" dirty="0" err="1"/>
              <a:t>S</a:t>
            </a:r>
            <a:r>
              <a:rPr lang="en-US" i="1" baseline="-25000" dirty="0" err="1"/>
              <a:t>v</a:t>
            </a:r>
            <a:r>
              <a:rPr lang="en-US" i="1" dirty="0"/>
              <a:t>’</a:t>
            </a:r>
            <a:r>
              <a:rPr lang="en-US" dirty="0"/>
              <a:t> = </a:t>
            </a:r>
            <a:r>
              <a:rPr lang="en-US" i="1" dirty="0" err="1"/>
              <a:t>S</a:t>
            </a:r>
            <a:r>
              <a:rPr lang="en-US" i="1" baseline="-25000" dirty="0" err="1"/>
              <a:t>v</a:t>
            </a:r>
            <a:r>
              <a:rPr lang="en-US" dirty="0"/>
              <a:t> and </a:t>
            </a:r>
            <a:r>
              <a:rPr lang="en-US" i="1" dirty="0"/>
              <a:t>S</a:t>
            </a:r>
            <a:r>
              <a:rPr lang="en-US" i="1" baseline="-25000" dirty="0"/>
              <a:t>E</a:t>
            </a:r>
            <a:r>
              <a:rPr lang="en-US" i="1" dirty="0"/>
              <a:t>’</a:t>
            </a:r>
            <a:r>
              <a:rPr lang="en-US" dirty="0"/>
              <a:t> = </a:t>
            </a:r>
            <a:r>
              <a:rPr lang="en-US" i="1" dirty="0"/>
              <a:t>S</a:t>
            </a:r>
            <a:r>
              <a:rPr lang="en-US" i="1" baseline="-25000" dirty="0"/>
              <a:t>E</a:t>
            </a:r>
            <a:endParaRPr lang="en-US" dirty="0"/>
          </a:p>
          <a:p>
            <a:pPr lvl="1"/>
            <a:r>
              <a:rPr lang="en-US" dirty="0"/>
              <a:t>all the vertices and edges in </a:t>
            </a:r>
            <a:r>
              <a:rPr lang="en-US" i="1" dirty="0"/>
              <a:t>V’ </a:t>
            </a:r>
            <a:r>
              <a:rPr lang="en-US" dirty="0"/>
              <a:t>and </a:t>
            </a:r>
            <a:r>
              <a:rPr lang="en-US" i="1" dirty="0"/>
              <a:t>E’</a:t>
            </a:r>
            <a:r>
              <a:rPr lang="en-US" dirty="0"/>
              <a:t>, respectively, meet the condition specified by </a:t>
            </a:r>
            <a:r>
              <a:rPr lang="en-US" i="1" dirty="0" smtClean="0"/>
              <a:t>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657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Graph Database Algebra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Vertex Join</a:t>
            </a:r>
          </a:p>
          <a:p>
            <a:pPr marL="0" indent="0" algn="ctr">
              <a:buNone/>
            </a:pPr>
            <a:r>
              <a:rPr lang="en-US" i="1" dirty="0"/>
              <a:t>G’</a:t>
            </a:r>
            <a:r>
              <a:rPr lang="en-US" dirty="0"/>
              <a:t> = </a:t>
            </a:r>
            <a:r>
              <a:rPr lang="en-US" i="1" dirty="0"/>
              <a:t>G</a:t>
            </a:r>
            <a:r>
              <a:rPr lang="en-US" i="1" baseline="-25000" dirty="0"/>
              <a:t>1</a:t>
            </a:r>
            <a:r>
              <a:rPr lang="en-US" dirty="0"/>
              <a:t> ⨝ </a:t>
            </a:r>
            <a:r>
              <a:rPr lang="en-US" i="1" dirty="0" smtClean="0"/>
              <a:t>G</a:t>
            </a:r>
            <a:r>
              <a:rPr lang="en-US" i="1" baseline="-25000" dirty="0" smtClean="0"/>
              <a:t>2</a:t>
            </a:r>
          </a:p>
          <a:p>
            <a:pPr lvl="1"/>
            <a:r>
              <a:rPr lang="en-US" i="1" dirty="0"/>
              <a:t>V’</a:t>
            </a:r>
            <a:r>
              <a:rPr lang="en-US" dirty="0"/>
              <a:t> = </a:t>
            </a:r>
            <a:r>
              <a:rPr lang="en-US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⋃ </a:t>
            </a:r>
            <a:r>
              <a:rPr lang="en-US" i="1" dirty="0"/>
              <a:t>V</a:t>
            </a:r>
            <a:r>
              <a:rPr lang="en-US" i="1" baseline="-25000" dirty="0"/>
              <a:t>2</a:t>
            </a:r>
            <a:endParaRPr lang="en-US" dirty="0"/>
          </a:p>
          <a:p>
            <a:pPr lvl="1"/>
            <a:r>
              <a:rPr lang="en-US" i="1" dirty="0"/>
              <a:t>E’</a:t>
            </a:r>
            <a:r>
              <a:rPr lang="en-US" dirty="0"/>
              <a:t> = </a:t>
            </a:r>
            <a:r>
              <a:rPr lang="en-US" i="1" dirty="0"/>
              <a:t>E</a:t>
            </a:r>
            <a:r>
              <a:rPr lang="en-US" i="1" baseline="-25000" dirty="0"/>
              <a:t>1</a:t>
            </a:r>
            <a:r>
              <a:rPr lang="en-US" dirty="0"/>
              <a:t> ⋃ </a:t>
            </a:r>
            <a:r>
              <a:rPr lang="en-US" i="1" dirty="0"/>
              <a:t>E</a:t>
            </a:r>
            <a:r>
              <a:rPr lang="en-US" i="1" baseline="-25000" dirty="0"/>
              <a:t>2</a:t>
            </a:r>
            <a:endParaRPr lang="en-US" dirty="0"/>
          </a:p>
          <a:p>
            <a:pPr lvl="1"/>
            <a:r>
              <a:rPr lang="en-US" i="1" dirty="0" err="1"/>
              <a:t>Sv</a:t>
            </a:r>
            <a:r>
              <a:rPr lang="en-US" i="1" dirty="0"/>
              <a:t>’</a:t>
            </a:r>
            <a:r>
              <a:rPr lang="en-US" dirty="0"/>
              <a:t> = </a:t>
            </a:r>
            <a:r>
              <a:rPr lang="en-US" i="1" dirty="0"/>
              <a:t>S</a:t>
            </a:r>
            <a:r>
              <a:rPr lang="en-US" i="1" baseline="-25000" dirty="0"/>
              <a:t>V1</a:t>
            </a:r>
            <a:r>
              <a:rPr lang="en-US" dirty="0"/>
              <a:t> ⋃ </a:t>
            </a:r>
            <a:r>
              <a:rPr lang="en-US" i="1" dirty="0"/>
              <a:t>S</a:t>
            </a:r>
            <a:r>
              <a:rPr lang="en-US" i="1" baseline="-25000" dirty="0"/>
              <a:t>V2</a:t>
            </a:r>
            <a:endParaRPr lang="en-US" dirty="0"/>
          </a:p>
          <a:p>
            <a:pPr lvl="1"/>
            <a:r>
              <a:rPr lang="en-US" i="1" dirty="0"/>
              <a:t>S</a:t>
            </a:r>
            <a:r>
              <a:rPr lang="en-US" i="1" baseline="-25000" dirty="0"/>
              <a:t>E</a:t>
            </a:r>
            <a:r>
              <a:rPr lang="en-US" i="1" dirty="0"/>
              <a:t>’</a:t>
            </a:r>
            <a:r>
              <a:rPr lang="en-US" dirty="0"/>
              <a:t> = </a:t>
            </a:r>
            <a:r>
              <a:rPr lang="en-US" i="1" dirty="0"/>
              <a:t>S</a:t>
            </a:r>
            <a:r>
              <a:rPr lang="en-US" i="1" baseline="-25000" dirty="0"/>
              <a:t>E1</a:t>
            </a:r>
            <a:r>
              <a:rPr lang="en-US" dirty="0"/>
              <a:t> ⋃ </a:t>
            </a:r>
            <a:r>
              <a:rPr lang="en-US" i="1" dirty="0"/>
              <a:t>S</a:t>
            </a:r>
            <a:r>
              <a:rPr lang="en-US" i="1" baseline="-25000" dirty="0"/>
              <a:t>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3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Implementation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interface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1045" y="2298680"/>
            <a:ext cx="70647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Graph Database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(C) Frank W. Miller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g n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g e 1 2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g e 2 3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g e 3 1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g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&gt;0:({1,2,3},{(1,2),(2,3),(3,1)})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g s v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g s v double f</a:t>
            </a:r>
          </a:p>
          <a:p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g s e bool x</a:t>
            </a:r>
          </a:p>
          <a:p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g 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&gt;graph 0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INT:i,DOUBLE:f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BOOL:x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g t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1[0,0.00],2[0,0.00],3[0,0.00]},{(1,2)[FALSE],(2,3)[FALSE],(3,1)[FALSE]})</a:t>
            </a:r>
          </a:p>
          <a:p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5748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Memory Data Structures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966" y="1219200"/>
            <a:ext cx="321823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634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Persistent Data Structures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751900"/>
            <a:ext cx="6772275" cy="335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3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Implementation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GPLv3</a:t>
            </a:r>
          </a:p>
          <a:p>
            <a:endParaRPr lang="en-US" dirty="0" smtClean="0"/>
          </a:p>
          <a:p>
            <a:r>
              <a:rPr lang="en-US" dirty="0" smtClean="0"/>
              <a:t>Written in C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hlinkClick r:id="rId2"/>
              </a:rPr>
              <a:t>https://github.com/fwmiller/grdb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05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Early Result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Since the graph is stored as a set of connected components, testing for connectivity can be done with an O(</a:t>
            </a:r>
            <a:r>
              <a:rPr lang="en-US" i="1" dirty="0" smtClean="0"/>
              <a:t>n</a:t>
            </a:r>
            <a:r>
              <a:rPr lang="en-US" dirty="0" smtClean="0"/>
              <a:t>) set intersection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Normally would use an O(</a:t>
            </a:r>
            <a:r>
              <a:rPr lang="en-US" i="1" dirty="0" err="1" smtClean="0"/>
              <a:t>n</a:t>
            </a:r>
            <a:r>
              <a:rPr lang="en-US" dirty="0" err="1" smtClean="0"/>
              <a:t>log</a:t>
            </a:r>
            <a:r>
              <a:rPr lang="en-US" i="1" dirty="0" err="1" smtClean="0"/>
              <a:t>n</a:t>
            </a:r>
            <a:r>
              <a:rPr lang="en-US" dirty="0" smtClean="0"/>
              <a:t>) alg., e.g. Dijkstra</a:t>
            </a:r>
          </a:p>
          <a:p>
            <a:r>
              <a:rPr lang="en-US" dirty="0" smtClean="0"/>
              <a:t>Work done to convert to normal form results in amortized savings over many tests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1600" dirty="0" smtClean="0"/>
              <a:t>Beckman, I. and Miller, F. W.</a:t>
            </a:r>
          </a:p>
        </p:txBody>
      </p:sp>
    </p:spTree>
    <p:extLst>
      <p:ext uri="{BB962C8B-B14F-4D97-AF65-F5344CB8AC3E}">
        <p14:creationId xmlns:p14="http://schemas.microsoft.com/office/powerpoint/2010/main" val="154262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Status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work in progress, i.e. no query language </a:t>
            </a:r>
            <a:endParaRPr lang="en-US" dirty="0" smtClean="0"/>
          </a:p>
          <a:p>
            <a:endParaRPr lang="en-US" smtClean="0"/>
          </a:p>
          <a:p>
            <a:r>
              <a:rPr lang="en-US" smtClean="0"/>
              <a:t>S</a:t>
            </a:r>
            <a:r>
              <a:rPr lang="en-US" smtClean="0"/>
              <a:t>torage </a:t>
            </a:r>
            <a:r>
              <a:rPr lang="en-US" dirty="0" smtClean="0"/>
              <a:t>backend </a:t>
            </a:r>
            <a:r>
              <a:rPr lang="en-US" smtClean="0"/>
              <a:t>recently completed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Open source code base available</a:t>
            </a:r>
          </a:p>
          <a:p>
            <a:endParaRPr lang="en-US" dirty="0"/>
          </a:p>
          <a:p>
            <a:r>
              <a:rPr lang="en-US" dirty="0" smtClean="0"/>
              <a:t>Publications in progress</a:t>
            </a:r>
          </a:p>
        </p:txBody>
      </p:sp>
    </p:spTree>
    <p:extLst>
      <p:ext uri="{BB962C8B-B14F-4D97-AF65-F5344CB8AC3E}">
        <p14:creationId xmlns:p14="http://schemas.microsoft.com/office/powerpoint/2010/main" val="16701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Motivations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/>
              <a:t>Place graph databases on a mathematical foundation similar to the relational model</a:t>
            </a:r>
          </a:p>
          <a:p>
            <a:endParaRPr lang="en-US" sz="2800" dirty="0" smtClean="0"/>
          </a:p>
          <a:p>
            <a:r>
              <a:rPr lang="en-US" sz="2800" dirty="0" smtClean="0"/>
              <a:t>Scale</a:t>
            </a:r>
          </a:p>
          <a:p>
            <a:pPr lvl="1"/>
            <a:r>
              <a:rPr lang="en-US" sz="2400" dirty="0" smtClean="0"/>
              <a:t>Our approach: Divide-and-Conquer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3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3124200" y="2852040"/>
            <a:ext cx="2895600" cy="1071422"/>
            <a:chOff x="5315689" y="4622225"/>
            <a:chExt cx="2895600" cy="1071422"/>
          </a:xfrm>
        </p:grpSpPr>
        <p:sp>
          <p:nvSpPr>
            <p:cNvPr id="70" name="Oval 69"/>
            <p:cNvSpPr/>
            <p:nvPr/>
          </p:nvSpPr>
          <p:spPr>
            <a:xfrm>
              <a:off x="6642909" y="4622225"/>
              <a:ext cx="762000" cy="228600"/>
            </a:xfrm>
            <a:prstGeom prst="ellipse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1" name="Oval 70"/>
            <p:cNvSpPr/>
            <p:nvPr/>
          </p:nvSpPr>
          <p:spPr>
            <a:xfrm>
              <a:off x="5315689" y="4814835"/>
              <a:ext cx="762000" cy="228600"/>
            </a:xfrm>
            <a:prstGeom prst="ellipse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2" name="Oval 71"/>
            <p:cNvSpPr/>
            <p:nvPr/>
          </p:nvSpPr>
          <p:spPr>
            <a:xfrm>
              <a:off x="7449289" y="5334000"/>
              <a:ext cx="762000" cy="228600"/>
            </a:xfrm>
            <a:prstGeom prst="ellipse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3" name="Oval 72"/>
            <p:cNvSpPr/>
            <p:nvPr/>
          </p:nvSpPr>
          <p:spPr>
            <a:xfrm>
              <a:off x="5925289" y="5465047"/>
              <a:ext cx="762000" cy="228600"/>
            </a:xfrm>
            <a:prstGeom prst="ellipse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74" name="Straight Connector 73"/>
            <p:cNvCxnSpPr>
              <a:stCxn id="71" idx="6"/>
              <a:endCxn id="70" idx="2"/>
            </p:cNvCxnSpPr>
            <p:nvPr/>
          </p:nvCxnSpPr>
          <p:spPr>
            <a:xfrm flipV="1">
              <a:off x="6077689" y="4736525"/>
              <a:ext cx="565220" cy="19261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endCxn id="73" idx="1"/>
            </p:cNvCxnSpPr>
            <p:nvPr/>
          </p:nvCxnSpPr>
          <p:spPr>
            <a:xfrm>
              <a:off x="5810989" y="5043435"/>
              <a:ext cx="225892" cy="45509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0" idx="5"/>
              <a:endCxn id="72" idx="1"/>
            </p:cNvCxnSpPr>
            <p:nvPr/>
          </p:nvCxnSpPr>
          <p:spPr>
            <a:xfrm>
              <a:off x="7293317" y="4817347"/>
              <a:ext cx="267564" cy="550131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3" idx="6"/>
              <a:endCxn id="72" idx="2"/>
            </p:cNvCxnSpPr>
            <p:nvPr/>
          </p:nvCxnSpPr>
          <p:spPr>
            <a:xfrm flipV="1">
              <a:off x="6687289" y="5448300"/>
              <a:ext cx="762000" cy="131047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359276" y="2286000"/>
            <a:ext cx="3192864" cy="1507253"/>
            <a:chOff x="3284136" y="2438400"/>
            <a:chExt cx="3192864" cy="1507253"/>
          </a:xfrm>
        </p:grpSpPr>
        <p:sp>
          <p:nvSpPr>
            <p:cNvPr id="61" name="Oval 60"/>
            <p:cNvSpPr/>
            <p:nvPr/>
          </p:nvSpPr>
          <p:spPr>
            <a:xfrm>
              <a:off x="3284136" y="2438400"/>
              <a:ext cx="762000" cy="2286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2" name="Oval 61"/>
            <p:cNvSpPr/>
            <p:nvPr/>
          </p:nvSpPr>
          <p:spPr>
            <a:xfrm>
              <a:off x="4382756" y="3005278"/>
              <a:ext cx="762000" cy="2286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3" name="Oval 62"/>
            <p:cNvSpPr/>
            <p:nvPr/>
          </p:nvSpPr>
          <p:spPr>
            <a:xfrm>
              <a:off x="5715000" y="2667000"/>
              <a:ext cx="762000" cy="2286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4" name="Oval 63"/>
            <p:cNvSpPr/>
            <p:nvPr/>
          </p:nvSpPr>
          <p:spPr>
            <a:xfrm>
              <a:off x="5189136" y="3717053"/>
              <a:ext cx="762000" cy="2286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65" name="Straight Connector 64"/>
            <p:cNvCxnSpPr>
              <a:stCxn id="61" idx="5"/>
              <a:endCxn id="62" idx="1"/>
            </p:cNvCxnSpPr>
            <p:nvPr/>
          </p:nvCxnSpPr>
          <p:spPr>
            <a:xfrm>
              <a:off x="3934544" y="2633522"/>
              <a:ext cx="559804" cy="405234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2" idx="5"/>
              <a:endCxn id="64" idx="1"/>
            </p:cNvCxnSpPr>
            <p:nvPr/>
          </p:nvCxnSpPr>
          <p:spPr>
            <a:xfrm>
              <a:off x="5033164" y="3200400"/>
              <a:ext cx="267564" cy="550131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2" idx="6"/>
              <a:endCxn id="63" idx="3"/>
            </p:cNvCxnSpPr>
            <p:nvPr/>
          </p:nvCxnSpPr>
          <p:spPr>
            <a:xfrm flipV="1">
              <a:off x="5144756" y="2862122"/>
              <a:ext cx="681836" cy="25745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3" idx="4"/>
              <a:endCxn id="64" idx="7"/>
            </p:cNvCxnSpPr>
            <p:nvPr/>
          </p:nvCxnSpPr>
          <p:spPr>
            <a:xfrm flipH="1">
              <a:off x="5839544" y="2895600"/>
              <a:ext cx="256456" cy="854931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3131736" y="2286000"/>
            <a:ext cx="990600" cy="988088"/>
            <a:chOff x="1295400" y="4114800"/>
            <a:chExt cx="990600" cy="988088"/>
          </a:xfrm>
        </p:grpSpPr>
        <p:sp>
          <p:nvSpPr>
            <p:cNvPr id="54" name="Oval 53"/>
            <p:cNvSpPr/>
            <p:nvPr/>
          </p:nvSpPr>
          <p:spPr>
            <a:xfrm>
              <a:off x="1524000" y="4114800"/>
              <a:ext cx="762000" cy="228600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5" name="Oval 54"/>
            <p:cNvSpPr/>
            <p:nvPr/>
          </p:nvSpPr>
          <p:spPr>
            <a:xfrm>
              <a:off x="1295400" y="4874288"/>
              <a:ext cx="762000" cy="228600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56" name="Straight Connector 55"/>
            <p:cNvCxnSpPr>
              <a:stCxn id="54" idx="4"/>
              <a:endCxn id="55" idx="0"/>
            </p:cNvCxnSpPr>
            <p:nvPr/>
          </p:nvCxnSpPr>
          <p:spPr>
            <a:xfrm flipH="1">
              <a:off x="1676400" y="4343400"/>
              <a:ext cx="228600" cy="53088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Graph Database Model</a:t>
            </a:r>
            <a:endParaRPr lang="en-US" sz="3200" dirty="0"/>
          </a:p>
        </p:txBody>
      </p:sp>
      <p:sp>
        <p:nvSpPr>
          <p:cNvPr id="4" name="Oval 3"/>
          <p:cNvSpPr/>
          <p:nvPr/>
        </p:nvSpPr>
        <p:spPr>
          <a:xfrm>
            <a:off x="3360336" y="2286000"/>
            <a:ext cx="7620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Oval 7"/>
          <p:cNvSpPr/>
          <p:nvPr/>
        </p:nvSpPr>
        <p:spPr>
          <a:xfrm>
            <a:off x="4458956" y="2852878"/>
            <a:ext cx="7620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Oval 8"/>
          <p:cNvSpPr/>
          <p:nvPr/>
        </p:nvSpPr>
        <p:spPr>
          <a:xfrm>
            <a:off x="3131736" y="3045488"/>
            <a:ext cx="7620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Oval 9"/>
          <p:cNvSpPr/>
          <p:nvPr/>
        </p:nvSpPr>
        <p:spPr>
          <a:xfrm>
            <a:off x="5791200" y="2514600"/>
            <a:ext cx="7620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1" name="Oval 10"/>
          <p:cNvSpPr/>
          <p:nvPr/>
        </p:nvSpPr>
        <p:spPr>
          <a:xfrm>
            <a:off x="5265336" y="3564653"/>
            <a:ext cx="7620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2" name="Oval 11"/>
          <p:cNvSpPr/>
          <p:nvPr/>
        </p:nvSpPr>
        <p:spPr>
          <a:xfrm>
            <a:off x="3741336" y="3695700"/>
            <a:ext cx="7620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6" name="Straight Connector 5"/>
          <p:cNvCxnSpPr>
            <a:stCxn id="4" idx="5"/>
            <a:endCxn id="8" idx="1"/>
          </p:cNvCxnSpPr>
          <p:nvPr/>
        </p:nvCxnSpPr>
        <p:spPr>
          <a:xfrm>
            <a:off x="4010744" y="2481122"/>
            <a:ext cx="559804" cy="405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6"/>
            <a:endCxn id="8" idx="2"/>
          </p:cNvCxnSpPr>
          <p:nvPr/>
        </p:nvCxnSpPr>
        <p:spPr>
          <a:xfrm flipV="1">
            <a:off x="3893736" y="2967178"/>
            <a:ext cx="565220" cy="192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4"/>
            <a:endCxn id="9" idx="0"/>
          </p:cNvCxnSpPr>
          <p:nvPr/>
        </p:nvCxnSpPr>
        <p:spPr>
          <a:xfrm flipH="1">
            <a:off x="3512736" y="2514600"/>
            <a:ext cx="228600" cy="5308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2" idx="1"/>
          </p:cNvCxnSpPr>
          <p:nvPr/>
        </p:nvCxnSpPr>
        <p:spPr>
          <a:xfrm>
            <a:off x="3627036" y="3274088"/>
            <a:ext cx="225892" cy="455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5"/>
            <a:endCxn id="11" idx="1"/>
          </p:cNvCxnSpPr>
          <p:nvPr/>
        </p:nvCxnSpPr>
        <p:spPr>
          <a:xfrm>
            <a:off x="5109364" y="3048000"/>
            <a:ext cx="267564" cy="5501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6"/>
            <a:endCxn id="11" idx="2"/>
          </p:cNvCxnSpPr>
          <p:nvPr/>
        </p:nvCxnSpPr>
        <p:spPr>
          <a:xfrm flipV="1">
            <a:off x="4503336" y="3678953"/>
            <a:ext cx="762000" cy="1310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6"/>
            <a:endCxn id="10" idx="3"/>
          </p:cNvCxnSpPr>
          <p:nvPr/>
        </p:nvCxnSpPr>
        <p:spPr>
          <a:xfrm flipV="1">
            <a:off x="5220956" y="2709722"/>
            <a:ext cx="681836" cy="257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4"/>
            <a:endCxn id="11" idx="7"/>
          </p:cNvCxnSpPr>
          <p:nvPr/>
        </p:nvCxnSpPr>
        <p:spPr>
          <a:xfrm flipH="1">
            <a:off x="5915744" y="2743200"/>
            <a:ext cx="256456" cy="8549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57400" y="4495800"/>
            <a:ext cx="539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 graph: arbitrary schemas on vertices and edges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2722306"/>
            <a:ext cx="646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 Form graphs: single vertex schema and single edge schema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191000" y="2138222"/>
            <a:ext cx="1081790" cy="685800"/>
            <a:chOff x="7315200" y="1583227"/>
            <a:chExt cx="1081790" cy="685800"/>
          </a:xfrm>
        </p:grpSpPr>
        <p:sp>
          <p:nvSpPr>
            <p:cNvPr id="7" name="Rectangle 6"/>
            <p:cNvSpPr/>
            <p:nvPr/>
          </p:nvSpPr>
          <p:spPr>
            <a:xfrm>
              <a:off x="7315200" y="1583227"/>
              <a:ext cx="457200" cy="685800"/>
            </a:xfrm>
            <a:prstGeom prst="rect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315200" y="1811827"/>
              <a:ext cx="4572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7315200" y="1583227"/>
              <a:ext cx="457200" cy="26161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solidFill>
                    <a:schemeClr val="tx2"/>
                  </a:solidFill>
                </a:rPr>
                <a:t>S</a:t>
              </a:r>
              <a:r>
                <a:rPr lang="en-US" sz="1100" i="1" baseline="-25000" dirty="0">
                  <a:solidFill>
                    <a:schemeClr val="tx2"/>
                  </a:solidFill>
                </a:rPr>
                <a:t>V</a:t>
              </a:r>
              <a:endParaRPr lang="en-US" sz="1100" dirty="0">
                <a:solidFill>
                  <a:schemeClr val="tx2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939790" y="1583227"/>
              <a:ext cx="457200" cy="685800"/>
            </a:xfrm>
            <a:prstGeom prst="rect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7939790" y="1811827"/>
              <a:ext cx="4572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939790" y="1583227"/>
              <a:ext cx="457200" cy="26161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100" i="1" dirty="0" smtClean="0">
                  <a:solidFill>
                    <a:schemeClr val="tx2"/>
                  </a:solidFill>
                </a:rPr>
                <a:t>S</a:t>
              </a:r>
              <a:r>
                <a:rPr lang="en-US" sz="1100" i="1" baseline="-25000" dirty="0" smtClean="0">
                  <a:solidFill>
                    <a:schemeClr val="tx2"/>
                  </a:solidFill>
                </a:rPr>
                <a:t>E</a:t>
              </a:r>
              <a:endParaRPr lang="en-US" sz="11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205963" y="3418788"/>
            <a:ext cx="1081790" cy="685800"/>
            <a:chOff x="7476344" y="3420771"/>
            <a:chExt cx="1081790" cy="685800"/>
          </a:xfrm>
        </p:grpSpPr>
        <p:sp>
          <p:nvSpPr>
            <p:cNvPr id="91" name="Rectangle 90"/>
            <p:cNvSpPr/>
            <p:nvPr/>
          </p:nvSpPr>
          <p:spPr>
            <a:xfrm>
              <a:off x="7476344" y="3420771"/>
              <a:ext cx="457200" cy="685800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7476344" y="3649371"/>
              <a:ext cx="4572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7476344" y="3420771"/>
              <a:ext cx="457200" cy="26161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solidFill>
                    <a:schemeClr val="accent3"/>
                  </a:solidFill>
                </a:rPr>
                <a:t>S</a:t>
              </a:r>
              <a:r>
                <a:rPr lang="en-US" sz="1100" i="1" baseline="-25000" dirty="0">
                  <a:solidFill>
                    <a:schemeClr val="accent3"/>
                  </a:solidFill>
                </a:rPr>
                <a:t>V</a:t>
              </a:r>
              <a:endParaRPr lang="en-US" sz="1100" dirty="0">
                <a:solidFill>
                  <a:schemeClr val="accent3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100934" y="3420771"/>
              <a:ext cx="457200" cy="685800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8100934" y="3649371"/>
              <a:ext cx="4572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8100934" y="3420771"/>
              <a:ext cx="457200" cy="26161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100" i="1" dirty="0" smtClean="0">
                  <a:solidFill>
                    <a:schemeClr val="accent3"/>
                  </a:solidFill>
                </a:rPr>
                <a:t>S</a:t>
              </a:r>
              <a:r>
                <a:rPr lang="en-US" sz="1100" i="1" baseline="-25000" dirty="0" smtClean="0">
                  <a:solidFill>
                    <a:schemeClr val="accent3"/>
                  </a:solidFill>
                </a:rPr>
                <a:t>E</a:t>
              </a:r>
              <a:endParaRPr lang="en-US" sz="110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91000" y="4809809"/>
            <a:ext cx="1081790" cy="685800"/>
            <a:chOff x="7543800" y="4680466"/>
            <a:chExt cx="1081790" cy="685800"/>
          </a:xfrm>
        </p:grpSpPr>
        <p:sp>
          <p:nvSpPr>
            <p:cNvPr id="103" name="Rectangle 102"/>
            <p:cNvSpPr/>
            <p:nvPr/>
          </p:nvSpPr>
          <p:spPr>
            <a:xfrm>
              <a:off x="7543800" y="4680466"/>
              <a:ext cx="457200" cy="685800"/>
            </a:xfrm>
            <a:prstGeom prst="rect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7543800" y="4909066"/>
              <a:ext cx="4572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7543800" y="4680466"/>
              <a:ext cx="457200" cy="26161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solidFill>
                    <a:schemeClr val="accent6"/>
                  </a:solidFill>
                </a:rPr>
                <a:t>S</a:t>
              </a:r>
              <a:r>
                <a:rPr lang="en-US" sz="1100" i="1" baseline="-25000" dirty="0">
                  <a:solidFill>
                    <a:schemeClr val="accent6"/>
                  </a:solidFill>
                </a:rPr>
                <a:t>V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168390" y="4680466"/>
              <a:ext cx="457200" cy="685800"/>
            </a:xfrm>
            <a:prstGeom prst="rect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8168390" y="4909066"/>
              <a:ext cx="4572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8168390" y="4680466"/>
              <a:ext cx="457200" cy="26161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100" i="1" dirty="0" smtClean="0">
                  <a:solidFill>
                    <a:schemeClr val="accent6"/>
                  </a:solidFill>
                </a:rPr>
                <a:t>S</a:t>
              </a:r>
              <a:r>
                <a:rPr lang="en-US" sz="1100" i="1" baseline="-25000" dirty="0" smtClean="0">
                  <a:solidFill>
                    <a:schemeClr val="accent6"/>
                  </a:solidFill>
                </a:rPr>
                <a:t>E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30" name="Right Arrow 29"/>
          <p:cNvSpPr/>
          <p:nvPr/>
        </p:nvSpPr>
        <p:spPr>
          <a:xfrm>
            <a:off x="3351446" y="2399832"/>
            <a:ext cx="381000" cy="228600"/>
          </a:xfrm>
          <a:prstGeom prst="rightArrow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>
            <a:off x="3358982" y="3629338"/>
            <a:ext cx="381000" cy="228600"/>
          </a:xfrm>
          <a:prstGeom prst="rightArrow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/>
          <p:cNvSpPr/>
          <p:nvPr/>
        </p:nvSpPr>
        <p:spPr>
          <a:xfrm>
            <a:off x="3360336" y="4957119"/>
            <a:ext cx="381000" cy="228600"/>
          </a:xfrm>
          <a:prstGeom prst="rightArrow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6043972" y="3429000"/>
            <a:ext cx="228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look a lot like relations!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0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11111E-6 L -0.04514 0.11991 C -0.05399 0.14514 -0.0724 0.17662 -0.09497 0.20602 C -0.11997 0.23981 -0.14271 0.26296 -0.16215 0.275 L -0.2526 0.33518 " pathEditMode="relative" rAng="8109499" ptsTypes="FffFF">
                                      <p:cBhvr>
                                        <p:cTn id="1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11" y="1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03 -0.00903 L -0.00052 0.103 C 0.00156 0.12708 -0.00347 0.1581 -0.01424 0.18588 C -0.02656 0.21805 -0.04271 0.23865 -0.05885 0.25023 L -0.13385 0.3074 " pathEditMode="relative" rAng="7066350" ptsTypes="FffFF">
                                      <p:cBhvr>
                                        <p:cTn id="3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0" y="1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092 L 0.08993 0.03611 C 0.10903 0.04421 0.1342 0.06158 0.15868 0.08357 C 0.18646 0.10857 0.2066 0.13195 0.21892 0.15278 L 0.27795 0.25139 " pathEditMode="relative" rAng="2053911" ptsTypes="FffFF">
                                      <p:cBhvr>
                                        <p:cTn id="5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1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278 0.33449 L -0.27639 0.21667 C -0.28194 0.19167 -0.2816 0.15718 -0.27552 0.12292 C -0.26857 0.08403 -0.25816 0.05417 -0.24444 0.03519 L -0.18472 -0.05717 " pathEditMode="relative" rAng="-4612625" ptsTypes="FffFF">
                                      <p:cBhvr>
                                        <p:cTn id="6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2044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5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5 0.30695 L -0.20486 0.28218 C -0.22014 0.27755 -0.23889 0.26343 -0.25573 0.24514 C -0.275 0.22408 -0.28837 0.20371 -0.29462 0.18449 L -0.32708 0.09607 " pathEditMode="relative" rAng="-8444649" ptsTypes="FffFF">
                                      <p:cBhvr>
                                        <p:cTn id="6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90" y="-8403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1000" fill="hold"/>
                                        <p:tgtEl>
                                          <p:spTgt spid="5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77 0.25116 L 0.12743 0.29259 C 0.096 0.30185 0.04878 0.30671 -0.00035 0.30671 C -0.05643 0.30671 -0.10122 0.30185 -0.13264 0.29259 L -0.28334 0.25116 " pathEditMode="relative" rAng="-10800000" ptsTypes="FffFF">
                                      <p:cBhvr>
                                        <p:cTn id="7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56" y="2778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1000" fill="hold"/>
                                        <p:tgtEl>
                                          <p:spTgt spid="5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3" grpId="0"/>
      <p:bldP spid="5" grpId="0"/>
      <p:bldP spid="5" grpId="1"/>
      <p:bldP spid="30" grpId="0" animBg="1"/>
      <p:bldP spid="109" grpId="0" animBg="1"/>
      <p:bldP spid="110" grpId="0" animBg="1"/>
      <p:bldP spid="1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Graph Database Definition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Database is a set of graphs</a:t>
            </a:r>
          </a:p>
          <a:p>
            <a:endParaRPr lang="en-US" dirty="0" smtClean="0"/>
          </a:p>
          <a:p>
            <a:r>
              <a:rPr lang="en-US" dirty="0" smtClean="0"/>
              <a:t>Each graph is a set of connected </a:t>
            </a:r>
            <a:r>
              <a:rPr lang="en-US" dirty="0" smtClean="0"/>
              <a:t>components </a:t>
            </a:r>
            <a:r>
              <a:rPr lang="en-US" dirty="0" smtClean="0"/>
              <a:t>that </a:t>
            </a:r>
            <a:r>
              <a:rPr lang="en-US" dirty="0" smtClean="0"/>
              <a:t>have </a:t>
            </a:r>
            <a:r>
              <a:rPr lang="en-US" dirty="0" smtClean="0"/>
              <a:t>common vertex and common edge schemas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G </a:t>
            </a:r>
            <a:r>
              <a:rPr lang="en-US" dirty="0" smtClean="0"/>
              <a:t>= </a:t>
            </a:r>
            <a:r>
              <a:rPr lang="en-US" dirty="0"/>
              <a:t>{ </a:t>
            </a:r>
            <a:r>
              <a:rPr lang="en-US" i="1" dirty="0" smtClean="0"/>
              <a:t>C</a:t>
            </a:r>
            <a:r>
              <a:rPr lang="en-US" i="1" baseline="-25000" dirty="0" smtClean="0"/>
              <a:t>1</a:t>
            </a:r>
            <a:r>
              <a:rPr lang="en-US" i="1" dirty="0" smtClean="0"/>
              <a:t>, C</a:t>
            </a:r>
            <a:r>
              <a:rPr lang="en-US" i="1" baseline="-25000" dirty="0" smtClean="0"/>
              <a:t>2</a:t>
            </a:r>
            <a:r>
              <a:rPr lang="en-US" i="1" dirty="0" smtClean="0"/>
              <a:t>, … , C</a:t>
            </a:r>
            <a:r>
              <a:rPr lang="en-US" i="1" baseline="-25000" dirty="0" smtClean="0"/>
              <a:t>n</a:t>
            </a:r>
            <a:r>
              <a:rPr lang="en-US" dirty="0" smtClean="0"/>
              <a:t>}</a:t>
            </a:r>
            <a:endParaRPr lang="en-US" i="1" dirty="0" smtClean="0"/>
          </a:p>
          <a:p>
            <a:pPr marL="0" indent="0" algn="ctr">
              <a:buNone/>
            </a:pPr>
            <a:r>
              <a:rPr lang="en-US" i="1" dirty="0" smtClean="0"/>
              <a:t>C</a:t>
            </a:r>
            <a:r>
              <a:rPr lang="en-US" i="1" baseline="-25000" dirty="0" smtClean="0"/>
              <a:t>i</a:t>
            </a:r>
            <a:r>
              <a:rPr lang="en-US" dirty="0" smtClean="0"/>
              <a:t> = { </a:t>
            </a:r>
            <a:r>
              <a:rPr lang="en-US" i="1" dirty="0" smtClean="0"/>
              <a:t>V</a:t>
            </a:r>
            <a:r>
              <a:rPr lang="en-US" dirty="0" smtClean="0"/>
              <a:t>, </a:t>
            </a:r>
            <a:r>
              <a:rPr lang="en-US" i="1" dirty="0" smtClean="0"/>
              <a:t>S</a:t>
            </a:r>
            <a:r>
              <a:rPr lang="en-US" i="1" baseline="-25000" dirty="0" smtClean="0"/>
              <a:t>V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, </a:t>
            </a:r>
            <a:r>
              <a:rPr lang="en-US" i="1" dirty="0" smtClean="0"/>
              <a:t>S</a:t>
            </a:r>
            <a:r>
              <a:rPr lang="en-US" i="1" baseline="-25000" dirty="0" smtClean="0"/>
              <a:t>E</a:t>
            </a:r>
            <a:r>
              <a:rPr lang="en-US" dirty="0" smtClean="0"/>
              <a:t> }</a:t>
            </a:r>
          </a:p>
          <a:p>
            <a:pPr marL="0" indent="0" algn="ctr">
              <a:buNone/>
            </a:pPr>
            <a:endParaRPr lang="en-US" dirty="0" smtClean="0"/>
          </a:p>
          <a:p>
            <a:pPr lvl="1"/>
            <a:r>
              <a:rPr lang="en-US" i="1" dirty="0" smtClean="0"/>
              <a:t>S</a:t>
            </a:r>
            <a:r>
              <a:rPr lang="en-US" i="1" baseline="-25000" dirty="0" smtClean="0"/>
              <a:t>V</a:t>
            </a:r>
            <a:r>
              <a:rPr lang="en-US" dirty="0"/>
              <a:t> </a:t>
            </a:r>
            <a:r>
              <a:rPr lang="en-US" dirty="0" smtClean="0"/>
              <a:t>is the vertex schema </a:t>
            </a:r>
          </a:p>
          <a:p>
            <a:pPr lvl="1"/>
            <a:r>
              <a:rPr lang="en-US" i="1" dirty="0" smtClean="0"/>
              <a:t>S</a:t>
            </a:r>
            <a:r>
              <a:rPr lang="en-US" i="1" baseline="-25000" dirty="0" smtClean="0"/>
              <a:t>E</a:t>
            </a:r>
            <a:r>
              <a:rPr lang="en-US" dirty="0" smtClean="0"/>
              <a:t> is the edge schema</a:t>
            </a:r>
          </a:p>
          <a:p>
            <a:endParaRPr lang="en-US" dirty="0"/>
          </a:p>
          <a:p>
            <a:r>
              <a:rPr lang="en-US" dirty="0" smtClean="0"/>
              <a:t>Schemas are sets of base types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, float, double, bool, etc.</a:t>
            </a:r>
          </a:p>
          <a:p>
            <a:pPr lvl="1"/>
            <a:r>
              <a:rPr lang="en-US" dirty="0" smtClean="0"/>
              <a:t>Enumerated types</a:t>
            </a:r>
          </a:p>
        </p:txBody>
      </p:sp>
    </p:spTree>
    <p:extLst>
      <p:ext uri="{BB962C8B-B14F-4D97-AF65-F5344CB8AC3E}">
        <p14:creationId xmlns:p14="http://schemas.microsoft.com/office/powerpoint/2010/main" val="24195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Conversion to Normal Form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Algorithm similar to </a:t>
            </a:r>
            <a:r>
              <a:rPr lang="en-US" dirty="0" err="1" smtClean="0"/>
              <a:t>Kruskal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a set of </a:t>
            </a:r>
            <a:r>
              <a:rPr lang="en-US" i="1" dirty="0" smtClean="0"/>
              <a:t>Constant Schema Trees (CSTs)</a:t>
            </a:r>
          </a:p>
          <a:p>
            <a:endParaRPr lang="en-US" i="1" dirty="0" smtClean="0"/>
          </a:p>
          <a:p>
            <a:pPr marL="1257300" lvl="3" indent="0">
              <a:buNone/>
            </a:pPr>
            <a:r>
              <a:rPr lang="en-US" b="1" dirty="0"/>
              <a:t>G</a:t>
            </a:r>
            <a:r>
              <a:rPr lang="en-US" dirty="0"/>
              <a:t> = {}</a:t>
            </a:r>
          </a:p>
          <a:p>
            <a:pPr marL="1257300" lvl="3" indent="0">
              <a:buNone/>
            </a:pPr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i="1" dirty="0"/>
              <a:t>V</a:t>
            </a:r>
            <a:r>
              <a:rPr lang="en-US" dirty="0"/>
              <a:t> != {}) </a:t>
            </a:r>
            <a:r>
              <a:rPr lang="en-US" b="1" dirty="0"/>
              <a:t>do</a:t>
            </a:r>
          </a:p>
          <a:p>
            <a:pPr marL="1714500" lvl="4" indent="0">
              <a:buNone/>
            </a:pPr>
            <a:r>
              <a:rPr lang="en-US" dirty="0" smtClean="0"/>
              <a:t>Select </a:t>
            </a:r>
            <a:r>
              <a:rPr lang="en-US" i="1" dirty="0"/>
              <a:t>u</a:t>
            </a:r>
            <a:r>
              <a:rPr lang="en-US" dirty="0"/>
              <a:t> ∈ </a:t>
            </a:r>
            <a:r>
              <a:rPr lang="en-US" i="1" dirty="0"/>
              <a:t>V</a:t>
            </a:r>
            <a:endParaRPr lang="en-US" dirty="0"/>
          </a:p>
          <a:p>
            <a:pPr marL="1714500" lvl="4" indent="0">
              <a:buNone/>
            </a:pPr>
            <a:r>
              <a:rPr lang="en-US" dirty="0"/>
              <a:t>Select </a:t>
            </a:r>
            <a:r>
              <a:rPr lang="en-US" i="1" dirty="0"/>
              <a:t>v</a:t>
            </a:r>
            <a:r>
              <a:rPr lang="en-US" dirty="0"/>
              <a:t>  ∈ </a:t>
            </a:r>
            <a:r>
              <a:rPr lang="en-US" i="1" dirty="0"/>
              <a:t>neighbors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) with the largest schema common to </a:t>
            </a:r>
            <a:r>
              <a:rPr lang="en-US" i="1" dirty="0"/>
              <a:t>u</a:t>
            </a:r>
            <a:r>
              <a:rPr lang="en-US" dirty="0"/>
              <a:t> and </a:t>
            </a:r>
            <a:r>
              <a:rPr lang="en-US" i="1" dirty="0"/>
              <a:t>v</a:t>
            </a:r>
            <a:endParaRPr lang="en-US" dirty="0"/>
          </a:p>
          <a:p>
            <a:pPr marL="1714500" lvl="4" indent="0">
              <a:buNone/>
            </a:pPr>
            <a:r>
              <a:rPr lang="en-US" b="1" dirty="0"/>
              <a:t>if</a:t>
            </a:r>
            <a:r>
              <a:rPr lang="en-US" dirty="0"/>
              <a:t> no such vertex </a:t>
            </a:r>
            <a:r>
              <a:rPr lang="en-US" i="1" dirty="0"/>
              <a:t>v</a:t>
            </a:r>
            <a:r>
              <a:rPr lang="en-US" dirty="0"/>
              <a:t> exists </a:t>
            </a:r>
            <a:r>
              <a:rPr lang="en-US" b="1" dirty="0"/>
              <a:t>then</a:t>
            </a:r>
          </a:p>
          <a:p>
            <a:pPr marL="2171700" lvl="5" indent="0">
              <a:buNone/>
            </a:pPr>
            <a:r>
              <a:rPr lang="en-US" i="1" dirty="0" smtClean="0"/>
              <a:t>Complete-Edges</a:t>
            </a:r>
            <a:r>
              <a:rPr lang="en-US" dirty="0" smtClean="0"/>
              <a:t>(</a:t>
            </a:r>
            <a:r>
              <a:rPr lang="en-US" i="1" dirty="0" smtClean="0"/>
              <a:t>G</a:t>
            </a:r>
            <a:r>
              <a:rPr lang="en-US" dirty="0"/>
              <a:t>)</a:t>
            </a:r>
          </a:p>
          <a:p>
            <a:pPr marL="2171700" lvl="5" indent="0">
              <a:buNone/>
            </a:pPr>
            <a:r>
              <a:rPr lang="en-US" i="1" dirty="0"/>
              <a:t>Complete-Vertices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</a:t>
            </a:r>
          </a:p>
          <a:p>
            <a:pPr marL="2171700" lvl="5" indent="0">
              <a:buNone/>
            </a:pPr>
            <a:r>
              <a:rPr lang="en-US" b="1" dirty="0" smtClean="0"/>
              <a:t>break</a:t>
            </a:r>
          </a:p>
          <a:p>
            <a:pPr marL="1714500" lvl="4" indent="0">
              <a:buNone/>
            </a:pPr>
            <a:r>
              <a:rPr lang="en-US" b="1" dirty="0" err="1" smtClean="0"/>
              <a:t>endif</a:t>
            </a:r>
            <a:endParaRPr lang="en-US" b="1" dirty="0"/>
          </a:p>
          <a:p>
            <a:pPr marL="1714500" lvl="4" indent="0">
              <a:buNone/>
            </a:pPr>
            <a:r>
              <a:rPr lang="en-US" dirty="0" smtClean="0"/>
              <a:t>new </a:t>
            </a:r>
            <a:r>
              <a:rPr lang="en-US" i="1" dirty="0"/>
              <a:t>g</a:t>
            </a:r>
            <a:r>
              <a:rPr lang="en-US" dirty="0"/>
              <a:t> = ({</a:t>
            </a:r>
            <a:r>
              <a:rPr lang="en-US" i="1" dirty="0" err="1"/>
              <a:t>u</a:t>
            </a:r>
            <a:r>
              <a:rPr lang="en-US" dirty="0" err="1"/>
              <a:t>,</a:t>
            </a:r>
            <a:r>
              <a:rPr lang="en-US" i="1" dirty="0" err="1"/>
              <a:t>v</a:t>
            </a:r>
            <a:r>
              <a:rPr lang="en-US" dirty="0"/>
              <a:t>},{(</a:t>
            </a:r>
            <a:r>
              <a:rPr lang="en-US" i="1" dirty="0" err="1"/>
              <a:t>u</a:t>
            </a:r>
            <a:r>
              <a:rPr lang="en-US" dirty="0" err="1"/>
              <a:t>,</a:t>
            </a:r>
            <a:r>
              <a:rPr lang="en-US" i="1" dirty="0" err="1"/>
              <a:t>v</a:t>
            </a:r>
            <a:r>
              <a:rPr lang="en-US" dirty="0"/>
              <a:t>)}</a:t>
            </a:r>
          </a:p>
          <a:p>
            <a:pPr marL="1714500" lvl="4" indent="0">
              <a:buNone/>
            </a:pPr>
            <a:r>
              <a:rPr lang="en-US" i="1" dirty="0"/>
              <a:t>CST-Grow</a:t>
            </a:r>
            <a:r>
              <a:rPr lang="en-US" dirty="0"/>
              <a:t>(</a:t>
            </a:r>
            <a:r>
              <a:rPr lang="en-US" i="1" dirty="0"/>
              <a:t>g, G</a:t>
            </a:r>
            <a:r>
              <a:rPr lang="en-US" dirty="0"/>
              <a:t>)</a:t>
            </a:r>
          </a:p>
          <a:p>
            <a:pPr marL="1714500" lvl="4" indent="0">
              <a:buNone/>
            </a:pPr>
            <a:r>
              <a:rPr lang="en-US" dirty="0"/>
              <a:t>Project </a:t>
            </a:r>
            <a:r>
              <a:rPr lang="en-US" i="1" dirty="0"/>
              <a:t>g</a:t>
            </a:r>
            <a:r>
              <a:rPr lang="en-US" dirty="0"/>
              <a:t> out of </a:t>
            </a:r>
            <a:r>
              <a:rPr lang="en-US" i="1" dirty="0"/>
              <a:t>G</a:t>
            </a:r>
            <a:endParaRPr lang="en-US" dirty="0"/>
          </a:p>
          <a:p>
            <a:pPr marL="1714500" lvl="4" indent="0">
              <a:buNone/>
            </a:pPr>
            <a:r>
              <a:rPr lang="en-US" dirty="0"/>
              <a:t>Insert </a:t>
            </a:r>
            <a:r>
              <a:rPr lang="en-US" i="1" dirty="0"/>
              <a:t>g</a:t>
            </a:r>
            <a:r>
              <a:rPr lang="en-US" dirty="0"/>
              <a:t> in </a:t>
            </a:r>
            <a:r>
              <a:rPr lang="en-US" b="1" dirty="0"/>
              <a:t>G</a:t>
            </a:r>
            <a:endParaRPr lang="en-US" dirty="0"/>
          </a:p>
          <a:p>
            <a:pPr marL="1257300" lvl="3" indent="0">
              <a:buNone/>
            </a:pPr>
            <a:r>
              <a:rPr lang="en-US" b="1" dirty="0" err="1" smtClean="0"/>
              <a:t>endwhile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328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CST-Grow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i="1" dirty="0"/>
              <a:t>CST-Grow</a:t>
            </a:r>
            <a:r>
              <a:rPr lang="en-US" dirty="0"/>
              <a:t>(</a:t>
            </a:r>
            <a:r>
              <a:rPr lang="en-US" i="1" dirty="0"/>
              <a:t>g, G</a:t>
            </a:r>
            <a:r>
              <a:rPr lang="en-US" dirty="0"/>
              <a:t>)</a:t>
            </a:r>
          </a:p>
          <a:p>
            <a:pPr marL="1257300" lvl="3" indent="0">
              <a:buNone/>
            </a:pP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i="1" dirty="0"/>
              <a:t>neighbors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</a:t>
            </a:r>
          </a:p>
          <a:p>
            <a:pPr marL="1257300" lvl="3" indent="0">
              <a:buNone/>
            </a:pPr>
            <a:r>
              <a:rPr lang="en-US" dirty="0"/>
              <a:t>Search the edge set between </a:t>
            </a:r>
            <a:r>
              <a:rPr lang="en-US" i="1" dirty="0"/>
              <a:t>g</a:t>
            </a:r>
            <a:r>
              <a:rPr lang="en-US" dirty="0"/>
              <a:t> and </a:t>
            </a:r>
            <a:r>
              <a:rPr lang="en-US" i="1" dirty="0"/>
              <a:t>N</a:t>
            </a:r>
            <a:r>
              <a:rPr lang="en-US" dirty="0"/>
              <a:t> for an edge (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) with </a:t>
            </a:r>
            <a:r>
              <a:rPr lang="en-US" i="1" dirty="0"/>
              <a:t>u</a:t>
            </a:r>
            <a:r>
              <a:rPr lang="en-US" dirty="0"/>
              <a:t> ∈ </a:t>
            </a:r>
            <a:r>
              <a:rPr lang="en-US" i="1" dirty="0"/>
              <a:t>V</a:t>
            </a:r>
            <a:r>
              <a:rPr lang="en-US" dirty="0"/>
              <a:t> and</a:t>
            </a:r>
            <a:r>
              <a:rPr lang="en-US" i="1" dirty="0"/>
              <a:t> </a:t>
            </a:r>
            <a:r>
              <a:rPr lang="en-US" dirty="0"/>
              <a:t> v ∈ </a:t>
            </a:r>
            <a:r>
              <a:rPr lang="en-US" i="1" dirty="0"/>
              <a:t>N</a:t>
            </a:r>
            <a:r>
              <a:rPr lang="en-US" dirty="0"/>
              <a:t> that have the largest schemas in common with </a:t>
            </a:r>
            <a:r>
              <a:rPr lang="en-US" i="1" dirty="0"/>
              <a:t>g</a:t>
            </a:r>
            <a:endParaRPr lang="en-US" dirty="0"/>
          </a:p>
          <a:p>
            <a:pPr marL="1257300" lvl="3" indent="0">
              <a:buNone/>
            </a:pPr>
            <a:r>
              <a:rPr lang="en-US" b="1" dirty="0"/>
              <a:t>If</a:t>
            </a:r>
            <a:r>
              <a:rPr lang="en-US" dirty="0"/>
              <a:t> no such edge exists </a:t>
            </a:r>
            <a:r>
              <a:rPr lang="en-US" b="1" dirty="0"/>
              <a:t>then</a:t>
            </a:r>
            <a:r>
              <a:rPr lang="en-US" dirty="0"/>
              <a:t> </a:t>
            </a:r>
            <a:r>
              <a:rPr lang="en-US" b="1" dirty="0"/>
              <a:t>return</a:t>
            </a:r>
          </a:p>
          <a:p>
            <a:pPr marL="1257300" lvl="3" indent="0">
              <a:buNone/>
            </a:pPr>
            <a:r>
              <a:rPr lang="en-US" dirty="0"/>
              <a:t>Remove </a:t>
            </a:r>
            <a:r>
              <a:rPr lang="en-US" i="1" dirty="0"/>
              <a:t>v</a:t>
            </a:r>
            <a:r>
              <a:rPr lang="en-US" dirty="0"/>
              <a:t> from </a:t>
            </a:r>
            <a:r>
              <a:rPr lang="en-US" i="1" dirty="0"/>
              <a:t>G</a:t>
            </a:r>
            <a:r>
              <a:rPr lang="en-US" dirty="0"/>
              <a:t> and insert (</a:t>
            </a:r>
            <a:r>
              <a:rPr lang="en-US" i="1" dirty="0"/>
              <a:t>u, v</a:t>
            </a:r>
            <a:r>
              <a:rPr lang="en-US" dirty="0"/>
              <a:t>) into </a:t>
            </a:r>
            <a:r>
              <a:rPr lang="en-US" i="1" dirty="0"/>
              <a:t>g</a:t>
            </a:r>
            <a:endParaRPr lang="en-US" dirty="0"/>
          </a:p>
          <a:p>
            <a:pPr marL="1257300" lvl="3" indent="0">
              <a:buNone/>
            </a:pPr>
            <a:r>
              <a:rPr lang="en-US" i="1" dirty="0"/>
              <a:t>CST-Grow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, </a:t>
            </a:r>
            <a:r>
              <a:rPr lang="en-US" i="1" dirty="0"/>
              <a:t>G</a:t>
            </a:r>
            <a:r>
              <a:rPr lang="en-US" dirty="0"/>
              <a:t>)</a:t>
            </a:r>
          </a:p>
          <a:p>
            <a:pPr marL="800100" lvl="2" indent="0">
              <a:buNone/>
            </a:pPr>
            <a:r>
              <a:rPr lang="en-US" b="1" dirty="0"/>
              <a:t>end</a:t>
            </a:r>
          </a:p>
          <a:p>
            <a:pPr marL="12573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1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Convert to Normal Form Completion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 fontScale="85000" lnSpcReduction="20000"/>
          </a:bodyPr>
          <a:lstStyle/>
          <a:p>
            <a:pPr marL="2171700" lvl="5" indent="0">
              <a:buNone/>
            </a:pPr>
            <a:r>
              <a:rPr lang="en-US" i="1" dirty="0"/>
              <a:t>CST-Complete-Edges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</a:t>
            </a:r>
          </a:p>
          <a:p>
            <a:pPr marL="2628900" lvl="6" indent="0">
              <a:buNone/>
            </a:pPr>
            <a:r>
              <a:rPr lang="en-US" b="1" dirty="0"/>
              <a:t>If</a:t>
            </a:r>
            <a:r>
              <a:rPr lang="en-US" dirty="0"/>
              <a:t> no edges remain in </a:t>
            </a:r>
            <a:r>
              <a:rPr lang="en-US" i="1" dirty="0"/>
              <a:t>G</a:t>
            </a:r>
            <a:r>
              <a:rPr lang="en-US" dirty="0"/>
              <a:t> </a:t>
            </a:r>
            <a:r>
              <a:rPr lang="en-US" b="1" dirty="0"/>
              <a:t>return</a:t>
            </a:r>
          </a:p>
          <a:p>
            <a:pPr marL="2628900" lvl="6" indent="0">
              <a:buNone/>
            </a:pPr>
            <a:r>
              <a:rPr lang="en-US" dirty="0"/>
              <a:t>Remove an edge </a:t>
            </a:r>
            <a:r>
              <a:rPr lang="en-US" i="1" dirty="0"/>
              <a:t>e</a:t>
            </a:r>
            <a:r>
              <a:rPr lang="en-US" dirty="0"/>
              <a:t> = (</a:t>
            </a:r>
            <a:r>
              <a:rPr lang="en-US" i="1" dirty="0" err="1"/>
              <a:t>u</a:t>
            </a:r>
            <a:r>
              <a:rPr lang="en-US" dirty="0" err="1"/>
              <a:t>,</a:t>
            </a:r>
            <a:r>
              <a:rPr lang="en-US" i="1" dirty="0" err="1"/>
              <a:t>v</a:t>
            </a:r>
            <a:r>
              <a:rPr lang="en-US" dirty="0"/>
              <a:t>) from </a:t>
            </a:r>
            <a:r>
              <a:rPr lang="en-US" i="1" dirty="0"/>
              <a:t>G</a:t>
            </a:r>
            <a:endParaRPr lang="en-US" dirty="0"/>
          </a:p>
          <a:p>
            <a:pPr marL="2628900" lvl="6" indent="0">
              <a:buNone/>
            </a:pPr>
            <a:r>
              <a:rPr lang="en-US" dirty="0" smtClean="0"/>
              <a:t>new </a:t>
            </a:r>
            <a:r>
              <a:rPr lang="en-US" i="1" dirty="0"/>
              <a:t>g</a:t>
            </a:r>
            <a:r>
              <a:rPr lang="en-US" dirty="0"/>
              <a:t> = ({</a:t>
            </a:r>
            <a:r>
              <a:rPr lang="en-US" i="1" dirty="0" err="1"/>
              <a:t>u</a:t>
            </a:r>
            <a:r>
              <a:rPr lang="en-US" dirty="0" err="1"/>
              <a:t>,</a:t>
            </a:r>
            <a:r>
              <a:rPr lang="en-US" i="1" dirty="0" err="1"/>
              <a:t>v</a:t>
            </a:r>
            <a:r>
              <a:rPr lang="en-US" dirty="0"/>
              <a:t>},{(</a:t>
            </a:r>
            <a:r>
              <a:rPr lang="en-US" i="1" dirty="0" err="1"/>
              <a:t>u</a:t>
            </a:r>
            <a:r>
              <a:rPr lang="en-US" dirty="0" err="1"/>
              <a:t>,</a:t>
            </a:r>
            <a:r>
              <a:rPr lang="en-US" i="1" dirty="0" err="1"/>
              <a:t>v</a:t>
            </a:r>
            <a:r>
              <a:rPr lang="en-US" dirty="0"/>
              <a:t>)})</a:t>
            </a:r>
          </a:p>
          <a:p>
            <a:pPr marL="2628900" lvl="6" indent="0">
              <a:buNone/>
            </a:pPr>
            <a:r>
              <a:rPr lang="en-US" dirty="0"/>
              <a:t>Insert </a:t>
            </a:r>
            <a:r>
              <a:rPr lang="en-US" i="1" dirty="0"/>
              <a:t>g</a:t>
            </a:r>
            <a:r>
              <a:rPr lang="en-US" dirty="0"/>
              <a:t> in </a:t>
            </a:r>
            <a:r>
              <a:rPr lang="en-US" b="1" dirty="0"/>
              <a:t>G</a:t>
            </a:r>
            <a:endParaRPr lang="en-US" dirty="0"/>
          </a:p>
          <a:p>
            <a:pPr marL="2628900" lvl="6" indent="0">
              <a:buNone/>
            </a:pPr>
            <a:r>
              <a:rPr lang="en-US" i="1" dirty="0"/>
              <a:t>CST-Complete-Edges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</a:t>
            </a:r>
          </a:p>
          <a:p>
            <a:pPr marL="2171700" lvl="5" indent="0">
              <a:buNone/>
            </a:pPr>
            <a:r>
              <a:rPr lang="en-US" b="1" dirty="0"/>
              <a:t>end</a:t>
            </a:r>
          </a:p>
          <a:p>
            <a:pPr marL="3543300" lvl="8" indent="0">
              <a:buNone/>
            </a:pPr>
            <a:endParaRPr lang="en-US" dirty="0" smtClean="0"/>
          </a:p>
          <a:p>
            <a:pPr marL="2171700" lvl="5" indent="0">
              <a:buNone/>
            </a:pPr>
            <a:r>
              <a:rPr lang="en-US" i="1" dirty="0"/>
              <a:t>CST-Complete-Vertices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</a:t>
            </a:r>
          </a:p>
          <a:p>
            <a:pPr marL="2628900" lvl="6" indent="0">
              <a:buNone/>
            </a:pPr>
            <a:r>
              <a:rPr lang="en-US" b="1" dirty="0"/>
              <a:t>if</a:t>
            </a:r>
            <a:r>
              <a:rPr lang="en-US" dirty="0"/>
              <a:t> no vertices remain in </a:t>
            </a:r>
            <a:r>
              <a:rPr lang="en-US" i="1" dirty="0"/>
              <a:t>G</a:t>
            </a:r>
            <a:r>
              <a:rPr lang="en-US" dirty="0"/>
              <a:t> </a:t>
            </a:r>
            <a:r>
              <a:rPr lang="en-US" b="1" dirty="0" smtClean="0"/>
              <a:t>return</a:t>
            </a:r>
            <a:endParaRPr lang="en-US" b="1" dirty="0"/>
          </a:p>
          <a:p>
            <a:pPr marL="2628900" lvl="6" indent="0">
              <a:buNone/>
            </a:pPr>
            <a:r>
              <a:rPr lang="en-US" dirty="0"/>
              <a:t>Remove a vertex </a:t>
            </a:r>
            <a:r>
              <a:rPr lang="en-US" i="1" dirty="0"/>
              <a:t>v</a:t>
            </a:r>
            <a:r>
              <a:rPr lang="en-US" dirty="0"/>
              <a:t> from </a:t>
            </a:r>
            <a:r>
              <a:rPr lang="en-US" i="1" dirty="0"/>
              <a:t>G</a:t>
            </a:r>
            <a:endParaRPr lang="en-US" dirty="0"/>
          </a:p>
          <a:p>
            <a:pPr marL="2628900" lvl="6" indent="0">
              <a:buNone/>
            </a:pPr>
            <a:r>
              <a:rPr lang="en-US" dirty="0"/>
              <a:t>new </a:t>
            </a:r>
            <a:r>
              <a:rPr lang="en-US" i="1" dirty="0"/>
              <a:t>g</a:t>
            </a:r>
            <a:r>
              <a:rPr lang="en-US" dirty="0"/>
              <a:t> = ({</a:t>
            </a:r>
            <a:r>
              <a:rPr lang="en-US" i="1" dirty="0"/>
              <a:t>u</a:t>
            </a:r>
            <a:r>
              <a:rPr lang="en-US" dirty="0"/>
              <a:t>},{})</a:t>
            </a:r>
          </a:p>
          <a:p>
            <a:pPr marL="2628900" lvl="6" indent="0">
              <a:buNone/>
            </a:pPr>
            <a:r>
              <a:rPr lang="en-US" dirty="0"/>
              <a:t>Insert </a:t>
            </a:r>
            <a:r>
              <a:rPr lang="en-US" i="1" dirty="0"/>
              <a:t>g</a:t>
            </a:r>
            <a:r>
              <a:rPr lang="en-US" dirty="0"/>
              <a:t> in </a:t>
            </a:r>
            <a:r>
              <a:rPr lang="en-US" b="1" dirty="0"/>
              <a:t>G</a:t>
            </a:r>
            <a:endParaRPr lang="en-US" dirty="0"/>
          </a:p>
          <a:p>
            <a:pPr marL="2628900" lvl="6" indent="0">
              <a:buNone/>
            </a:pPr>
            <a:r>
              <a:rPr lang="en-US" i="1" dirty="0"/>
              <a:t>CST-Complete-Vertices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</a:t>
            </a:r>
          </a:p>
          <a:p>
            <a:pPr marL="2171700" lvl="5" indent="0">
              <a:buNone/>
            </a:pPr>
            <a:r>
              <a:rPr lang="en-US" b="1" dirty="0"/>
              <a:t>end</a:t>
            </a:r>
          </a:p>
          <a:p>
            <a:pPr marL="12573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3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An Algebra for Graph Algorithm Implementation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A set of familiar operations is available for use with the CSTs</a:t>
            </a:r>
          </a:p>
          <a:p>
            <a:endParaRPr lang="en-US" sz="2800" dirty="0"/>
          </a:p>
          <a:p>
            <a:r>
              <a:rPr lang="en-US" sz="2800" dirty="0" smtClean="0"/>
              <a:t>Assume that components in the same graph share a vertex id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Graph Database Algebra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Projection</a:t>
            </a:r>
          </a:p>
          <a:p>
            <a:pPr marL="0" indent="0" algn="ctr">
              <a:buNone/>
            </a:pPr>
            <a:r>
              <a:rPr lang="en-US" i="1" dirty="0"/>
              <a:t>G’</a:t>
            </a:r>
            <a:r>
              <a:rPr lang="en-US" dirty="0"/>
              <a:t> = π</a:t>
            </a:r>
            <a:r>
              <a:rPr lang="en-US" i="1" baseline="-25000" dirty="0"/>
              <a:t>A,B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 smtClean="0"/>
              <a:t>)</a:t>
            </a:r>
          </a:p>
          <a:p>
            <a:pPr lvl="1"/>
            <a:r>
              <a:rPr lang="en-US" i="1" dirty="0"/>
              <a:t>V’</a:t>
            </a:r>
            <a:r>
              <a:rPr lang="en-US" dirty="0"/>
              <a:t> = </a:t>
            </a:r>
            <a:r>
              <a:rPr lang="en-US" i="1" dirty="0"/>
              <a:t>V</a:t>
            </a:r>
            <a:endParaRPr lang="en-US" dirty="0"/>
          </a:p>
          <a:p>
            <a:pPr lvl="1"/>
            <a:r>
              <a:rPr lang="en-US" i="1" dirty="0"/>
              <a:t>E’</a:t>
            </a:r>
            <a:r>
              <a:rPr lang="en-US" dirty="0"/>
              <a:t> = </a:t>
            </a:r>
            <a:r>
              <a:rPr lang="en-US" i="1" dirty="0"/>
              <a:t>E</a:t>
            </a:r>
            <a:endParaRPr lang="en-US" dirty="0"/>
          </a:p>
          <a:p>
            <a:pPr lvl="1"/>
            <a:r>
              <a:rPr lang="en-US" i="1" dirty="0"/>
              <a:t>S</a:t>
            </a:r>
            <a:r>
              <a:rPr lang="en-US" i="1" baseline="-25000" dirty="0"/>
              <a:t>V</a:t>
            </a:r>
            <a:r>
              <a:rPr lang="en-US" i="1" dirty="0"/>
              <a:t>’</a:t>
            </a:r>
            <a:r>
              <a:rPr lang="en-US" dirty="0"/>
              <a:t> = A ⊆ </a:t>
            </a:r>
            <a:r>
              <a:rPr lang="en-US" i="1" dirty="0" err="1"/>
              <a:t>S</a:t>
            </a:r>
            <a:r>
              <a:rPr lang="en-US" i="1" baseline="-25000" dirty="0" err="1"/>
              <a:t>v</a:t>
            </a:r>
            <a:r>
              <a:rPr lang="en-US" dirty="0"/>
              <a:t> and </a:t>
            </a:r>
            <a:r>
              <a:rPr lang="en-US" i="1" dirty="0"/>
              <a:t>S</a:t>
            </a:r>
            <a:r>
              <a:rPr lang="en-US" i="1" baseline="-25000" dirty="0"/>
              <a:t>E</a:t>
            </a:r>
            <a:r>
              <a:rPr lang="en-US" i="1" dirty="0"/>
              <a:t>’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⊆ </a:t>
            </a:r>
            <a:r>
              <a:rPr lang="en-US" i="1" dirty="0"/>
              <a:t>S</a:t>
            </a:r>
            <a:r>
              <a:rPr lang="en-US" i="1" baseline="-25000" dirty="0"/>
              <a:t>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7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</TotalTime>
  <Words>741</Words>
  <Application>Microsoft Office PowerPoint</Application>
  <PresentationFormat>On-screen Show (4:3)</PresentationFormat>
  <Paragraphs>148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grdb: A Graph Database</vt:lpstr>
      <vt:lpstr>Motivations</vt:lpstr>
      <vt:lpstr>Graph Database Model</vt:lpstr>
      <vt:lpstr>Graph Database Definition</vt:lpstr>
      <vt:lpstr>Conversion to Normal Form</vt:lpstr>
      <vt:lpstr>CST-Grow</vt:lpstr>
      <vt:lpstr>Convert to Normal Form Completion</vt:lpstr>
      <vt:lpstr>An Algebra for Graph Algorithm Implementation</vt:lpstr>
      <vt:lpstr>Graph Database Algebra</vt:lpstr>
      <vt:lpstr>Graph Database Algebra</vt:lpstr>
      <vt:lpstr>Graph Database Algebra</vt:lpstr>
      <vt:lpstr>Implementation</vt:lpstr>
      <vt:lpstr>In Memory Data Structures</vt:lpstr>
      <vt:lpstr>Persistent Data Structures</vt:lpstr>
      <vt:lpstr>Implementation</vt:lpstr>
      <vt:lpstr>Early Result</vt:lpstr>
      <vt:lpstr>Status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W. Miller</dc:creator>
  <cp:lastModifiedBy>Frank W. Miller</cp:lastModifiedBy>
  <cp:revision>29</cp:revision>
  <dcterms:created xsi:type="dcterms:W3CDTF">2016-11-05T23:14:54Z</dcterms:created>
  <dcterms:modified xsi:type="dcterms:W3CDTF">2017-09-13T15:31:22Z</dcterms:modified>
</cp:coreProperties>
</file>