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58" r:id="rId3"/>
    <p:sldId id="259" r:id="rId4"/>
    <p:sldId id="260" r:id="rId5"/>
    <p:sldId id="262" r:id="rId6"/>
    <p:sldId id="263" r:id="rId7"/>
    <p:sldId id="264" r:id="rId8"/>
    <p:sldId id="266" r:id="rId9"/>
    <p:sldId id="269" r:id="rId10"/>
    <p:sldId id="289" r:id="rId11"/>
    <p:sldId id="291" r:id="rId12"/>
    <p:sldId id="270" r:id="rId13"/>
    <p:sldId id="271" r:id="rId14"/>
    <p:sldId id="285" r:id="rId15"/>
    <p:sldId id="286" r:id="rId16"/>
    <p:sldId id="278" r:id="rId17"/>
    <p:sldId id="290" r:id="rId18"/>
    <p:sldId id="292" r:id="rId19"/>
    <p:sldId id="279" r:id="rId20"/>
    <p:sldId id="287" r:id="rId21"/>
    <p:sldId id="295" r:id="rId22"/>
    <p:sldId id="281" r:id="rId23"/>
    <p:sldId id="293" r:id="rId24"/>
    <p:sldId id="294" r:id="rId25"/>
    <p:sldId id="274" r:id="rId26"/>
    <p:sldId id="275" r:id="rId27"/>
    <p:sldId id="277" r:id="rId28"/>
    <p:sldId id="282" r:id="rId29"/>
    <p:sldId id="283" r:id="rId30"/>
    <p:sldId id="296" r:id="rId31"/>
    <p:sldId id="284" r:id="rId32"/>
    <p:sldId id="26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20F"/>
    <a:srgbClr val="D918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606A04-400B-4408-A175-C69F2953040F}" v="1078" dt="2019-12-18T17:29:59.955"/>
    <p1510:client id="{9E8DF08C-6084-394B-BC9C-3B8118BE3737}" v="1" dt="2019-12-18T17:38:04.9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xtle, Jesus [toxtlej1]" userId="S::toxtlej1@student.wpunj.edu::ed7e6aea-be02-47fa-acac-d5345e7c8e52" providerId="AD" clId="Web-{9EB008E6-17E4-4192-B244-12E50927A81F}"/>
    <pc:docChg chg="modSld">
      <pc:chgData name="Toxtle, Jesus [toxtlej1]" userId="S::toxtlej1@student.wpunj.edu::ed7e6aea-be02-47fa-acac-d5345e7c8e52" providerId="AD" clId="Web-{9EB008E6-17E4-4192-B244-12E50927A81F}" dt="2019-11-22T19:34:16.328" v="61" actId="20577"/>
      <pc:docMkLst>
        <pc:docMk/>
      </pc:docMkLst>
      <pc:sldChg chg="modSp">
        <pc:chgData name="Toxtle, Jesus [toxtlej1]" userId="S::toxtlej1@student.wpunj.edu::ed7e6aea-be02-47fa-acac-d5345e7c8e52" providerId="AD" clId="Web-{9EB008E6-17E4-4192-B244-12E50927A81F}" dt="2019-11-22T19:34:16.328" v="61" actId="20577"/>
        <pc:sldMkLst>
          <pc:docMk/>
          <pc:sldMk cId="1014562911" sldId="266"/>
        </pc:sldMkLst>
        <pc:spChg chg="mod">
          <ac:chgData name="Toxtle, Jesus [toxtlej1]" userId="S::toxtlej1@student.wpunj.edu::ed7e6aea-be02-47fa-acac-d5345e7c8e52" providerId="AD" clId="Web-{9EB008E6-17E4-4192-B244-12E50927A81F}" dt="2019-11-22T19:34:16.328" v="61" actId="20577"/>
          <ac:spMkLst>
            <pc:docMk/>
            <pc:sldMk cId="1014562911" sldId="266"/>
            <ac:spMk id="3" creationId="{3E14EE39-F97D-4A98-8335-AD971E095846}"/>
          </ac:spMkLst>
        </pc:spChg>
      </pc:sldChg>
      <pc:sldChg chg="modSp">
        <pc:chgData name="Toxtle, Jesus [toxtlej1]" userId="S::toxtlej1@student.wpunj.edu::ed7e6aea-be02-47fa-acac-d5345e7c8e52" providerId="AD" clId="Web-{9EB008E6-17E4-4192-B244-12E50927A81F}" dt="2019-11-22T19:30:58.744" v="35" actId="14100"/>
        <pc:sldMkLst>
          <pc:docMk/>
          <pc:sldMk cId="3471143360" sldId="269"/>
        </pc:sldMkLst>
        <pc:spChg chg="mod">
          <ac:chgData name="Toxtle, Jesus [toxtlej1]" userId="S::toxtlej1@student.wpunj.edu::ed7e6aea-be02-47fa-acac-d5345e7c8e52" providerId="AD" clId="Web-{9EB008E6-17E4-4192-B244-12E50927A81F}" dt="2019-11-22T19:30:58.744" v="35" actId="14100"/>
          <ac:spMkLst>
            <pc:docMk/>
            <pc:sldMk cId="3471143360" sldId="269"/>
            <ac:spMk id="3" creationId="{F1F3ACA5-6189-4DA8-955D-8A2875847FEE}"/>
          </ac:spMkLst>
        </pc:spChg>
      </pc:sldChg>
    </pc:docChg>
  </pc:docChgLst>
  <pc:docChgLst>
    <pc:chgData name="Toxtle, Jesus [toxtlej1]" userId="S::toxtlej1@student.wpunj.edu::ed7e6aea-be02-47fa-acac-d5345e7c8e52" providerId="AD" clId="Web-{9C606A04-400B-4408-A175-C69F2953040F}"/>
    <pc:docChg chg="modSld">
      <pc:chgData name="Toxtle, Jesus [toxtlej1]" userId="S::toxtlej1@student.wpunj.edu::ed7e6aea-be02-47fa-acac-d5345e7c8e52" providerId="AD" clId="Web-{9C606A04-400B-4408-A175-C69F2953040F}" dt="2019-12-18T17:29:59.955" v="1078" actId="20577"/>
      <pc:docMkLst>
        <pc:docMk/>
      </pc:docMkLst>
      <pc:sldChg chg="modSp">
        <pc:chgData name="Toxtle, Jesus [toxtlej1]" userId="S::toxtlej1@student.wpunj.edu::ed7e6aea-be02-47fa-acac-d5345e7c8e52" providerId="AD" clId="Web-{9C606A04-400B-4408-A175-C69F2953040F}" dt="2019-12-18T17:27:33.689" v="1037" actId="20577"/>
        <pc:sldMkLst>
          <pc:docMk/>
          <pc:sldMk cId="2107404261" sldId="259"/>
        </pc:sldMkLst>
        <pc:spChg chg="mod">
          <ac:chgData name="Toxtle, Jesus [toxtlej1]" userId="S::toxtlej1@student.wpunj.edu::ed7e6aea-be02-47fa-acac-d5345e7c8e52" providerId="AD" clId="Web-{9C606A04-400B-4408-A175-C69F2953040F}" dt="2019-12-18T17:27:33.689" v="1037" actId="20577"/>
          <ac:spMkLst>
            <pc:docMk/>
            <pc:sldMk cId="2107404261" sldId="259"/>
            <ac:spMk id="3" creationId="{3E14EE39-F97D-4A98-8335-AD971E095846}"/>
          </ac:spMkLst>
        </pc:spChg>
      </pc:sldChg>
      <pc:sldChg chg="modSp">
        <pc:chgData name="Toxtle, Jesus [toxtlej1]" userId="S::toxtlej1@student.wpunj.edu::ed7e6aea-be02-47fa-acac-d5345e7c8e52" providerId="AD" clId="Web-{9C606A04-400B-4408-A175-C69F2953040F}" dt="2019-12-18T17:27:39.642" v="1039" actId="20577"/>
        <pc:sldMkLst>
          <pc:docMk/>
          <pc:sldMk cId="1762529875" sldId="260"/>
        </pc:sldMkLst>
        <pc:spChg chg="mod">
          <ac:chgData name="Toxtle, Jesus [toxtlej1]" userId="S::toxtlej1@student.wpunj.edu::ed7e6aea-be02-47fa-acac-d5345e7c8e52" providerId="AD" clId="Web-{9C606A04-400B-4408-A175-C69F2953040F}" dt="2019-12-18T17:27:39.642" v="1039" actId="20577"/>
          <ac:spMkLst>
            <pc:docMk/>
            <pc:sldMk cId="1762529875" sldId="260"/>
            <ac:spMk id="3" creationId="{00000000-0000-0000-0000-000000000000}"/>
          </ac:spMkLst>
        </pc:spChg>
      </pc:sldChg>
      <pc:sldChg chg="modSp">
        <pc:chgData name="Toxtle, Jesus [toxtlej1]" userId="S::toxtlej1@student.wpunj.edu::ed7e6aea-be02-47fa-acac-d5345e7c8e52" providerId="AD" clId="Web-{9C606A04-400B-4408-A175-C69F2953040F}" dt="2019-12-18T17:27:45.470" v="1041" actId="20577"/>
        <pc:sldMkLst>
          <pc:docMk/>
          <pc:sldMk cId="3758057582" sldId="262"/>
        </pc:sldMkLst>
        <pc:spChg chg="mod">
          <ac:chgData name="Toxtle, Jesus [toxtlej1]" userId="S::toxtlej1@student.wpunj.edu::ed7e6aea-be02-47fa-acac-d5345e7c8e52" providerId="AD" clId="Web-{9C606A04-400B-4408-A175-C69F2953040F}" dt="2019-12-18T17:27:45.470" v="1041" actId="20577"/>
          <ac:spMkLst>
            <pc:docMk/>
            <pc:sldMk cId="3758057582" sldId="262"/>
            <ac:spMk id="3" creationId="{F1F3ACA5-6189-4DA8-955D-8A2875847FEE}"/>
          </ac:spMkLst>
        </pc:spChg>
      </pc:sldChg>
      <pc:sldChg chg="modSp">
        <pc:chgData name="Toxtle, Jesus [toxtlej1]" userId="S::toxtlej1@student.wpunj.edu::ed7e6aea-be02-47fa-acac-d5345e7c8e52" providerId="AD" clId="Web-{9C606A04-400B-4408-A175-C69F2953040F}" dt="2019-12-18T17:27:54.080" v="1043" actId="20577"/>
        <pc:sldMkLst>
          <pc:docMk/>
          <pc:sldMk cId="1014562911" sldId="266"/>
        </pc:sldMkLst>
        <pc:spChg chg="mod">
          <ac:chgData name="Toxtle, Jesus [toxtlej1]" userId="S::toxtlej1@student.wpunj.edu::ed7e6aea-be02-47fa-acac-d5345e7c8e52" providerId="AD" clId="Web-{9C606A04-400B-4408-A175-C69F2953040F}" dt="2019-12-18T17:27:54.080" v="1043" actId="20577"/>
          <ac:spMkLst>
            <pc:docMk/>
            <pc:sldMk cId="1014562911" sldId="266"/>
            <ac:spMk id="3" creationId="{3E14EE39-F97D-4A98-8335-AD971E095846}"/>
          </ac:spMkLst>
        </pc:spChg>
      </pc:sldChg>
      <pc:sldChg chg="modSp">
        <pc:chgData name="Toxtle, Jesus [toxtlej1]" userId="S::toxtlej1@student.wpunj.edu::ed7e6aea-be02-47fa-acac-d5345e7c8e52" providerId="AD" clId="Web-{9C606A04-400B-4408-A175-C69F2953040F}" dt="2019-12-18T17:27:59.236" v="1044" actId="20577"/>
        <pc:sldMkLst>
          <pc:docMk/>
          <pc:sldMk cId="3471143360" sldId="269"/>
        </pc:sldMkLst>
        <pc:spChg chg="mod">
          <ac:chgData name="Toxtle, Jesus [toxtlej1]" userId="S::toxtlej1@student.wpunj.edu::ed7e6aea-be02-47fa-acac-d5345e7c8e52" providerId="AD" clId="Web-{9C606A04-400B-4408-A175-C69F2953040F}" dt="2019-12-18T17:27:59.236" v="1044" actId="20577"/>
          <ac:spMkLst>
            <pc:docMk/>
            <pc:sldMk cId="3471143360" sldId="269"/>
            <ac:spMk id="3" creationId="{F1F3ACA5-6189-4DA8-955D-8A2875847FEE}"/>
          </ac:spMkLst>
        </pc:spChg>
      </pc:sldChg>
      <pc:sldChg chg="modSp">
        <pc:chgData name="Toxtle, Jesus [toxtlej1]" userId="S::toxtlej1@student.wpunj.edu::ed7e6aea-be02-47fa-acac-d5345e7c8e52" providerId="AD" clId="Web-{9C606A04-400B-4408-A175-C69F2953040F}" dt="2019-12-18T17:28:07.767" v="1045" actId="20577"/>
        <pc:sldMkLst>
          <pc:docMk/>
          <pc:sldMk cId="318803096" sldId="270"/>
        </pc:sldMkLst>
        <pc:spChg chg="mod">
          <ac:chgData name="Toxtle, Jesus [toxtlej1]" userId="S::toxtlej1@student.wpunj.edu::ed7e6aea-be02-47fa-acac-d5345e7c8e52" providerId="AD" clId="Web-{9C606A04-400B-4408-A175-C69F2953040F}" dt="2019-12-18T17:28:07.767" v="1045" actId="20577"/>
          <ac:spMkLst>
            <pc:docMk/>
            <pc:sldMk cId="318803096" sldId="270"/>
            <ac:spMk id="3" creationId="{3E14EE39-F97D-4A98-8335-AD971E095846}"/>
          </ac:spMkLst>
        </pc:spChg>
      </pc:sldChg>
      <pc:sldChg chg="modSp">
        <pc:chgData name="Toxtle, Jesus [toxtlej1]" userId="S::toxtlej1@student.wpunj.edu::ed7e6aea-be02-47fa-acac-d5345e7c8e52" providerId="AD" clId="Web-{9C606A04-400B-4408-A175-C69F2953040F}" dt="2019-12-18T17:28:13.080" v="1046" actId="20577"/>
        <pc:sldMkLst>
          <pc:docMk/>
          <pc:sldMk cId="1699028072" sldId="271"/>
        </pc:sldMkLst>
        <pc:spChg chg="mod">
          <ac:chgData name="Toxtle, Jesus [toxtlej1]" userId="S::toxtlej1@student.wpunj.edu::ed7e6aea-be02-47fa-acac-d5345e7c8e52" providerId="AD" clId="Web-{9C606A04-400B-4408-A175-C69F2953040F}" dt="2019-12-18T17:28:13.080" v="1046" actId="20577"/>
          <ac:spMkLst>
            <pc:docMk/>
            <pc:sldMk cId="1699028072" sldId="271"/>
            <ac:spMk id="3" creationId="{00000000-0000-0000-0000-000000000000}"/>
          </ac:spMkLst>
        </pc:spChg>
      </pc:sldChg>
      <pc:sldChg chg="modSp">
        <pc:chgData name="Toxtle, Jesus [toxtlej1]" userId="S::toxtlej1@student.wpunj.edu::ed7e6aea-be02-47fa-acac-d5345e7c8e52" providerId="AD" clId="Web-{9C606A04-400B-4408-A175-C69F2953040F}" dt="2019-12-18T17:28:57.486" v="1062" actId="20577"/>
        <pc:sldMkLst>
          <pc:docMk/>
          <pc:sldMk cId="4223028207" sldId="274"/>
        </pc:sldMkLst>
        <pc:spChg chg="mod">
          <ac:chgData name="Toxtle, Jesus [toxtlej1]" userId="S::toxtlej1@student.wpunj.edu::ed7e6aea-be02-47fa-acac-d5345e7c8e52" providerId="AD" clId="Web-{9C606A04-400B-4408-A175-C69F2953040F}" dt="2019-12-18T17:28:57.486" v="1062" actId="20577"/>
          <ac:spMkLst>
            <pc:docMk/>
            <pc:sldMk cId="4223028207" sldId="274"/>
            <ac:spMk id="3" creationId="{3E14EE39-F97D-4A98-8335-AD971E095846}"/>
          </ac:spMkLst>
        </pc:spChg>
      </pc:sldChg>
      <pc:sldChg chg="modSp">
        <pc:chgData name="Toxtle, Jesus [toxtlej1]" userId="S::toxtlej1@student.wpunj.edu::ed7e6aea-be02-47fa-acac-d5345e7c8e52" providerId="AD" clId="Web-{9C606A04-400B-4408-A175-C69F2953040F}" dt="2019-12-18T17:29:01.830" v="1063" actId="20577"/>
        <pc:sldMkLst>
          <pc:docMk/>
          <pc:sldMk cId="855492328" sldId="275"/>
        </pc:sldMkLst>
        <pc:spChg chg="mod">
          <ac:chgData name="Toxtle, Jesus [toxtlej1]" userId="S::toxtlej1@student.wpunj.edu::ed7e6aea-be02-47fa-acac-d5345e7c8e52" providerId="AD" clId="Web-{9C606A04-400B-4408-A175-C69F2953040F}" dt="2019-12-18T17:29:01.830" v="1063" actId="20577"/>
          <ac:spMkLst>
            <pc:docMk/>
            <pc:sldMk cId="855492328" sldId="275"/>
            <ac:spMk id="3" creationId="{00000000-0000-0000-0000-000000000000}"/>
          </ac:spMkLst>
        </pc:spChg>
      </pc:sldChg>
      <pc:sldChg chg="modSp">
        <pc:chgData name="Toxtle, Jesus [toxtlej1]" userId="S::toxtlej1@student.wpunj.edu::ed7e6aea-be02-47fa-acac-d5345e7c8e52" providerId="AD" clId="Web-{9C606A04-400B-4408-A175-C69F2953040F}" dt="2019-12-18T17:29:05.752" v="1064" actId="20577"/>
        <pc:sldMkLst>
          <pc:docMk/>
          <pc:sldMk cId="2060607201" sldId="277"/>
        </pc:sldMkLst>
        <pc:spChg chg="mod">
          <ac:chgData name="Toxtle, Jesus [toxtlej1]" userId="S::toxtlej1@student.wpunj.edu::ed7e6aea-be02-47fa-acac-d5345e7c8e52" providerId="AD" clId="Web-{9C606A04-400B-4408-A175-C69F2953040F}" dt="2019-12-18T17:29:05.752" v="1064" actId="20577"/>
          <ac:spMkLst>
            <pc:docMk/>
            <pc:sldMk cId="2060607201" sldId="277"/>
            <ac:spMk id="3" creationId="{F1F3ACA5-6189-4DA8-955D-8A2875847FEE}"/>
          </ac:spMkLst>
        </pc:spChg>
      </pc:sldChg>
      <pc:sldChg chg="modSp">
        <pc:chgData name="Toxtle, Jesus [toxtlej1]" userId="S::toxtlej1@student.wpunj.edu::ed7e6aea-be02-47fa-acac-d5345e7c8e52" providerId="AD" clId="Web-{9C606A04-400B-4408-A175-C69F2953040F}" dt="2019-12-18T17:28:27.408" v="1049" actId="20577"/>
        <pc:sldMkLst>
          <pc:docMk/>
          <pc:sldMk cId="3330882080" sldId="278"/>
        </pc:sldMkLst>
        <pc:spChg chg="mod">
          <ac:chgData name="Toxtle, Jesus [toxtlej1]" userId="S::toxtlej1@student.wpunj.edu::ed7e6aea-be02-47fa-acac-d5345e7c8e52" providerId="AD" clId="Web-{9C606A04-400B-4408-A175-C69F2953040F}" dt="2019-12-18T17:28:27.408" v="1049" actId="20577"/>
          <ac:spMkLst>
            <pc:docMk/>
            <pc:sldMk cId="3330882080" sldId="278"/>
            <ac:spMk id="3" creationId="{F1F3ACA5-6189-4DA8-955D-8A2875847FEE}"/>
          </ac:spMkLst>
        </pc:spChg>
      </pc:sldChg>
      <pc:sldChg chg="modSp">
        <pc:chgData name="Toxtle, Jesus [toxtlej1]" userId="S::toxtlej1@student.wpunj.edu::ed7e6aea-be02-47fa-acac-d5345e7c8e52" providerId="AD" clId="Web-{9C606A04-400B-4408-A175-C69F2953040F}" dt="2019-12-18T17:28:35.345" v="1052" actId="20577"/>
        <pc:sldMkLst>
          <pc:docMk/>
          <pc:sldMk cId="1160360946" sldId="279"/>
        </pc:sldMkLst>
        <pc:spChg chg="mod">
          <ac:chgData name="Toxtle, Jesus [toxtlej1]" userId="S::toxtlej1@student.wpunj.edu::ed7e6aea-be02-47fa-acac-d5345e7c8e52" providerId="AD" clId="Web-{9C606A04-400B-4408-A175-C69F2953040F}" dt="2019-12-18T17:28:35.345" v="1052" actId="20577"/>
          <ac:spMkLst>
            <pc:docMk/>
            <pc:sldMk cId="1160360946" sldId="279"/>
            <ac:spMk id="3" creationId="{3E14EE39-F97D-4A98-8335-AD971E095846}"/>
          </ac:spMkLst>
        </pc:spChg>
      </pc:sldChg>
      <pc:sldChg chg="modSp">
        <pc:chgData name="Toxtle, Jesus [toxtlej1]" userId="S::toxtlej1@student.wpunj.edu::ed7e6aea-be02-47fa-acac-d5345e7c8e52" providerId="AD" clId="Web-{9C606A04-400B-4408-A175-C69F2953040F}" dt="2019-12-18T17:28:50.658" v="1059" actId="20577"/>
        <pc:sldMkLst>
          <pc:docMk/>
          <pc:sldMk cId="3012076016" sldId="281"/>
        </pc:sldMkLst>
        <pc:spChg chg="mod">
          <ac:chgData name="Toxtle, Jesus [toxtlej1]" userId="S::toxtlej1@student.wpunj.edu::ed7e6aea-be02-47fa-acac-d5345e7c8e52" providerId="AD" clId="Web-{9C606A04-400B-4408-A175-C69F2953040F}" dt="2019-12-18T17:28:50.658" v="1059" actId="20577"/>
          <ac:spMkLst>
            <pc:docMk/>
            <pc:sldMk cId="3012076016" sldId="281"/>
            <ac:spMk id="3" creationId="{F1F3ACA5-6189-4DA8-955D-8A2875847FEE}"/>
          </ac:spMkLst>
        </pc:spChg>
      </pc:sldChg>
      <pc:sldChg chg="modSp">
        <pc:chgData name="Toxtle, Jesus [toxtlej1]" userId="S::toxtlej1@student.wpunj.edu::ed7e6aea-be02-47fa-acac-d5345e7c8e52" providerId="AD" clId="Web-{9C606A04-400B-4408-A175-C69F2953040F}" dt="2019-12-18T17:29:09.799" v="1067" actId="20577"/>
        <pc:sldMkLst>
          <pc:docMk/>
          <pc:sldMk cId="3914285591" sldId="282"/>
        </pc:sldMkLst>
        <pc:spChg chg="mod">
          <ac:chgData name="Toxtle, Jesus [toxtlej1]" userId="S::toxtlej1@student.wpunj.edu::ed7e6aea-be02-47fa-acac-d5345e7c8e52" providerId="AD" clId="Web-{9C606A04-400B-4408-A175-C69F2953040F}" dt="2019-12-18T17:12:34.153" v="783" actId="1076"/>
          <ac:spMkLst>
            <pc:docMk/>
            <pc:sldMk cId="3914285591" sldId="282"/>
            <ac:spMk id="2" creationId="{EBAAA434-7B0F-4D62-AD3C-D15B2557DB08}"/>
          </ac:spMkLst>
        </pc:spChg>
        <pc:spChg chg="mod">
          <ac:chgData name="Toxtle, Jesus [toxtlej1]" userId="S::toxtlej1@student.wpunj.edu::ed7e6aea-be02-47fa-acac-d5345e7c8e52" providerId="AD" clId="Web-{9C606A04-400B-4408-A175-C69F2953040F}" dt="2019-12-18T17:29:09.799" v="1067" actId="20577"/>
          <ac:spMkLst>
            <pc:docMk/>
            <pc:sldMk cId="3914285591" sldId="282"/>
            <ac:spMk id="3" creationId="{3E14EE39-F97D-4A98-8335-AD971E095846}"/>
          </ac:spMkLst>
        </pc:spChg>
      </pc:sldChg>
      <pc:sldChg chg="modSp">
        <pc:chgData name="Toxtle, Jesus [toxtlej1]" userId="S::toxtlej1@student.wpunj.edu::ed7e6aea-be02-47fa-acac-d5345e7c8e52" providerId="AD" clId="Web-{9C606A04-400B-4408-A175-C69F2953040F}" dt="2019-12-18T17:29:27.736" v="1072" actId="20577"/>
        <pc:sldMkLst>
          <pc:docMk/>
          <pc:sldMk cId="4231150725" sldId="283"/>
        </pc:sldMkLst>
        <pc:spChg chg="mod">
          <ac:chgData name="Toxtle, Jesus [toxtlej1]" userId="S::toxtlej1@student.wpunj.edu::ed7e6aea-be02-47fa-acac-d5345e7c8e52" providerId="AD" clId="Web-{9C606A04-400B-4408-A175-C69F2953040F}" dt="2019-12-18T17:29:27.736" v="1072" actId="20577"/>
          <ac:spMkLst>
            <pc:docMk/>
            <pc:sldMk cId="4231150725" sldId="283"/>
            <ac:spMk id="3" creationId="{00000000-0000-0000-0000-000000000000}"/>
          </ac:spMkLst>
        </pc:spChg>
      </pc:sldChg>
      <pc:sldChg chg="modSp">
        <pc:chgData name="Toxtle, Jesus [toxtlej1]" userId="S::toxtlej1@student.wpunj.edu::ed7e6aea-be02-47fa-acac-d5345e7c8e52" providerId="AD" clId="Web-{9C606A04-400B-4408-A175-C69F2953040F}" dt="2019-12-18T17:29:58.236" v="1076" actId="20577"/>
        <pc:sldMkLst>
          <pc:docMk/>
          <pc:sldMk cId="1589779310" sldId="284"/>
        </pc:sldMkLst>
        <pc:spChg chg="mod">
          <ac:chgData name="Toxtle, Jesus [toxtlej1]" userId="S::toxtlej1@student.wpunj.edu::ed7e6aea-be02-47fa-acac-d5345e7c8e52" providerId="AD" clId="Web-{9C606A04-400B-4408-A175-C69F2953040F}" dt="2019-12-18T17:29:58.236" v="1076" actId="20577"/>
          <ac:spMkLst>
            <pc:docMk/>
            <pc:sldMk cId="1589779310" sldId="284"/>
            <ac:spMk id="3" creationId="{F1F3ACA5-6189-4DA8-955D-8A2875847FEE}"/>
          </ac:spMkLst>
        </pc:spChg>
      </pc:sldChg>
      <pc:sldChg chg="modSp">
        <pc:chgData name="Toxtle, Jesus [toxtlej1]" userId="S::toxtlej1@student.wpunj.edu::ed7e6aea-be02-47fa-acac-d5345e7c8e52" providerId="AD" clId="Web-{9C606A04-400B-4408-A175-C69F2953040F}" dt="2019-12-18T17:28:16.908" v="1047" actId="20577"/>
        <pc:sldMkLst>
          <pc:docMk/>
          <pc:sldMk cId="3326993759" sldId="285"/>
        </pc:sldMkLst>
        <pc:spChg chg="mod">
          <ac:chgData name="Toxtle, Jesus [toxtlej1]" userId="S::toxtlej1@student.wpunj.edu::ed7e6aea-be02-47fa-acac-d5345e7c8e52" providerId="AD" clId="Web-{9C606A04-400B-4408-A175-C69F2953040F}" dt="2019-12-18T17:28:16.908" v="1047" actId="20577"/>
          <ac:spMkLst>
            <pc:docMk/>
            <pc:sldMk cId="3326993759" sldId="285"/>
            <ac:spMk id="3" creationId="{00000000-0000-0000-0000-000000000000}"/>
          </ac:spMkLst>
        </pc:spChg>
      </pc:sldChg>
      <pc:sldChg chg="modSp">
        <pc:chgData name="Toxtle, Jesus [toxtlej1]" userId="S::toxtlej1@student.wpunj.edu::ed7e6aea-be02-47fa-acac-d5345e7c8e52" providerId="AD" clId="Web-{9C606A04-400B-4408-A175-C69F2953040F}" dt="2019-12-18T17:28:21.345" v="1048" actId="20577"/>
        <pc:sldMkLst>
          <pc:docMk/>
          <pc:sldMk cId="1215629002" sldId="286"/>
        </pc:sldMkLst>
        <pc:spChg chg="mod">
          <ac:chgData name="Toxtle, Jesus [toxtlej1]" userId="S::toxtlej1@student.wpunj.edu::ed7e6aea-be02-47fa-acac-d5345e7c8e52" providerId="AD" clId="Web-{9C606A04-400B-4408-A175-C69F2953040F}" dt="2019-12-18T17:28:21.345" v="1048" actId="20577"/>
          <ac:spMkLst>
            <pc:docMk/>
            <pc:sldMk cId="1215629002" sldId="286"/>
            <ac:spMk id="3" creationId="{00000000-0000-0000-0000-000000000000}"/>
          </ac:spMkLst>
        </pc:spChg>
      </pc:sldChg>
      <pc:sldChg chg="modSp">
        <pc:chgData name="Toxtle, Jesus [toxtlej1]" userId="S::toxtlej1@student.wpunj.edu::ed7e6aea-be02-47fa-acac-d5345e7c8e52" providerId="AD" clId="Web-{9C606A04-400B-4408-A175-C69F2953040F}" dt="2019-12-18T17:28:39.096" v="1053" actId="20577"/>
        <pc:sldMkLst>
          <pc:docMk/>
          <pc:sldMk cId="3376267012" sldId="287"/>
        </pc:sldMkLst>
        <pc:spChg chg="mod">
          <ac:chgData name="Toxtle, Jesus [toxtlej1]" userId="S::toxtlej1@student.wpunj.edu::ed7e6aea-be02-47fa-acac-d5345e7c8e52" providerId="AD" clId="Web-{9C606A04-400B-4408-A175-C69F2953040F}" dt="2019-12-18T17:28:39.096" v="1053" actId="20577"/>
          <ac:spMkLst>
            <pc:docMk/>
            <pc:sldMk cId="3376267012" sldId="287"/>
            <ac:spMk id="3" creationId="{3E14EE39-F97D-4A98-8335-AD971E095846}"/>
          </ac:spMkLst>
        </pc:spChg>
      </pc:sldChg>
      <pc:sldChg chg="modSp">
        <pc:chgData name="Toxtle, Jesus [toxtlej1]" userId="S::toxtlej1@student.wpunj.edu::ed7e6aea-be02-47fa-acac-d5345e7c8e52" providerId="AD" clId="Web-{9C606A04-400B-4408-A175-C69F2953040F}" dt="2019-12-18T17:28:43.799" v="1054" actId="20577"/>
        <pc:sldMkLst>
          <pc:docMk/>
          <pc:sldMk cId="431204529" sldId="295"/>
        </pc:sldMkLst>
        <pc:spChg chg="mod">
          <ac:chgData name="Toxtle, Jesus [toxtlej1]" userId="S::toxtlej1@student.wpunj.edu::ed7e6aea-be02-47fa-acac-d5345e7c8e52" providerId="AD" clId="Web-{9C606A04-400B-4408-A175-C69F2953040F}" dt="2019-12-18T17:28:43.799" v="1054" actId="20577"/>
          <ac:spMkLst>
            <pc:docMk/>
            <pc:sldMk cId="431204529" sldId="295"/>
            <ac:spMk id="3" creationId="{00000000-0000-0000-0000-000000000000}"/>
          </ac:spMkLst>
        </pc:spChg>
      </pc:sldChg>
      <pc:sldChg chg="modSp">
        <pc:chgData name="Toxtle, Jesus [toxtlej1]" userId="S::toxtlej1@student.wpunj.edu::ed7e6aea-be02-47fa-acac-d5345e7c8e52" providerId="AD" clId="Web-{9C606A04-400B-4408-A175-C69F2953040F}" dt="2019-12-18T17:29:53.924" v="1073" actId="20577"/>
        <pc:sldMkLst>
          <pc:docMk/>
          <pc:sldMk cId="1959480266" sldId="296"/>
        </pc:sldMkLst>
        <pc:spChg chg="mod">
          <ac:chgData name="Toxtle, Jesus [toxtlej1]" userId="S::toxtlej1@student.wpunj.edu::ed7e6aea-be02-47fa-acac-d5345e7c8e52" providerId="AD" clId="Web-{9C606A04-400B-4408-A175-C69F2953040F}" dt="2019-12-18T17:29:53.924" v="1073" actId="20577"/>
          <ac:spMkLst>
            <pc:docMk/>
            <pc:sldMk cId="1959480266" sldId="296"/>
            <ac:spMk id="3" creationId="{00000000-0000-0000-0000-000000000000}"/>
          </ac:spMkLst>
        </pc:spChg>
      </pc:sldChg>
    </pc:docChg>
  </pc:docChgLst>
  <pc:docChgLst>
    <pc:chgData name="Sajan, Kefin [sajank]" userId="1f080ee0-b670-4ddd-a6d4-f4cb223a6269" providerId="ADAL" clId="{9E8DF08C-6084-394B-BC9C-3B8118BE3737}"/>
    <pc:docChg chg="modSld">
      <pc:chgData name="Sajan, Kefin [sajank]" userId="1f080ee0-b670-4ddd-a6d4-f4cb223a6269" providerId="ADAL" clId="{9E8DF08C-6084-394B-BC9C-3B8118BE3737}" dt="2019-12-18T17:38:04.929" v="0" actId="20577"/>
      <pc:docMkLst>
        <pc:docMk/>
      </pc:docMkLst>
      <pc:sldChg chg="modSp">
        <pc:chgData name="Sajan, Kefin [sajank]" userId="1f080ee0-b670-4ddd-a6d4-f4cb223a6269" providerId="ADAL" clId="{9E8DF08C-6084-394B-BC9C-3B8118BE3737}" dt="2019-12-18T17:38:04.929" v="0" actId="20577"/>
        <pc:sldMkLst>
          <pc:docMk/>
          <pc:sldMk cId="1959480266" sldId="296"/>
        </pc:sldMkLst>
        <pc:spChg chg="mod">
          <ac:chgData name="Sajan, Kefin [sajank]" userId="1f080ee0-b670-4ddd-a6d4-f4cb223a6269" providerId="ADAL" clId="{9E8DF08C-6084-394B-BC9C-3B8118BE3737}" dt="2019-12-18T17:38:04.929" v="0" actId="20577"/>
          <ac:spMkLst>
            <pc:docMk/>
            <pc:sldMk cId="1959480266" sldId="296"/>
            <ac:spMk id="3" creationId="{00000000-0000-0000-0000-000000000000}"/>
          </ac:spMkLst>
        </pc:spChg>
      </pc:sldChg>
    </pc:docChg>
  </pc:docChgLst>
  <pc:docChgLst>
    <pc:chgData name="Toxtle, Jesus [toxtlej1]" userId="ed7e6aea-be02-47fa-acac-d5345e7c8e52" providerId="ADAL" clId="{14E6DA8D-E34E-4B2D-9616-5C46942F10D2}"/>
    <pc:docChg chg="undo custSel modSld">
      <pc:chgData name="Toxtle, Jesus [toxtlej1]" userId="ed7e6aea-be02-47fa-acac-d5345e7c8e52" providerId="ADAL" clId="{14E6DA8D-E34E-4B2D-9616-5C46942F10D2}" dt="2019-11-23T01:30:24.479" v="1067" actId="255"/>
      <pc:docMkLst>
        <pc:docMk/>
      </pc:docMkLst>
      <pc:sldChg chg="modSp">
        <pc:chgData name="Toxtle, Jesus [toxtlej1]" userId="ed7e6aea-be02-47fa-acac-d5345e7c8e52" providerId="ADAL" clId="{14E6DA8D-E34E-4B2D-9616-5C46942F10D2}" dt="2019-11-22T21:51:18.664" v="0" actId="1035"/>
        <pc:sldMkLst>
          <pc:docMk/>
          <pc:sldMk cId="2752166798" sldId="264"/>
        </pc:sldMkLst>
        <pc:picChg chg="mod">
          <ac:chgData name="Toxtle, Jesus [toxtlej1]" userId="ed7e6aea-be02-47fa-acac-d5345e7c8e52" providerId="ADAL" clId="{14E6DA8D-E34E-4B2D-9616-5C46942F10D2}" dt="2019-11-22T21:51:18.664" v="0" actId="1035"/>
          <ac:picMkLst>
            <pc:docMk/>
            <pc:sldMk cId="2752166798" sldId="264"/>
            <ac:picMk id="3" creationId="{00000000-0000-0000-0000-000000000000}"/>
          </ac:picMkLst>
        </pc:picChg>
      </pc:sldChg>
      <pc:sldChg chg="modSp">
        <pc:chgData name="Toxtle, Jesus [toxtlej1]" userId="ed7e6aea-be02-47fa-acac-d5345e7c8e52" providerId="ADAL" clId="{14E6DA8D-E34E-4B2D-9616-5C46942F10D2}" dt="2019-11-23T01:30:24.479" v="1067" actId="255"/>
        <pc:sldMkLst>
          <pc:docMk/>
          <pc:sldMk cId="1014562911" sldId="266"/>
        </pc:sldMkLst>
        <pc:spChg chg="mod">
          <ac:chgData name="Toxtle, Jesus [toxtlej1]" userId="ed7e6aea-be02-47fa-acac-d5345e7c8e52" providerId="ADAL" clId="{14E6DA8D-E34E-4B2D-9616-5C46942F10D2}" dt="2019-11-23T01:30:24.479" v="1067" actId="255"/>
          <ac:spMkLst>
            <pc:docMk/>
            <pc:sldMk cId="1014562911" sldId="266"/>
            <ac:spMk id="3" creationId="{3E14EE39-F97D-4A98-8335-AD971E095846}"/>
          </ac:spMkLst>
        </pc:spChg>
      </pc:sldChg>
      <pc:sldChg chg="modSp">
        <pc:chgData name="Toxtle, Jesus [toxtlej1]" userId="ed7e6aea-be02-47fa-acac-d5345e7c8e52" providerId="ADAL" clId="{14E6DA8D-E34E-4B2D-9616-5C46942F10D2}" dt="2019-11-23T01:29:42.862" v="1063" actId="1076"/>
        <pc:sldMkLst>
          <pc:docMk/>
          <pc:sldMk cId="3471143360" sldId="269"/>
        </pc:sldMkLst>
        <pc:spChg chg="mod">
          <ac:chgData name="Toxtle, Jesus [toxtlej1]" userId="ed7e6aea-be02-47fa-acac-d5345e7c8e52" providerId="ADAL" clId="{14E6DA8D-E34E-4B2D-9616-5C46942F10D2}" dt="2019-11-23T01:29:42.862" v="1063" actId="1076"/>
          <ac:spMkLst>
            <pc:docMk/>
            <pc:sldMk cId="3471143360" sldId="269"/>
            <ac:spMk id="3" creationId="{F1F3ACA5-6189-4DA8-955D-8A2875847FEE}"/>
          </ac:spMkLst>
        </pc:spChg>
      </pc:sldChg>
      <pc:sldChg chg="modSp">
        <pc:chgData name="Toxtle, Jesus [toxtlej1]" userId="ed7e6aea-be02-47fa-acac-d5345e7c8e52" providerId="ADAL" clId="{14E6DA8D-E34E-4B2D-9616-5C46942F10D2}" dt="2019-11-22T23:07:42.476" v="966" actId="20577"/>
        <pc:sldMkLst>
          <pc:docMk/>
          <pc:sldMk cId="318803096" sldId="270"/>
        </pc:sldMkLst>
        <pc:spChg chg="mod">
          <ac:chgData name="Toxtle, Jesus [toxtlej1]" userId="ed7e6aea-be02-47fa-acac-d5345e7c8e52" providerId="ADAL" clId="{14E6DA8D-E34E-4B2D-9616-5C46942F10D2}" dt="2019-11-22T23:07:42.476" v="966" actId="20577"/>
          <ac:spMkLst>
            <pc:docMk/>
            <pc:sldMk cId="318803096" sldId="270"/>
            <ac:spMk id="3" creationId="{3E14EE39-F97D-4A98-8335-AD971E095846}"/>
          </ac:spMkLst>
        </pc:spChg>
      </pc:sldChg>
      <pc:sldChg chg="modSp">
        <pc:chgData name="Toxtle, Jesus [toxtlej1]" userId="ed7e6aea-be02-47fa-acac-d5345e7c8e52" providerId="ADAL" clId="{14E6DA8D-E34E-4B2D-9616-5C46942F10D2}" dt="2019-11-22T22:38:45.190" v="612" actId="20577"/>
        <pc:sldMkLst>
          <pc:docMk/>
          <pc:sldMk cId="3326993759" sldId="285"/>
        </pc:sldMkLst>
        <pc:spChg chg="mod">
          <ac:chgData name="Toxtle, Jesus [toxtlej1]" userId="ed7e6aea-be02-47fa-acac-d5345e7c8e52" providerId="ADAL" clId="{14E6DA8D-E34E-4B2D-9616-5C46942F10D2}" dt="2019-11-22T22:38:45.190" v="612" actId="20577"/>
          <ac:spMkLst>
            <pc:docMk/>
            <pc:sldMk cId="3326993759" sldId="285"/>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612485-9FB1-4348-A447-3831F4ACBC71}" type="datetimeFigureOut">
              <a:rPr lang="en-US" smtClean="0"/>
              <a:t>12/18/2019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59D1F-F172-430B-A6C4-C38D842C76AF}" type="slidenum">
              <a:rPr lang="en-US" smtClean="0"/>
              <a:t>‹#›</a:t>
            </a:fld>
            <a:endParaRPr lang="en-US"/>
          </a:p>
        </p:txBody>
      </p:sp>
    </p:spTree>
    <p:extLst>
      <p:ext uri="{BB962C8B-B14F-4D97-AF65-F5344CB8AC3E}">
        <p14:creationId xmlns:p14="http://schemas.microsoft.com/office/powerpoint/2010/main" val="3540110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defTabSz="464790">
              <a:defRPr/>
            </a:pPr>
            <a:r>
              <a:rPr lang="en-US">
                <a:solidFill>
                  <a:prstClr val="black"/>
                </a:solidFill>
                <a:latin typeface="Calibri" panose="020F0502020204030204"/>
              </a:rPr>
              <a:t>CS 3500 Project Presentation</a:t>
            </a:r>
          </a:p>
        </p:txBody>
      </p:sp>
      <p:sp>
        <p:nvSpPr>
          <p:cNvPr id="5" name="Footer Placeholder 4"/>
          <p:cNvSpPr>
            <a:spLocks noGrp="1"/>
          </p:cNvSpPr>
          <p:nvPr>
            <p:ph type="ftr" sz="quarter" idx="11"/>
          </p:nvPr>
        </p:nvSpPr>
        <p:spPr/>
        <p:txBody>
          <a:bodyPr/>
          <a:lstStyle/>
          <a:p>
            <a:pPr defTabSz="464790">
              <a:defRPr/>
            </a:pPr>
            <a:r>
              <a:rPr lang="en-US">
                <a:solidFill>
                  <a:prstClr val="black"/>
                </a:solidFill>
                <a:latin typeface="Calibri" panose="020F0502020204030204"/>
              </a:rPr>
              <a:t>Kefin Sajan &amp; Jesus Toxtle</a:t>
            </a:r>
          </a:p>
        </p:txBody>
      </p:sp>
      <p:sp>
        <p:nvSpPr>
          <p:cNvPr id="6" name="Slide Number Placeholder 5"/>
          <p:cNvSpPr>
            <a:spLocks noGrp="1"/>
          </p:cNvSpPr>
          <p:nvPr>
            <p:ph type="sldNum" sz="quarter" idx="12"/>
          </p:nvPr>
        </p:nvSpPr>
        <p:spPr/>
        <p:txBody>
          <a:bodyPr/>
          <a:lstStyle/>
          <a:p>
            <a:pPr defTabSz="464790">
              <a:defRPr/>
            </a:pPr>
            <a:fld id="{EECC1D02-52D3-458F-AA9D-F80E70ECD94C}" type="slidenum">
              <a:rPr lang="en-US">
                <a:solidFill>
                  <a:prstClr val="black"/>
                </a:solidFill>
                <a:latin typeface="Calibri" panose="020F0502020204030204"/>
              </a:rPr>
              <a:pPr defTabSz="464790">
                <a:defRPr/>
              </a:pPr>
              <a:t>1</a:t>
            </a:fld>
            <a:endParaRPr lang="en-US">
              <a:solidFill>
                <a:prstClr val="black"/>
              </a:solidFill>
              <a:latin typeface="Calibri" panose="020F0502020204030204"/>
            </a:endParaRPr>
          </a:p>
        </p:txBody>
      </p:sp>
    </p:spTree>
    <p:extLst>
      <p:ext uri="{BB962C8B-B14F-4D97-AF65-F5344CB8AC3E}">
        <p14:creationId xmlns:p14="http://schemas.microsoft.com/office/powerpoint/2010/main" val="3739431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defTabSz="464790">
              <a:defRPr/>
            </a:pPr>
            <a:r>
              <a:rPr lang="en-US">
                <a:solidFill>
                  <a:prstClr val="black"/>
                </a:solidFill>
                <a:latin typeface="Calibri" panose="020F0502020204030204"/>
              </a:rPr>
              <a:t>CS 3500 Project Presentation</a:t>
            </a:r>
          </a:p>
        </p:txBody>
      </p:sp>
      <p:sp>
        <p:nvSpPr>
          <p:cNvPr id="5" name="Footer Placeholder 4"/>
          <p:cNvSpPr>
            <a:spLocks noGrp="1"/>
          </p:cNvSpPr>
          <p:nvPr>
            <p:ph type="ftr" sz="quarter" idx="11"/>
          </p:nvPr>
        </p:nvSpPr>
        <p:spPr/>
        <p:txBody>
          <a:bodyPr/>
          <a:lstStyle/>
          <a:p>
            <a:pPr defTabSz="464790">
              <a:defRPr/>
            </a:pPr>
            <a:r>
              <a:rPr lang="en-US">
                <a:solidFill>
                  <a:prstClr val="black"/>
                </a:solidFill>
                <a:latin typeface="Calibri" panose="020F0502020204030204"/>
              </a:rPr>
              <a:t>Kefin Sajan &amp; Jesus Toxtle</a:t>
            </a:r>
          </a:p>
        </p:txBody>
      </p:sp>
      <p:sp>
        <p:nvSpPr>
          <p:cNvPr id="6" name="Slide Number Placeholder 5"/>
          <p:cNvSpPr>
            <a:spLocks noGrp="1"/>
          </p:cNvSpPr>
          <p:nvPr>
            <p:ph type="sldNum" sz="quarter" idx="12"/>
          </p:nvPr>
        </p:nvSpPr>
        <p:spPr/>
        <p:txBody>
          <a:bodyPr/>
          <a:lstStyle/>
          <a:p>
            <a:pPr defTabSz="464790">
              <a:defRPr/>
            </a:pPr>
            <a:fld id="{EECC1D02-52D3-458F-AA9D-F80E70ECD94C}" type="slidenum">
              <a:rPr lang="en-US">
                <a:solidFill>
                  <a:prstClr val="black"/>
                </a:solidFill>
                <a:latin typeface="Calibri" panose="020F0502020204030204"/>
              </a:rPr>
              <a:pPr defTabSz="464790">
                <a:defRPr/>
              </a:pPr>
              <a:t>20</a:t>
            </a:fld>
            <a:endParaRPr lang="en-US">
              <a:solidFill>
                <a:prstClr val="black"/>
              </a:solidFill>
              <a:latin typeface="Calibri" panose="020F0502020204030204"/>
            </a:endParaRPr>
          </a:p>
        </p:txBody>
      </p:sp>
    </p:spTree>
    <p:extLst>
      <p:ext uri="{BB962C8B-B14F-4D97-AF65-F5344CB8AC3E}">
        <p14:creationId xmlns:p14="http://schemas.microsoft.com/office/powerpoint/2010/main" val="1783393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defTabSz="464790">
              <a:defRPr/>
            </a:pPr>
            <a:r>
              <a:rPr lang="en-US">
                <a:solidFill>
                  <a:prstClr val="black"/>
                </a:solidFill>
                <a:latin typeface="Calibri" panose="020F0502020204030204"/>
              </a:rPr>
              <a:t>CS 3500 Project Presentation</a:t>
            </a:r>
          </a:p>
        </p:txBody>
      </p:sp>
      <p:sp>
        <p:nvSpPr>
          <p:cNvPr id="5" name="Footer Placeholder 4"/>
          <p:cNvSpPr>
            <a:spLocks noGrp="1"/>
          </p:cNvSpPr>
          <p:nvPr>
            <p:ph type="ftr" sz="quarter" idx="11"/>
          </p:nvPr>
        </p:nvSpPr>
        <p:spPr/>
        <p:txBody>
          <a:bodyPr/>
          <a:lstStyle/>
          <a:p>
            <a:pPr defTabSz="464790">
              <a:defRPr/>
            </a:pPr>
            <a:r>
              <a:rPr lang="en-US">
                <a:solidFill>
                  <a:prstClr val="black"/>
                </a:solidFill>
                <a:latin typeface="Calibri" panose="020F0502020204030204"/>
              </a:rPr>
              <a:t>Kefin Sajan &amp; Jesus Toxtle</a:t>
            </a:r>
          </a:p>
        </p:txBody>
      </p:sp>
      <p:sp>
        <p:nvSpPr>
          <p:cNvPr id="6" name="Slide Number Placeholder 5"/>
          <p:cNvSpPr>
            <a:spLocks noGrp="1"/>
          </p:cNvSpPr>
          <p:nvPr>
            <p:ph type="sldNum" sz="quarter" idx="12"/>
          </p:nvPr>
        </p:nvSpPr>
        <p:spPr/>
        <p:txBody>
          <a:bodyPr/>
          <a:lstStyle/>
          <a:p>
            <a:pPr defTabSz="464790">
              <a:defRPr/>
            </a:pPr>
            <a:fld id="{EECC1D02-52D3-458F-AA9D-F80E70ECD94C}" type="slidenum">
              <a:rPr lang="en-US">
                <a:solidFill>
                  <a:prstClr val="black"/>
                </a:solidFill>
                <a:latin typeface="Calibri" panose="020F0502020204030204"/>
              </a:rPr>
              <a:pPr defTabSz="464790">
                <a:defRPr/>
              </a:pPr>
              <a:t>22</a:t>
            </a:fld>
            <a:endParaRPr lang="en-US">
              <a:solidFill>
                <a:prstClr val="black"/>
              </a:solidFill>
              <a:latin typeface="Calibri" panose="020F0502020204030204"/>
            </a:endParaRPr>
          </a:p>
        </p:txBody>
      </p:sp>
    </p:spTree>
    <p:extLst>
      <p:ext uri="{BB962C8B-B14F-4D97-AF65-F5344CB8AC3E}">
        <p14:creationId xmlns:p14="http://schemas.microsoft.com/office/powerpoint/2010/main" val="310395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defTabSz="464790">
              <a:defRPr/>
            </a:pPr>
            <a:r>
              <a:rPr lang="en-US">
                <a:solidFill>
                  <a:prstClr val="black"/>
                </a:solidFill>
                <a:latin typeface="Calibri" panose="020F0502020204030204"/>
              </a:rPr>
              <a:t>CS 3500 Project Presentation</a:t>
            </a:r>
          </a:p>
        </p:txBody>
      </p:sp>
      <p:sp>
        <p:nvSpPr>
          <p:cNvPr id="5" name="Footer Placeholder 4"/>
          <p:cNvSpPr>
            <a:spLocks noGrp="1"/>
          </p:cNvSpPr>
          <p:nvPr>
            <p:ph type="ftr" sz="quarter" idx="11"/>
          </p:nvPr>
        </p:nvSpPr>
        <p:spPr/>
        <p:txBody>
          <a:bodyPr/>
          <a:lstStyle/>
          <a:p>
            <a:pPr defTabSz="464790">
              <a:defRPr/>
            </a:pPr>
            <a:r>
              <a:rPr lang="en-US">
                <a:solidFill>
                  <a:prstClr val="black"/>
                </a:solidFill>
                <a:latin typeface="Calibri" panose="020F0502020204030204"/>
              </a:rPr>
              <a:t>Kefin Sajan &amp; Jesus Toxtle</a:t>
            </a:r>
          </a:p>
        </p:txBody>
      </p:sp>
      <p:sp>
        <p:nvSpPr>
          <p:cNvPr id="6" name="Slide Number Placeholder 5"/>
          <p:cNvSpPr>
            <a:spLocks noGrp="1"/>
          </p:cNvSpPr>
          <p:nvPr>
            <p:ph type="sldNum" sz="quarter" idx="12"/>
          </p:nvPr>
        </p:nvSpPr>
        <p:spPr/>
        <p:txBody>
          <a:bodyPr/>
          <a:lstStyle/>
          <a:p>
            <a:pPr defTabSz="464790">
              <a:defRPr/>
            </a:pPr>
            <a:fld id="{EECC1D02-52D3-458F-AA9D-F80E70ECD94C}" type="slidenum">
              <a:rPr lang="en-US">
                <a:solidFill>
                  <a:prstClr val="black"/>
                </a:solidFill>
                <a:latin typeface="Calibri" panose="020F0502020204030204"/>
              </a:rPr>
              <a:pPr defTabSz="464790">
                <a:defRPr/>
              </a:pPr>
              <a:t>25</a:t>
            </a:fld>
            <a:endParaRPr lang="en-US">
              <a:solidFill>
                <a:prstClr val="black"/>
              </a:solidFill>
              <a:latin typeface="Calibri" panose="020F0502020204030204"/>
            </a:endParaRPr>
          </a:p>
        </p:txBody>
      </p:sp>
    </p:spTree>
    <p:extLst>
      <p:ext uri="{BB962C8B-B14F-4D97-AF65-F5344CB8AC3E}">
        <p14:creationId xmlns:p14="http://schemas.microsoft.com/office/powerpoint/2010/main" val="1691710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defTabSz="464790">
              <a:defRPr/>
            </a:pPr>
            <a:r>
              <a:rPr lang="en-US">
                <a:solidFill>
                  <a:prstClr val="black"/>
                </a:solidFill>
                <a:latin typeface="Calibri" panose="020F0502020204030204"/>
              </a:rPr>
              <a:t>CS 3500 Project Presentation</a:t>
            </a:r>
          </a:p>
        </p:txBody>
      </p:sp>
      <p:sp>
        <p:nvSpPr>
          <p:cNvPr id="5" name="Footer Placeholder 4"/>
          <p:cNvSpPr>
            <a:spLocks noGrp="1"/>
          </p:cNvSpPr>
          <p:nvPr>
            <p:ph type="ftr" sz="quarter" idx="11"/>
          </p:nvPr>
        </p:nvSpPr>
        <p:spPr/>
        <p:txBody>
          <a:bodyPr/>
          <a:lstStyle/>
          <a:p>
            <a:pPr defTabSz="464790">
              <a:defRPr/>
            </a:pPr>
            <a:r>
              <a:rPr lang="en-US">
                <a:solidFill>
                  <a:prstClr val="black"/>
                </a:solidFill>
                <a:latin typeface="Calibri" panose="020F0502020204030204"/>
              </a:rPr>
              <a:t>Kefin Sajan &amp; Jesus Toxtle</a:t>
            </a:r>
          </a:p>
        </p:txBody>
      </p:sp>
      <p:sp>
        <p:nvSpPr>
          <p:cNvPr id="6" name="Slide Number Placeholder 5"/>
          <p:cNvSpPr>
            <a:spLocks noGrp="1"/>
          </p:cNvSpPr>
          <p:nvPr>
            <p:ph type="sldNum" sz="quarter" idx="12"/>
          </p:nvPr>
        </p:nvSpPr>
        <p:spPr/>
        <p:txBody>
          <a:bodyPr/>
          <a:lstStyle/>
          <a:p>
            <a:pPr defTabSz="464790">
              <a:defRPr/>
            </a:pPr>
            <a:fld id="{EECC1D02-52D3-458F-AA9D-F80E70ECD94C}" type="slidenum">
              <a:rPr lang="en-US">
                <a:solidFill>
                  <a:prstClr val="black"/>
                </a:solidFill>
                <a:latin typeface="Calibri" panose="020F0502020204030204"/>
              </a:rPr>
              <a:pPr defTabSz="464790">
                <a:defRPr/>
              </a:pPr>
              <a:t>27</a:t>
            </a:fld>
            <a:endParaRPr lang="en-US">
              <a:solidFill>
                <a:prstClr val="black"/>
              </a:solidFill>
              <a:latin typeface="Calibri" panose="020F0502020204030204"/>
            </a:endParaRPr>
          </a:p>
        </p:txBody>
      </p:sp>
    </p:spTree>
    <p:extLst>
      <p:ext uri="{BB962C8B-B14F-4D97-AF65-F5344CB8AC3E}">
        <p14:creationId xmlns:p14="http://schemas.microsoft.com/office/powerpoint/2010/main" val="1504777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defTabSz="464790">
              <a:defRPr/>
            </a:pPr>
            <a:r>
              <a:rPr lang="en-US">
                <a:solidFill>
                  <a:prstClr val="black"/>
                </a:solidFill>
                <a:latin typeface="Calibri" panose="020F0502020204030204"/>
              </a:rPr>
              <a:t>CS 3500 Project Presentation</a:t>
            </a:r>
          </a:p>
        </p:txBody>
      </p:sp>
      <p:sp>
        <p:nvSpPr>
          <p:cNvPr id="5" name="Footer Placeholder 4"/>
          <p:cNvSpPr>
            <a:spLocks noGrp="1"/>
          </p:cNvSpPr>
          <p:nvPr>
            <p:ph type="ftr" sz="quarter" idx="11"/>
          </p:nvPr>
        </p:nvSpPr>
        <p:spPr/>
        <p:txBody>
          <a:bodyPr/>
          <a:lstStyle/>
          <a:p>
            <a:pPr defTabSz="464790">
              <a:defRPr/>
            </a:pPr>
            <a:r>
              <a:rPr lang="en-US">
                <a:solidFill>
                  <a:prstClr val="black"/>
                </a:solidFill>
                <a:latin typeface="Calibri" panose="020F0502020204030204"/>
              </a:rPr>
              <a:t>Kefin Sajan &amp; Jesus Toxtle</a:t>
            </a:r>
          </a:p>
        </p:txBody>
      </p:sp>
      <p:sp>
        <p:nvSpPr>
          <p:cNvPr id="6" name="Slide Number Placeholder 5"/>
          <p:cNvSpPr>
            <a:spLocks noGrp="1"/>
          </p:cNvSpPr>
          <p:nvPr>
            <p:ph type="sldNum" sz="quarter" idx="12"/>
          </p:nvPr>
        </p:nvSpPr>
        <p:spPr/>
        <p:txBody>
          <a:bodyPr/>
          <a:lstStyle/>
          <a:p>
            <a:pPr defTabSz="464790">
              <a:defRPr/>
            </a:pPr>
            <a:fld id="{EECC1D02-52D3-458F-AA9D-F80E70ECD94C}" type="slidenum">
              <a:rPr lang="en-US">
                <a:solidFill>
                  <a:prstClr val="black"/>
                </a:solidFill>
                <a:latin typeface="Calibri" panose="020F0502020204030204"/>
              </a:rPr>
              <a:pPr defTabSz="464790">
                <a:defRPr/>
              </a:pPr>
              <a:t>28</a:t>
            </a:fld>
            <a:endParaRPr lang="en-US">
              <a:solidFill>
                <a:prstClr val="black"/>
              </a:solidFill>
              <a:latin typeface="Calibri" panose="020F0502020204030204"/>
            </a:endParaRPr>
          </a:p>
        </p:txBody>
      </p:sp>
    </p:spTree>
    <p:extLst>
      <p:ext uri="{BB962C8B-B14F-4D97-AF65-F5344CB8AC3E}">
        <p14:creationId xmlns:p14="http://schemas.microsoft.com/office/powerpoint/2010/main" val="431561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defTabSz="464790">
              <a:defRPr/>
            </a:pPr>
            <a:r>
              <a:rPr lang="en-US">
                <a:solidFill>
                  <a:prstClr val="black"/>
                </a:solidFill>
                <a:latin typeface="Calibri" panose="020F0502020204030204"/>
              </a:rPr>
              <a:t>CS 3500 Project Presentation</a:t>
            </a:r>
          </a:p>
        </p:txBody>
      </p:sp>
      <p:sp>
        <p:nvSpPr>
          <p:cNvPr id="5" name="Footer Placeholder 4"/>
          <p:cNvSpPr>
            <a:spLocks noGrp="1"/>
          </p:cNvSpPr>
          <p:nvPr>
            <p:ph type="ftr" sz="quarter" idx="11"/>
          </p:nvPr>
        </p:nvSpPr>
        <p:spPr/>
        <p:txBody>
          <a:bodyPr/>
          <a:lstStyle/>
          <a:p>
            <a:pPr defTabSz="464790">
              <a:defRPr/>
            </a:pPr>
            <a:r>
              <a:rPr lang="en-US">
                <a:solidFill>
                  <a:prstClr val="black"/>
                </a:solidFill>
                <a:latin typeface="Calibri" panose="020F0502020204030204"/>
              </a:rPr>
              <a:t>Kefin Sajan &amp; Jesus Toxtle</a:t>
            </a:r>
          </a:p>
        </p:txBody>
      </p:sp>
      <p:sp>
        <p:nvSpPr>
          <p:cNvPr id="6" name="Slide Number Placeholder 5"/>
          <p:cNvSpPr>
            <a:spLocks noGrp="1"/>
          </p:cNvSpPr>
          <p:nvPr>
            <p:ph type="sldNum" sz="quarter" idx="12"/>
          </p:nvPr>
        </p:nvSpPr>
        <p:spPr/>
        <p:txBody>
          <a:bodyPr/>
          <a:lstStyle/>
          <a:p>
            <a:pPr defTabSz="464790">
              <a:defRPr/>
            </a:pPr>
            <a:fld id="{EECC1D02-52D3-458F-AA9D-F80E70ECD94C}" type="slidenum">
              <a:rPr lang="en-US">
                <a:solidFill>
                  <a:prstClr val="black"/>
                </a:solidFill>
                <a:latin typeface="Calibri" panose="020F0502020204030204"/>
              </a:rPr>
              <a:pPr defTabSz="464790">
                <a:defRPr/>
              </a:pPr>
              <a:t>31</a:t>
            </a:fld>
            <a:endParaRPr lang="en-US">
              <a:solidFill>
                <a:prstClr val="black"/>
              </a:solidFill>
              <a:latin typeface="Calibri" panose="020F0502020204030204"/>
            </a:endParaRPr>
          </a:p>
        </p:txBody>
      </p:sp>
    </p:spTree>
    <p:extLst>
      <p:ext uri="{BB962C8B-B14F-4D97-AF65-F5344CB8AC3E}">
        <p14:creationId xmlns:p14="http://schemas.microsoft.com/office/powerpoint/2010/main" val="4232611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defTabSz="464790">
              <a:defRPr/>
            </a:pPr>
            <a:r>
              <a:rPr lang="en-US">
                <a:solidFill>
                  <a:prstClr val="black"/>
                </a:solidFill>
                <a:latin typeface="Calibri" panose="020F0502020204030204"/>
              </a:rPr>
              <a:t>CS 3500 Project Presentation</a:t>
            </a:r>
          </a:p>
        </p:txBody>
      </p:sp>
      <p:sp>
        <p:nvSpPr>
          <p:cNvPr id="5" name="Footer Placeholder 4"/>
          <p:cNvSpPr>
            <a:spLocks noGrp="1"/>
          </p:cNvSpPr>
          <p:nvPr>
            <p:ph type="ftr" sz="quarter" idx="11"/>
          </p:nvPr>
        </p:nvSpPr>
        <p:spPr/>
        <p:txBody>
          <a:bodyPr/>
          <a:lstStyle/>
          <a:p>
            <a:pPr defTabSz="464790">
              <a:defRPr/>
            </a:pPr>
            <a:r>
              <a:rPr lang="en-US">
                <a:solidFill>
                  <a:prstClr val="black"/>
                </a:solidFill>
                <a:latin typeface="Calibri" panose="020F0502020204030204"/>
              </a:rPr>
              <a:t>Kefin Sajan &amp; Jesus Toxtle</a:t>
            </a:r>
          </a:p>
        </p:txBody>
      </p:sp>
      <p:sp>
        <p:nvSpPr>
          <p:cNvPr id="6" name="Slide Number Placeholder 5"/>
          <p:cNvSpPr>
            <a:spLocks noGrp="1"/>
          </p:cNvSpPr>
          <p:nvPr>
            <p:ph type="sldNum" sz="quarter" idx="12"/>
          </p:nvPr>
        </p:nvSpPr>
        <p:spPr/>
        <p:txBody>
          <a:bodyPr/>
          <a:lstStyle/>
          <a:p>
            <a:pPr defTabSz="464790">
              <a:defRPr/>
            </a:pPr>
            <a:fld id="{EECC1D02-52D3-458F-AA9D-F80E70ECD94C}" type="slidenum">
              <a:rPr lang="en-US">
                <a:solidFill>
                  <a:prstClr val="black"/>
                </a:solidFill>
                <a:latin typeface="Calibri" panose="020F0502020204030204"/>
              </a:rPr>
              <a:pPr defTabSz="464790">
                <a:defRPr/>
              </a:pPr>
              <a:t>32</a:t>
            </a:fld>
            <a:endParaRPr lang="en-US">
              <a:solidFill>
                <a:prstClr val="black"/>
              </a:solidFill>
              <a:latin typeface="Calibri" panose="020F0502020204030204"/>
            </a:endParaRPr>
          </a:p>
        </p:txBody>
      </p:sp>
    </p:spTree>
    <p:extLst>
      <p:ext uri="{BB962C8B-B14F-4D97-AF65-F5344CB8AC3E}">
        <p14:creationId xmlns:p14="http://schemas.microsoft.com/office/powerpoint/2010/main" val="3990678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defTabSz="464790">
              <a:defRPr/>
            </a:pPr>
            <a:r>
              <a:rPr lang="en-US">
                <a:solidFill>
                  <a:prstClr val="black"/>
                </a:solidFill>
                <a:latin typeface="Calibri" panose="020F0502020204030204"/>
              </a:rPr>
              <a:t>CS 3500 Project Presentation</a:t>
            </a:r>
          </a:p>
        </p:txBody>
      </p:sp>
      <p:sp>
        <p:nvSpPr>
          <p:cNvPr id="5" name="Footer Placeholder 4"/>
          <p:cNvSpPr>
            <a:spLocks noGrp="1"/>
          </p:cNvSpPr>
          <p:nvPr>
            <p:ph type="ftr" sz="quarter" idx="11"/>
          </p:nvPr>
        </p:nvSpPr>
        <p:spPr/>
        <p:txBody>
          <a:bodyPr/>
          <a:lstStyle/>
          <a:p>
            <a:pPr defTabSz="464790">
              <a:defRPr/>
            </a:pPr>
            <a:r>
              <a:rPr lang="en-US">
                <a:solidFill>
                  <a:prstClr val="black"/>
                </a:solidFill>
                <a:latin typeface="Calibri" panose="020F0502020204030204"/>
              </a:rPr>
              <a:t>Kefin Sajan &amp; Jesus Toxtle</a:t>
            </a:r>
          </a:p>
        </p:txBody>
      </p:sp>
      <p:sp>
        <p:nvSpPr>
          <p:cNvPr id="6" name="Slide Number Placeholder 5"/>
          <p:cNvSpPr>
            <a:spLocks noGrp="1"/>
          </p:cNvSpPr>
          <p:nvPr>
            <p:ph type="sldNum" sz="quarter" idx="12"/>
          </p:nvPr>
        </p:nvSpPr>
        <p:spPr/>
        <p:txBody>
          <a:bodyPr/>
          <a:lstStyle/>
          <a:p>
            <a:pPr defTabSz="464790">
              <a:defRPr/>
            </a:pPr>
            <a:fld id="{EECC1D02-52D3-458F-AA9D-F80E70ECD94C}" type="slidenum">
              <a:rPr lang="en-US">
                <a:solidFill>
                  <a:prstClr val="black"/>
                </a:solidFill>
                <a:latin typeface="Calibri" panose="020F0502020204030204"/>
              </a:rPr>
              <a:pPr defTabSz="464790">
                <a:defRPr/>
              </a:pPr>
              <a:t>3</a:t>
            </a:fld>
            <a:endParaRPr lang="en-US">
              <a:solidFill>
                <a:prstClr val="black"/>
              </a:solidFill>
              <a:latin typeface="Calibri" panose="020F0502020204030204"/>
            </a:endParaRPr>
          </a:p>
        </p:txBody>
      </p:sp>
    </p:spTree>
    <p:extLst>
      <p:ext uri="{BB962C8B-B14F-4D97-AF65-F5344CB8AC3E}">
        <p14:creationId xmlns:p14="http://schemas.microsoft.com/office/powerpoint/2010/main" val="1529851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defTabSz="464790">
              <a:defRPr/>
            </a:pPr>
            <a:r>
              <a:rPr lang="en-US">
                <a:solidFill>
                  <a:prstClr val="black"/>
                </a:solidFill>
                <a:latin typeface="Calibri" panose="020F0502020204030204"/>
              </a:rPr>
              <a:t>CS 3500 Project Presentation</a:t>
            </a:r>
          </a:p>
        </p:txBody>
      </p:sp>
      <p:sp>
        <p:nvSpPr>
          <p:cNvPr id="5" name="Footer Placeholder 4"/>
          <p:cNvSpPr>
            <a:spLocks noGrp="1"/>
          </p:cNvSpPr>
          <p:nvPr>
            <p:ph type="ftr" sz="quarter" idx="11"/>
          </p:nvPr>
        </p:nvSpPr>
        <p:spPr/>
        <p:txBody>
          <a:bodyPr/>
          <a:lstStyle/>
          <a:p>
            <a:pPr defTabSz="464790">
              <a:defRPr/>
            </a:pPr>
            <a:r>
              <a:rPr lang="en-US">
                <a:solidFill>
                  <a:prstClr val="black"/>
                </a:solidFill>
                <a:latin typeface="Calibri" panose="020F0502020204030204"/>
              </a:rPr>
              <a:t>Kefin Sajan &amp; Jesus Toxtle</a:t>
            </a:r>
          </a:p>
        </p:txBody>
      </p:sp>
      <p:sp>
        <p:nvSpPr>
          <p:cNvPr id="6" name="Slide Number Placeholder 5"/>
          <p:cNvSpPr>
            <a:spLocks noGrp="1"/>
          </p:cNvSpPr>
          <p:nvPr>
            <p:ph type="sldNum" sz="quarter" idx="12"/>
          </p:nvPr>
        </p:nvSpPr>
        <p:spPr/>
        <p:txBody>
          <a:bodyPr/>
          <a:lstStyle/>
          <a:p>
            <a:pPr defTabSz="464790">
              <a:defRPr/>
            </a:pPr>
            <a:fld id="{EECC1D02-52D3-458F-AA9D-F80E70ECD94C}" type="slidenum">
              <a:rPr lang="en-US">
                <a:solidFill>
                  <a:prstClr val="black"/>
                </a:solidFill>
                <a:latin typeface="Calibri" panose="020F0502020204030204"/>
              </a:rPr>
              <a:pPr defTabSz="464790">
                <a:defRPr/>
              </a:pPr>
              <a:t>5</a:t>
            </a:fld>
            <a:endParaRPr lang="en-US">
              <a:solidFill>
                <a:prstClr val="black"/>
              </a:solidFill>
              <a:latin typeface="Calibri" panose="020F0502020204030204"/>
            </a:endParaRPr>
          </a:p>
        </p:txBody>
      </p:sp>
    </p:spTree>
    <p:extLst>
      <p:ext uri="{BB962C8B-B14F-4D97-AF65-F5344CB8AC3E}">
        <p14:creationId xmlns:p14="http://schemas.microsoft.com/office/powerpoint/2010/main" val="1821786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defTabSz="464790">
              <a:defRPr/>
            </a:pPr>
            <a:r>
              <a:rPr lang="en-US">
                <a:solidFill>
                  <a:prstClr val="black"/>
                </a:solidFill>
                <a:latin typeface="Calibri" panose="020F0502020204030204"/>
              </a:rPr>
              <a:t>CS 3500 Project Presentation</a:t>
            </a:r>
          </a:p>
        </p:txBody>
      </p:sp>
      <p:sp>
        <p:nvSpPr>
          <p:cNvPr id="5" name="Footer Placeholder 4"/>
          <p:cNvSpPr>
            <a:spLocks noGrp="1"/>
          </p:cNvSpPr>
          <p:nvPr>
            <p:ph type="ftr" sz="quarter" idx="11"/>
          </p:nvPr>
        </p:nvSpPr>
        <p:spPr/>
        <p:txBody>
          <a:bodyPr/>
          <a:lstStyle/>
          <a:p>
            <a:pPr defTabSz="464790">
              <a:defRPr/>
            </a:pPr>
            <a:r>
              <a:rPr lang="en-US">
                <a:solidFill>
                  <a:prstClr val="black"/>
                </a:solidFill>
                <a:latin typeface="Calibri" panose="020F0502020204030204"/>
              </a:rPr>
              <a:t>Kefin Sajan &amp; Jesus Toxtle</a:t>
            </a:r>
          </a:p>
        </p:txBody>
      </p:sp>
      <p:sp>
        <p:nvSpPr>
          <p:cNvPr id="6" name="Slide Number Placeholder 5"/>
          <p:cNvSpPr>
            <a:spLocks noGrp="1"/>
          </p:cNvSpPr>
          <p:nvPr>
            <p:ph type="sldNum" sz="quarter" idx="12"/>
          </p:nvPr>
        </p:nvSpPr>
        <p:spPr/>
        <p:txBody>
          <a:bodyPr/>
          <a:lstStyle/>
          <a:p>
            <a:pPr defTabSz="464790">
              <a:defRPr/>
            </a:pPr>
            <a:fld id="{EECC1D02-52D3-458F-AA9D-F80E70ECD94C}" type="slidenum">
              <a:rPr lang="en-US">
                <a:solidFill>
                  <a:prstClr val="black"/>
                </a:solidFill>
                <a:latin typeface="Calibri" panose="020F0502020204030204"/>
              </a:rPr>
              <a:pPr defTabSz="464790">
                <a:defRPr/>
              </a:pPr>
              <a:t>7</a:t>
            </a:fld>
            <a:endParaRPr lang="en-US">
              <a:solidFill>
                <a:prstClr val="black"/>
              </a:solidFill>
              <a:latin typeface="Calibri" panose="020F0502020204030204"/>
            </a:endParaRPr>
          </a:p>
        </p:txBody>
      </p:sp>
    </p:spTree>
    <p:extLst>
      <p:ext uri="{BB962C8B-B14F-4D97-AF65-F5344CB8AC3E}">
        <p14:creationId xmlns:p14="http://schemas.microsoft.com/office/powerpoint/2010/main" val="2590437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defTabSz="464790">
              <a:defRPr/>
            </a:pPr>
            <a:r>
              <a:rPr lang="en-US">
                <a:solidFill>
                  <a:prstClr val="black"/>
                </a:solidFill>
                <a:latin typeface="Calibri" panose="020F0502020204030204"/>
              </a:rPr>
              <a:t>CS 3500 Project Presentation</a:t>
            </a:r>
          </a:p>
        </p:txBody>
      </p:sp>
      <p:sp>
        <p:nvSpPr>
          <p:cNvPr id="5" name="Footer Placeholder 4"/>
          <p:cNvSpPr>
            <a:spLocks noGrp="1"/>
          </p:cNvSpPr>
          <p:nvPr>
            <p:ph type="ftr" sz="quarter" idx="11"/>
          </p:nvPr>
        </p:nvSpPr>
        <p:spPr/>
        <p:txBody>
          <a:bodyPr/>
          <a:lstStyle/>
          <a:p>
            <a:pPr defTabSz="464790">
              <a:defRPr/>
            </a:pPr>
            <a:r>
              <a:rPr lang="en-US">
                <a:solidFill>
                  <a:prstClr val="black"/>
                </a:solidFill>
                <a:latin typeface="Calibri" panose="020F0502020204030204"/>
              </a:rPr>
              <a:t>Kefin Sajan &amp; Jesus Toxtle</a:t>
            </a:r>
          </a:p>
        </p:txBody>
      </p:sp>
      <p:sp>
        <p:nvSpPr>
          <p:cNvPr id="6" name="Slide Number Placeholder 5"/>
          <p:cNvSpPr>
            <a:spLocks noGrp="1"/>
          </p:cNvSpPr>
          <p:nvPr>
            <p:ph type="sldNum" sz="quarter" idx="12"/>
          </p:nvPr>
        </p:nvSpPr>
        <p:spPr/>
        <p:txBody>
          <a:bodyPr/>
          <a:lstStyle/>
          <a:p>
            <a:pPr defTabSz="464790">
              <a:defRPr/>
            </a:pPr>
            <a:fld id="{EECC1D02-52D3-458F-AA9D-F80E70ECD94C}" type="slidenum">
              <a:rPr lang="en-US">
                <a:solidFill>
                  <a:prstClr val="black"/>
                </a:solidFill>
                <a:latin typeface="Calibri" panose="020F0502020204030204"/>
              </a:rPr>
              <a:pPr defTabSz="464790">
                <a:defRPr/>
              </a:pPr>
              <a:t>8</a:t>
            </a:fld>
            <a:endParaRPr lang="en-US">
              <a:solidFill>
                <a:prstClr val="black"/>
              </a:solidFill>
              <a:latin typeface="Calibri" panose="020F0502020204030204"/>
            </a:endParaRPr>
          </a:p>
        </p:txBody>
      </p:sp>
    </p:spTree>
    <p:extLst>
      <p:ext uri="{BB962C8B-B14F-4D97-AF65-F5344CB8AC3E}">
        <p14:creationId xmlns:p14="http://schemas.microsoft.com/office/powerpoint/2010/main" val="2141713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defTabSz="464790">
              <a:defRPr/>
            </a:pPr>
            <a:r>
              <a:rPr lang="en-US">
                <a:solidFill>
                  <a:prstClr val="black"/>
                </a:solidFill>
                <a:latin typeface="Calibri" panose="020F0502020204030204"/>
              </a:rPr>
              <a:t>CS 3500 Project Presentation</a:t>
            </a:r>
          </a:p>
        </p:txBody>
      </p:sp>
      <p:sp>
        <p:nvSpPr>
          <p:cNvPr id="5" name="Footer Placeholder 4"/>
          <p:cNvSpPr>
            <a:spLocks noGrp="1"/>
          </p:cNvSpPr>
          <p:nvPr>
            <p:ph type="ftr" sz="quarter" idx="11"/>
          </p:nvPr>
        </p:nvSpPr>
        <p:spPr/>
        <p:txBody>
          <a:bodyPr/>
          <a:lstStyle/>
          <a:p>
            <a:pPr defTabSz="464790">
              <a:defRPr/>
            </a:pPr>
            <a:r>
              <a:rPr lang="en-US">
                <a:solidFill>
                  <a:prstClr val="black"/>
                </a:solidFill>
                <a:latin typeface="Calibri" panose="020F0502020204030204"/>
              </a:rPr>
              <a:t>Kefin Sajan &amp; Jesus Toxtle</a:t>
            </a:r>
          </a:p>
        </p:txBody>
      </p:sp>
      <p:sp>
        <p:nvSpPr>
          <p:cNvPr id="6" name="Slide Number Placeholder 5"/>
          <p:cNvSpPr>
            <a:spLocks noGrp="1"/>
          </p:cNvSpPr>
          <p:nvPr>
            <p:ph type="sldNum" sz="quarter" idx="12"/>
          </p:nvPr>
        </p:nvSpPr>
        <p:spPr/>
        <p:txBody>
          <a:bodyPr/>
          <a:lstStyle/>
          <a:p>
            <a:pPr defTabSz="464790">
              <a:defRPr/>
            </a:pPr>
            <a:fld id="{EECC1D02-52D3-458F-AA9D-F80E70ECD94C}" type="slidenum">
              <a:rPr lang="en-US">
                <a:solidFill>
                  <a:prstClr val="black"/>
                </a:solidFill>
                <a:latin typeface="Calibri" panose="020F0502020204030204"/>
              </a:rPr>
              <a:pPr defTabSz="464790">
                <a:defRPr/>
              </a:pPr>
              <a:t>9</a:t>
            </a:fld>
            <a:endParaRPr lang="en-US">
              <a:solidFill>
                <a:prstClr val="black"/>
              </a:solidFill>
              <a:latin typeface="Calibri" panose="020F0502020204030204"/>
            </a:endParaRPr>
          </a:p>
        </p:txBody>
      </p:sp>
    </p:spTree>
    <p:extLst>
      <p:ext uri="{BB962C8B-B14F-4D97-AF65-F5344CB8AC3E}">
        <p14:creationId xmlns:p14="http://schemas.microsoft.com/office/powerpoint/2010/main" val="1970209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defTabSz="464790">
              <a:defRPr/>
            </a:pPr>
            <a:r>
              <a:rPr lang="en-US">
                <a:solidFill>
                  <a:prstClr val="black"/>
                </a:solidFill>
                <a:latin typeface="Calibri" panose="020F0502020204030204"/>
              </a:rPr>
              <a:t>CS 3500 Project Presentation</a:t>
            </a:r>
          </a:p>
        </p:txBody>
      </p:sp>
      <p:sp>
        <p:nvSpPr>
          <p:cNvPr id="5" name="Footer Placeholder 4"/>
          <p:cNvSpPr>
            <a:spLocks noGrp="1"/>
          </p:cNvSpPr>
          <p:nvPr>
            <p:ph type="ftr" sz="quarter" idx="11"/>
          </p:nvPr>
        </p:nvSpPr>
        <p:spPr/>
        <p:txBody>
          <a:bodyPr/>
          <a:lstStyle/>
          <a:p>
            <a:pPr defTabSz="464790">
              <a:defRPr/>
            </a:pPr>
            <a:r>
              <a:rPr lang="en-US">
                <a:solidFill>
                  <a:prstClr val="black"/>
                </a:solidFill>
                <a:latin typeface="Calibri" panose="020F0502020204030204"/>
              </a:rPr>
              <a:t>Kefin Sajan &amp; Jesus Toxtle</a:t>
            </a:r>
          </a:p>
        </p:txBody>
      </p:sp>
      <p:sp>
        <p:nvSpPr>
          <p:cNvPr id="6" name="Slide Number Placeholder 5"/>
          <p:cNvSpPr>
            <a:spLocks noGrp="1"/>
          </p:cNvSpPr>
          <p:nvPr>
            <p:ph type="sldNum" sz="quarter" idx="12"/>
          </p:nvPr>
        </p:nvSpPr>
        <p:spPr/>
        <p:txBody>
          <a:bodyPr/>
          <a:lstStyle/>
          <a:p>
            <a:pPr defTabSz="464790">
              <a:defRPr/>
            </a:pPr>
            <a:fld id="{EECC1D02-52D3-458F-AA9D-F80E70ECD94C}" type="slidenum">
              <a:rPr lang="en-US">
                <a:solidFill>
                  <a:prstClr val="black"/>
                </a:solidFill>
                <a:latin typeface="Calibri" panose="020F0502020204030204"/>
              </a:rPr>
              <a:pPr defTabSz="464790">
                <a:defRPr/>
              </a:pPr>
              <a:t>12</a:t>
            </a:fld>
            <a:endParaRPr lang="en-US">
              <a:solidFill>
                <a:prstClr val="black"/>
              </a:solidFill>
              <a:latin typeface="Calibri" panose="020F0502020204030204"/>
            </a:endParaRPr>
          </a:p>
        </p:txBody>
      </p:sp>
    </p:spTree>
    <p:extLst>
      <p:ext uri="{BB962C8B-B14F-4D97-AF65-F5344CB8AC3E}">
        <p14:creationId xmlns:p14="http://schemas.microsoft.com/office/powerpoint/2010/main" val="1038872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defTabSz="464790">
              <a:defRPr/>
            </a:pPr>
            <a:r>
              <a:rPr lang="en-US">
                <a:solidFill>
                  <a:prstClr val="black"/>
                </a:solidFill>
                <a:latin typeface="Calibri" panose="020F0502020204030204"/>
              </a:rPr>
              <a:t>CS 3500 Project Presentation</a:t>
            </a:r>
          </a:p>
        </p:txBody>
      </p:sp>
      <p:sp>
        <p:nvSpPr>
          <p:cNvPr id="5" name="Footer Placeholder 4"/>
          <p:cNvSpPr>
            <a:spLocks noGrp="1"/>
          </p:cNvSpPr>
          <p:nvPr>
            <p:ph type="ftr" sz="quarter" idx="11"/>
          </p:nvPr>
        </p:nvSpPr>
        <p:spPr/>
        <p:txBody>
          <a:bodyPr/>
          <a:lstStyle/>
          <a:p>
            <a:pPr defTabSz="464790">
              <a:defRPr/>
            </a:pPr>
            <a:r>
              <a:rPr lang="en-US">
                <a:solidFill>
                  <a:prstClr val="black"/>
                </a:solidFill>
                <a:latin typeface="Calibri" panose="020F0502020204030204"/>
              </a:rPr>
              <a:t>Kefin Sajan &amp; Jesus Toxtle</a:t>
            </a:r>
          </a:p>
        </p:txBody>
      </p:sp>
      <p:sp>
        <p:nvSpPr>
          <p:cNvPr id="6" name="Slide Number Placeholder 5"/>
          <p:cNvSpPr>
            <a:spLocks noGrp="1"/>
          </p:cNvSpPr>
          <p:nvPr>
            <p:ph type="sldNum" sz="quarter" idx="12"/>
          </p:nvPr>
        </p:nvSpPr>
        <p:spPr/>
        <p:txBody>
          <a:bodyPr/>
          <a:lstStyle/>
          <a:p>
            <a:pPr defTabSz="464790">
              <a:defRPr/>
            </a:pPr>
            <a:fld id="{EECC1D02-52D3-458F-AA9D-F80E70ECD94C}" type="slidenum">
              <a:rPr lang="en-US">
                <a:solidFill>
                  <a:prstClr val="black"/>
                </a:solidFill>
                <a:latin typeface="Calibri" panose="020F0502020204030204"/>
              </a:rPr>
              <a:pPr defTabSz="464790">
                <a:defRPr/>
              </a:pPr>
              <a:t>16</a:t>
            </a:fld>
            <a:endParaRPr lang="en-US">
              <a:solidFill>
                <a:prstClr val="black"/>
              </a:solidFill>
              <a:latin typeface="Calibri" panose="020F0502020204030204"/>
            </a:endParaRPr>
          </a:p>
        </p:txBody>
      </p:sp>
    </p:spTree>
    <p:extLst>
      <p:ext uri="{BB962C8B-B14F-4D97-AF65-F5344CB8AC3E}">
        <p14:creationId xmlns:p14="http://schemas.microsoft.com/office/powerpoint/2010/main" val="1556713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defTabSz="464790">
              <a:defRPr/>
            </a:pPr>
            <a:r>
              <a:rPr lang="en-US">
                <a:solidFill>
                  <a:prstClr val="black"/>
                </a:solidFill>
                <a:latin typeface="Calibri" panose="020F0502020204030204"/>
              </a:rPr>
              <a:t>CS 3500 Project Presentation</a:t>
            </a:r>
          </a:p>
        </p:txBody>
      </p:sp>
      <p:sp>
        <p:nvSpPr>
          <p:cNvPr id="5" name="Footer Placeholder 4"/>
          <p:cNvSpPr>
            <a:spLocks noGrp="1"/>
          </p:cNvSpPr>
          <p:nvPr>
            <p:ph type="ftr" sz="quarter" idx="11"/>
          </p:nvPr>
        </p:nvSpPr>
        <p:spPr/>
        <p:txBody>
          <a:bodyPr/>
          <a:lstStyle/>
          <a:p>
            <a:pPr defTabSz="464790">
              <a:defRPr/>
            </a:pPr>
            <a:r>
              <a:rPr lang="en-US">
                <a:solidFill>
                  <a:prstClr val="black"/>
                </a:solidFill>
                <a:latin typeface="Calibri" panose="020F0502020204030204"/>
              </a:rPr>
              <a:t>Kefin Sajan &amp; Jesus Toxtle</a:t>
            </a:r>
          </a:p>
        </p:txBody>
      </p:sp>
      <p:sp>
        <p:nvSpPr>
          <p:cNvPr id="6" name="Slide Number Placeholder 5"/>
          <p:cNvSpPr>
            <a:spLocks noGrp="1"/>
          </p:cNvSpPr>
          <p:nvPr>
            <p:ph type="sldNum" sz="quarter" idx="12"/>
          </p:nvPr>
        </p:nvSpPr>
        <p:spPr/>
        <p:txBody>
          <a:bodyPr/>
          <a:lstStyle/>
          <a:p>
            <a:pPr defTabSz="464790">
              <a:defRPr/>
            </a:pPr>
            <a:fld id="{EECC1D02-52D3-458F-AA9D-F80E70ECD94C}" type="slidenum">
              <a:rPr lang="en-US">
                <a:solidFill>
                  <a:prstClr val="black"/>
                </a:solidFill>
                <a:latin typeface="Calibri" panose="020F0502020204030204"/>
              </a:rPr>
              <a:pPr defTabSz="464790">
                <a:defRPr/>
              </a:pPr>
              <a:t>19</a:t>
            </a:fld>
            <a:endParaRPr lang="en-US">
              <a:solidFill>
                <a:prstClr val="black"/>
              </a:solidFill>
              <a:latin typeface="Calibri" panose="020F0502020204030204"/>
            </a:endParaRPr>
          </a:p>
        </p:txBody>
      </p:sp>
    </p:spTree>
    <p:extLst>
      <p:ext uri="{BB962C8B-B14F-4D97-AF65-F5344CB8AC3E}">
        <p14:creationId xmlns:p14="http://schemas.microsoft.com/office/powerpoint/2010/main" val="3456787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5636" y="216476"/>
            <a:ext cx="11148291" cy="45217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84580" y="1714500"/>
            <a:ext cx="10307320" cy="2628900"/>
          </a:xfrm>
        </p:spPr>
        <p:txBody>
          <a:bodyPr>
            <a:normAutofit/>
          </a:bodyPr>
          <a:lstStyle/>
          <a:p>
            <a:pPr algn="l"/>
            <a:r>
              <a:rPr lang="en-US" sz="3600">
                <a:solidFill>
                  <a:srgbClr val="D9181F"/>
                </a:solidFill>
                <a:latin typeface="Bahnschrift SemiLight SemiConde" panose="020B0502040204020203" pitchFamily="34" charset="0"/>
              </a:rPr>
              <a:t>CS 3500 </a:t>
            </a:r>
            <a:br>
              <a:rPr lang="en-US" sz="5400">
                <a:solidFill>
                  <a:srgbClr val="D9181F"/>
                </a:solidFill>
                <a:latin typeface="Bahnschrift SemiLight SemiConde" panose="020B0502040204020203" pitchFamily="34" charset="0"/>
              </a:rPr>
            </a:br>
            <a:r>
              <a:rPr lang="en-US" sz="4000">
                <a:solidFill>
                  <a:srgbClr val="D9181F"/>
                </a:solidFill>
                <a:latin typeface="Bahnschrift SemiLight SemiConde" panose="020B0502040204020203" pitchFamily="34" charset="0"/>
              </a:rPr>
              <a:t>SOFTWARE ENGINEERING </a:t>
            </a:r>
            <a:br>
              <a:rPr lang="en-US" sz="5400">
                <a:solidFill>
                  <a:srgbClr val="D9181F"/>
                </a:solidFill>
                <a:latin typeface="Bahnschrift SemiLight SemiConde" panose="020B0502040204020203" pitchFamily="34" charset="0"/>
              </a:rPr>
            </a:br>
            <a:r>
              <a:rPr lang="en-US">
                <a:solidFill>
                  <a:srgbClr val="D9181F"/>
                </a:solidFill>
                <a:latin typeface="Bahnschrift SemiLight SemiConde" panose="020B0502040204020203" pitchFamily="34" charset="0"/>
              </a:rPr>
              <a:t>PROJECT PHASE #3</a:t>
            </a:r>
            <a:endParaRPr lang="en-US" sz="5400">
              <a:solidFill>
                <a:srgbClr val="D9181F"/>
              </a:solidFill>
              <a:latin typeface="Bahnschrift SemiLight SemiConde" panose="020B0502040204020203" pitchFamily="34" charset="0"/>
            </a:endParaRPr>
          </a:p>
        </p:txBody>
      </p:sp>
      <p:sp>
        <p:nvSpPr>
          <p:cNvPr id="3" name="Subtitle 2"/>
          <p:cNvSpPr>
            <a:spLocks noGrp="1"/>
          </p:cNvSpPr>
          <p:nvPr>
            <p:ph type="subTitle" idx="1"/>
          </p:nvPr>
        </p:nvSpPr>
        <p:spPr>
          <a:xfrm>
            <a:off x="1084580" y="4388427"/>
            <a:ext cx="9144000" cy="925945"/>
          </a:xfrm>
        </p:spPr>
        <p:txBody>
          <a:bodyPr/>
          <a:lstStyle/>
          <a:p>
            <a:pPr algn="l"/>
            <a:r>
              <a:rPr lang="en-US" spc="600">
                <a:ln>
                  <a:solidFill>
                    <a:srgbClr val="F5A20F"/>
                  </a:solidFill>
                </a:ln>
                <a:solidFill>
                  <a:srgbClr val="FFD44A"/>
                </a:solidFill>
                <a:latin typeface="Bahnschrift Light" panose="020B0502040204020203" pitchFamily="34" charset="0"/>
              </a:rPr>
              <a:t>BY KEFIN SAJAN AND JESUS TOXTLE</a:t>
            </a:r>
          </a:p>
        </p:txBody>
      </p:sp>
      <p:pic>
        <p:nvPicPr>
          <p:cNvPr id="1026" name="Picture 2" descr="Image result for atm cli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85517" y="216476"/>
            <a:ext cx="1039047" cy="134504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F0E6171-1539-0C4A-9B91-D7D7C96082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51599" y="5150677"/>
            <a:ext cx="6172965" cy="925945"/>
          </a:xfrm>
          <a:prstGeom prst="rect">
            <a:avLst/>
          </a:prstGeom>
        </p:spPr>
      </p:pic>
    </p:spTree>
    <p:extLst>
      <p:ext uri="{BB962C8B-B14F-4D97-AF65-F5344CB8AC3E}">
        <p14:creationId xmlns:p14="http://schemas.microsoft.com/office/powerpoint/2010/main" val="3012498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89185" y="0"/>
            <a:ext cx="9148126" cy="7031000"/>
          </a:xfrm>
          <a:prstGeom prst="rect">
            <a:avLst/>
          </a:prstGeom>
        </p:spPr>
      </p:pic>
    </p:spTree>
    <p:extLst>
      <p:ext uri="{BB962C8B-B14F-4D97-AF65-F5344CB8AC3E}">
        <p14:creationId xmlns:p14="http://schemas.microsoft.com/office/powerpoint/2010/main" val="1161587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4288" y="218256"/>
            <a:ext cx="11082474" cy="6481308"/>
          </a:xfrm>
          <a:prstGeom prst="rect">
            <a:avLst/>
          </a:prstGeom>
        </p:spPr>
      </p:pic>
    </p:spTree>
    <p:extLst>
      <p:ext uri="{BB962C8B-B14F-4D97-AF65-F5344CB8AC3E}">
        <p14:creationId xmlns:p14="http://schemas.microsoft.com/office/powerpoint/2010/main" val="735183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205" y="785091"/>
            <a:ext cx="11574450" cy="2096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AAA434-7B0F-4D62-AD3C-D15B2557DB08}"/>
              </a:ext>
            </a:extLst>
          </p:cNvPr>
          <p:cNvSpPr>
            <a:spLocks noGrp="1"/>
          </p:cNvSpPr>
          <p:nvPr>
            <p:ph type="title"/>
          </p:nvPr>
        </p:nvSpPr>
        <p:spPr>
          <a:xfrm>
            <a:off x="2358452" y="-2556"/>
            <a:ext cx="9833548" cy="1325563"/>
          </a:xfrm>
        </p:spPr>
        <p:txBody>
          <a:bodyPr>
            <a:normAutofit fontScale="90000"/>
          </a:bodyPr>
          <a:lstStyle/>
          <a:p>
            <a:pPr algn="r"/>
            <a:r>
              <a:rPr lang="en-US" sz="5400">
                <a:solidFill>
                  <a:srgbClr val="D9181F"/>
                </a:solidFill>
                <a:latin typeface="Bahnschrift SemiBold SemiConden" panose="020B0502040204020203" pitchFamily="34" charset="0"/>
              </a:rPr>
              <a:t>Deposit </a:t>
            </a:r>
            <a:br>
              <a:rPr lang="en-US" sz="5400">
                <a:solidFill>
                  <a:srgbClr val="D9181F"/>
                </a:solidFill>
                <a:latin typeface="Bahnschrift SemiBold SemiConden" panose="020B0502040204020203" pitchFamily="34" charset="0"/>
              </a:rPr>
            </a:br>
            <a:r>
              <a:rPr lang="en-US" sz="4000">
                <a:solidFill>
                  <a:srgbClr val="D9181F"/>
                </a:solidFill>
                <a:latin typeface="Bahnschrift Light SemiCondensed" panose="020B0502040204020203" pitchFamily="34" charset="0"/>
              </a:rPr>
              <a:t> Use Case Description</a:t>
            </a:r>
          </a:p>
        </p:txBody>
      </p:sp>
      <p:sp>
        <p:nvSpPr>
          <p:cNvPr id="3" name="Content Placeholder 2">
            <a:extLst>
              <a:ext uri="{FF2B5EF4-FFF2-40B4-BE49-F238E27FC236}">
                <a16:creationId xmlns:a16="http://schemas.microsoft.com/office/drawing/2014/main" id="{3E14EE39-F97D-4A98-8335-AD971E095846}"/>
              </a:ext>
            </a:extLst>
          </p:cNvPr>
          <p:cNvSpPr>
            <a:spLocks noGrp="1"/>
          </p:cNvSpPr>
          <p:nvPr>
            <p:ph idx="1"/>
          </p:nvPr>
        </p:nvSpPr>
        <p:spPr>
          <a:xfrm>
            <a:off x="633570" y="660225"/>
            <a:ext cx="10655720" cy="6197775"/>
          </a:xfrm>
        </p:spPr>
        <p:txBody>
          <a:bodyPr vert="horz" lIns="91440" tIns="45720" rIns="91440" bIns="45720" rtlCol="0" anchor="t">
            <a:noAutofit/>
          </a:bodyPr>
          <a:lstStyle/>
          <a:p>
            <a:pPr marL="0" indent="0">
              <a:lnSpc>
                <a:spcPct val="120000"/>
              </a:lnSpc>
              <a:spcBef>
                <a:spcPts val="0"/>
              </a:spcBef>
              <a:buClr>
                <a:schemeClr val="bg1"/>
              </a:buClr>
              <a:buNone/>
            </a:pPr>
            <a:r>
              <a:rPr lang="en-US" sz="1200" u="sng">
                <a:latin typeface="Bahnschrift SemiBold SemiConden"/>
                <a:cs typeface="Mongolian Baiti"/>
              </a:rPr>
              <a:t>Name</a:t>
            </a:r>
            <a:r>
              <a:rPr lang="en-US" sz="1200">
                <a:latin typeface="Bahnschrift SemiBold SemiConden"/>
                <a:cs typeface="Mongolian Baiti"/>
              </a:rPr>
              <a:t>: </a:t>
            </a:r>
            <a:r>
              <a:rPr lang="en-US" sz="1200">
                <a:latin typeface="Bahnschrift Light SemiCondensed"/>
              </a:rPr>
              <a:t>Deposit</a:t>
            </a:r>
            <a:endParaRPr lang="en-US" sz="1200">
              <a:latin typeface="Bahnschrift Light SemiCondensed"/>
              <a:cs typeface="Mongolian Baiti" panose="03000500000000000000" pitchFamily="66" charset="0"/>
            </a:endParaRPr>
          </a:p>
          <a:p>
            <a:pPr marL="0" indent="0">
              <a:lnSpc>
                <a:spcPct val="120000"/>
              </a:lnSpc>
              <a:spcBef>
                <a:spcPts val="0"/>
              </a:spcBef>
              <a:buNone/>
            </a:pPr>
            <a:r>
              <a:rPr lang="en-US" sz="1200" u="sng">
                <a:latin typeface="Bahnschrift SemiBold SemiConden"/>
                <a:cs typeface="Mongolian Baiti"/>
              </a:rPr>
              <a:t>Author</a:t>
            </a:r>
            <a:r>
              <a:rPr lang="en-US" sz="1200">
                <a:latin typeface="Bahnschrift SemiBold SemiConden"/>
                <a:cs typeface="Mongolian Baiti"/>
              </a:rPr>
              <a:t>: </a:t>
            </a:r>
            <a:r>
              <a:rPr lang="en-US" sz="1200">
                <a:latin typeface="Bahnschrift Light SemiCondensed"/>
                <a:cs typeface="Mongolian Baiti"/>
              </a:rPr>
              <a:t>Kefin Sajan and Jesus Toxtle</a:t>
            </a:r>
          </a:p>
          <a:p>
            <a:pPr marL="0" indent="0">
              <a:lnSpc>
                <a:spcPct val="120000"/>
              </a:lnSpc>
              <a:spcBef>
                <a:spcPts val="0"/>
              </a:spcBef>
              <a:buNone/>
            </a:pPr>
            <a:r>
              <a:rPr lang="en-US" sz="1200" u="sng">
                <a:latin typeface="Bahnschrift SemiBold SemiConden"/>
                <a:cs typeface="Mongolian Baiti"/>
              </a:rPr>
              <a:t>Last Update</a:t>
            </a:r>
            <a:r>
              <a:rPr lang="en-US" sz="1200">
                <a:latin typeface="Bahnschrift SemiBold SemiConden"/>
                <a:cs typeface="Mongolian Baiti"/>
              </a:rPr>
              <a:t>: </a:t>
            </a:r>
            <a:r>
              <a:rPr lang="en-US" sz="1200">
                <a:latin typeface="Bahnschrift Light"/>
                <a:cs typeface="Mongolian Baiti"/>
              </a:rPr>
              <a:t>11/13/2019</a:t>
            </a:r>
          </a:p>
          <a:p>
            <a:pPr marL="0" indent="0">
              <a:lnSpc>
                <a:spcPct val="120000"/>
              </a:lnSpc>
              <a:spcBef>
                <a:spcPts val="0"/>
              </a:spcBef>
              <a:buNone/>
            </a:pPr>
            <a:r>
              <a:rPr lang="en-US" sz="1200" u="sng">
                <a:latin typeface="Bahnschrift SemiBold SemiConden"/>
                <a:cs typeface="Mongolian Baiti"/>
              </a:rPr>
              <a:t>Pre-conditions</a:t>
            </a:r>
            <a:r>
              <a:rPr lang="en-US" sz="1200">
                <a:latin typeface="Bahnschrift SemiBold SemiConden"/>
                <a:cs typeface="Mongolian Baiti"/>
              </a:rPr>
              <a:t>: </a:t>
            </a:r>
            <a:endParaRPr lang="en-US" sz="1200">
              <a:latin typeface="Bahnschrift SemiBold SemiConden" panose="020B0502040204020203" pitchFamily="34" charset="0"/>
              <a:cs typeface="Mongolian Baiti" panose="03000500000000000000" pitchFamily="66" charset="0"/>
            </a:endParaRPr>
          </a:p>
          <a:p>
            <a:pPr>
              <a:lnSpc>
                <a:spcPct val="120000"/>
              </a:lnSpc>
              <a:spcBef>
                <a:spcPts val="0"/>
              </a:spcBef>
              <a:buFont typeface="Calibri" panose="020F0502020204030204" pitchFamily="34" charset="0"/>
              <a:buChar char="-"/>
            </a:pPr>
            <a:r>
              <a:rPr lang="en-US" sz="1200">
                <a:latin typeface="Bahnschrift Light SemiCondensed"/>
              </a:rPr>
              <a:t>The user (MSB preferred customer, MSB non-preferred customer, Non-MSB customer) has some form of deposit readily available to proceed with their financial transaction. </a:t>
            </a:r>
          </a:p>
          <a:p>
            <a:pPr>
              <a:lnSpc>
                <a:spcPct val="120000"/>
              </a:lnSpc>
              <a:spcBef>
                <a:spcPts val="0"/>
              </a:spcBef>
              <a:buFont typeface="Calibri" panose="020F0502020204030204" pitchFamily="34" charset="0"/>
              <a:buChar char="-"/>
            </a:pPr>
            <a:r>
              <a:rPr lang="en-US" sz="1200">
                <a:latin typeface="Bahnschrift Light SemiCondensed"/>
              </a:rPr>
              <a:t>Deposits can consist of cash, checks, or both. </a:t>
            </a:r>
            <a:endParaRPr lang="en-US" sz="1200">
              <a:latin typeface="Bahnschrift Light SemiCondensed" panose="020B0502040204020203" pitchFamily="34" charset="0"/>
            </a:endParaRPr>
          </a:p>
          <a:p>
            <a:pPr>
              <a:lnSpc>
                <a:spcPct val="120000"/>
              </a:lnSpc>
              <a:spcBef>
                <a:spcPts val="0"/>
              </a:spcBef>
              <a:buFont typeface="Calibri" panose="020F0502020204030204" pitchFamily="34" charset="0"/>
              <a:buChar char="-"/>
            </a:pPr>
            <a:r>
              <a:rPr lang="en-US" sz="1200">
                <a:latin typeface="Bahnschrift Light SemiCondensed"/>
              </a:rPr>
              <a:t>Machine must have all maintenance up to standards and machine must be fully functional to all available user functionalities. </a:t>
            </a:r>
            <a:r>
              <a:rPr lang="en-US" sz="1200" err="1">
                <a:solidFill>
                  <a:srgbClr val="FF0000"/>
                </a:solidFill>
                <a:latin typeface="Consolas"/>
              </a:rPr>
              <a:t>ATMCheck</a:t>
            </a:r>
            <a:r>
              <a:rPr lang="en-US" sz="1200">
                <a:solidFill>
                  <a:srgbClr val="FF0000"/>
                </a:solidFill>
                <a:latin typeface="Consolas"/>
              </a:rPr>
              <a:t>()</a:t>
            </a:r>
          </a:p>
          <a:p>
            <a:pPr>
              <a:lnSpc>
                <a:spcPct val="120000"/>
              </a:lnSpc>
              <a:spcBef>
                <a:spcPts val="0"/>
              </a:spcBef>
              <a:buFont typeface="Calibri" panose="020F0502020204030204" pitchFamily="34" charset="0"/>
              <a:buChar char="-"/>
            </a:pPr>
            <a:r>
              <a:rPr lang="en-US" sz="1200">
                <a:latin typeface="Bahnschrift Light SemiCondensed"/>
              </a:rPr>
              <a:t>User must be fully Authenticated, and warnings shown as necessary if user is categorized as “Non MSB Customer”. </a:t>
            </a:r>
            <a:r>
              <a:rPr lang="en-US" sz="1200">
                <a:solidFill>
                  <a:srgbClr val="FF0000"/>
                </a:solidFill>
                <a:ea typeface="+mn-lt"/>
                <a:cs typeface="+mn-lt"/>
              </a:rPr>
              <a:t>validated(status)</a:t>
            </a:r>
            <a:r>
              <a:rPr lang="en-US" sz="1200">
                <a:ea typeface="+mn-lt"/>
                <a:cs typeface="+mn-lt"/>
              </a:rPr>
              <a:t>, </a:t>
            </a:r>
            <a:r>
              <a:rPr lang="en-US" sz="1200" err="1">
                <a:solidFill>
                  <a:srgbClr val="FF0000"/>
                </a:solidFill>
                <a:ea typeface="+mn-lt"/>
                <a:cs typeface="+mn-lt"/>
              </a:rPr>
              <a:t>displayPreferSCRN</a:t>
            </a:r>
            <a:r>
              <a:rPr lang="en-US" sz="1200">
                <a:solidFill>
                  <a:srgbClr val="FF0000"/>
                </a:solidFill>
                <a:ea typeface="+mn-lt"/>
                <a:cs typeface="+mn-lt"/>
              </a:rPr>
              <a:t>(), </a:t>
            </a:r>
            <a:r>
              <a:rPr lang="en-US" sz="1200" err="1">
                <a:solidFill>
                  <a:srgbClr val="FF0000"/>
                </a:solidFill>
                <a:ea typeface="+mn-lt"/>
                <a:cs typeface="+mn-lt"/>
              </a:rPr>
              <a:t>displayNONPreferSCRN</a:t>
            </a:r>
            <a:r>
              <a:rPr lang="en-US" sz="1200">
                <a:solidFill>
                  <a:srgbClr val="FF0000"/>
                </a:solidFill>
                <a:ea typeface="+mn-lt"/>
                <a:cs typeface="+mn-lt"/>
              </a:rPr>
              <a:t>(), </a:t>
            </a:r>
            <a:r>
              <a:rPr lang="en-US" sz="1200" err="1">
                <a:solidFill>
                  <a:srgbClr val="FF0000"/>
                </a:solidFill>
                <a:ea typeface="+mn-lt"/>
                <a:cs typeface="+mn-lt"/>
              </a:rPr>
              <a:t>displaySYSAdminSCRN</a:t>
            </a:r>
            <a:r>
              <a:rPr lang="en-US" sz="1200">
                <a:solidFill>
                  <a:srgbClr val="FF0000"/>
                </a:solidFill>
                <a:ea typeface="+mn-lt"/>
                <a:cs typeface="+mn-lt"/>
              </a:rPr>
              <a:t>(),</a:t>
            </a:r>
            <a:r>
              <a:rPr lang="en-US" sz="1200">
                <a:ea typeface="+mn-lt"/>
                <a:cs typeface="+mn-lt"/>
              </a:rPr>
              <a:t> </a:t>
            </a:r>
            <a:endParaRPr lang="en-US" sz="1200">
              <a:solidFill>
                <a:srgbClr val="FF0000"/>
              </a:solidFill>
              <a:latin typeface="Consolas" panose="020B0609020204030204" pitchFamily="49" charset="0"/>
            </a:endParaRPr>
          </a:p>
          <a:p>
            <a:pPr>
              <a:lnSpc>
                <a:spcPct val="120000"/>
              </a:lnSpc>
              <a:spcBef>
                <a:spcPts val="0"/>
              </a:spcBef>
              <a:buFont typeface="Calibri" panose="020F0502020204030204" pitchFamily="34" charset="0"/>
              <a:buChar char="-"/>
            </a:pPr>
            <a:r>
              <a:rPr lang="en-US" sz="1200" err="1">
                <a:solidFill>
                  <a:srgbClr val="FF0000"/>
                </a:solidFill>
                <a:latin typeface="Consolas"/>
              </a:rPr>
              <a:t>displayNONMSBSCRN</a:t>
            </a:r>
            <a:r>
              <a:rPr lang="en-US" sz="1200">
                <a:solidFill>
                  <a:srgbClr val="FF0000"/>
                </a:solidFill>
                <a:latin typeface="Consolas"/>
              </a:rPr>
              <a:t>() </a:t>
            </a:r>
            <a:endParaRPr lang="en-US" sz="1200">
              <a:solidFill>
                <a:srgbClr val="FF0000"/>
              </a:solidFill>
              <a:latin typeface="Consolas" panose="020B0609020204030204" pitchFamily="49" charset="0"/>
            </a:endParaRPr>
          </a:p>
          <a:p>
            <a:pPr marL="0" indent="0">
              <a:spcBef>
                <a:spcPts val="0"/>
              </a:spcBef>
              <a:buClr>
                <a:schemeClr val="bg1"/>
              </a:buClr>
              <a:buNone/>
            </a:pPr>
            <a:r>
              <a:rPr lang="en-US" sz="1200" u="sng">
                <a:latin typeface="Bahnschrift SemiBold SemiConden"/>
                <a:cs typeface="Mongolian Baiti"/>
              </a:rPr>
              <a:t>Dialog</a:t>
            </a:r>
            <a:r>
              <a:rPr lang="en-US" sz="1200">
                <a:latin typeface="Bahnschrift SemiBold SemiConden"/>
                <a:cs typeface="Mongolian Baiti"/>
              </a:rPr>
              <a:t>:</a:t>
            </a:r>
          </a:p>
          <a:p>
            <a:pPr>
              <a:spcBef>
                <a:spcPts val="0"/>
              </a:spcBef>
              <a:buFont typeface="Mongolian Baiti" panose="03000500000000000000" pitchFamily="66" charset="0"/>
              <a:buChar char="-"/>
            </a:pPr>
            <a:r>
              <a:rPr lang="en-US" sz="1200">
                <a:latin typeface="Bahnschrift Light SemiCondensed"/>
              </a:rPr>
              <a:t>One of the many options is to deposit money. </a:t>
            </a:r>
            <a:r>
              <a:rPr lang="en-US" sz="1200" err="1">
                <a:solidFill>
                  <a:srgbClr val="FF0000"/>
                </a:solidFill>
                <a:latin typeface="Consolas"/>
              </a:rPr>
              <a:t>depositSCRN</a:t>
            </a:r>
            <a:r>
              <a:rPr lang="en-US" sz="1200">
                <a:solidFill>
                  <a:srgbClr val="FF0000"/>
                </a:solidFill>
                <a:latin typeface="Consolas"/>
              </a:rPr>
              <a:t>()</a:t>
            </a:r>
            <a:r>
              <a:rPr lang="en-US" sz="1200">
                <a:latin typeface="Bahnschrift Light SemiCondensed"/>
              </a:rPr>
              <a:t>After selecting the deposit money button, the user is presented with another screen. A screen will appear asking to which account they would like to deposit money into, which can range from checking, savings, or money market accounts. </a:t>
            </a:r>
            <a:r>
              <a:rPr lang="en-US" sz="1200" err="1">
                <a:solidFill>
                  <a:srgbClr val="FF0000"/>
                </a:solidFill>
                <a:latin typeface="Consolas"/>
              </a:rPr>
              <a:t>addtoChecking</a:t>
            </a:r>
            <a:r>
              <a:rPr lang="en-US" sz="1200">
                <a:solidFill>
                  <a:srgbClr val="FF0000"/>
                </a:solidFill>
                <a:latin typeface="Consolas"/>
              </a:rPr>
              <a:t>(), </a:t>
            </a:r>
            <a:r>
              <a:rPr lang="en-US" sz="1200" err="1">
                <a:solidFill>
                  <a:srgbClr val="FF0000"/>
                </a:solidFill>
                <a:latin typeface="Consolas"/>
              </a:rPr>
              <a:t>addtoSavings</a:t>
            </a:r>
            <a:r>
              <a:rPr lang="en-US" sz="1200">
                <a:solidFill>
                  <a:srgbClr val="FF0000"/>
                </a:solidFill>
                <a:latin typeface="Consolas"/>
              </a:rPr>
              <a:t>(), </a:t>
            </a:r>
            <a:r>
              <a:rPr lang="en-US" sz="1200" err="1">
                <a:solidFill>
                  <a:srgbClr val="FF0000"/>
                </a:solidFill>
                <a:latin typeface="Consolas"/>
              </a:rPr>
              <a:t>addtoMoneyMrkt</a:t>
            </a:r>
            <a:r>
              <a:rPr lang="en-US" sz="1200">
                <a:solidFill>
                  <a:srgbClr val="FF0000"/>
                </a:solidFill>
                <a:latin typeface="Consolas"/>
              </a:rPr>
              <a:t>(), </a:t>
            </a:r>
            <a:r>
              <a:rPr lang="en-US" sz="1200" err="1">
                <a:solidFill>
                  <a:srgbClr val="FF0000"/>
                </a:solidFill>
                <a:latin typeface="Consolas"/>
              </a:rPr>
              <a:t>addtoMortage</a:t>
            </a:r>
            <a:r>
              <a:rPr lang="en-US" sz="1200">
                <a:solidFill>
                  <a:srgbClr val="FF0000"/>
                </a:solidFill>
                <a:latin typeface="Consolas"/>
              </a:rPr>
              <a:t>()</a:t>
            </a:r>
          </a:p>
          <a:p>
            <a:pPr>
              <a:spcBef>
                <a:spcPts val="0"/>
              </a:spcBef>
              <a:buFont typeface="Mongolian Baiti" panose="03000500000000000000" pitchFamily="66" charset="0"/>
              <a:buChar char="-"/>
            </a:pPr>
            <a:r>
              <a:rPr lang="en-US" sz="1200">
                <a:latin typeface="Bahnschrift Light SemiCondensed"/>
              </a:rPr>
              <a:t>After selecting the account, it will revert to the previous screen with three options allowing the user to select how they would like to deposit money. A message will also appear underneath these three options, stating that “No coin deposits allowed.”</a:t>
            </a:r>
            <a:endParaRPr lang="en-US" sz="1200">
              <a:solidFill>
                <a:srgbClr val="FF0000"/>
              </a:solidFill>
              <a:latin typeface="Bahnschrift Light SemiCondensed"/>
            </a:endParaRPr>
          </a:p>
          <a:p>
            <a:pPr>
              <a:spcBef>
                <a:spcPts val="0"/>
              </a:spcBef>
              <a:buFont typeface="Mongolian Baiti" panose="03000500000000000000" pitchFamily="66" charset="0"/>
              <a:buChar char="-"/>
            </a:pPr>
            <a:r>
              <a:rPr lang="en-US" sz="1200">
                <a:latin typeface="Bahnschrift Light SemiCondensed"/>
              </a:rPr>
              <a:t>User must select from, “Cash,” “Checks,” “Both.” Once the Actor has selected one from all three, the transaction will begin. </a:t>
            </a:r>
            <a:r>
              <a:rPr lang="en-US" sz="1200" err="1">
                <a:solidFill>
                  <a:srgbClr val="FF0000"/>
                </a:solidFill>
                <a:latin typeface="Bahnschrift Light SemiCondensed"/>
              </a:rPr>
              <a:t>addCash</a:t>
            </a:r>
            <a:r>
              <a:rPr lang="en-US" sz="1200">
                <a:solidFill>
                  <a:srgbClr val="FF0000"/>
                </a:solidFill>
                <a:latin typeface="Bahnschrift Light SemiCondensed"/>
              </a:rPr>
              <a:t>(), </a:t>
            </a:r>
            <a:r>
              <a:rPr lang="en-US" sz="1200" err="1">
                <a:solidFill>
                  <a:srgbClr val="FF0000"/>
                </a:solidFill>
                <a:latin typeface="Bahnschrift Light SemiCondensed"/>
              </a:rPr>
              <a:t>addChecks</a:t>
            </a:r>
            <a:r>
              <a:rPr lang="en-US" sz="1200">
                <a:solidFill>
                  <a:srgbClr val="FF0000"/>
                </a:solidFill>
                <a:latin typeface="Bahnschrift Light SemiCondensed"/>
              </a:rPr>
              <a:t>(), </a:t>
            </a:r>
            <a:r>
              <a:rPr lang="en-US" sz="1200" err="1">
                <a:solidFill>
                  <a:srgbClr val="FF0000"/>
                </a:solidFill>
                <a:latin typeface="Bahnschrift Light SemiCondensed"/>
              </a:rPr>
              <a:t>addBoth</a:t>
            </a:r>
            <a:r>
              <a:rPr lang="en-US" sz="1200">
                <a:solidFill>
                  <a:srgbClr val="FF0000"/>
                </a:solidFill>
                <a:latin typeface="Bahnschrift Light SemiCondensed"/>
              </a:rPr>
              <a:t>(), </a:t>
            </a:r>
            <a:r>
              <a:rPr lang="en-US" sz="1200" err="1">
                <a:solidFill>
                  <a:srgbClr val="FF0000"/>
                </a:solidFill>
                <a:latin typeface="Bahnschrift Light SemiCondensed"/>
              </a:rPr>
              <a:t>cancelBtn</a:t>
            </a:r>
            <a:r>
              <a:rPr lang="en-US" sz="1200">
                <a:solidFill>
                  <a:srgbClr val="FF0000"/>
                </a:solidFill>
                <a:latin typeface="Bahnschrift Light SemiCondensed"/>
              </a:rPr>
              <a:t>()</a:t>
            </a:r>
            <a:endParaRPr lang="en-US" sz="1200">
              <a:solidFill>
                <a:srgbClr val="FF0000"/>
              </a:solidFill>
              <a:latin typeface="Bahnschrift Light SemiCondensed"/>
              <a:cs typeface="Mongolian Baiti" panose="03000500000000000000" pitchFamily="66" charset="0"/>
            </a:endParaRPr>
          </a:p>
        </p:txBody>
      </p:sp>
    </p:spTree>
    <p:extLst>
      <p:ext uri="{BB962C8B-B14F-4D97-AF65-F5344CB8AC3E}">
        <p14:creationId xmlns:p14="http://schemas.microsoft.com/office/powerpoint/2010/main" val="318803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73715"/>
            <a:ext cx="10058400" cy="776522"/>
          </a:xfrm>
        </p:spPr>
        <p:txBody>
          <a:bodyPr>
            <a:normAutofit fontScale="90000"/>
          </a:bodyPr>
          <a:lstStyle/>
          <a:p>
            <a:pPr algn="r"/>
            <a:r>
              <a:rPr lang="en-US">
                <a:solidFill>
                  <a:srgbClr val="D9181F"/>
                </a:solidFill>
                <a:latin typeface="Bahnschrift SemiBold SemiConden" panose="020B0502040204020203" pitchFamily="34" charset="0"/>
              </a:rPr>
              <a:t>Deposit</a:t>
            </a:r>
            <a:br>
              <a:rPr lang="en-US" sz="4400">
                <a:solidFill>
                  <a:srgbClr val="D9181F"/>
                </a:solidFill>
              </a:rPr>
            </a:br>
            <a:r>
              <a:rPr lang="en-US" sz="4000">
                <a:solidFill>
                  <a:srgbClr val="D9181F"/>
                </a:solidFill>
                <a:latin typeface="Bahnschrift Light SemiCondensed" panose="020B0502040204020203" pitchFamily="34" charset="0"/>
              </a:rPr>
              <a:t>Use Case Description</a:t>
            </a:r>
          </a:p>
        </p:txBody>
      </p:sp>
      <p:sp>
        <p:nvSpPr>
          <p:cNvPr id="3" name="Content Placeholder 2"/>
          <p:cNvSpPr>
            <a:spLocks noGrp="1"/>
          </p:cNvSpPr>
          <p:nvPr>
            <p:ph idx="1"/>
          </p:nvPr>
        </p:nvSpPr>
        <p:spPr>
          <a:xfrm>
            <a:off x="715751" y="1084728"/>
            <a:ext cx="10161800" cy="6122895"/>
          </a:xfrm>
        </p:spPr>
        <p:txBody>
          <a:bodyPr vert="horz" lIns="91440" tIns="45720" rIns="91440" bIns="45720" rtlCol="0" anchor="t">
            <a:noAutofit/>
          </a:bodyPr>
          <a:lstStyle/>
          <a:p>
            <a:pPr marL="0" indent="0">
              <a:buNone/>
            </a:pPr>
            <a:r>
              <a:rPr lang="en-US" sz="1200" u="sng">
                <a:latin typeface="Bahnschrift SemiBold SemiConden"/>
                <a:cs typeface="Mongolian Baiti"/>
              </a:rPr>
              <a:t>Dialog(cont’d)</a:t>
            </a:r>
            <a:r>
              <a:rPr lang="en-US" sz="1200">
                <a:latin typeface="Bahnschrift SemiBold SemiConden"/>
                <a:cs typeface="Mongolian Baiti"/>
              </a:rPr>
              <a:t>:</a:t>
            </a:r>
          </a:p>
          <a:p>
            <a:pPr>
              <a:buFont typeface="Calibri" panose="020F0502020204030204" pitchFamily="34" charset="0"/>
              <a:buChar char="-"/>
            </a:pPr>
            <a:r>
              <a:rPr lang="en-US" sz="1200">
                <a:latin typeface="Bahnschrift Light SemiCondensed"/>
              </a:rPr>
              <a:t>If the Actor decides to not proceed with the deposit anymore, the Actor can also select cancel. </a:t>
            </a:r>
            <a:r>
              <a:rPr lang="en-US" sz="1200" err="1">
                <a:solidFill>
                  <a:srgbClr val="FF0000"/>
                </a:solidFill>
                <a:latin typeface="Consolas"/>
              </a:rPr>
              <a:t>cancelBtn</a:t>
            </a:r>
            <a:r>
              <a:rPr lang="en-US" sz="1200">
                <a:solidFill>
                  <a:srgbClr val="FF0000"/>
                </a:solidFill>
                <a:latin typeface="Consolas"/>
              </a:rPr>
              <a:t>() </a:t>
            </a:r>
            <a:r>
              <a:rPr lang="en-US" sz="1200">
                <a:latin typeface="Bahnschrift Light SemiCondensed"/>
              </a:rPr>
              <a:t>The Actor will have a screen appear that says, “Would you like to perform another transaction?” </a:t>
            </a:r>
            <a:r>
              <a:rPr lang="en-US" sz="1200" err="1">
                <a:solidFill>
                  <a:srgbClr val="FF0000"/>
                </a:solidFill>
                <a:latin typeface="Bahnschrift Light SemiCondensed"/>
              </a:rPr>
              <a:t>moreTransaction</a:t>
            </a:r>
            <a:r>
              <a:rPr lang="en-US" sz="1200">
                <a:solidFill>
                  <a:srgbClr val="FF0000"/>
                </a:solidFill>
                <a:latin typeface="Bahnschrift Light SemiCondensed"/>
              </a:rPr>
              <a:t>() </a:t>
            </a:r>
            <a:r>
              <a:rPr lang="en-US" sz="1200">
                <a:latin typeface="Bahnschrift Light SemiCondensed"/>
              </a:rPr>
              <a:t>If the Actor selects yes, they will be at the main menu with an array of options. If Actor selects no, ATM will say, “Take your card back” </a:t>
            </a:r>
            <a:r>
              <a:rPr lang="en-US" sz="1200" err="1">
                <a:solidFill>
                  <a:srgbClr val="FF0000"/>
                </a:solidFill>
                <a:latin typeface="Consolas"/>
              </a:rPr>
              <a:t>ejectCard</a:t>
            </a:r>
            <a:r>
              <a:rPr lang="en-US" sz="1200">
                <a:solidFill>
                  <a:srgbClr val="FF0000"/>
                </a:solidFill>
                <a:latin typeface="Consolas"/>
              </a:rPr>
              <a:t>()</a:t>
            </a:r>
            <a:r>
              <a:rPr lang="en-US" sz="1200">
                <a:solidFill>
                  <a:srgbClr val="FF0000"/>
                </a:solidFill>
                <a:latin typeface="Bahnschrift Light SemiCondensed"/>
              </a:rPr>
              <a:t>.</a:t>
            </a:r>
            <a:r>
              <a:rPr lang="en-US" sz="1200">
                <a:latin typeface="Bahnschrift Light SemiCondensed"/>
              </a:rPr>
              <a:t>The user must take the card back. ATM will continue to display this message and play a bell-like sound until it detects that the card has successfully been removed. </a:t>
            </a:r>
            <a:endParaRPr lang="en-US" sz="1200">
              <a:latin typeface="Bahnschrift Light SemiCondensed" panose="020B0502040204020203" pitchFamily="34" charset="0"/>
            </a:endParaRPr>
          </a:p>
          <a:p>
            <a:pPr>
              <a:buFont typeface="Calibri" panose="020F0502020204030204" pitchFamily="34" charset="0"/>
              <a:buChar char="-"/>
            </a:pPr>
            <a:r>
              <a:rPr lang="en-US" sz="1200">
                <a:latin typeface="Bahnschrift Light SemiCondensed"/>
              </a:rPr>
              <a:t>- If cash is selected, then the ATM will open right underneath the keypad with a repeating bell like sound. A message will appear along with the sound stating to “please insert up to 50 bills” </a:t>
            </a:r>
            <a:r>
              <a:rPr lang="en-US" sz="1200" err="1">
                <a:solidFill>
                  <a:srgbClr val="FF0000"/>
                </a:solidFill>
                <a:latin typeface="Consolas"/>
              </a:rPr>
              <a:t>insertBills</a:t>
            </a:r>
            <a:r>
              <a:rPr lang="en-US" sz="1200">
                <a:solidFill>
                  <a:srgbClr val="FF0000"/>
                </a:solidFill>
                <a:latin typeface="Consolas"/>
              </a:rPr>
              <a:t>()</a:t>
            </a:r>
            <a:r>
              <a:rPr lang="en-US" sz="1200">
                <a:latin typeface="Bahnschrift Light SemiCondensed"/>
              </a:rPr>
              <a:t>. The sound will continue until the user has finished depositing all their cash into the machine. A screen will appear asking for confirmation if the amount inserted by the user is correct and displays on the screen. </a:t>
            </a:r>
            <a:r>
              <a:rPr lang="en-US" sz="1200" err="1">
                <a:solidFill>
                  <a:srgbClr val="FF0000"/>
                </a:solidFill>
                <a:latin typeface="Consolas"/>
              </a:rPr>
              <a:t>confirmSCRN</a:t>
            </a:r>
            <a:r>
              <a:rPr lang="en-US" sz="1200">
                <a:solidFill>
                  <a:srgbClr val="FF0000"/>
                </a:solidFill>
                <a:latin typeface="Consolas"/>
              </a:rPr>
              <a:t>() </a:t>
            </a:r>
            <a:r>
              <a:rPr lang="en-US" sz="1200">
                <a:latin typeface="Bahnschrift Light SemiCondensed"/>
              </a:rPr>
              <a:t>Then, a screen will appear asking if the user would like a printed receipt, emailed, or none. </a:t>
            </a:r>
            <a:r>
              <a:rPr lang="en-US" sz="1200">
                <a:solidFill>
                  <a:srgbClr val="FF0000"/>
                </a:solidFill>
                <a:latin typeface="Consolas"/>
              </a:rPr>
              <a:t>receipt() </a:t>
            </a:r>
            <a:r>
              <a:rPr lang="en-US" sz="1200">
                <a:latin typeface="Bahnschrift Light SemiCondensed"/>
              </a:rPr>
              <a:t>If the Actor selects paper, a paper receipt will print after the transaction has been completed with the available balance, current balance, or money market account balance. </a:t>
            </a:r>
            <a:r>
              <a:rPr lang="en-US" sz="1200" err="1">
                <a:solidFill>
                  <a:srgbClr val="FF0000"/>
                </a:solidFill>
                <a:latin typeface="Consolas"/>
              </a:rPr>
              <a:t>toPrint</a:t>
            </a:r>
            <a:r>
              <a:rPr lang="en-US" sz="1200">
                <a:solidFill>
                  <a:srgbClr val="FF0000"/>
                </a:solidFill>
                <a:latin typeface="Consolas"/>
              </a:rPr>
              <a:t>()</a:t>
            </a:r>
            <a:r>
              <a:rPr lang="en-US" sz="1200">
                <a:latin typeface="Bahnschrift Light SemiCondensed"/>
              </a:rPr>
              <a:t>If email is chosen, the screen will appear with the Actor’s email and verify if it’s correct. </a:t>
            </a:r>
            <a:r>
              <a:rPr lang="en-US" sz="1200" err="1">
                <a:solidFill>
                  <a:srgbClr val="FF0000"/>
                </a:solidFill>
                <a:latin typeface="Consolas"/>
              </a:rPr>
              <a:t>toEmail</a:t>
            </a:r>
            <a:r>
              <a:rPr lang="en-US" sz="1200">
                <a:solidFill>
                  <a:srgbClr val="FF0000"/>
                </a:solidFill>
                <a:latin typeface="Consolas"/>
              </a:rPr>
              <a:t>() </a:t>
            </a:r>
            <a:r>
              <a:rPr lang="en-US" sz="1200">
                <a:latin typeface="Bahnschrift Light SemiCondensed"/>
              </a:rPr>
              <a:t>Once the Actor has confirmed the right email an emailed receipt will be sent with available balance, current balance, etc. The drawer will then close, </a:t>
            </a:r>
            <a:r>
              <a:rPr lang="en-US" sz="1200" err="1">
                <a:solidFill>
                  <a:srgbClr val="FF0000"/>
                </a:solidFill>
                <a:latin typeface="Consolas"/>
              </a:rPr>
              <a:t>drawerClose</a:t>
            </a:r>
            <a:r>
              <a:rPr lang="en-US" sz="1200">
                <a:solidFill>
                  <a:srgbClr val="FF0000"/>
                </a:solidFill>
                <a:latin typeface="Consolas"/>
              </a:rPr>
              <a:t>() </a:t>
            </a:r>
            <a:r>
              <a:rPr lang="en-US" sz="1200">
                <a:latin typeface="Bahnschrift Light SemiCondensed"/>
              </a:rPr>
              <a:t>ask the user if they would like to perform another transaction. </a:t>
            </a:r>
            <a:r>
              <a:rPr lang="en-US" sz="1200" err="1">
                <a:solidFill>
                  <a:srgbClr val="FF0000"/>
                </a:solidFill>
                <a:latin typeface="Consolas"/>
              </a:rPr>
              <a:t>moreTransaction</a:t>
            </a:r>
            <a:r>
              <a:rPr lang="en-US" sz="1200">
                <a:solidFill>
                  <a:srgbClr val="FF0000"/>
                </a:solidFill>
                <a:latin typeface="Consolas"/>
              </a:rPr>
              <a:t>() </a:t>
            </a:r>
            <a:r>
              <a:rPr lang="en-US" sz="1200">
                <a:latin typeface="Bahnschrift Light SemiCondensed"/>
              </a:rPr>
              <a:t>If the Actor selects yes, then it will finish processing the transaction and ask user to insert pin again.</a:t>
            </a:r>
            <a:r>
              <a:rPr lang="en-US" sz="1200">
                <a:solidFill>
                  <a:srgbClr val="000000"/>
                </a:solidFill>
                <a:latin typeface="Bahnschrift Light SemiCondensed"/>
              </a:rPr>
              <a:t> </a:t>
            </a:r>
            <a:r>
              <a:rPr lang="en-US" sz="1200">
                <a:latin typeface="Bahnschrift Light SemiCondensed"/>
              </a:rPr>
              <a:t>Finally, it will go back to the main menu and give the user an array of options to choose from. If the Actor selects no, the screen will ask the user to “please take you card back!” and finish processing the transaction. </a:t>
            </a:r>
            <a:r>
              <a:rPr lang="en-US" sz="1200" err="1">
                <a:solidFill>
                  <a:srgbClr val="FF0000"/>
                </a:solidFill>
                <a:latin typeface="Consolas"/>
              </a:rPr>
              <a:t>ejectCard</a:t>
            </a:r>
            <a:r>
              <a:rPr lang="en-US" sz="1200">
                <a:solidFill>
                  <a:srgbClr val="FF0000"/>
                </a:solidFill>
                <a:latin typeface="Consolas"/>
              </a:rPr>
              <a:t>() </a:t>
            </a:r>
            <a:r>
              <a:rPr lang="en-US" sz="1200">
                <a:latin typeface="Bahnschrift Light SemiCondensed"/>
              </a:rPr>
              <a:t>Actor will know that the transaction is finished once the screen displays a checkmark and a statement saying, “Thank you for conducting business with Montana State Bank!” </a:t>
            </a:r>
            <a:endParaRPr lang="en-US" sz="1200">
              <a:solidFill>
                <a:srgbClr val="FF0000"/>
              </a:solidFill>
              <a:latin typeface="Consolas"/>
            </a:endParaRPr>
          </a:p>
        </p:txBody>
      </p:sp>
    </p:spTree>
    <p:extLst>
      <p:ext uri="{BB962C8B-B14F-4D97-AF65-F5344CB8AC3E}">
        <p14:creationId xmlns:p14="http://schemas.microsoft.com/office/powerpoint/2010/main" val="1699028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500" y="204554"/>
            <a:ext cx="10058400" cy="776522"/>
          </a:xfrm>
        </p:spPr>
        <p:txBody>
          <a:bodyPr>
            <a:normAutofit fontScale="90000"/>
          </a:bodyPr>
          <a:lstStyle/>
          <a:p>
            <a:pPr algn="r"/>
            <a:r>
              <a:rPr lang="en-US">
                <a:solidFill>
                  <a:srgbClr val="D9181F"/>
                </a:solidFill>
                <a:latin typeface="Bahnschrift SemiBold SemiConden" panose="020B0502040204020203" pitchFamily="34" charset="0"/>
              </a:rPr>
              <a:t>Deposit</a:t>
            </a:r>
            <a:br>
              <a:rPr lang="en-US">
                <a:solidFill>
                  <a:srgbClr val="D9181F"/>
                </a:solidFill>
              </a:rPr>
            </a:br>
            <a:r>
              <a:rPr lang="en-US" sz="3600">
                <a:solidFill>
                  <a:srgbClr val="D9181F"/>
                </a:solidFill>
                <a:latin typeface="Bahnschrift Light SemiCondensed" panose="020B0502040204020203" pitchFamily="34" charset="0"/>
              </a:rPr>
              <a:t>Use Case Description</a:t>
            </a:r>
            <a:endParaRPr lang="en-US" sz="4400">
              <a:solidFill>
                <a:srgbClr val="D9181F"/>
              </a:solidFill>
              <a:latin typeface="Bahnschrift Light SemiCondensed" panose="020B0502040204020203" pitchFamily="34" charset="0"/>
            </a:endParaRPr>
          </a:p>
        </p:txBody>
      </p:sp>
      <p:sp>
        <p:nvSpPr>
          <p:cNvPr id="3" name="Content Placeholder 2"/>
          <p:cNvSpPr>
            <a:spLocks noGrp="1"/>
          </p:cNvSpPr>
          <p:nvPr>
            <p:ph idx="1"/>
          </p:nvPr>
        </p:nvSpPr>
        <p:spPr>
          <a:xfrm>
            <a:off x="944350" y="776054"/>
            <a:ext cx="10414049" cy="5867317"/>
          </a:xfrm>
        </p:spPr>
        <p:txBody>
          <a:bodyPr vert="horz" lIns="91440" tIns="45720" rIns="91440" bIns="45720" rtlCol="0" anchor="t">
            <a:noAutofit/>
          </a:bodyPr>
          <a:lstStyle/>
          <a:p>
            <a:pPr marL="0" indent="0">
              <a:buNone/>
            </a:pPr>
            <a:r>
              <a:rPr lang="en-US" sz="1200" u="sng">
                <a:latin typeface="Bahnschrift Light SemiCondensed"/>
                <a:cs typeface="Mongolian Baiti"/>
              </a:rPr>
              <a:t>Dialog(cont’d)</a:t>
            </a:r>
            <a:r>
              <a:rPr lang="en-US" sz="1200">
                <a:latin typeface="Bahnschrift Light SemiCondensed"/>
                <a:cs typeface="Mongolian Baiti"/>
              </a:rPr>
              <a:t>:</a:t>
            </a:r>
          </a:p>
          <a:p>
            <a:pPr>
              <a:buFont typeface="Calibri" panose="020F0502020204030204" pitchFamily="34" charset="0"/>
              <a:buChar char="-"/>
            </a:pPr>
            <a:r>
              <a:rPr lang="en-US" sz="1200">
                <a:latin typeface="Bahnschrift Light SemiCondensed"/>
              </a:rPr>
              <a:t>If check is selected and actor is MSB non-preferred customer or non MSB customer, a screen will appear with the following message, “Ensure all information on the check is correct, and signature is on the back where it’s required.” After that, the user can then proceed to insert their check. </a:t>
            </a:r>
            <a:r>
              <a:rPr lang="en-US" sz="1200" err="1">
                <a:solidFill>
                  <a:srgbClr val="FF0000"/>
                </a:solidFill>
                <a:latin typeface="Bahnschrift Light SemiCondensed"/>
              </a:rPr>
              <a:t>scanChk</a:t>
            </a:r>
            <a:r>
              <a:rPr lang="en-US" sz="1200">
                <a:solidFill>
                  <a:srgbClr val="FF0000"/>
                </a:solidFill>
                <a:latin typeface="Bahnschrift Light SemiCondensed"/>
              </a:rPr>
              <a:t>()</a:t>
            </a:r>
            <a:r>
              <a:rPr lang="en-US" sz="1200">
                <a:solidFill>
                  <a:srgbClr val="FF0000"/>
                </a:solidFill>
                <a:latin typeface="Consolas"/>
              </a:rPr>
              <a:t> </a:t>
            </a:r>
            <a:r>
              <a:rPr lang="en-US" sz="1200">
                <a:latin typeface="Bahnschrift Light SemiCondensed"/>
              </a:rPr>
              <a:t>The ATM will ask for confirmation if the inserted amount is correct. </a:t>
            </a:r>
            <a:r>
              <a:rPr lang="en-US" sz="1200" err="1">
                <a:solidFill>
                  <a:srgbClr val="FF0000"/>
                </a:solidFill>
                <a:latin typeface="Bahnschrift Light SemiCondensed"/>
              </a:rPr>
              <a:t>c</a:t>
            </a:r>
            <a:r>
              <a:rPr lang="en-US" sz="1200" err="1">
                <a:solidFill>
                  <a:srgbClr val="FF0000"/>
                </a:solidFill>
                <a:latin typeface="Consolas"/>
              </a:rPr>
              <a:t>onfirmSCRN</a:t>
            </a:r>
            <a:r>
              <a:rPr lang="en-US" sz="1200">
                <a:solidFill>
                  <a:srgbClr val="FF0000"/>
                </a:solidFill>
                <a:latin typeface="Consolas"/>
              </a:rPr>
              <a:t>() </a:t>
            </a:r>
            <a:r>
              <a:rPr lang="en-US" sz="1200">
                <a:latin typeface="Bahnschrift Light SemiCondensed"/>
              </a:rPr>
              <a:t>A notice will appear explaining there will be a 3-day hold placed on their check and a screen will appear asking how they would like their receipt printed out</a:t>
            </a:r>
            <a:r>
              <a:rPr lang="en-US" sz="1200">
                <a:latin typeface="Consolas"/>
              </a:rPr>
              <a:t>.</a:t>
            </a:r>
            <a:r>
              <a:rPr lang="en-US" sz="1200">
                <a:solidFill>
                  <a:srgbClr val="FF0000"/>
                </a:solidFill>
                <a:latin typeface="Consolas"/>
              </a:rPr>
              <a:t> receipt()</a:t>
            </a:r>
            <a:r>
              <a:rPr lang="en-US" sz="1200">
                <a:solidFill>
                  <a:srgbClr val="FF0000"/>
                </a:solidFill>
                <a:latin typeface="Bahnschrift Light SemiCondensed"/>
              </a:rPr>
              <a:t> </a:t>
            </a:r>
            <a:r>
              <a:rPr lang="en-US" sz="1200">
                <a:latin typeface="Bahnschrift Light SemiCondensed"/>
              </a:rPr>
              <a:t>Whether it be on paper, email, or none. If the Actor selects paper, a receipt will be printed out with the available balance and the current balance on the account, whether it’s checking, savings, or money market account. </a:t>
            </a:r>
            <a:r>
              <a:rPr lang="en-US" sz="1200" err="1">
                <a:solidFill>
                  <a:srgbClr val="FF0000"/>
                </a:solidFill>
                <a:latin typeface="Consolas"/>
              </a:rPr>
              <a:t>toPrint</a:t>
            </a:r>
            <a:r>
              <a:rPr lang="en-US" sz="1200">
                <a:solidFill>
                  <a:srgbClr val="FF0000"/>
                </a:solidFill>
                <a:latin typeface="Consolas"/>
              </a:rPr>
              <a:t>() </a:t>
            </a:r>
            <a:r>
              <a:rPr lang="en-US" sz="1200">
                <a:latin typeface="Bahnschrift Light SemiCondensed"/>
              </a:rPr>
              <a:t>If email is selected, a receipt will be sent to the customer’s email account with available balance, current balance, or money market account balance. If the users to</a:t>
            </a:r>
            <a:r>
              <a:rPr lang="en-US" sz="1200">
                <a:solidFill>
                  <a:srgbClr val="000000"/>
                </a:solidFill>
                <a:latin typeface="Bahnschrift Light SemiCondensed"/>
              </a:rPr>
              <a:t> not have a receipt either they can choose to. </a:t>
            </a:r>
            <a:r>
              <a:rPr lang="en-US" sz="1200" err="1">
                <a:solidFill>
                  <a:srgbClr val="FF0000"/>
                </a:solidFill>
                <a:latin typeface="Consolas"/>
              </a:rPr>
              <a:t>toEmail</a:t>
            </a:r>
            <a:r>
              <a:rPr lang="en-US" sz="1200">
                <a:solidFill>
                  <a:srgbClr val="FF0000"/>
                </a:solidFill>
                <a:latin typeface="Consolas"/>
              </a:rPr>
              <a:t>(), </a:t>
            </a:r>
            <a:r>
              <a:rPr lang="en-US" sz="1200" err="1">
                <a:solidFill>
                  <a:srgbClr val="FF0000"/>
                </a:solidFill>
                <a:latin typeface="Consolas"/>
              </a:rPr>
              <a:t>noReceipt</a:t>
            </a:r>
            <a:r>
              <a:rPr lang="en-US" sz="1200">
                <a:solidFill>
                  <a:srgbClr val="FF0000"/>
                </a:solidFill>
                <a:latin typeface="Consolas"/>
              </a:rPr>
              <a:t>()</a:t>
            </a:r>
          </a:p>
          <a:p>
            <a:pPr>
              <a:buFont typeface="Calibri" panose="020F0502020204030204" pitchFamily="34" charset="0"/>
              <a:buChar char="-"/>
            </a:pPr>
            <a:r>
              <a:rPr lang="en-US" sz="1200">
                <a:latin typeface="Bahnschrift Light SemiCondensed"/>
              </a:rPr>
              <a:t>If both are selected, two screens will appear that will ask the user to insert their cash and insert their checks too. Once again if the actor is MSB non-preferred or non MSB, a notice will appear explaining there will be a 3-day hold placed on their check. </a:t>
            </a:r>
            <a:r>
              <a:rPr lang="en-US" sz="1200" err="1">
                <a:solidFill>
                  <a:srgbClr val="FF0000"/>
                </a:solidFill>
                <a:latin typeface="Consolas"/>
              </a:rPr>
              <a:t>insertBills</a:t>
            </a:r>
            <a:r>
              <a:rPr lang="en-US" sz="1200">
                <a:solidFill>
                  <a:srgbClr val="FF0000"/>
                </a:solidFill>
                <a:latin typeface="Consolas"/>
              </a:rPr>
              <a:t>()</a:t>
            </a:r>
            <a:r>
              <a:rPr lang="en-US" sz="1200">
                <a:latin typeface="Bahnschrift Light SemiCondensed"/>
              </a:rPr>
              <a:t>, </a:t>
            </a:r>
            <a:r>
              <a:rPr lang="en-US" sz="1200" err="1">
                <a:solidFill>
                  <a:srgbClr val="FF0000"/>
                </a:solidFill>
                <a:ea typeface="+mn-lt"/>
                <a:cs typeface="+mn-lt"/>
              </a:rPr>
              <a:t>scanChk</a:t>
            </a:r>
            <a:r>
              <a:rPr lang="en-US" sz="1200">
                <a:solidFill>
                  <a:srgbClr val="FF0000"/>
                </a:solidFill>
                <a:ea typeface="+mn-lt"/>
                <a:cs typeface="+mn-lt"/>
              </a:rPr>
              <a:t>()</a:t>
            </a:r>
            <a:r>
              <a:rPr lang="en-US" sz="1200">
                <a:solidFill>
                  <a:srgbClr val="FF0000"/>
                </a:solidFill>
                <a:latin typeface="Consolas"/>
              </a:rPr>
              <a:t> </a:t>
            </a:r>
            <a:r>
              <a:rPr lang="en-US" sz="1200">
                <a:latin typeface="Bahnschrift Light SemiCondensed"/>
              </a:rPr>
              <a:t>Once both forms have been inserted, a third screen will appear for confirmation that the deposited amount is correct. </a:t>
            </a:r>
            <a:r>
              <a:rPr lang="en-US" sz="1200" err="1">
                <a:solidFill>
                  <a:srgbClr val="FF0000"/>
                </a:solidFill>
                <a:latin typeface="Consolas"/>
              </a:rPr>
              <a:t>confirmSCRN</a:t>
            </a:r>
            <a:r>
              <a:rPr lang="en-US" sz="1200">
                <a:solidFill>
                  <a:srgbClr val="FF0000"/>
                </a:solidFill>
                <a:latin typeface="Consolas"/>
              </a:rPr>
              <a:t>() </a:t>
            </a:r>
            <a:r>
              <a:rPr lang="en-US" sz="1200">
                <a:latin typeface="Bahnschrift Light SemiCondensed"/>
              </a:rPr>
              <a:t>If the user selects yes, a screen will appear asking if the user how they would like their receipt printed. There are three options, paper, email, or none. </a:t>
            </a:r>
            <a:r>
              <a:rPr lang="en-US" sz="1200" err="1">
                <a:solidFill>
                  <a:srgbClr val="FF0000"/>
                </a:solidFill>
                <a:latin typeface="Consolas"/>
              </a:rPr>
              <a:t>noReceipt</a:t>
            </a:r>
            <a:r>
              <a:rPr lang="en-US" sz="1200">
                <a:solidFill>
                  <a:srgbClr val="FF0000"/>
                </a:solidFill>
                <a:latin typeface="Consolas"/>
              </a:rPr>
              <a:t>()</a:t>
            </a:r>
          </a:p>
          <a:p>
            <a:pPr>
              <a:buFont typeface="Calibri" panose="020F0502020204030204" pitchFamily="34" charset="0"/>
              <a:buChar char="-"/>
            </a:pPr>
            <a:r>
              <a:rPr lang="en-US" sz="1200">
                <a:latin typeface="Bahnschrift Light SemiCondensed"/>
              </a:rPr>
              <a:t>Based of their selection on how they would like their receipt. </a:t>
            </a:r>
            <a:r>
              <a:rPr lang="en-US" sz="1200" err="1">
                <a:solidFill>
                  <a:srgbClr val="FF0000"/>
                </a:solidFill>
                <a:latin typeface="Consolas"/>
              </a:rPr>
              <a:t>toPrint</a:t>
            </a:r>
            <a:r>
              <a:rPr lang="en-US" sz="1200">
                <a:solidFill>
                  <a:srgbClr val="FF0000"/>
                </a:solidFill>
                <a:latin typeface="Consolas"/>
              </a:rPr>
              <a:t>(), </a:t>
            </a:r>
            <a:r>
              <a:rPr lang="en-US" sz="1200" err="1">
                <a:solidFill>
                  <a:srgbClr val="FF0000"/>
                </a:solidFill>
                <a:latin typeface="Consolas"/>
              </a:rPr>
              <a:t>toEmail</a:t>
            </a:r>
            <a:r>
              <a:rPr lang="en-US" sz="1200">
                <a:solidFill>
                  <a:srgbClr val="FF0000"/>
                </a:solidFill>
                <a:latin typeface="Consolas"/>
              </a:rPr>
              <a:t>(), </a:t>
            </a:r>
            <a:r>
              <a:rPr lang="en-US" sz="1200" err="1">
                <a:solidFill>
                  <a:srgbClr val="FF0000"/>
                </a:solidFill>
                <a:latin typeface="Consolas"/>
              </a:rPr>
              <a:t>noReceipt</a:t>
            </a:r>
            <a:r>
              <a:rPr lang="en-US" sz="1200">
                <a:solidFill>
                  <a:srgbClr val="FF0000"/>
                </a:solidFill>
                <a:latin typeface="Consolas"/>
              </a:rPr>
              <a:t>() </a:t>
            </a:r>
            <a:r>
              <a:rPr lang="en-US" sz="1200">
                <a:latin typeface="Bahnschrift Light SemiCondensed"/>
              </a:rPr>
              <a:t>Actors will be asked if they would like to perform another transaction. </a:t>
            </a:r>
            <a:r>
              <a:rPr lang="en-US" sz="1200" err="1">
                <a:solidFill>
                  <a:srgbClr val="FF0000"/>
                </a:solidFill>
                <a:latin typeface="Consolas"/>
              </a:rPr>
              <a:t>moreTransaction</a:t>
            </a:r>
            <a:r>
              <a:rPr lang="en-US" sz="1200">
                <a:solidFill>
                  <a:srgbClr val="FF0000"/>
                </a:solidFill>
                <a:latin typeface="Consolas"/>
              </a:rPr>
              <a:t>() </a:t>
            </a:r>
            <a:r>
              <a:rPr lang="en-US" sz="1200">
                <a:latin typeface="Bahnschrift Light SemiCondensed"/>
              </a:rPr>
              <a:t>If not, then a message will appear to the user saying, “take your card back!”, and the transaction is processing. </a:t>
            </a:r>
            <a:r>
              <a:rPr lang="en-US" sz="1200" err="1">
                <a:solidFill>
                  <a:srgbClr val="FF0000"/>
                </a:solidFill>
                <a:latin typeface="Consolas"/>
              </a:rPr>
              <a:t>ejectCard</a:t>
            </a:r>
            <a:r>
              <a:rPr lang="en-US" sz="1200">
                <a:solidFill>
                  <a:srgbClr val="FF0000"/>
                </a:solidFill>
                <a:latin typeface="Consolas"/>
              </a:rPr>
              <a:t>() </a:t>
            </a:r>
            <a:r>
              <a:rPr lang="en-US" sz="1200">
                <a:latin typeface="Bahnschrift Light SemiCondensed"/>
              </a:rPr>
              <a:t>After that, the user will know the transaction was processed with a sound and a thank you message from MSB for conducting their financial transaction today.</a:t>
            </a:r>
            <a:endParaRPr lang="en-US" sz="1200">
              <a:solidFill>
                <a:srgbClr val="FF0000"/>
              </a:solidFill>
              <a:latin typeface="Bahnschrift Light SemiCondensed"/>
            </a:endParaRPr>
          </a:p>
        </p:txBody>
      </p:sp>
    </p:spTree>
    <p:extLst>
      <p:ext uri="{BB962C8B-B14F-4D97-AF65-F5344CB8AC3E}">
        <p14:creationId xmlns:p14="http://schemas.microsoft.com/office/powerpoint/2010/main" val="3326993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500" y="204553"/>
            <a:ext cx="10180850" cy="1100371"/>
          </a:xfrm>
        </p:spPr>
        <p:txBody>
          <a:bodyPr>
            <a:normAutofit fontScale="90000"/>
          </a:bodyPr>
          <a:lstStyle/>
          <a:p>
            <a:pPr algn="r"/>
            <a:r>
              <a:rPr lang="en-US">
                <a:solidFill>
                  <a:srgbClr val="D9181F"/>
                </a:solidFill>
                <a:latin typeface="Bahnschrift SemiBold SemiConden" panose="020B0502040204020203" pitchFamily="34" charset="0"/>
              </a:rPr>
              <a:t>Deposit</a:t>
            </a:r>
            <a:br>
              <a:rPr lang="en-US">
                <a:solidFill>
                  <a:srgbClr val="D9181F"/>
                </a:solidFill>
              </a:rPr>
            </a:br>
            <a:r>
              <a:rPr lang="en-US" sz="3600">
                <a:solidFill>
                  <a:srgbClr val="D9181F"/>
                </a:solidFill>
                <a:latin typeface="Bahnschrift Light SemiCondensed" panose="020B0502040204020203" pitchFamily="34" charset="0"/>
              </a:rPr>
              <a:t>Use Case Description</a:t>
            </a:r>
            <a:endParaRPr lang="en-US" sz="4400">
              <a:solidFill>
                <a:srgbClr val="D9181F"/>
              </a:solidFill>
              <a:latin typeface="Bahnschrift Light SemiCondensed" panose="020B0502040204020203" pitchFamily="34" charset="0"/>
            </a:endParaRPr>
          </a:p>
        </p:txBody>
      </p:sp>
      <p:sp>
        <p:nvSpPr>
          <p:cNvPr id="3" name="Content Placeholder 2"/>
          <p:cNvSpPr>
            <a:spLocks noGrp="1"/>
          </p:cNvSpPr>
          <p:nvPr>
            <p:ph idx="1"/>
          </p:nvPr>
        </p:nvSpPr>
        <p:spPr>
          <a:xfrm>
            <a:off x="601450" y="981077"/>
            <a:ext cx="10799975" cy="5869914"/>
          </a:xfrm>
        </p:spPr>
        <p:txBody>
          <a:bodyPr vert="horz" lIns="91440" tIns="45720" rIns="91440" bIns="45720" rtlCol="0" anchor="t">
            <a:noAutofit/>
          </a:bodyPr>
          <a:lstStyle/>
          <a:p>
            <a:pPr marL="0" indent="0">
              <a:buNone/>
            </a:pPr>
            <a:r>
              <a:rPr lang="en-US" sz="1200" u="sng">
                <a:latin typeface="Bahnschrift SemiBold SemiConden"/>
                <a:cs typeface="Mongolian Baiti"/>
              </a:rPr>
              <a:t>Dialog(cont’d)</a:t>
            </a:r>
            <a:r>
              <a:rPr lang="en-US" sz="1200">
                <a:latin typeface="Bahnschrift SemiBold SemiConden"/>
                <a:cs typeface="Mongolian Baiti"/>
              </a:rPr>
              <a:t>:</a:t>
            </a:r>
          </a:p>
          <a:p>
            <a:pPr>
              <a:buFont typeface="Calibri" panose="020F0502020204030204" pitchFamily="34" charset="0"/>
              <a:buChar char="-"/>
            </a:pPr>
            <a:r>
              <a:rPr lang="en-US" sz="1200">
                <a:latin typeface="Bahnschrift Light SemiCondensed"/>
              </a:rPr>
              <a:t>If email is chosen, machine will display the current email, and if it’s correct, then a receipt will be sent to that email. </a:t>
            </a:r>
            <a:r>
              <a:rPr lang="en-US" sz="1200" err="1">
                <a:solidFill>
                  <a:srgbClr val="FF0000"/>
                </a:solidFill>
                <a:latin typeface="Consolas"/>
              </a:rPr>
              <a:t>confirmEmail</a:t>
            </a:r>
            <a:r>
              <a:rPr lang="en-US" sz="1200">
                <a:solidFill>
                  <a:srgbClr val="FF0000"/>
                </a:solidFill>
                <a:latin typeface="Consolas"/>
              </a:rPr>
              <a:t>() </a:t>
            </a:r>
            <a:r>
              <a:rPr lang="en-US" sz="1200">
                <a:latin typeface="Bahnschrift Light SemiCondensed"/>
              </a:rPr>
              <a:t>If that email is not correct, then the user will be presented with a screen asking if they would like to input another email. </a:t>
            </a:r>
            <a:r>
              <a:rPr lang="en-US" sz="1200" err="1">
                <a:solidFill>
                  <a:srgbClr val="FF0000"/>
                </a:solidFill>
                <a:latin typeface="Consolas"/>
              </a:rPr>
              <a:t>inputEmail</a:t>
            </a:r>
            <a:r>
              <a:rPr lang="en-US" sz="1200">
                <a:solidFill>
                  <a:srgbClr val="FF0000"/>
                </a:solidFill>
                <a:latin typeface="Consolas"/>
              </a:rPr>
              <a:t>() </a:t>
            </a:r>
            <a:r>
              <a:rPr lang="en-US" sz="1200">
                <a:latin typeface="Bahnschrift Light SemiCondensed"/>
              </a:rPr>
              <a:t>Once the email has been inputted, the customer will confirm, and the transaction will begin. An email receipt with available balance, current balance, or money market account balance. </a:t>
            </a:r>
            <a:r>
              <a:rPr lang="en-US" sz="1200" err="1">
                <a:solidFill>
                  <a:srgbClr val="FF0000"/>
                </a:solidFill>
                <a:latin typeface="Consolas"/>
              </a:rPr>
              <a:t>toEmail</a:t>
            </a:r>
            <a:r>
              <a:rPr lang="en-US" sz="1200">
                <a:solidFill>
                  <a:srgbClr val="FF0000"/>
                </a:solidFill>
                <a:latin typeface="Consolas"/>
              </a:rPr>
              <a:t>() </a:t>
            </a:r>
            <a:r>
              <a:rPr lang="en-US" sz="1200">
                <a:latin typeface="Bahnschrift Light SemiCondensed"/>
              </a:rPr>
              <a:t>Another screen will appear asking if they want to do another transaction. </a:t>
            </a:r>
            <a:r>
              <a:rPr lang="en-US" sz="1200" err="1">
                <a:solidFill>
                  <a:srgbClr val="FF0000"/>
                </a:solidFill>
                <a:latin typeface="Consolas"/>
              </a:rPr>
              <a:t>moreTransaction</a:t>
            </a:r>
            <a:r>
              <a:rPr lang="en-US" sz="1200">
                <a:solidFill>
                  <a:srgbClr val="FF0000"/>
                </a:solidFill>
                <a:latin typeface="Consolas"/>
              </a:rPr>
              <a:t>() </a:t>
            </a:r>
            <a:r>
              <a:rPr lang="en-US" sz="1200">
                <a:latin typeface="Bahnschrift Light SemiCondensed"/>
              </a:rPr>
              <a:t>If not, then the user will be prompted to “take you card back!” </a:t>
            </a:r>
            <a:r>
              <a:rPr lang="en-US" sz="1200" err="1">
                <a:solidFill>
                  <a:srgbClr val="FF0000"/>
                </a:solidFill>
                <a:latin typeface="Consolas"/>
              </a:rPr>
              <a:t>ejectCard</a:t>
            </a:r>
            <a:r>
              <a:rPr lang="en-US" sz="1200">
                <a:solidFill>
                  <a:srgbClr val="FF0000"/>
                </a:solidFill>
                <a:latin typeface="Consolas"/>
              </a:rPr>
              <a:t>() </a:t>
            </a:r>
            <a:r>
              <a:rPr lang="en-US" sz="1200">
                <a:latin typeface="Bahnschrift Light SemiCondensed"/>
              </a:rPr>
              <a:t>ATM will play a noise and display a “Thank you message for conducting business with MSB today!”</a:t>
            </a:r>
            <a:endParaRPr lang="en-US" sz="1200">
              <a:solidFill>
                <a:srgbClr val="FF0000"/>
              </a:solidFill>
              <a:latin typeface="Bahnschrift Light SemiCondensed"/>
            </a:endParaRPr>
          </a:p>
          <a:p>
            <a:pPr>
              <a:buFont typeface="Calibri" panose="020F0502020204030204" pitchFamily="34" charset="0"/>
              <a:buChar char="-"/>
            </a:pPr>
            <a:r>
              <a:rPr lang="en-US" sz="1200">
                <a:latin typeface="Bahnschrift Light SemiCondensed"/>
              </a:rPr>
              <a:t>An ‘X’ will appear if any problems occurred during the transaction and record all diagnosis data labeled with the timestamp for easy troubleshooting and diagnosis for System Administrator. The actor is given an easy to understand short message if problem is related to their account.</a:t>
            </a:r>
            <a:endParaRPr lang="en-US" sz="1200">
              <a:solidFill>
                <a:srgbClr val="FF0000"/>
              </a:solidFill>
              <a:latin typeface="Consolas"/>
            </a:endParaRPr>
          </a:p>
          <a:p>
            <a:pPr>
              <a:buFont typeface="Calibri" panose="020F0502020204030204" pitchFamily="34" charset="0"/>
              <a:buChar char="-"/>
            </a:pPr>
            <a:r>
              <a:rPr lang="en-US" sz="1200">
                <a:latin typeface="Bahnschrift Light SemiCondensed"/>
              </a:rPr>
              <a:t>If any critical error is triggered, an error code is generated shown to the Actor and prompts the bank admin. This process would eject the ATM card as well as stop all the transactions. </a:t>
            </a:r>
            <a:r>
              <a:rPr lang="en-US" sz="1200" err="1">
                <a:solidFill>
                  <a:srgbClr val="FF0000"/>
                </a:solidFill>
                <a:latin typeface="Consolas"/>
              </a:rPr>
              <a:t>ejectCard</a:t>
            </a:r>
            <a:r>
              <a:rPr lang="en-US" sz="1200">
                <a:solidFill>
                  <a:srgbClr val="FF0000"/>
                </a:solidFill>
                <a:latin typeface="Consolas"/>
              </a:rPr>
              <a:t>() </a:t>
            </a:r>
            <a:r>
              <a:rPr lang="en-US" sz="1200">
                <a:latin typeface="Bahnschrift Light SemiCondensed"/>
              </a:rPr>
              <a:t>As well as would require an admin to diagnosis the issue and indicate that the ATM is not in a full functioning condition to other customers who want to use the ATM. Also, it will disable all functionalities of ATM. </a:t>
            </a:r>
            <a:endParaRPr lang="en-US" sz="1200">
              <a:solidFill>
                <a:srgbClr val="FF0000"/>
              </a:solidFill>
              <a:latin typeface="Consolas"/>
            </a:endParaRPr>
          </a:p>
        </p:txBody>
      </p:sp>
    </p:spTree>
    <p:extLst>
      <p:ext uri="{BB962C8B-B14F-4D97-AF65-F5344CB8AC3E}">
        <p14:creationId xmlns:p14="http://schemas.microsoft.com/office/powerpoint/2010/main" val="1215629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1200" y="1099127"/>
            <a:ext cx="10926618" cy="1505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EBAAA434-7B0F-4D62-AD3C-D15B2557DB08}"/>
              </a:ext>
            </a:extLst>
          </p:cNvPr>
          <p:cNvSpPr>
            <a:spLocks noGrp="1"/>
          </p:cNvSpPr>
          <p:nvPr>
            <p:ph type="title"/>
          </p:nvPr>
        </p:nvSpPr>
        <p:spPr>
          <a:xfrm>
            <a:off x="1097280" y="3810"/>
            <a:ext cx="10058400" cy="1450757"/>
          </a:xfrm>
        </p:spPr>
        <p:txBody>
          <a:bodyPr>
            <a:normAutofit/>
          </a:bodyPr>
          <a:lstStyle/>
          <a:p>
            <a:r>
              <a:rPr lang="en-US" sz="4000">
                <a:solidFill>
                  <a:srgbClr val="D9181F"/>
                </a:solidFill>
                <a:latin typeface="Bahnschrift SemiBold SemiConden" panose="020B0502040204020203" pitchFamily="34" charset="0"/>
              </a:rPr>
              <a:t>Deposit – Use Case Description</a:t>
            </a:r>
          </a:p>
        </p:txBody>
      </p:sp>
      <p:sp>
        <p:nvSpPr>
          <p:cNvPr id="3" name="Content Placeholder 2">
            <a:extLst>
              <a:ext uri="{FF2B5EF4-FFF2-40B4-BE49-F238E27FC236}">
                <a16:creationId xmlns:a16="http://schemas.microsoft.com/office/drawing/2014/main" id="{F1F3ACA5-6189-4DA8-955D-8A2875847FEE}"/>
              </a:ext>
            </a:extLst>
          </p:cNvPr>
          <p:cNvSpPr>
            <a:spLocks noGrp="1"/>
          </p:cNvSpPr>
          <p:nvPr>
            <p:ph idx="1"/>
          </p:nvPr>
        </p:nvSpPr>
        <p:spPr>
          <a:xfrm>
            <a:off x="1097280" y="1454567"/>
            <a:ext cx="10058400" cy="4574540"/>
          </a:xfrm>
        </p:spPr>
        <p:txBody>
          <a:bodyPr vert="horz" lIns="91440" tIns="45720" rIns="91440" bIns="45720" rtlCol="0" anchor="t">
            <a:normAutofit/>
          </a:bodyPr>
          <a:lstStyle/>
          <a:p>
            <a:pPr marL="0" indent="0">
              <a:buNone/>
            </a:pPr>
            <a:r>
              <a:rPr lang="en-US" sz="1200" u="sng">
                <a:latin typeface="Bahnschrift SemiBold SemiConden"/>
                <a:cs typeface="Mongolian Baiti"/>
              </a:rPr>
              <a:t>Post-Conditions:</a:t>
            </a:r>
          </a:p>
          <a:p>
            <a:pPr>
              <a:buFont typeface="Mongolian Baiti" panose="03000500000000000000" pitchFamily="66" charset="0"/>
              <a:buChar char="-"/>
            </a:pPr>
            <a:r>
              <a:rPr lang="en-US" sz="1200">
                <a:latin typeface="Bahnschrift Light SemiCondensed"/>
                <a:cs typeface="Mongolian Baiti"/>
              </a:rPr>
              <a:t>User can leave the  ATM once a noise has been played indicating that the transaction was processed successfully.</a:t>
            </a:r>
          </a:p>
        </p:txBody>
      </p:sp>
    </p:spTree>
    <p:extLst>
      <p:ext uri="{BB962C8B-B14F-4D97-AF65-F5344CB8AC3E}">
        <p14:creationId xmlns:p14="http://schemas.microsoft.com/office/powerpoint/2010/main" val="3330882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06237" y="0"/>
            <a:ext cx="8979526" cy="6858000"/>
          </a:xfrm>
          <a:prstGeom prst="rect">
            <a:avLst/>
          </a:prstGeom>
        </p:spPr>
      </p:pic>
    </p:spTree>
    <p:extLst>
      <p:ext uri="{BB962C8B-B14F-4D97-AF65-F5344CB8AC3E}">
        <p14:creationId xmlns:p14="http://schemas.microsoft.com/office/powerpoint/2010/main" val="4082053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32879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206" y="785090"/>
            <a:ext cx="11574450" cy="2096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AAA434-7B0F-4D62-AD3C-D15B2557DB08}"/>
              </a:ext>
            </a:extLst>
          </p:cNvPr>
          <p:cNvSpPr>
            <a:spLocks noGrp="1"/>
          </p:cNvSpPr>
          <p:nvPr>
            <p:ph type="title"/>
          </p:nvPr>
        </p:nvSpPr>
        <p:spPr>
          <a:xfrm>
            <a:off x="2232146" y="122309"/>
            <a:ext cx="9833548" cy="1325563"/>
          </a:xfrm>
        </p:spPr>
        <p:txBody>
          <a:bodyPr>
            <a:normAutofit/>
          </a:bodyPr>
          <a:lstStyle/>
          <a:p>
            <a:pPr algn="r"/>
            <a:r>
              <a:rPr lang="en-US" sz="4000">
                <a:solidFill>
                  <a:srgbClr val="D9181F"/>
                </a:solidFill>
                <a:latin typeface="Bahnschrift SemiBold SemiConden" panose="020B0502040204020203" pitchFamily="34" charset="0"/>
              </a:rPr>
              <a:t>Withdrawal </a:t>
            </a:r>
            <a:br>
              <a:rPr lang="en-US" sz="4000">
                <a:solidFill>
                  <a:srgbClr val="D9181F"/>
                </a:solidFill>
                <a:latin typeface="Bahnschrift SemiBold SemiConden" panose="020B0502040204020203" pitchFamily="34" charset="0"/>
              </a:rPr>
            </a:br>
            <a:r>
              <a:rPr lang="en-US" sz="3200">
                <a:solidFill>
                  <a:srgbClr val="D9181F"/>
                </a:solidFill>
                <a:latin typeface="Bahnschrift Light SemiCondensed" panose="020B0502040204020203" pitchFamily="34" charset="0"/>
              </a:rPr>
              <a:t>Use Case Description</a:t>
            </a:r>
          </a:p>
        </p:txBody>
      </p:sp>
      <p:sp>
        <p:nvSpPr>
          <p:cNvPr id="3" name="Content Placeholder 2">
            <a:extLst>
              <a:ext uri="{FF2B5EF4-FFF2-40B4-BE49-F238E27FC236}">
                <a16:creationId xmlns:a16="http://schemas.microsoft.com/office/drawing/2014/main" id="{3E14EE39-F97D-4A98-8335-AD971E095846}"/>
              </a:ext>
            </a:extLst>
          </p:cNvPr>
          <p:cNvSpPr>
            <a:spLocks noGrp="1"/>
          </p:cNvSpPr>
          <p:nvPr>
            <p:ph idx="1"/>
          </p:nvPr>
        </p:nvSpPr>
        <p:spPr>
          <a:xfrm>
            <a:off x="553667" y="473783"/>
            <a:ext cx="10815527" cy="6389649"/>
          </a:xfrm>
        </p:spPr>
        <p:txBody>
          <a:bodyPr vert="horz" lIns="91440" tIns="45720" rIns="91440" bIns="45720" rtlCol="0" anchor="t">
            <a:noAutofit/>
          </a:bodyPr>
          <a:lstStyle/>
          <a:p>
            <a:pPr marL="0" indent="0">
              <a:lnSpc>
                <a:spcPct val="120000"/>
              </a:lnSpc>
              <a:spcBef>
                <a:spcPts val="0"/>
              </a:spcBef>
              <a:buClr>
                <a:schemeClr val="bg1"/>
              </a:buClr>
              <a:buNone/>
            </a:pPr>
            <a:r>
              <a:rPr lang="en-US" sz="1200" u="sng">
                <a:latin typeface="Bahnschrift SemiBold SemiConden"/>
                <a:cs typeface="Mongolian Baiti"/>
              </a:rPr>
              <a:t>Name</a:t>
            </a:r>
            <a:r>
              <a:rPr lang="en-US" sz="1200">
                <a:latin typeface="Bahnschrift SemiBold SemiConden"/>
                <a:cs typeface="Mongolian Baiti"/>
              </a:rPr>
              <a:t>: </a:t>
            </a:r>
            <a:r>
              <a:rPr lang="en-US" sz="1200">
                <a:latin typeface="Bahnschrift Light SemiCondensed"/>
                <a:cs typeface="Mongolian Baiti"/>
              </a:rPr>
              <a:t>Withdrawal</a:t>
            </a:r>
            <a:endParaRPr lang="en-US" sz="1200">
              <a:solidFill>
                <a:schemeClr val="tx1"/>
              </a:solidFill>
              <a:latin typeface="Bahnschrift Light SemiCondensed"/>
              <a:cs typeface="Mongolian Baiti"/>
            </a:endParaRPr>
          </a:p>
          <a:p>
            <a:pPr marL="0" indent="0">
              <a:lnSpc>
                <a:spcPct val="120000"/>
              </a:lnSpc>
              <a:spcBef>
                <a:spcPts val="0"/>
              </a:spcBef>
              <a:buNone/>
            </a:pPr>
            <a:r>
              <a:rPr lang="en-US" sz="1200" u="sng">
                <a:latin typeface="Bahnschrift SemiBold SemiConden"/>
                <a:cs typeface="Mongolian Baiti"/>
              </a:rPr>
              <a:t>Author</a:t>
            </a:r>
            <a:r>
              <a:rPr lang="en-US" sz="1200">
                <a:latin typeface="Bahnschrift SemiBold SemiConden"/>
                <a:cs typeface="Mongolian Baiti"/>
              </a:rPr>
              <a:t>: </a:t>
            </a:r>
            <a:r>
              <a:rPr lang="en-US" sz="1200">
                <a:latin typeface="Bahnschrift Light SemiCondensed"/>
                <a:cs typeface="Mongolian Baiti"/>
              </a:rPr>
              <a:t>Kefin Sajan and Jesus Toxtle</a:t>
            </a:r>
          </a:p>
          <a:p>
            <a:pPr marL="0" indent="0">
              <a:lnSpc>
                <a:spcPct val="120000"/>
              </a:lnSpc>
              <a:spcBef>
                <a:spcPts val="0"/>
              </a:spcBef>
              <a:buNone/>
            </a:pPr>
            <a:r>
              <a:rPr lang="en-US" sz="1200" u="sng">
                <a:latin typeface="Bahnschrift SemiBold SemiConden"/>
                <a:cs typeface="Mongolian Baiti"/>
              </a:rPr>
              <a:t>Last Update</a:t>
            </a:r>
            <a:r>
              <a:rPr lang="en-US" sz="1200">
                <a:latin typeface="Bahnschrift SemiBold SemiConden"/>
                <a:cs typeface="Mongolian Baiti"/>
              </a:rPr>
              <a:t>: </a:t>
            </a:r>
            <a:r>
              <a:rPr lang="en-US" sz="1200">
                <a:latin typeface="Bahnschrift Light SemiCondensed"/>
                <a:cs typeface="Mongolian Baiti"/>
              </a:rPr>
              <a:t>11/13/2019</a:t>
            </a:r>
          </a:p>
          <a:p>
            <a:pPr marL="0" indent="0">
              <a:lnSpc>
                <a:spcPct val="120000"/>
              </a:lnSpc>
              <a:spcBef>
                <a:spcPts val="0"/>
              </a:spcBef>
              <a:buNone/>
            </a:pPr>
            <a:r>
              <a:rPr lang="en-US" sz="1200" u="sng">
                <a:latin typeface="Bahnschrift SemiBold SemiConden"/>
                <a:cs typeface="Mongolian Baiti"/>
              </a:rPr>
              <a:t>Pre-conditions</a:t>
            </a:r>
            <a:r>
              <a:rPr lang="en-US" sz="1200">
                <a:latin typeface="Bahnschrift SemiBold SemiConden"/>
                <a:cs typeface="Mongolian Baiti"/>
              </a:rPr>
              <a:t>: </a:t>
            </a:r>
            <a:endParaRPr lang="en-US" sz="1200">
              <a:latin typeface="Bahnschrift SemiBold SemiConden" panose="020B0502040204020203" pitchFamily="34" charset="0"/>
              <a:cs typeface="Mongolian Baiti" panose="03000500000000000000" pitchFamily="66" charset="0"/>
            </a:endParaRPr>
          </a:p>
          <a:p>
            <a:pPr>
              <a:spcBef>
                <a:spcPts val="0"/>
              </a:spcBef>
              <a:buFont typeface="Mongolian Baiti" panose="03000500000000000000" pitchFamily="66" charset="0"/>
              <a:buChar char="-"/>
            </a:pPr>
            <a:r>
              <a:rPr lang="en-US" sz="1200">
                <a:latin typeface="Bahnschrift Light SemiCondensed"/>
              </a:rPr>
              <a:t>The user (preferred MSB customer, non-preferred MSB customer, non-MSB customer, and MSB system administrator already have their own ATM card. </a:t>
            </a:r>
            <a:r>
              <a:rPr lang="en-US" sz="1200">
                <a:solidFill>
                  <a:srgbClr val="FF0000"/>
                </a:solidFill>
                <a:ea typeface="+mn-lt"/>
                <a:cs typeface="+mn-lt"/>
              </a:rPr>
              <a:t>validated(status),</a:t>
            </a:r>
            <a:r>
              <a:rPr lang="en-US" sz="1200">
                <a:solidFill>
                  <a:srgbClr val="FF0000"/>
                </a:solidFill>
                <a:latin typeface="Calibri"/>
                <a:cs typeface="Calibri"/>
              </a:rPr>
              <a:t> </a:t>
            </a:r>
            <a:r>
              <a:rPr lang="en-US" sz="1200" err="1">
                <a:solidFill>
                  <a:srgbClr val="FF0000"/>
                </a:solidFill>
                <a:ea typeface="+mn-lt"/>
                <a:cs typeface="+mn-lt"/>
              </a:rPr>
              <a:t>displayPreferSCRN</a:t>
            </a:r>
            <a:r>
              <a:rPr lang="en-US" sz="1200">
                <a:solidFill>
                  <a:srgbClr val="FF0000"/>
                </a:solidFill>
                <a:ea typeface="+mn-lt"/>
                <a:cs typeface="+mn-lt"/>
              </a:rPr>
              <a:t>(), </a:t>
            </a:r>
            <a:r>
              <a:rPr lang="en-US" sz="1200" err="1">
                <a:solidFill>
                  <a:srgbClr val="FF0000"/>
                </a:solidFill>
                <a:ea typeface="+mn-lt"/>
                <a:cs typeface="+mn-lt"/>
              </a:rPr>
              <a:t>displayNONPreferSCRN</a:t>
            </a:r>
            <a:r>
              <a:rPr lang="en-US" sz="1200">
                <a:solidFill>
                  <a:srgbClr val="FF0000"/>
                </a:solidFill>
                <a:ea typeface="+mn-lt"/>
                <a:cs typeface="+mn-lt"/>
              </a:rPr>
              <a:t>(), </a:t>
            </a:r>
            <a:r>
              <a:rPr lang="en-US" sz="1200" err="1">
                <a:solidFill>
                  <a:srgbClr val="FF0000"/>
                </a:solidFill>
                <a:ea typeface="+mn-lt"/>
                <a:cs typeface="+mn-lt"/>
              </a:rPr>
              <a:t>displaySYSAdminSCRN</a:t>
            </a:r>
            <a:r>
              <a:rPr lang="en-US" sz="1200">
                <a:solidFill>
                  <a:srgbClr val="FF0000"/>
                </a:solidFill>
                <a:ea typeface="+mn-lt"/>
                <a:cs typeface="+mn-lt"/>
              </a:rPr>
              <a:t>(),</a:t>
            </a:r>
            <a:r>
              <a:rPr lang="en-US" sz="1200">
                <a:solidFill>
                  <a:srgbClr val="FF0000"/>
                </a:solidFill>
                <a:latin typeface="Calibri"/>
                <a:cs typeface="Calibri"/>
              </a:rPr>
              <a:t> </a:t>
            </a:r>
            <a:r>
              <a:rPr lang="en-US" sz="1200" err="1">
                <a:solidFill>
                  <a:srgbClr val="FF0000"/>
                </a:solidFill>
                <a:ea typeface="+mn-lt"/>
                <a:cs typeface="+mn-lt"/>
              </a:rPr>
              <a:t>displayNONMSBSCRN</a:t>
            </a:r>
            <a:r>
              <a:rPr lang="en-US" sz="1200">
                <a:solidFill>
                  <a:srgbClr val="FF0000"/>
                </a:solidFill>
                <a:ea typeface="+mn-lt"/>
                <a:cs typeface="+mn-lt"/>
              </a:rPr>
              <a:t>()</a:t>
            </a:r>
            <a:r>
              <a:rPr lang="en-US" sz="1200">
                <a:latin typeface="Bahnschrift Light SemiCondensed"/>
              </a:rPr>
              <a:t> Machine must be having all maintenance up to standards and machine must be fully functional to all available user functionalities.</a:t>
            </a:r>
          </a:p>
          <a:p>
            <a:pPr>
              <a:spcBef>
                <a:spcPts val="0"/>
              </a:spcBef>
              <a:buFont typeface="Mongolian Baiti" panose="03000500000000000000" pitchFamily="66" charset="0"/>
              <a:buChar char="-"/>
            </a:pPr>
            <a:r>
              <a:rPr lang="en-US" sz="1200">
                <a:latin typeface="Bahnschrift Light SemiCondensed"/>
              </a:rPr>
              <a:t>Actor must be fully Authenticated, and warnings shown as necessary if actor is categorized as “Non MSB Customer” and agreement.</a:t>
            </a:r>
          </a:p>
          <a:p>
            <a:pPr>
              <a:spcBef>
                <a:spcPts val="0"/>
              </a:spcBef>
              <a:buFont typeface="Mongolian Baiti" panose="03000500000000000000" pitchFamily="66" charset="0"/>
              <a:buChar char="-"/>
            </a:pPr>
            <a:r>
              <a:rPr lang="en-US" sz="1200">
                <a:latin typeface="Bahnschrift Light SemiCondensed"/>
              </a:rPr>
              <a:t>A pause is held upon the user account to prevent deadlock to the given account balance to vary once the ATM is accessing account balance for the withdrawal transaction page.</a:t>
            </a:r>
          </a:p>
          <a:p>
            <a:pPr>
              <a:spcBef>
                <a:spcPts val="0"/>
              </a:spcBef>
              <a:buFont typeface="Mongolian Baiti" panose="03000500000000000000" pitchFamily="66" charset="0"/>
              <a:buChar char="-"/>
            </a:pPr>
            <a:r>
              <a:rPr lang="en-US" sz="1200">
                <a:latin typeface="Bahnschrift Light SemiCondensed"/>
              </a:rPr>
              <a:t>Customer cannot withdraw money if account(s) balance is less than ten dollars and if actor is categorized as MSB Non-Preferred Customer.</a:t>
            </a:r>
          </a:p>
          <a:p>
            <a:pPr>
              <a:spcBef>
                <a:spcPts val="0"/>
              </a:spcBef>
              <a:buFont typeface="Mongolian Baiti" panose="03000500000000000000" pitchFamily="66" charset="0"/>
              <a:buChar char="-"/>
            </a:pPr>
            <a:r>
              <a:rPr lang="en-US" sz="1200">
                <a:latin typeface="Bahnschrift Light SemiCondensed"/>
              </a:rPr>
              <a:t>Customer cannot withdraw money if account balance is less than thirteen dollars and if actor is categorized as Non-MSB customer.</a:t>
            </a:r>
          </a:p>
        </p:txBody>
      </p:sp>
    </p:spTree>
    <p:extLst>
      <p:ext uri="{BB962C8B-B14F-4D97-AF65-F5344CB8AC3E}">
        <p14:creationId xmlns:p14="http://schemas.microsoft.com/office/powerpoint/2010/main" val="1160360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chemeClr val="bg1"/>
          </a:solidFill>
          <a:ln w="73025">
            <a:gradFill flip="none" rotWithShape="1">
              <a:gsLst>
                <a:gs pos="0">
                  <a:srgbClr val="EC7635"/>
                </a:gs>
                <a:gs pos="81000">
                  <a:srgbClr val="D9181F"/>
                </a:gs>
                <a:gs pos="48000">
                  <a:srgbClr val="FFD44A"/>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b="2956"/>
          <a:stretch/>
        </p:blipFill>
        <p:spPr>
          <a:xfrm>
            <a:off x="1688746" y="57961"/>
            <a:ext cx="8814508" cy="6742078"/>
          </a:xfrm>
          <a:prstGeom prst="rect">
            <a:avLst/>
          </a:prstGeom>
          <a:solidFill>
            <a:srgbClr val="FFFFFF">
              <a:shade val="85000"/>
            </a:srgbClr>
          </a:solidFill>
          <a:ln w="88900" cap="sq">
            <a:noFill/>
            <a:miter lim="800000"/>
          </a:ln>
          <a:effectLst/>
        </p:spPr>
      </p:pic>
    </p:spTree>
    <p:extLst>
      <p:ext uri="{BB962C8B-B14F-4D97-AF65-F5344CB8AC3E}">
        <p14:creationId xmlns:p14="http://schemas.microsoft.com/office/powerpoint/2010/main" val="3931280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205" y="785091"/>
            <a:ext cx="11574450" cy="2096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AAA434-7B0F-4D62-AD3C-D15B2557DB08}"/>
              </a:ext>
            </a:extLst>
          </p:cNvPr>
          <p:cNvSpPr>
            <a:spLocks noGrp="1"/>
          </p:cNvSpPr>
          <p:nvPr>
            <p:ph type="title"/>
          </p:nvPr>
        </p:nvSpPr>
        <p:spPr>
          <a:xfrm>
            <a:off x="2222900" y="122309"/>
            <a:ext cx="9833548" cy="1325563"/>
          </a:xfrm>
        </p:spPr>
        <p:txBody>
          <a:bodyPr>
            <a:normAutofit/>
          </a:bodyPr>
          <a:lstStyle/>
          <a:p>
            <a:pPr algn="r"/>
            <a:r>
              <a:rPr lang="en-US" sz="4000">
                <a:solidFill>
                  <a:srgbClr val="D9181F"/>
                </a:solidFill>
                <a:latin typeface="Bahnschrift SemiBold SemiConden" panose="020B0502040204020203" pitchFamily="34" charset="0"/>
              </a:rPr>
              <a:t>Withdrawal </a:t>
            </a:r>
            <a:br>
              <a:rPr lang="en-US" sz="4000">
                <a:solidFill>
                  <a:srgbClr val="D9181F"/>
                </a:solidFill>
                <a:latin typeface="Bahnschrift SemiBold SemiConden" panose="020B0502040204020203" pitchFamily="34" charset="0"/>
              </a:rPr>
            </a:br>
            <a:r>
              <a:rPr lang="en-US" sz="3200">
                <a:solidFill>
                  <a:srgbClr val="D9181F"/>
                </a:solidFill>
                <a:latin typeface="Bahnschrift Light SemiCondensed" panose="020B0502040204020203" pitchFamily="34" charset="0"/>
              </a:rPr>
              <a:t>Use Case Description</a:t>
            </a:r>
          </a:p>
        </p:txBody>
      </p:sp>
      <p:sp>
        <p:nvSpPr>
          <p:cNvPr id="3" name="Content Placeholder 2">
            <a:extLst>
              <a:ext uri="{FF2B5EF4-FFF2-40B4-BE49-F238E27FC236}">
                <a16:creationId xmlns:a16="http://schemas.microsoft.com/office/drawing/2014/main" id="{3E14EE39-F97D-4A98-8335-AD971E095846}"/>
              </a:ext>
            </a:extLst>
          </p:cNvPr>
          <p:cNvSpPr>
            <a:spLocks noGrp="1"/>
          </p:cNvSpPr>
          <p:nvPr>
            <p:ph idx="1"/>
          </p:nvPr>
        </p:nvSpPr>
        <p:spPr>
          <a:xfrm>
            <a:off x="357393" y="1219199"/>
            <a:ext cx="11391262" cy="5809129"/>
          </a:xfrm>
        </p:spPr>
        <p:txBody>
          <a:bodyPr vert="horz" lIns="91440" tIns="45720" rIns="91440" bIns="45720" rtlCol="0" anchor="t">
            <a:noAutofit/>
          </a:bodyPr>
          <a:lstStyle/>
          <a:p>
            <a:pPr marL="0" indent="0">
              <a:spcBef>
                <a:spcPts val="0"/>
              </a:spcBef>
              <a:buClr>
                <a:schemeClr val="bg1"/>
              </a:buClr>
              <a:buNone/>
            </a:pPr>
            <a:r>
              <a:rPr lang="en-US" sz="1200" u="sng">
                <a:latin typeface="Bahnschrift SemiBold SemiConden"/>
                <a:cs typeface="Mongolian Baiti"/>
              </a:rPr>
              <a:t>Dialog</a:t>
            </a:r>
            <a:r>
              <a:rPr lang="en-US" sz="1200">
                <a:latin typeface="Bahnschrift SemiBold SemiConden"/>
                <a:cs typeface="Mongolian Baiti"/>
              </a:rPr>
              <a:t>:</a:t>
            </a:r>
          </a:p>
          <a:p>
            <a:pPr>
              <a:spcBef>
                <a:spcPts val="0"/>
              </a:spcBef>
              <a:buFont typeface="Mongolian Baiti" panose="03000500000000000000" pitchFamily="66" charset="0"/>
              <a:buChar char="-"/>
            </a:pPr>
            <a:r>
              <a:rPr lang="en-US" sz="1200">
                <a:latin typeface="Bahnschrift Light SemiCondensed"/>
              </a:rPr>
              <a:t>A message will notify the actor stating that “Withdrawal will give in multiple of 10 dollars”. The actor is also subject to the limit of withdrawing a maximum of 500 dollars per day. </a:t>
            </a:r>
            <a:r>
              <a:rPr lang="en-US" sz="1200">
                <a:solidFill>
                  <a:srgbClr val="FF0000"/>
                </a:solidFill>
                <a:latin typeface="Consolas"/>
              </a:rPr>
              <a:t> </a:t>
            </a:r>
            <a:r>
              <a:rPr lang="en-US" sz="1200" err="1">
                <a:solidFill>
                  <a:srgbClr val="FF0000"/>
                </a:solidFill>
                <a:latin typeface="Consolas"/>
              </a:rPr>
              <a:t>withdrawalSCRN</a:t>
            </a:r>
            <a:r>
              <a:rPr lang="en-US" sz="1200">
                <a:solidFill>
                  <a:srgbClr val="FF0000"/>
                </a:solidFill>
                <a:latin typeface="Consolas"/>
              </a:rPr>
              <a:t>(), </a:t>
            </a:r>
            <a:r>
              <a:rPr lang="en-US" sz="1200" err="1">
                <a:solidFill>
                  <a:srgbClr val="FF0000"/>
                </a:solidFill>
                <a:ea typeface="+mn-lt"/>
                <a:cs typeface="+mn-lt"/>
              </a:rPr>
              <a:t>rmCash</a:t>
            </a:r>
            <a:r>
              <a:rPr lang="en-US" sz="1200">
                <a:solidFill>
                  <a:srgbClr val="FF0000"/>
                </a:solidFill>
                <a:ea typeface="+mn-lt"/>
                <a:cs typeface="+mn-lt"/>
              </a:rPr>
              <a:t>()</a:t>
            </a:r>
          </a:p>
          <a:p>
            <a:pPr>
              <a:spcBef>
                <a:spcPts val="0"/>
              </a:spcBef>
              <a:buFont typeface="Mongolian Baiti" panose="03000500000000000000" pitchFamily="66" charset="0"/>
              <a:buChar char="-"/>
            </a:pPr>
            <a:r>
              <a:rPr lang="en-US" sz="1200">
                <a:latin typeface="Bahnschrift Light SemiCondensed"/>
              </a:rPr>
              <a:t>One of the many options is to withdraw money. After selecting withdraw money, the actor is presented with another screen to enter the amount of money which the actor would like to withdraw. </a:t>
            </a:r>
            <a:r>
              <a:rPr lang="en-US" sz="1200">
                <a:solidFill>
                  <a:srgbClr val="FF0000"/>
                </a:solidFill>
                <a:latin typeface="Consolas"/>
              </a:rPr>
              <a:t> </a:t>
            </a:r>
            <a:r>
              <a:rPr lang="en-US" sz="1200">
                <a:latin typeface="Bahnschrift Light SemiCondensed"/>
              </a:rPr>
              <a:t>This will aid in the ATM check if there is enough cash on the ATM for the user to withdraw. </a:t>
            </a:r>
            <a:r>
              <a:rPr lang="en-US" sz="1200" err="1">
                <a:solidFill>
                  <a:srgbClr val="FF0000"/>
                </a:solidFill>
                <a:latin typeface="Consolas"/>
              </a:rPr>
              <a:t>rmCash</a:t>
            </a:r>
            <a:r>
              <a:rPr lang="en-US" sz="1200">
                <a:solidFill>
                  <a:srgbClr val="FF0000"/>
                </a:solidFill>
                <a:latin typeface="Consolas"/>
              </a:rPr>
              <a:t>()</a:t>
            </a:r>
          </a:p>
          <a:p>
            <a:pPr>
              <a:spcBef>
                <a:spcPts val="0"/>
              </a:spcBef>
              <a:buFont typeface="Mongolian Baiti" panose="03000500000000000000" pitchFamily="66" charset="0"/>
              <a:buChar char="-"/>
            </a:pPr>
            <a:r>
              <a:rPr lang="en-US" sz="1200">
                <a:latin typeface="Bahnschrift Light SemiCondensed"/>
              </a:rPr>
              <a:t>A screen will appear asking to which account would they like to withdraw money from which can range from checking, savings, or money market accounts. </a:t>
            </a:r>
            <a:r>
              <a:rPr lang="en-US" sz="1200" err="1">
                <a:solidFill>
                  <a:srgbClr val="FF0000"/>
                </a:solidFill>
                <a:latin typeface="Consolas"/>
              </a:rPr>
              <a:t>rmfromCheckings</a:t>
            </a:r>
            <a:r>
              <a:rPr lang="en-US" sz="1200">
                <a:solidFill>
                  <a:srgbClr val="FF0000"/>
                </a:solidFill>
                <a:latin typeface="Consolas"/>
              </a:rPr>
              <a:t>()</a:t>
            </a:r>
            <a:r>
              <a:rPr lang="en-US" sz="1200">
                <a:latin typeface="Bahnschrift Light SemiCondensed"/>
              </a:rPr>
              <a:t>, </a:t>
            </a:r>
            <a:r>
              <a:rPr lang="en-US" sz="1200" err="1">
                <a:solidFill>
                  <a:srgbClr val="FF0000"/>
                </a:solidFill>
                <a:latin typeface="Consolas"/>
              </a:rPr>
              <a:t>rmfromSavings</a:t>
            </a:r>
            <a:r>
              <a:rPr lang="en-US" sz="1200">
                <a:latin typeface="Bahnschrift Light SemiCondensed"/>
              </a:rPr>
              <a:t>, </a:t>
            </a:r>
            <a:r>
              <a:rPr lang="en-US" sz="1200" err="1">
                <a:solidFill>
                  <a:srgbClr val="FF0000"/>
                </a:solidFill>
                <a:latin typeface="Consolas"/>
              </a:rPr>
              <a:t>rmfromMoneyMrkt</a:t>
            </a:r>
            <a:r>
              <a:rPr lang="en-US" sz="1200">
                <a:solidFill>
                  <a:srgbClr val="FF0000"/>
                </a:solidFill>
                <a:latin typeface="Consolas"/>
              </a:rPr>
              <a:t>() </a:t>
            </a:r>
            <a:r>
              <a:rPr lang="en-US" sz="1200">
                <a:latin typeface="Bahnschrift Light SemiCondensed"/>
              </a:rPr>
              <a:t>Preferred customers can withdraw money from consumer loan account up to the limit established on an individual basis. </a:t>
            </a:r>
            <a:r>
              <a:rPr lang="en-US" sz="1200" err="1">
                <a:solidFill>
                  <a:srgbClr val="FF0000"/>
                </a:solidFill>
                <a:latin typeface="Consolas"/>
              </a:rPr>
              <a:t>addtoConsLoan</a:t>
            </a:r>
            <a:r>
              <a:rPr lang="en-US" sz="1200">
                <a:solidFill>
                  <a:srgbClr val="FF0000"/>
                </a:solidFill>
                <a:latin typeface="Consolas"/>
              </a:rPr>
              <a:t>()</a:t>
            </a:r>
          </a:p>
          <a:p>
            <a:pPr>
              <a:spcBef>
                <a:spcPts val="0"/>
              </a:spcBef>
              <a:buFont typeface="Mongolian Baiti" panose="03000500000000000000" pitchFamily="66" charset="0"/>
              <a:buChar char="-"/>
            </a:pPr>
            <a:r>
              <a:rPr lang="en-US" sz="1200">
                <a:latin typeface="Bahnschrift Light SemiCondensed"/>
              </a:rPr>
              <a:t>Based on the selected account, a verification check will happen to gather how much money is available to be withdrawn from. </a:t>
            </a:r>
            <a:r>
              <a:rPr lang="en-US" sz="1200" err="1">
                <a:solidFill>
                  <a:srgbClr val="FF0000"/>
                </a:solidFill>
                <a:latin typeface="Consolas"/>
              </a:rPr>
              <a:t>calcCurrTotal</a:t>
            </a:r>
            <a:r>
              <a:rPr lang="en-US" sz="1200">
                <a:solidFill>
                  <a:srgbClr val="FF0000"/>
                </a:solidFill>
                <a:latin typeface="Consolas"/>
              </a:rPr>
              <a:t>() </a:t>
            </a:r>
            <a:r>
              <a:rPr lang="en-US" sz="1200">
                <a:latin typeface="Bahnschrift Light SemiCondensed"/>
              </a:rPr>
              <a:t>After selecting the specific account, whether if money can be borrowed from the consumer loan account. A message will notify the user if account balance does not satisfy desired user withdrawal amount and the remaining amount will need to be borrowed from their consumer loan account. </a:t>
            </a:r>
            <a:r>
              <a:rPr lang="en-US" sz="1200" err="1">
                <a:solidFill>
                  <a:srgbClr val="FF0000"/>
                </a:solidFill>
                <a:latin typeface="Consolas"/>
              </a:rPr>
              <a:t>addtoConsLoan</a:t>
            </a:r>
            <a:r>
              <a:rPr lang="en-US" sz="1200">
                <a:solidFill>
                  <a:srgbClr val="FF0000"/>
                </a:solidFill>
                <a:latin typeface="Consolas"/>
              </a:rPr>
              <a:t>()</a:t>
            </a:r>
            <a:endParaRPr lang="en-US" sz="1200">
              <a:latin typeface="Consolas"/>
            </a:endParaRPr>
          </a:p>
          <a:p>
            <a:pPr>
              <a:spcBef>
                <a:spcPts val="0"/>
              </a:spcBef>
              <a:buFont typeface="Mongolian Baiti" panose="03000500000000000000" pitchFamily="66" charset="0"/>
              <a:buChar char="-"/>
            </a:pPr>
            <a:r>
              <a:rPr lang="en-US" sz="1200">
                <a:latin typeface="Bahnschrift Light SemiCondensed"/>
              </a:rPr>
              <a:t>A confirmation screen will appear to confirm actor action, specifying actor account withdrawing from, amount withdrawing and remaining account balance after the transaction. User can proceed or cancel the activity if desired at this moment. </a:t>
            </a:r>
            <a:r>
              <a:rPr lang="en-US" sz="1200" err="1">
                <a:solidFill>
                  <a:srgbClr val="FF0000"/>
                </a:solidFill>
                <a:latin typeface="Consolas"/>
              </a:rPr>
              <a:t>confirmSCRN</a:t>
            </a:r>
            <a:r>
              <a:rPr lang="en-US" sz="1200">
                <a:solidFill>
                  <a:srgbClr val="FF0000"/>
                </a:solidFill>
                <a:latin typeface="Consolas"/>
              </a:rPr>
              <a:t>(), </a:t>
            </a:r>
            <a:r>
              <a:rPr lang="en-US" sz="1200" err="1">
                <a:solidFill>
                  <a:srgbClr val="FF0000"/>
                </a:solidFill>
                <a:latin typeface="Consolas"/>
              </a:rPr>
              <a:t>cancelBtn</a:t>
            </a:r>
            <a:r>
              <a:rPr lang="en-US" sz="1200">
                <a:solidFill>
                  <a:srgbClr val="FF0000"/>
                </a:solidFill>
                <a:latin typeface="Consolas"/>
              </a:rPr>
              <a:t>()</a:t>
            </a:r>
            <a:endParaRPr lang="en-US" sz="1200">
              <a:latin typeface="Consolas"/>
            </a:endParaRPr>
          </a:p>
          <a:p>
            <a:pPr>
              <a:spcBef>
                <a:spcPts val="0"/>
              </a:spcBef>
              <a:buFont typeface="Mongolian Baiti" panose="03000500000000000000" pitchFamily="66" charset="0"/>
              <a:buChar char="-"/>
            </a:pPr>
            <a:r>
              <a:rPr lang="en-US" sz="1200">
                <a:latin typeface="Bahnschrift Light SemiCondensed"/>
              </a:rPr>
              <a:t>If the user does confirm the action and does not wish to cancel their actions the ATM will begin the withdrawal of money from the specified account.</a:t>
            </a:r>
            <a:endParaRPr lang="en-US" sz="1200">
              <a:solidFill>
                <a:srgbClr val="FF0000"/>
              </a:solidFill>
              <a:latin typeface="Consolas"/>
            </a:endParaRPr>
          </a:p>
          <a:p>
            <a:pPr>
              <a:spcBef>
                <a:spcPts val="0"/>
              </a:spcBef>
              <a:buFont typeface="Mongolian Baiti" panose="03000500000000000000" pitchFamily="66" charset="0"/>
              <a:buChar char="-"/>
            </a:pPr>
            <a:r>
              <a:rPr lang="en-US" sz="1200">
                <a:latin typeface="Bahnschrift Light SemiCondensed"/>
              </a:rPr>
              <a:t>A checkmark will appear on the ATM machine stating that the transfer transaction was successful. The machine will remind of the actor the remaining account balance. </a:t>
            </a:r>
            <a:endParaRPr lang="en-US" sz="1200">
              <a:solidFill>
                <a:srgbClr val="FF0000"/>
              </a:solidFill>
              <a:latin typeface="Bahnschrift Light SemiCondensed" panose="020B0502040204020203" pitchFamily="34" charset="0"/>
              <a:cs typeface="Mongolian Baiti" panose="03000500000000000000" pitchFamily="66" charset="0"/>
            </a:endParaRPr>
          </a:p>
        </p:txBody>
      </p:sp>
    </p:spTree>
    <p:extLst>
      <p:ext uri="{BB962C8B-B14F-4D97-AF65-F5344CB8AC3E}">
        <p14:creationId xmlns:p14="http://schemas.microsoft.com/office/powerpoint/2010/main" val="3376267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500" y="204553"/>
            <a:ext cx="10180850" cy="1100371"/>
          </a:xfrm>
        </p:spPr>
        <p:txBody>
          <a:bodyPr>
            <a:normAutofit fontScale="90000"/>
          </a:bodyPr>
          <a:lstStyle/>
          <a:p>
            <a:pPr algn="r"/>
            <a:r>
              <a:rPr lang="en-US">
                <a:solidFill>
                  <a:srgbClr val="D9181F"/>
                </a:solidFill>
                <a:latin typeface="Bahnschrift SemiBold SemiConden" panose="020B0502040204020203" pitchFamily="34" charset="0"/>
              </a:rPr>
              <a:t>Withdrawal</a:t>
            </a:r>
            <a:br>
              <a:rPr lang="en-US">
                <a:solidFill>
                  <a:srgbClr val="D9181F"/>
                </a:solidFill>
              </a:rPr>
            </a:br>
            <a:r>
              <a:rPr lang="en-US" sz="3600">
                <a:solidFill>
                  <a:srgbClr val="D9181F"/>
                </a:solidFill>
                <a:latin typeface="Bahnschrift Light SemiCondensed" panose="020B0502040204020203" pitchFamily="34" charset="0"/>
              </a:rPr>
              <a:t>Use Case Description</a:t>
            </a:r>
            <a:endParaRPr lang="en-US" sz="4400">
              <a:solidFill>
                <a:srgbClr val="D9181F"/>
              </a:solidFill>
              <a:latin typeface="Bahnschrift Light SemiCondensed" panose="020B0502040204020203" pitchFamily="34" charset="0"/>
            </a:endParaRPr>
          </a:p>
        </p:txBody>
      </p:sp>
      <p:sp>
        <p:nvSpPr>
          <p:cNvPr id="3" name="Content Placeholder 2"/>
          <p:cNvSpPr>
            <a:spLocks noGrp="1"/>
          </p:cNvSpPr>
          <p:nvPr>
            <p:ph idx="1"/>
          </p:nvPr>
        </p:nvSpPr>
        <p:spPr>
          <a:xfrm>
            <a:off x="601450" y="981077"/>
            <a:ext cx="10799975" cy="5869914"/>
          </a:xfrm>
        </p:spPr>
        <p:txBody>
          <a:bodyPr vert="horz" lIns="91440" tIns="45720" rIns="91440" bIns="45720" rtlCol="0" anchor="t">
            <a:noAutofit/>
          </a:bodyPr>
          <a:lstStyle/>
          <a:p>
            <a:pPr marL="0" indent="0">
              <a:buNone/>
            </a:pPr>
            <a:r>
              <a:rPr lang="en-US" sz="1200" u="sng">
                <a:latin typeface="Bahnschrift SemiBold SemiConden"/>
                <a:cs typeface="Mongolian Baiti"/>
              </a:rPr>
              <a:t>Dialog(cont’d)</a:t>
            </a:r>
            <a:r>
              <a:rPr lang="en-US" sz="1200">
                <a:latin typeface="Bahnschrift SemiBold SemiConden"/>
                <a:cs typeface="Mongolian Baiti"/>
              </a:rPr>
              <a:t>:</a:t>
            </a:r>
          </a:p>
          <a:p>
            <a:pPr>
              <a:buFont typeface="Calibri" panose="020F0502020204030204" pitchFamily="34" charset="0"/>
              <a:buChar char="-"/>
            </a:pPr>
            <a:r>
              <a:rPr lang="en-US" sz="1200">
                <a:latin typeface="Bahnschrift Light SemiCondensed"/>
              </a:rPr>
              <a:t>If email is chosen, machine will display the current email, and if it’s correct, then a receipt will be sent to that email. </a:t>
            </a:r>
            <a:r>
              <a:rPr lang="en-US" sz="1200" err="1">
                <a:solidFill>
                  <a:srgbClr val="FF0000"/>
                </a:solidFill>
                <a:latin typeface="Consolas"/>
              </a:rPr>
              <a:t>confirmEmail</a:t>
            </a:r>
            <a:r>
              <a:rPr lang="en-US" sz="1200">
                <a:solidFill>
                  <a:srgbClr val="FF0000"/>
                </a:solidFill>
                <a:latin typeface="Consolas"/>
              </a:rPr>
              <a:t>() </a:t>
            </a:r>
            <a:r>
              <a:rPr lang="en-US" sz="1200">
                <a:latin typeface="Bahnschrift Light SemiCondensed"/>
              </a:rPr>
              <a:t>If that email is not correct, then the user will be presented with a screen asking if they would like to input another email. </a:t>
            </a:r>
            <a:r>
              <a:rPr lang="en-US" sz="1200" err="1">
                <a:solidFill>
                  <a:srgbClr val="FF0000"/>
                </a:solidFill>
                <a:latin typeface="Consolas"/>
              </a:rPr>
              <a:t>inputEmail</a:t>
            </a:r>
            <a:r>
              <a:rPr lang="en-US" sz="1200">
                <a:solidFill>
                  <a:srgbClr val="FF0000"/>
                </a:solidFill>
                <a:latin typeface="Consolas"/>
              </a:rPr>
              <a:t>() </a:t>
            </a:r>
            <a:r>
              <a:rPr lang="en-US" sz="1200">
                <a:latin typeface="Bahnschrift Light SemiCondensed"/>
              </a:rPr>
              <a:t>Once the email has been inputted, the customer will confirm, and the transaction will begin. An email receipt with available balance, current balance, or money market account balance. If the</a:t>
            </a:r>
            <a:r>
              <a:rPr lang="en-US" sz="1200">
                <a:solidFill>
                  <a:srgbClr val="000000"/>
                </a:solidFill>
                <a:latin typeface="Bahnschrift Light SemiCondensed"/>
              </a:rPr>
              <a:t> user wishes a paper receipt, then they can also print it or choose no receipt as well. </a:t>
            </a:r>
            <a:r>
              <a:rPr lang="en-US" sz="1200" err="1">
                <a:solidFill>
                  <a:srgbClr val="FF0000"/>
                </a:solidFill>
                <a:latin typeface="Consolas"/>
              </a:rPr>
              <a:t>toEmail</a:t>
            </a:r>
            <a:r>
              <a:rPr lang="en-US" sz="1200">
                <a:solidFill>
                  <a:srgbClr val="FF0000"/>
                </a:solidFill>
                <a:latin typeface="Consolas"/>
              </a:rPr>
              <a:t>(), </a:t>
            </a:r>
            <a:r>
              <a:rPr lang="en-US" sz="1200" err="1">
                <a:solidFill>
                  <a:srgbClr val="FF0000"/>
                </a:solidFill>
                <a:latin typeface="Consolas"/>
              </a:rPr>
              <a:t>toPrint</a:t>
            </a:r>
            <a:r>
              <a:rPr lang="en-US" sz="1200">
                <a:solidFill>
                  <a:srgbClr val="FF0000"/>
                </a:solidFill>
                <a:latin typeface="Consolas"/>
              </a:rPr>
              <a:t>(), </a:t>
            </a:r>
            <a:r>
              <a:rPr lang="en-US" sz="1200" err="1">
                <a:solidFill>
                  <a:srgbClr val="FF0000"/>
                </a:solidFill>
                <a:latin typeface="Consolas"/>
              </a:rPr>
              <a:t>noReceipt</a:t>
            </a:r>
            <a:r>
              <a:rPr lang="en-US" sz="1200">
                <a:solidFill>
                  <a:srgbClr val="FF0000"/>
                </a:solidFill>
                <a:latin typeface="Consolas"/>
              </a:rPr>
              <a:t>() </a:t>
            </a:r>
            <a:r>
              <a:rPr lang="en-US" sz="1200">
                <a:latin typeface="Bahnschrift Light SemiCondensed"/>
              </a:rPr>
              <a:t>Another screen will appear asking if they want to do another transaction. </a:t>
            </a:r>
            <a:r>
              <a:rPr lang="en-US" sz="1200" err="1">
                <a:solidFill>
                  <a:srgbClr val="FF0000"/>
                </a:solidFill>
                <a:latin typeface="Consolas"/>
              </a:rPr>
              <a:t>moreTransaction</a:t>
            </a:r>
            <a:r>
              <a:rPr lang="en-US" sz="1200">
                <a:solidFill>
                  <a:srgbClr val="FF0000"/>
                </a:solidFill>
                <a:latin typeface="Consolas"/>
              </a:rPr>
              <a:t>() </a:t>
            </a:r>
            <a:r>
              <a:rPr lang="en-US" sz="1200">
                <a:latin typeface="Bahnschrift Light SemiCondensed"/>
              </a:rPr>
              <a:t>If not, then the user will be prompted to “take you card back!” </a:t>
            </a:r>
            <a:r>
              <a:rPr lang="en-US" sz="1200" err="1">
                <a:solidFill>
                  <a:srgbClr val="FF0000"/>
                </a:solidFill>
                <a:latin typeface="Consolas"/>
              </a:rPr>
              <a:t>ejectCard</a:t>
            </a:r>
            <a:r>
              <a:rPr lang="en-US" sz="1200">
                <a:solidFill>
                  <a:srgbClr val="FF0000"/>
                </a:solidFill>
                <a:latin typeface="Consolas"/>
              </a:rPr>
              <a:t>() </a:t>
            </a:r>
            <a:r>
              <a:rPr lang="en-US" sz="1200">
                <a:latin typeface="Bahnschrift Light SemiCondensed"/>
              </a:rPr>
              <a:t>ATM will play a noise and display a “Thank you message for conducting business with MSB today!” </a:t>
            </a:r>
            <a:endParaRPr lang="en-US" sz="1200">
              <a:solidFill>
                <a:srgbClr val="FF0000"/>
              </a:solidFill>
              <a:latin typeface="Consolas" panose="020B0609020204030204" pitchFamily="49" charset="0"/>
            </a:endParaRPr>
          </a:p>
          <a:p>
            <a:pPr>
              <a:buFont typeface="Calibri" panose="020F0502020204030204" pitchFamily="34" charset="0"/>
              <a:buChar char="-"/>
            </a:pPr>
            <a:r>
              <a:rPr lang="en-US" sz="1200">
                <a:latin typeface="Bahnschrift Light SemiCondensed"/>
              </a:rPr>
              <a:t>An ‘X’ will appear if any problems occurred during the transaction and record all diagnosis data labeled with the timestamp for easy troubleshooting and diagnosis for System Administrator. The actor is given an easy to understand short message if problem is related to their account. </a:t>
            </a:r>
            <a:r>
              <a:rPr lang="en-US" sz="1200" err="1">
                <a:solidFill>
                  <a:srgbClr val="FF0000"/>
                </a:solidFill>
                <a:latin typeface="Consolas"/>
              </a:rPr>
              <a:t>acctFault</a:t>
            </a:r>
            <a:r>
              <a:rPr lang="en-US" sz="1200">
                <a:solidFill>
                  <a:srgbClr val="FF0000"/>
                </a:solidFill>
                <a:latin typeface="Consolas"/>
              </a:rPr>
              <a:t>()</a:t>
            </a:r>
          </a:p>
          <a:p>
            <a:pPr>
              <a:buFont typeface="Calibri" panose="020F0502020204030204" pitchFamily="34" charset="0"/>
              <a:buChar char="-"/>
            </a:pPr>
            <a:r>
              <a:rPr lang="en-US" sz="1200">
                <a:latin typeface="Bahnschrift Light SemiCondensed"/>
              </a:rPr>
              <a:t>If any critical error is triggered, an error code is generated shown to the Actor and prompts the bank admin. This process would eject the ATM card as well as stop all the transactions. </a:t>
            </a:r>
            <a:r>
              <a:rPr lang="en-US" sz="1200" err="1">
                <a:solidFill>
                  <a:srgbClr val="FF0000"/>
                </a:solidFill>
                <a:latin typeface="Consolas"/>
              </a:rPr>
              <a:t>ejectCard</a:t>
            </a:r>
            <a:r>
              <a:rPr lang="en-US" sz="1200">
                <a:solidFill>
                  <a:srgbClr val="FF0000"/>
                </a:solidFill>
                <a:latin typeface="Consolas"/>
              </a:rPr>
              <a:t>() </a:t>
            </a:r>
            <a:r>
              <a:rPr lang="en-US" sz="1200">
                <a:latin typeface="Bahnschrift Light SemiCondensed"/>
              </a:rPr>
              <a:t>As well as would require an admin to diagnosis the issue and indicate that the ATM is not in a full functioning condition to other customers who want to use the ATM. Also, it will disable all functionalities of ATM. </a:t>
            </a:r>
            <a:r>
              <a:rPr lang="en-US" sz="1200" err="1">
                <a:solidFill>
                  <a:srgbClr val="FF0000"/>
                </a:solidFill>
                <a:latin typeface="Consolas"/>
              </a:rPr>
              <a:t>disableCOMM</a:t>
            </a:r>
            <a:r>
              <a:rPr lang="en-US" sz="1200">
                <a:solidFill>
                  <a:srgbClr val="FF0000"/>
                </a:solidFill>
                <a:latin typeface="Consolas"/>
              </a:rPr>
              <a:t>(), </a:t>
            </a:r>
            <a:r>
              <a:rPr lang="en-US" sz="1200" err="1">
                <a:solidFill>
                  <a:srgbClr val="FF0000"/>
                </a:solidFill>
                <a:latin typeface="Consolas"/>
              </a:rPr>
              <a:t>diagnosisLog</a:t>
            </a:r>
            <a:r>
              <a:rPr lang="en-US" sz="1200">
                <a:solidFill>
                  <a:srgbClr val="FF0000"/>
                </a:solidFill>
                <a:latin typeface="Consolas"/>
              </a:rPr>
              <a:t>()</a:t>
            </a:r>
          </a:p>
        </p:txBody>
      </p:sp>
    </p:spTree>
    <p:extLst>
      <p:ext uri="{BB962C8B-B14F-4D97-AF65-F5344CB8AC3E}">
        <p14:creationId xmlns:p14="http://schemas.microsoft.com/office/powerpoint/2010/main" val="431204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1200" y="1099127"/>
            <a:ext cx="10926618" cy="1505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F3ACA5-6189-4DA8-955D-8A2875847FEE}"/>
              </a:ext>
            </a:extLst>
          </p:cNvPr>
          <p:cNvSpPr>
            <a:spLocks noGrp="1"/>
          </p:cNvSpPr>
          <p:nvPr>
            <p:ph idx="1"/>
          </p:nvPr>
        </p:nvSpPr>
        <p:spPr>
          <a:xfrm>
            <a:off x="1097280" y="1454567"/>
            <a:ext cx="10058400" cy="4574540"/>
          </a:xfrm>
        </p:spPr>
        <p:txBody>
          <a:bodyPr vert="horz" lIns="91440" tIns="45720" rIns="91440" bIns="45720" rtlCol="0" anchor="t">
            <a:normAutofit/>
          </a:bodyPr>
          <a:lstStyle/>
          <a:p>
            <a:pPr marL="0" indent="0">
              <a:buNone/>
            </a:pPr>
            <a:r>
              <a:rPr lang="en-US" sz="1200" u="sng">
                <a:latin typeface="Bahnschrift SemiBold SemiConden"/>
                <a:cs typeface="Mongolian Baiti"/>
              </a:rPr>
              <a:t>Post-Conditions:</a:t>
            </a:r>
          </a:p>
          <a:p>
            <a:pPr>
              <a:buFont typeface="Mongolian Baiti" panose="03000500000000000000" pitchFamily="66" charset="0"/>
              <a:buChar char="-"/>
            </a:pPr>
            <a:r>
              <a:rPr lang="en-US" sz="1200"/>
              <a:t>The user can verify that the transfer transaction was complete after seeing the checkmark appear on the screen. </a:t>
            </a:r>
            <a:endParaRPr lang="en-US" sz="1200">
              <a:cs typeface="Calibri"/>
            </a:endParaRPr>
          </a:p>
          <a:p>
            <a:pPr>
              <a:buFont typeface="Mongolian Baiti" panose="03000500000000000000" pitchFamily="66" charset="0"/>
              <a:buChar char="-"/>
            </a:pPr>
            <a:r>
              <a:rPr lang="en-US" sz="1200"/>
              <a:t>The sound then appears on the ATM machine indicating that the transfer transaction was completed. </a:t>
            </a:r>
            <a:endParaRPr lang="en-US" sz="1200">
              <a:cs typeface="Calibri"/>
            </a:endParaRPr>
          </a:p>
          <a:p>
            <a:pPr>
              <a:buClrTx/>
              <a:buFont typeface="Mongolian Baiti" panose="03000500000000000000" pitchFamily="66" charset="0"/>
              <a:buChar char="-"/>
            </a:pPr>
            <a:r>
              <a:rPr lang="en-US" sz="1200"/>
              <a:t>A message appears from MSB, “Thank you for conducting business with Montana State Bank!”</a:t>
            </a:r>
            <a:endParaRPr lang="en-US" sz="1200">
              <a:solidFill>
                <a:srgbClr val="FF0000"/>
              </a:solidFill>
              <a:latin typeface="Bahnschrift Light SemiCondensed" panose="020B0502040204020203" pitchFamily="34" charset="0"/>
              <a:cs typeface="Mongolian Baiti" panose="03000500000000000000" pitchFamily="66" charset="0"/>
            </a:endParaRPr>
          </a:p>
        </p:txBody>
      </p:sp>
      <p:sp>
        <p:nvSpPr>
          <p:cNvPr id="5" name="Title 1">
            <a:extLst>
              <a:ext uri="{FF2B5EF4-FFF2-40B4-BE49-F238E27FC236}">
                <a16:creationId xmlns:a16="http://schemas.microsoft.com/office/drawing/2014/main" id="{EBAAA434-7B0F-4D62-AD3C-D15B2557DB08}"/>
              </a:ext>
            </a:extLst>
          </p:cNvPr>
          <p:cNvSpPr txBox="1">
            <a:spLocks/>
          </p:cNvSpPr>
          <p:nvPr/>
        </p:nvSpPr>
        <p:spPr>
          <a:xfrm>
            <a:off x="2222900" y="122309"/>
            <a:ext cx="98335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solidFill>
                  <a:srgbClr val="D9181F"/>
                </a:solidFill>
                <a:latin typeface="Bahnschrift SemiBold SemiConden" panose="020B0502040204020203" pitchFamily="34" charset="0"/>
              </a:rPr>
              <a:t>Withdrawal </a:t>
            </a:r>
            <a:br>
              <a:rPr lang="en-US">
                <a:solidFill>
                  <a:srgbClr val="D9181F"/>
                </a:solidFill>
                <a:latin typeface="Bahnschrift SemiBold SemiConden" panose="020B0502040204020203" pitchFamily="34" charset="0"/>
              </a:rPr>
            </a:br>
            <a:r>
              <a:rPr lang="en-US" sz="3200">
                <a:solidFill>
                  <a:srgbClr val="D9181F"/>
                </a:solidFill>
                <a:latin typeface="Bahnschrift Light SemiCondensed" panose="020B0502040204020203" pitchFamily="34" charset="0"/>
              </a:rPr>
              <a:t>Use Case Description</a:t>
            </a:r>
          </a:p>
        </p:txBody>
      </p:sp>
    </p:spTree>
    <p:extLst>
      <p:ext uri="{BB962C8B-B14F-4D97-AF65-F5344CB8AC3E}">
        <p14:creationId xmlns:p14="http://schemas.microsoft.com/office/powerpoint/2010/main" val="3012076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33068" y="-23734"/>
            <a:ext cx="8925863" cy="6905467"/>
          </a:xfrm>
          <a:prstGeom prst="rect">
            <a:avLst/>
          </a:prstGeom>
        </p:spPr>
      </p:pic>
    </p:spTree>
    <p:extLst>
      <p:ext uri="{BB962C8B-B14F-4D97-AF65-F5344CB8AC3E}">
        <p14:creationId xmlns:p14="http://schemas.microsoft.com/office/powerpoint/2010/main" val="3851518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1639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205" y="785091"/>
            <a:ext cx="11574450" cy="2096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AAA434-7B0F-4D62-AD3C-D15B2557DB08}"/>
              </a:ext>
            </a:extLst>
          </p:cNvPr>
          <p:cNvSpPr>
            <a:spLocks noGrp="1"/>
          </p:cNvSpPr>
          <p:nvPr>
            <p:ph type="title"/>
          </p:nvPr>
        </p:nvSpPr>
        <p:spPr>
          <a:xfrm>
            <a:off x="2358452" y="0"/>
            <a:ext cx="9833548" cy="1325563"/>
          </a:xfrm>
        </p:spPr>
        <p:txBody>
          <a:bodyPr>
            <a:normAutofit/>
          </a:bodyPr>
          <a:lstStyle/>
          <a:p>
            <a:pPr algn="r"/>
            <a:r>
              <a:rPr lang="en-US">
                <a:solidFill>
                  <a:srgbClr val="D9181F"/>
                </a:solidFill>
                <a:latin typeface="Bahnschrift SemiBold SemiConden" panose="020B0502040204020203" pitchFamily="34" charset="0"/>
              </a:rPr>
              <a:t>Check Balance</a:t>
            </a:r>
            <a:br>
              <a:rPr lang="en-US">
                <a:solidFill>
                  <a:srgbClr val="D9181F"/>
                </a:solidFill>
                <a:latin typeface="Bahnschrift SemiBold SemiConden" panose="020B0502040204020203" pitchFamily="34" charset="0"/>
              </a:rPr>
            </a:br>
            <a:r>
              <a:rPr lang="en-US" sz="3600">
                <a:solidFill>
                  <a:srgbClr val="D9181F"/>
                </a:solidFill>
                <a:latin typeface="Bahnschrift Light SemiCondensed" panose="020B0502040204020203" pitchFamily="34" charset="0"/>
              </a:rPr>
              <a:t>Use Case Description</a:t>
            </a:r>
          </a:p>
        </p:txBody>
      </p:sp>
      <p:sp>
        <p:nvSpPr>
          <p:cNvPr id="3" name="Content Placeholder 2">
            <a:extLst>
              <a:ext uri="{FF2B5EF4-FFF2-40B4-BE49-F238E27FC236}">
                <a16:creationId xmlns:a16="http://schemas.microsoft.com/office/drawing/2014/main" id="{3E14EE39-F97D-4A98-8335-AD971E095846}"/>
              </a:ext>
            </a:extLst>
          </p:cNvPr>
          <p:cNvSpPr>
            <a:spLocks noGrp="1"/>
          </p:cNvSpPr>
          <p:nvPr>
            <p:ph idx="1"/>
          </p:nvPr>
        </p:nvSpPr>
        <p:spPr>
          <a:xfrm>
            <a:off x="902338" y="936097"/>
            <a:ext cx="10273661" cy="5915194"/>
          </a:xfrm>
        </p:spPr>
        <p:txBody>
          <a:bodyPr vert="horz" lIns="91440" tIns="45720" rIns="91440" bIns="45720" rtlCol="0" anchor="t">
            <a:noAutofit/>
          </a:bodyPr>
          <a:lstStyle/>
          <a:p>
            <a:pPr marL="0" indent="0">
              <a:lnSpc>
                <a:spcPct val="120000"/>
              </a:lnSpc>
              <a:spcBef>
                <a:spcPts val="0"/>
              </a:spcBef>
              <a:buNone/>
            </a:pPr>
            <a:r>
              <a:rPr lang="en-US" sz="1200" u="sng">
                <a:latin typeface="Bahnschrift SemiBold SemiConden"/>
                <a:cs typeface="Mongolian Baiti"/>
              </a:rPr>
              <a:t>Name</a:t>
            </a:r>
            <a:r>
              <a:rPr lang="en-US" sz="1200">
                <a:latin typeface="Bahnschrift SemiBold SemiConden"/>
                <a:cs typeface="Mongolian Baiti"/>
              </a:rPr>
              <a:t>: </a:t>
            </a:r>
            <a:r>
              <a:rPr lang="en-US" sz="1200">
                <a:latin typeface="Bahnschrift Light SemiCondensed"/>
                <a:cs typeface="Mongolian Baiti"/>
              </a:rPr>
              <a:t>Check Balance</a:t>
            </a:r>
            <a:endParaRPr lang="en-US" sz="1200">
              <a:solidFill>
                <a:schemeClr val="tx1"/>
              </a:solidFill>
              <a:latin typeface="Bahnschrift Light SemiCondensed"/>
              <a:cs typeface="Mongolian Baiti"/>
            </a:endParaRPr>
          </a:p>
          <a:p>
            <a:pPr marL="0" indent="0">
              <a:lnSpc>
                <a:spcPct val="120000"/>
              </a:lnSpc>
              <a:spcBef>
                <a:spcPts val="0"/>
              </a:spcBef>
              <a:buNone/>
            </a:pPr>
            <a:r>
              <a:rPr lang="en-US" sz="1200" u="sng">
                <a:latin typeface="Bahnschrift SemiBold SemiConden"/>
                <a:cs typeface="Mongolian Baiti"/>
              </a:rPr>
              <a:t>Author</a:t>
            </a:r>
            <a:r>
              <a:rPr lang="en-US" sz="1200">
                <a:latin typeface="Bahnschrift SemiBold SemiConden"/>
                <a:cs typeface="Mongolian Baiti"/>
              </a:rPr>
              <a:t>: </a:t>
            </a:r>
            <a:r>
              <a:rPr lang="en-US" sz="1200">
                <a:latin typeface="Bahnschrift Light SemiCondensed"/>
                <a:cs typeface="Mongolian Baiti"/>
              </a:rPr>
              <a:t>Kefin Sajan and Jesus Toxtle</a:t>
            </a:r>
          </a:p>
          <a:p>
            <a:pPr marL="0" indent="0">
              <a:lnSpc>
                <a:spcPct val="120000"/>
              </a:lnSpc>
              <a:spcBef>
                <a:spcPts val="0"/>
              </a:spcBef>
              <a:buNone/>
            </a:pPr>
            <a:r>
              <a:rPr lang="en-US" sz="1200" u="sng">
                <a:latin typeface="Bahnschrift SemiBold SemiConden"/>
                <a:cs typeface="Mongolian Baiti"/>
              </a:rPr>
              <a:t>Last Update</a:t>
            </a:r>
            <a:r>
              <a:rPr lang="en-US" sz="1200">
                <a:latin typeface="Bahnschrift SemiBold SemiConden"/>
                <a:cs typeface="Mongolian Baiti"/>
              </a:rPr>
              <a:t>: </a:t>
            </a:r>
            <a:r>
              <a:rPr lang="en-US" sz="1200">
                <a:latin typeface="Bahnschrift Light SemiCondensed"/>
                <a:cs typeface="Mongolian Baiti"/>
              </a:rPr>
              <a:t>11/13/2019</a:t>
            </a:r>
          </a:p>
          <a:p>
            <a:pPr marL="0" indent="0">
              <a:lnSpc>
                <a:spcPct val="120000"/>
              </a:lnSpc>
              <a:spcBef>
                <a:spcPts val="0"/>
              </a:spcBef>
              <a:buNone/>
            </a:pPr>
            <a:r>
              <a:rPr lang="en-US" sz="1200" u="sng">
                <a:latin typeface="Bahnschrift SemiBold SemiConden"/>
                <a:cs typeface="Mongolian Baiti"/>
              </a:rPr>
              <a:t>Pre-conditions</a:t>
            </a:r>
            <a:r>
              <a:rPr lang="en-US" sz="1200">
                <a:latin typeface="Bahnschrift SemiBold SemiConden"/>
                <a:cs typeface="Mongolian Baiti"/>
              </a:rPr>
              <a:t>: </a:t>
            </a:r>
          </a:p>
          <a:p>
            <a:pPr>
              <a:spcBef>
                <a:spcPts val="0"/>
              </a:spcBef>
              <a:buFontTx/>
              <a:buChar char="-"/>
            </a:pPr>
            <a:r>
              <a:rPr lang="en-US" sz="1200">
                <a:latin typeface="Bahnschrift Light SemiCondensed"/>
                <a:cs typeface="Mongolian Baiti"/>
              </a:rPr>
              <a:t> </a:t>
            </a:r>
            <a:r>
              <a:rPr lang="en-US" sz="1200">
                <a:latin typeface="Bahnschrift Light SemiCondensed"/>
              </a:rPr>
              <a:t>The user (preferred MSB customer, non-preferred MSB customer, non-MSB customer, and MSB system administrator already have their own ATM card. </a:t>
            </a:r>
            <a:endParaRPr lang="en-US" sz="1200">
              <a:latin typeface="Bahnschrift Light SemiCondensed" panose="020B0502040204020203" pitchFamily="34" charset="0"/>
            </a:endParaRPr>
          </a:p>
          <a:p>
            <a:pPr>
              <a:spcBef>
                <a:spcPts val="0"/>
              </a:spcBef>
              <a:buFontTx/>
              <a:buChar char="-"/>
            </a:pPr>
            <a:r>
              <a:rPr lang="en-US" sz="1200">
                <a:latin typeface="Bahnschrift Light SemiCondensed"/>
              </a:rPr>
              <a:t>Machine must be having all maintenance up to standards and machine must be fully functional to all available user functionalities. </a:t>
            </a:r>
            <a:endParaRPr lang="en-US" sz="1200">
              <a:latin typeface="Bahnschrift Light SemiCondensed" panose="020B0502040204020203" pitchFamily="34" charset="0"/>
            </a:endParaRPr>
          </a:p>
          <a:p>
            <a:pPr>
              <a:spcBef>
                <a:spcPts val="0"/>
              </a:spcBef>
              <a:buFont typeface="Arial"/>
              <a:buChar char="•"/>
            </a:pPr>
            <a:r>
              <a:rPr lang="en-US" sz="1200">
                <a:latin typeface="Bahnschrift Light SemiCondensed"/>
              </a:rPr>
              <a:t>Actor must be fully Authenticated, and warnings shown as necessary if actor is categorized as “Non MSB Customer” and agreement. </a:t>
            </a:r>
            <a:r>
              <a:rPr lang="en-US" sz="1200">
                <a:solidFill>
                  <a:srgbClr val="FF0000"/>
                </a:solidFill>
                <a:ea typeface="+mn-lt"/>
                <a:cs typeface="+mn-lt"/>
              </a:rPr>
              <a:t>validated(status), </a:t>
            </a:r>
            <a:r>
              <a:rPr lang="en-US" sz="1200" err="1">
                <a:solidFill>
                  <a:srgbClr val="FF0000"/>
                </a:solidFill>
                <a:ea typeface="+mn-lt"/>
                <a:cs typeface="+mn-lt"/>
              </a:rPr>
              <a:t>displayPreferSCRN</a:t>
            </a:r>
            <a:r>
              <a:rPr lang="en-US" sz="1200">
                <a:solidFill>
                  <a:srgbClr val="FF0000"/>
                </a:solidFill>
                <a:ea typeface="+mn-lt"/>
                <a:cs typeface="+mn-lt"/>
              </a:rPr>
              <a:t>(), </a:t>
            </a:r>
            <a:r>
              <a:rPr lang="en-US" sz="1200" err="1">
                <a:solidFill>
                  <a:srgbClr val="FF0000"/>
                </a:solidFill>
                <a:ea typeface="+mn-lt"/>
                <a:cs typeface="+mn-lt"/>
              </a:rPr>
              <a:t>displayNONPreferSCRN</a:t>
            </a:r>
            <a:r>
              <a:rPr lang="en-US" sz="1200">
                <a:solidFill>
                  <a:srgbClr val="FF0000"/>
                </a:solidFill>
                <a:ea typeface="+mn-lt"/>
                <a:cs typeface="+mn-lt"/>
              </a:rPr>
              <a:t>(),  </a:t>
            </a:r>
            <a:r>
              <a:rPr lang="en-US" sz="1200" err="1">
                <a:solidFill>
                  <a:srgbClr val="FF0000"/>
                </a:solidFill>
                <a:ea typeface="+mn-lt"/>
                <a:cs typeface="+mn-lt"/>
              </a:rPr>
              <a:t>displaySYSAdminSCRN</a:t>
            </a:r>
            <a:r>
              <a:rPr lang="en-US" sz="1200">
                <a:solidFill>
                  <a:srgbClr val="FF0000"/>
                </a:solidFill>
                <a:ea typeface="+mn-lt"/>
                <a:cs typeface="+mn-lt"/>
              </a:rPr>
              <a:t>(), </a:t>
            </a:r>
            <a:r>
              <a:rPr lang="en-US" sz="1200" err="1">
                <a:solidFill>
                  <a:srgbClr val="FF0000"/>
                </a:solidFill>
                <a:ea typeface="+mn-lt"/>
                <a:cs typeface="+mn-lt"/>
              </a:rPr>
              <a:t>displayNONMSBSCRN</a:t>
            </a:r>
            <a:r>
              <a:rPr lang="en-US" sz="1200">
                <a:solidFill>
                  <a:srgbClr val="FF0000"/>
                </a:solidFill>
                <a:ea typeface="+mn-lt"/>
                <a:cs typeface="+mn-lt"/>
              </a:rPr>
              <a:t>()</a:t>
            </a:r>
          </a:p>
          <a:p>
            <a:pPr>
              <a:spcBef>
                <a:spcPts val="0"/>
              </a:spcBef>
              <a:buFontTx/>
              <a:buChar char="-"/>
            </a:pPr>
            <a:r>
              <a:rPr lang="en-US" sz="1200">
                <a:latin typeface="Bahnschrift Light SemiCondensed"/>
              </a:rPr>
              <a:t>A pause is held upon the user account to prevent deadlock to the given account balance to vary once the ATM is accessing account balance for the check balance page.</a:t>
            </a:r>
          </a:p>
        </p:txBody>
      </p:sp>
    </p:spTree>
    <p:extLst>
      <p:ext uri="{BB962C8B-B14F-4D97-AF65-F5344CB8AC3E}">
        <p14:creationId xmlns:p14="http://schemas.microsoft.com/office/powerpoint/2010/main" val="4223028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2425" y="1102936"/>
            <a:ext cx="10850251" cy="1225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33600" y="402397"/>
            <a:ext cx="10058400" cy="776522"/>
          </a:xfrm>
        </p:spPr>
        <p:txBody>
          <a:bodyPr>
            <a:normAutofit fontScale="90000"/>
          </a:bodyPr>
          <a:lstStyle/>
          <a:p>
            <a:pPr algn="r"/>
            <a:r>
              <a:rPr lang="en-US">
                <a:solidFill>
                  <a:srgbClr val="D9181F"/>
                </a:solidFill>
                <a:latin typeface="Bahnschrift SemiBold SemiConden" panose="020B0502040204020203" pitchFamily="34" charset="0"/>
              </a:rPr>
              <a:t>Check Balance</a:t>
            </a:r>
            <a:br>
              <a:rPr lang="en-US">
                <a:solidFill>
                  <a:srgbClr val="D9181F"/>
                </a:solidFill>
                <a:latin typeface="Bahnschrift SemiBold SemiConden" panose="020B0502040204020203" pitchFamily="34" charset="0"/>
              </a:rPr>
            </a:br>
            <a:r>
              <a:rPr lang="en-US" sz="3600">
                <a:solidFill>
                  <a:srgbClr val="D9181F"/>
                </a:solidFill>
                <a:latin typeface="Bahnschrift Light SemiCondensed" panose="020B0502040204020203" pitchFamily="34" charset="0"/>
              </a:rPr>
              <a:t>Use Case Description</a:t>
            </a:r>
            <a:br>
              <a:rPr lang="en-US">
                <a:solidFill>
                  <a:srgbClr val="D9181F"/>
                </a:solidFill>
                <a:latin typeface="Bahnschrift SemiBold SemiConden" panose="020B0502040204020203" pitchFamily="34" charset="0"/>
              </a:rPr>
            </a:br>
            <a:endParaRPr lang="en-US" sz="4400">
              <a:solidFill>
                <a:srgbClr val="D9181F"/>
              </a:solidFill>
              <a:latin typeface="Bahnschrift Light SemiCondensed" panose="020B0502040204020203" pitchFamily="34" charset="0"/>
            </a:endParaRPr>
          </a:p>
        </p:txBody>
      </p:sp>
      <p:sp>
        <p:nvSpPr>
          <p:cNvPr id="3" name="Content Placeholder 2"/>
          <p:cNvSpPr>
            <a:spLocks noGrp="1"/>
          </p:cNvSpPr>
          <p:nvPr>
            <p:ph idx="1"/>
          </p:nvPr>
        </p:nvSpPr>
        <p:spPr>
          <a:xfrm>
            <a:off x="930226" y="790658"/>
            <a:ext cx="10194974" cy="5864142"/>
          </a:xfrm>
        </p:spPr>
        <p:txBody>
          <a:bodyPr vert="horz" lIns="91440" tIns="45720" rIns="91440" bIns="45720" rtlCol="0" anchor="t">
            <a:noAutofit/>
          </a:bodyPr>
          <a:lstStyle/>
          <a:p>
            <a:pPr marL="0" indent="0">
              <a:buNone/>
            </a:pPr>
            <a:r>
              <a:rPr lang="en-US" sz="1200" u="sng">
                <a:latin typeface="Bahnschrift Light SemiCondensed"/>
              </a:rPr>
              <a:t>Dialog: </a:t>
            </a:r>
            <a:endParaRPr lang="en-US" sz="1200" u="sng">
              <a:latin typeface="Bahnschrift Light SemiCondensed" panose="020B0502040204020203" pitchFamily="34" charset="0"/>
            </a:endParaRPr>
          </a:p>
          <a:p>
            <a:pPr>
              <a:buFont typeface="Calibri" panose="020F0502020204030204" pitchFamily="34" charset="0"/>
              <a:buChar char="-"/>
            </a:pPr>
            <a:r>
              <a:rPr lang="en-US" sz="1200">
                <a:latin typeface="Bahnschrift Light SemiCondensed"/>
              </a:rPr>
              <a:t>One of the many options is to check balance. After selecting check balance, the actor is presented with an array of account(s) associated with ATM card. If an account on the screen is selected, the screen would show account balance, last withdrawal and last deposit. </a:t>
            </a:r>
            <a:r>
              <a:rPr lang="en-US" sz="1200" err="1">
                <a:solidFill>
                  <a:srgbClr val="FF0000"/>
                </a:solidFill>
                <a:latin typeface="Consolas"/>
              </a:rPr>
              <a:t>ckbSCRN</a:t>
            </a:r>
            <a:r>
              <a:rPr lang="en-US" sz="1200">
                <a:solidFill>
                  <a:srgbClr val="FF0000"/>
                </a:solidFill>
                <a:latin typeface="Consolas"/>
              </a:rPr>
              <a:t>()</a:t>
            </a:r>
          </a:p>
          <a:p>
            <a:pPr>
              <a:buFont typeface="Calibri" panose="020F0502020204030204" pitchFamily="34" charset="0"/>
              <a:buChar char="-"/>
            </a:pPr>
            <a:r>
              <a:rPr lang="en-US" sz="1200">
                <a:latin typeface="Bahnschrift Light SemiCondensed"/>
              </a:rPr>
              <a:t>An option to print account balance would appear if an account is selected. This would print a receipt listing only the last four digits of account number, with the account balance on the right-hand side as well as the recent transactions listed below. </a:t>
            </a:r>
            <a:r>
              <a:rPr lang="en-US" sz="1200">
                <a:solidFill>
                  <a:srgbClr val="FF0000"/>
                </a:solidFill>
                <a:latin typeface="Consolas"/>
              </a:rPr>
              <a:t>receipt()</a:t>
            </a:r>
          </a:p>
          <a:p>
            <a:pPr>
              <a:buFont typeface="Calibri" panose="020F0502020204030204" pitchFamily="34" charset="0"/>
              <a:buChar char="-"/>
            </a:pPr>
            <a:r>
              <a:rPr lang="en-US" sz="1200">
                <a:solidFill>
                  <a:srgbClr val="000000"/>
                </a:solidFill>
                <a:latin typeface="Bahnschrift Light SemiCondensed"/>
              </a:rPr>
              <a:t>The user can select from many different options such as paper receipt, email, or none.  </a:t>
            </a:r>
            <a:r>
              <a:rPr lang="en-US" sz="1200" err="1">
                <a:solidFill>
                  <a:srgbClr val="FF0000"/>
                </a:solidFill>
                <a:latin typeface="Bahnschrift Light SemiCondensed"/>
              </a:rPr>
              <a:t>toPrint</a:t>
            </a:r>
            <a:r>
              <a:rPr lang="en-US" sz="1200">
                <a:solidFill>
                  <a:srgbClr val="FF0000"/>
                </a:solidFill>
                <a:latin typeface="Bahnschrift Light SemiCondensed"/>
              </a:rPr>
              <a:t>(), </a:t>
            </a:r>
            <a:r>
              <a:rPr lang="en-US" sz="1200" err="1">
                <a:solidFill>
                  <a:srgbClr val="FF0000"/>
                </a:solidFill>
                <a:latin typeface="Bahnschrift Light SemiCondensed"/>
              </a:rPr>
              <a:t>toEmail</a:t>
            </a:r>
            <a:r>
              <a:rPr lang="en-US" sz="1200">
                <a:solidFill>
                  <a:srgbClr val="FF0000"/>
                </a:solidFill>
                <a:latin typeface="Bahnschrift Light SemiCondensed"/>
              </a:rPr>
              <a:t>(), </a:t>
            </a:r>
            <a:r>
              <a:rPr lang="en-US" sz="1200" err="1">
                <a:solidFill>
                  <a:srgbClr val="FF0000"/>
                </a:solidFill>
                <a:latin typeface="Bahnschrift Light SemiCondensed"/>
              </a:rPr>
              <a:t>noReceipt</a:t>
            </a:r>
            <a:r>
              <a:rPr lang="en-US" sz="1200">
                <a:solidFill>
                  <a:srgbClr val="FF0000"/>
                </a:solidFill>
                <a:latin typeface="Bahnschrift Light SemiCondensed"/>
              </a:rPr>
              <a:t>()</a:t>
            </a:r>
          </a:p>
          <a:p>
            <a:pPr>
              <a:buFont typeface="Calibri" panose="020F0502020204030204" pitchFamily="34" charset="0"/>
              <a:buChar char="-"/>
            </a:pPr>
            <a:r>
              <a:rPr lang="en-US" sz="1200">
                <a:latin typeface="Bahnschrift Light SemiCondensed"/>
              </a:rPr>
              <a:t>When the is done with their check balance transaction and wish to leave, they can select no to the prompt, "Would you like to perform another transaction today?" Then their card will be ejected and they can leave knowing they have logged out. </a:t>
            </a:r>
            <a:r>
              <a:rPr lang="en-US" sz="1200" err="1">
                <a:solidFill>
                  <a:srgbClr val="FF0000"/>
                </a:solidFill>
                <a:latin typeface="Consolas"/>
              </a:rPr>
              <a:t>ejectCard</a:t>
            </a:r>
            <a:r>
              <a:rPr lang="en-US" sz="1200">
                <a:solidFill>
                  <a:srgbClr val="FF0000"/>
                </a:solidFill>
                <a:latin typeface="Consolas"/>
              </a:rPr>
              <a:t>(), </a:t>
            </a:r>
            <a:r>
              <a:rPr lang="en-US" sz="1200" err="1">
                <a:solidFill>
                  <a:srgbClr val="FF0000"/>
                </a:solidFill>
                <a:latin typeface="Consolas"/>
              </a:rPr>
              <a:t>moreTransaction</a:t>
            </a:r>
            <a:r>
              <a:rPr lang="en-US" sz="1200">
                <a:solidFill>
                  <a:srgbClr val="FF0000"/>
                </a:solidFill>
                <a:latin typeface="Consolas"/>
              </a:rPr>
              <a:t>() </a:t>
            </a:r>
            <a:endParaRPr lang="en-US" sz="1200">
              <a:solidFill>
                <a:srgbClr val="000000"/>
              </a:solidFill>
              <a:latin typeface="Bahnschrift Light SemiCondensed"/>
            </a:endParaRPr>
          </a:p>
        </p:txBody>
      </p:sp>
    </p:spTree>
    <p:extLst>
      <p:ext uri="{BB962C8B-B14F-4D97-AF65-F5344CB8AC3E}">
        <p14:creationId xmlns:p14="http://schemas.microsoft.com/office/powerpoint/2010/main" val="855492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1200" y="1099127"/>
            <a:ext cx="10926618" cy="1505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F3ACA5-6189-4DA8-955D-8A2875847FEE}"/>
              </a:ext>
            </a:extLst>
          </p:cNvPr>
          <p:cNvSpPr>
            <a:spLocks noGrp="1"/>
          </p:cNvSpPr>
          <p:nvPr>
            <p:ph idx="1"/>
          </p:nvPr>
        </p:nvSpPr>
        <p:spPr>
          <a:xfrm>
            <a:off x="1097280" y="1454567"/>
            <a:ext cx="10058400" cy="4574540"/>
          </a:xfrm>
        </p:spPr>
        <p:txBody>
          <a:bodyPr vert="horz" lIns="91440" tIns="45720" rIns="91440" bIns="45720" rtlCol="0" anchor="t">
            <a:normAutofit/>
          </a:bodyPr>
          <a:lstStyle/>
          <a:p>
            <a:pPr marL="0" indent="0">
              <a:buNone/>
            </a:pPr>
            <a:r>
              <a:rPr lang="en-US" sz="1200" u="sng">
                <a:latin typeface="Bahnschrift SemiBold SemiConden"/>
                <a:cs typeface="Mongolian Baiti"/>
              </a:rPr>
              <a:t>Post-Conditions:</a:t>
            </a:r>
          </a:p>
          <a:p>
            <a:pPr>
              <a:buFont typeface="Mongolian Baiti" panose="03000500000000000000" pitchFamily="66" charset="0"/>
              <a:buChar char="-"/>
            </a:pPr>
            <a:r>
              <a:rPr lang="en-US" sz="1200">
                <a:latin typeface="Bahnschrift Light SemiCondensed"/>
                <a:cs typeface="Mongolian Baiti"/>
              </a:rPr>
              <a:t> </a:t>
            </a:r>
            <a:r>
              <a:rPr lang="en-US" sz="1200"/>
              <a:t>The user can verify the checkmark appear on the screen and a sound appears on the ATM machine indicating that the check balance transaction was completed.</a:t>
            </a:r>
            <a:r>
              <a:rPr lang="en-US" sz="1200">
                <a:solidFill>
                  <a:srgbClr val="000000"/>
                </a:solidFill>
                <a:latin typeface="Calibri"/>
                <a:cs typeface="Calibri"/>
              </a:rPr>
              <a:t> </a:t>
            </a:r>
          </a:p>
        </p:txBody>
      </p:sp>
      <p:sp>
        <p:nvSpPr>
          <p:cNvPr id="6" name="Title 1"/>
          <p:cNvSpPr txBox="1">
            <a:spLocks/>
          </p:cNvSpPr>
          <p:nvPr/>
        </p:nvSpPr>
        <p:spPr>
          <a:xfrm>
            <a:off x="2133600" y="0"/>
            <a:ext cx="10058400" cy="11789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solidFill>
                  <a:srgbClr val="D9181F"/>
                </a:solidFill>
                <a:latin typeface="Bahnschrift SemiBold SemiConden" panose="020B0502040204020203" pitchFamily="34" charset="0"/>
              </a:rPr>
              <a:t>Check Balance</a:t>
            </a:r>
            <a:br>
              <a:rPr lang="en-US">
                <a:solidFill>
                  <a:srgbClr val="D9181F"/>
                </a:solidFill>
                <a:latin typeface="Bahnschrift SemiBold SemiConden" panose="020B0502040204020203" pitchFamily="34" charset="0"/>
              </a:rPr>
            </a:br>
            <a:r>
              <a:rPr lang="en-US" sz="3600">
                <a:solidFill>
                  <a:srgbClr val="D9181F"/>
                </a:solidFill>
                <a:latin typeface="Bahnschrift Light SemiCondensed" panose="020B0502040204020203" pitchFamily="34" charset="0"/>
              </a:rPr>
              <a:t>Use Case Description</a:t>
            </a:r>
            <a:endParaRPr lang="en-US">
              <a:solidFill>
                <a:srgbClr val="D9181F"/>
              </a:solidFill>
              <a:latin typeface="Bahnschrift Light SemiCondensed" panose="020B0502040204020203" pitchFamily="34" charset="0"/>
            </a:endParaRPr>
          </a:p>
        </p:txBody>
      </p:sp>
    </p:spTree>
    <p:extLst>
      <p:ext uri="{BB962C8B-B14F-4D97-AF65-F5344CB8AC3E}">
        <p14:creationId xmlns:p14="http://schemas.microsoft.com/office/powerpoint/2010/main" val="2060607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205" y="785091"/>
            <a:ext cx="11574450" cy="2096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AAA434-7B0F-4D62-AD3C-D15B2557DB08}"/>
              </a:ext>
            </a:extLst>
          </p:cNvPr>
          <p:cNvSpPr>
            <a:spLocks noGrp="1"/>
          </p:cNvSpPr>
          <p:nvPr>
            <p:ph type="title"/>
          </p:nvPr>
        </p:nvSpPr>
        <p:spPr>
          <a:xfrm>
            <a:off x="2352277" y="-324784"/>
            <a:ext cx="9833548" cy="1325563"/>
          </a:xfrm>
        </p:spPr>
        <p:txBody>
          <a:bodyPr>
            <a:normAutofit/>
          </a:bodyPr>
          <a:lstStyle/>
          <a:p>
            <a:pPr algn="r"/>
            <a:r>
              <a:rPr lang="en-US" sz="4000">
                <a:solidFill>
                  <a:srgbClr val="D9181F"/>
                </a:solidFill>
                <a:latin typeface="Bahnschrift SemiBold SemiConden" panose="020B0502040204020203" pitchFamily="34" charset="0"/>
              </a:rPr>
              <a:t>Transfer– Use Case Description</a:t>
            </a:r>
          </a:p>
        </p:txBody>
      </p:sp>
      <p:sp>
        <p:nvSpPr>
          <p:cNvPr id="3" name="Content Placeholder 2">
            <a:extLst>
              <a:ext uri="{FF2B5EF4-FFF2-40B4-BE49-F238E27FC236}">
                <a16:creationId xmlns:a16="http://schemas.microsoft.com/office/drawing/2014/main" id="{3E14EE39-F97D-4A98-8335-AD971E095846}"/>
              </a:ext>
            </a:extLst>
          </p:cNvPr>
          <p:cNvSpPr>
            <a:spLocks noGrp="1"/>
          </p:cNvSpPr>
          <p:nvPr>
            <p:ph idx="1"/>
          </p:nvPr>
        </p:nvSpPr>
        <p:spPr>
          <a:xfrm>
            <a:off x="174205" y="50449"/>
            <a:ext cx="10650813" cy="6322641"/>
          </a:xfrm>
        </p:spPr>
        <p:txBody>
          <a:bodyPr vert="horz" lIns="91440" tIns="45720" rIns="91440" bIns="45720" rtlCol="0" anchor="t">
            <a:noAutofit/>
          </a:bodyPr>
          <a:lstStyle/>
          <a:p>
            <a:pPr marL="0" indent="0">
              <a:lnSpc>
                <a:spcPct val="120000"/>
              </a:lnSpc>
              <a:spcBef>
                <a:spcPts val="0"/>
              </a:spcBef>
              <a:buClr>
                <a:schemeClr val="bg1"/>
              </a:buClr>
              <a:buNone/>
            </a:pPr>
            <a:r>
              <a:rPr lang="en-US" sz="1200" u="sng">
                <a:latin typeface="Bahnschrift SemiBold SemiConden"/>
                <a:cs typeface="Mongolian Baiti"/>
              </a:rPr>
              <a:t>Name</a:t>
            </a:r>
            <a:r>
              <a:rPr lang="en-US" sz="1200">
                <a:latin typeface="Bahnschrift SemiBold SemiConden"/>
                <a:cs typeface="Mongolian Baiti"/>
              </a:rPr>
              <a:t>: </a:t>
            </a:r>
            <a:r>
              <a:rPr lang="en-US" sz="1200"/>
              <a:t>Transfer</a:t>
            </a:r>
            <a:endParaRPr lang="en-US" sz="1200">
              <a:cs typeface="Calibri"/>
            </a:endParaRPr>
          </a:p>
          <a:p>
            <a:pPr marL="0" indent="0">
              <a:lnSpc>
                <a:spcPct val="120000"/>
              </a:lnSpc>
              <a:spcBef>
                <a:spcPts val="0"/>
              </a:spcBef>
              <a:buClr>
                <a:schemeClr val="bg1"/>
              </a:buClr>
              <a:buNone/>
            </a:pPr>
            <a:r>
              <a:rPr lang="en-US" sz="1200" u="sng">
                <a:latin typeface="Bahnschrift SemiBold SemiConden"/>
                <a:cs typeface="Mongolian Baiti"/>
              </a:rPr>
              <a:t>Author</a:t>
            </a:r>
            <a:r>
              <a:rPr lang="en-US" sz="1200">
                <a:latin typeface="Bahnschrift SemiBold SemiConden"/>
                <a:cs typeface="Mongolian Baiti"/>
              </a:rPr>
              <a:t>: </a:t>
            </a:r>
            <a:r>
              <a:rPr lang="en-US" sz="1200">
                <a:latin typeface="Bahnschrift Light"/>
                <a:cs typeface="Mongolian Baiti"/>
              </a:rPr>
              <a:t>Kefin Sajan and Jesus Toxtle</a:t>
            </a:r>
          </a:p>
          <a:p>
            <a:pPr marL="0" indent="0">
              <a:lnSpc>
                <a:spcPct val="120000"/>
              </a:lnSpc>
              <a:spcBef>
                <a:spcPts val="0"/>
              </a:spcBef>
              <a:buNone/>
            </a:pPr>
            <a:r>
              <a:rPr lang="en-US" sz="1200" u="sng">
                <a:latin typeface="Bahnschrift SemiBold SemiConden"/>
                <a:cs typeface="Mongolian Baiti"/>
              </a:rPr>
              <a:t>Last Update</a:t>
            </a:r>
            <a:r>
              <a:rPr lang="en-US" sz="1200">
                <a:latin typeface="Bahnschrift SemiBold SemiConden"/>
                <a:cs typeface="Mongolian Baiti"/>
              </a:rPr>
              <a:t>: </a:t>
            </a:r>
            <a:r>
              <a:rPr lang="en-US" sz="1200">
                <a:latin typeface="Bahnschrift Light"/>
                <a:cs typeface="Mongolian Baiti"/>
              </a:rPr>
              <a:t>11/13/2019</a:t>
            </a:r>
          </a:p>
          <a:p>
            <a:pPr marL="0" indent="0">
              <a:lnSpc>
                <a:spcPct val="120000"/>
              </a:lnSpc>
              <a:spcBef>
                <a:spcPts val="0"/>
              </a:spcBef>
              <a:buNone/>
            </a:pPr>
            <a:r>
              <a:rPr lang="en-US" sz="1200" u="sng">
                <a:latin typeface="Bahnschrift SemiBold SemiConden"/>
                <a:cs typeface="Mongolian Baiti"/>
              </a:rPr>
              <a:t>Pre-conditions</a:t>
            </a:r>
            <a:r>
              <a:rPr lang="en-US" sz="1200">
                <a:latin typeface="Bahnschrift SemiBold SemiConden"/>
                <a:cs typeface="Mongolian Baiti"/>
              </a:rPr>
              <a:t>: </a:t>
            </a:r>
            <a:endParaRPr lang="en-US" sz="1200">
              <a:latin typeface="Bahnschrift SemiBold SemiConden" panose="020B0502040204020203" pitchFamily="34" charset="0"/>
              <a:cs typeface="Mongolian Baiti" panose="03000500000000000000" pitchFamily="66" charset="0"/>
            </a:endParaRPr>
          </a:p>
          <a:p>
            <a:pPr>
              <a:lnSpc>
                <a:spcPct val="200000"/>
              </a:lnSpc>
              <a:spcBef>
                <a:spcPts val="0"/>
              </a:spcBef>
              <a:buClr>
                <a:schemeClr val="bg1"/>
              </a:buClr>
              <a:buFont typeface="Mongolian Baiti" panose="03000500000000000000" pitchFamily="66" charset="0"/>
              <a:buChar char="-"/>
            </a:pPr>
            <a:r>
              <a:rPr lang="en-US" sz="1200">
                <a:latin typeface="Bahnschrift Light"/>
                <a:cs typeface="Mongolian Baiti"/>
              </a:rPr>
              <a:t> </a:t>
            </a:r>
            <a:r>
              <a:rPr lang="en-US" sz="1200"/>
              <a:t>The user (preferred MSB customer, non-preferred MSB customer, non-MSB customer, and MSB system administrator already have their own ATM card and two accounts to transfer to and from). </a:t>
            </a:r>
            <a:endParaRPr lang="en-US" sz="1200">
              <a:cs typeface="Calibri"/>
            </a:endParaRPr>
          </a:p>
          <a:p>
            <a:pPr>
              <a:lnSpc>
                <a:spcPct val="200000"/>
              </a:lnSpc>
              <a:spcBef>
                <a:spcPts val="0"/>
              </a:spcBef>
              <a:buClr>
                <a:schemeClr val="bg1"/>
              </a:buClr>
              <a:buFont typeface="Mongolian Baiti" panose="03000500000000000000" pitchFamily="66" charset="0"/>
              <a:buChar char="-"/>
            </a:pPr>
            <a:r>
              <a:rPr lang="en-US" sz="1200"/>
              <a:t> - Machine must be having all maintenance up to standards and machine must be fully functional to all available user functionalities. </a:t>
            </a:r>
            <a:endParaRPr lang="en-US" sz="1200">
              <a:cs typeface="Calibri"/>
            </a:endParaRPr>
          </a:p>
          <a:p>
            <a:pPr>
              <a:lnSpc>
                <a:spcPct val="200000"/>
              </a:lnSpc>
              <a:spcBef>
                <a:spcPts val="0"/>
              </a:spcBef>
              <a:buClr>
                <a:schemeClr val="bg1"/>
              </a:buClr>
              <a:buFont typeface="Mongolian Baiti" panose="03000500000000000000" pitchFamily="66" charset="0"/>
              <a:buChar char="-"/>
            </a:pPr>
            <a:r>
              <a:rPr lang="en-US" sz="1200"/>
              <a:t>- Actor must be fully Authenticated, and warnings shown as necessary if actor is categorized as “Non MSB Customer” and agreement. </a:t>
            </a:r>
            <a:r>
              <a:rPr lang="en-US" sz="1200">
                <a:solidFill>
                  <a:srgbClr val="FF0000"/>
                </a:solidFill>
              </a:rPr>
              <a:t>validated(status), </a:t>
            </a:r>
            <a:r>
              <a:rPr lang="en-US" sz="1200" err="1">
                <a:solidFill>
                  <a:srgbClr val="FF0000"/>
                </a:solidFill>
              </a:rPr>
              <a:t>displayPreferSCRN</a:t>
            </a:r>
            <a:r>
              <a:rPr lang="en-US" sz="1200">
                <a:solidFill>
                  <a:srgbClr val="FF0000"/>
                </a:solidFill>
              </a:rPr>
              <a:t>(), </a:t>
            </a:r>
            <a:r>
              <a:rPr lang="en-US" sz="1200" err="1">
                <a:solidFill>
                  <a:srgbClr val="FF0000"/>
                </a:solidFill>
              </a:rPr>
              <a:t>displayNONPreferSCRN</a:t>
            </a:r>
            <a:r>
              <a:rPr lang="en-US" sz="1200">
                <a:solidFill>
                  <a:srgbClr val="FF0000"/>
                </a:solidFill>
              </a:rPr>
              <a:t>(),  </a:t>
            </a:r>
            <a:r>
              <a:rPr lang="en-US" sz="1200" err="1">
                <a:solidFill>
                  <a:srgbClr val="FF0000"/>
                </a:solidFill>
              </a:rPr>
              <a:t>displaySYSAdminSCRN</a:t>
            </a:r>
            <a:r>
              <a:rPr lang="en-US" sz="1200">
                <a:solidFill>
                  <a:srgbClr val="FF0000"/>
                </a:solidFill>
              </a:rPr>
              <a:t>(), </a:t>
            </a:r>
            <a:r>
              <a:rPr lang="en-US" sz="1200" err="1">
                <a:solidFill>
                  <a:srgbClr val="FF0000"/>
                </a:solidFill>
              </a:rPr>
              <a:t>displayNONMSBSCRN</a:t>
            </a:r>
            <a:r>
              <a:rPr lang="en-US" sz="1200">
                <a:solidFill>
                  <a:srgbClr val="FF0000"/>
                </a:solidFill>
              </a:rPr>
              <a:t>()</a:t>
            </a:r>
            <a:endParaRPr lang="en-US" sz="1200">
              <a:cs typeface="Calibri"/>
            </a:endParaRPr>
          </a:p>
        </p:txBody>
      </p:sp>
    </p:spTree>
    <p:extLst>
      <p:ext uri="{BB962C8B-B14F-4D97-AF65-F5344CB8AC3E}">
        <p14:creationId xmlns:p14="http://schemas.microsoft.com/office/powerpoint/2010/main" val="3914285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2425" y="1102936"/>
            <a:ext cx="10850251" cy="1225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2425" y="23579"/>
            <a:ext cx="10058400" cy="776522"/>
          </a:xfrm>
        </p:spPr>
        <p:txBody>
          <a:bodyPr>
            <a:normAutofit/>
          </a:bodyPr>
          <a:lstStyle/>
          <a:p>
            <a:r>
              <a:rPr lang="en-US">
                <a:solidFill>
                  <a:srgbClr val="D9181F"/>
                </a:solidFill>
                <a:latin typeface="Bahnschrift SemiBold SemiConden" panose="020B0502040204020203" pitchFamily="34" charset="0"/>
              </a:rPr>
              <a:t>Transfer</a:t>
            </a:r>
            <a:r>
              <a:rPr lang="en-US" sz="4400">
                <a:solidFill>
                  <a:srgbClr val="D9181F"/>
                </a:solidFill>
              </a:rPr>
              <a:t>– Use Case Description</a:t>
            </a:r>
          </a:p>
        </p:txBody>
      </p:sp>
      <p:sp>
        <p:nvSpPr>
          <p:cNvPr id="3" name="Content Placeholder 2"/>
          <p:cNvSpPr>
            <a:spLocks noGrp="1"/>
          </p:cNvSpPr>
          <p:nvPr>
            <p:ph idx="1"/>
          </p:nvPr>
        </p:nvSpPr>
        <p:spPr>
          <a:xfrm>
            <a:off x="930226" y="790658"/>
            <a:ext cx="9536155" cy="5807366"/>
          </a:xfrm>
        </p:spPr>
        <p:txBody>
          <a:bodyPr vert="horz" lIns="91440" tIns="45720" rIns="91440" bIns="45720" rtlCol="0" anchor="t">
            <a:noAutofit/>
          </a:bodyPr>
          <a:lstStyle/>
          <a:p>
            <a:pPr marL="0" indent="0">
              <a:buNone/>
            </a:pPr>
            <a:r>
              <a:rPr lang="en-US" sz="1200">
                <a:solidFill>
                  <a:srgbClr val="000000"/>
                </a:solidFill>
                <a:latin typeface="Calibri" panose="020F0502020204030204"/>
                <a:cs typeface="Calibri"/>
              </a:rPr>
              <a:t>Dialog: </a:t>
            </a:r>
          </a:p>
          <a:p>
            <a:pPr>
              <a:buFont typeface="Arial"/>
              <a:buChar char="•"/>
            </a:pPr>
            <a:r>
              <a:rPr lang="en-US" sz="1200">
                <a:solidFill>
                  <a:srgbClr val="000000"/>
                </a:solidFill>
                <a:latin typeface="Bahnschrift Light SemiCondensed"/>
                <a:cs typeface="Calibri"/>
              </a:rPr>
              <a:t>One of the many options is to transfer money. After selecting the transfer money, the user is presented with another screen. A screen will appear asking for the destination account. </a:t>
            </a:r>
            <a:r>
              <a:rPr lang="en-US" sz="1200" err="1">
                <a:solidFill>
                  <a:srgbClr val="FF0000"/>
                </a:solidFill>
                <a:latin typeface="Consolas"/>
                <a:cs typeface="Calibri"/>
              </a:rPr>
              <a:t>transferSCRN</a:t>
            </a:r>
            <a:r>
              <a:rPr lang="en-US" sz="1200">
                <a:solidFill>
                  <a:srgbClr val="FF0000"/>
                </a:solidFill>
                <a:latin typeface="Consolas"/>
                <a:cs typeface="Calibri"/>
              </a:rPr>
              <a:t>(), </a:t>
            </a:r>
            <a:r>
              <a:rPr lang="en-US" sz="1200" err="1">
                <a:solidFill>
                  <a:srgbClr val="FF0000"/>
                </a:solidFill>
                <a:latin typeface="Consolas"/>
                <a:cs typeface="Calibri"/>
              </a:rPr>
              <a:t>transferDestAcct</a:t>
            </a:r>
            <a:r>
              <a:rPr lang="en-US" sz="1200">
                <a:solidFill>
                  <a:srgbClr val="FF0000"/>
                </a:solidFill>
                <a:latin typeface="Consolas"/>
                <a:cs typeface="Calibri"/>
              </a:rPr>
              <a:t>()</a:t>
            </a:r>
          </a:p>
          <a:p>
            <a:pPr>
              <a:buFont typeface="Arial"/>
              <a:buChar char="•"/>
            </a:pPr>
            <a:r>
              <a:rPr lang="en-US" sz="1200">
                <a:solidFill>
                  <a:srgbClr val="000000"/>
                </a:solidFill>
                <a:latin typeface="Bahnschrift Light SemiCondensed"/>
                <a:cs typeface="Calibri"/>
              </a:rPr>
              <a:t>Then the user specifies the allowed sending account for the transfer, an amount number screen will appear. Another account validation screen will happen in the background to check if the relevant account has user specified amount to be transferred. </a:t>
            </a:r>
            <a:r>
              <a:rPr lang="en-US" sz="1200" err="1">
                <a:solidFill>
                  <a:srgbClr val="FF0000"/>
                </a:solidFill>
                <a:latin typeface="Bahnschrift Light SemiCondensed"/>
                <a:cs typeface="Calibri"/>
              </a:rPr>
              <a:t>confirmSCRN</a:t>
            </a:r>
            <a:r>
              <a:rPr lang="en-US" sz="1200">
                <a:solidFill>
                  <a:srgbClr val="FF0000"/>
                </a:solidFill>
                <a:latin typeface="Bahnschrift Light SemiCondensed"/>
                <a:cs typeface="Calibri"/>
              </a:rPr>
              <a:t>()</a:t>
            </a:r>
          </a:p>
          <a:p>
            <a:pPr>
              <a:buFontTx/>
              <a:buChar char="-"/>
            </a:pPr>
            <a:r>
              <a:rPr lang="en-US" sz="1200">
                <a:solidFill>
                  <a:srgbClr val="000000"/>
                </a:solidFill>
                <a:latin typeface="Bahnschrift Light SemiCondensed"/>
                <a:cs typeface="Calibri"/>
              </a:rPr>
              <a:t>An account validation screen will appear to check if previous user input is a relevant account to stop transfers to the incorrect bank account. Based on the transfer destination, a screen will appear asking for what location to transfer from. User could move money among checking, savings, and money market accounts. But consumer loan can only accept money from checking, savings, or money market account. And mortgage can only accept money from  checking, savings, or money market account. </a:t>
            </a:r>
            <a:r>
              <a:rPr lang="en-US" sz="1200" err="1">
                <a:solidFill>
                  <a:srgbClr val="FF0000"/>
                </a:solidFill>
                <a:latin typeface="Consolas"/>
                <a:cs typeface="Calibri"/>
              </a:rPr>
              <a:t>transferFromAcct</a:t>
            </a:r>
            <a:r>
              <a:rPr lang="en-US" sz="1200">
                <a:solidFill>
                  <a:srgbClr val="FF0000"/>
                </a:solidFill>
                <a:latin typeface="Consolas"/>
                <a:cs typeface="Calibri"/>
              </a:rPr>
              <a:t>(), </a:t>
            </a:r>
            <a:r>
              <a:rPr lang="en-US" sz="1200" err="1">
                <a:solidFill>
                  <a:srgbClr val="FF0000"/>
                </a:solidFill>
                <a:latin typeface="Consolas"/>
                <a:cs typeface="Calibri"/>
              </a:rPr>
              <a:t>transferDestAcct</a:t>
            </a:r>
            <a:r>
              <a:rPr lang="en-US" sz="1200">
                <a:solidFill>
                  <a:srgbClr val="FF0000"/>
                </a:solidFill>
                <a:latin typeface="Consolas"/>
                <a:cs typeface="Calibri"/>
              </a:rPr>
              <a:t>()</a:t>
            </a:r>
          </a:p>
          <a:p>
            <a:pPr>
              <a:buFontTx/>
              <a:buChar char="-"/>
            </a:pPr>
            <a:r>
              <a:rPr lang="en-US" sz="1200">
                <a:solidFill>
                  <a:srgbClr val="000000"/>
                </a:solidFill>
                <a:latin typeface="Bahnschrift Light SemiCondensed"/>
                <a:cs typeface="Calibri"/>
              </a:rPr>
              <a:t>- Based on the previous screens, a conformation screen appears specifying destination account number, sending account number, and amount being sent. </a:t>
            </a:r>
            <a:r>
              <a:rPr lang="en-US" sz="1200" err="1">
                <a:solidFill>
                  <a:srgbClr val="FF0000"/>
                </a:solidFill>
                <a:latin typeface="Consolas"/>
                <a:cs typeface="Calibri"/>
              </a:rPr>
              <a:t>confirmSCRN</a:t>
            </a:r>
            <a:r>
              <a:rPr lang="en-US" sz="1200">
                <a:solidFill>
                  <a:srgbClr val="FF0000"/>
                </a:solidFill>
                <a:latin typeface="Consolas"/>
                <a:cs typeface="Calibri"/>
              </a:rPr>
              <a:t>() </a:t>
            </a:r>
          </a:p>
          <a:p>
            <a:pPr>
              <a:buFontTx/>
              <a:buChar char="-"/>
            </a:pPr>
            <a:r>
              <a:rPr lang="en-US" sz="1200">
                <a:solidFill>
                  <a:srgbClr val="000000"/>
                </a:solidFill>
                <a:latin typeface="Bahnschrift Light SemiCondensed"/>
                <a:cs typeface="Calibri"/>
              </a:rPr>
              <a:t> If the user confirms yes, the ATM will process the transfer transaction. </a:t>
            </a:r>
            <a:endParaRPr lang="en-US" sz="1200">
              <a:solidFill>
                <a:schemeClr val="bg1"/>
              </a:solidFill>
              <a:cs typeface="Calibri"/>
            </a:endParaRPr>
          </a:p>
        </p:txBody>
      </p:sp>
    </p:spTree>
    <p:extLst>
      <p:ext uri="{BB962C8B-B14F-4D97-AF65-F5344CB8AC3E}">
        <p14:creationId xmlns:p14="http://schemas.microsoft.com/office/powerpoint/2010/main" val="4231150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205" y="785091"/>
            <a:ext cx="11574450" cy="2096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AAA434-7B0F-4D62-AD3C-D15B2557DB08}"/>
              </a:ext>
            </a:extLst>
          </p:cNvPr>
          <p:cNvSpPr>
            <a:spLocks noGrp="1"/>
          </p:cNvSpPr>
          <p:nvPr>
            <p:ph type="title"/>
          </p:nvPr>
        </p:nvSpPr>
        <p:spPr>
          <a:xfrm>
            <a:off x="2358452" y="0"/>
            <a:ext cx="9833548" cy="1325563"/>
          </a:xfrm>
        </p:spPr>
        <p:txBody>
          <a:bodyPr>
            <a:normAutofit/>
          </a:bodyPr>
          <a:lstStyle/>
          <a:p>
            <a:pPr algn="r"/>
            <a:r>
              <a:rPr lang="en-US">
                <a:solidFill>
                  <a:srgbClr val="D9181F"/>
                </a:solidFill>
                <a:latin typeface="Bahnschrift SemiBold SemiConden" panose="020B0502040204020203" pitchFamily="34" charset="0"/>
              </a:rPr>
              <a:t>Authentication</a:t>
            </a:r>
            <a:br>
              <a:rPr lang="en-US">
                <a:solidFill>
                  <a:srgbClr val="D9181F"/>
                </a:solidFill>
                <a:latin typeface="Bahnschrift SemiBold SemiConden" panose="020B0502040204020203" pitchFamily="34" charset="0"/>
              </a:rPr>
            </a:br>
            <a:r>
              <a:rPr lang="en-US" sz="3200">
                <a:solidFill>
                  <a:srgbClr val="D9181F"/>
                </a:solidFill>
                <a:latin typeface="Bahnschrift Light SemiCondensed" panose="020B0502040204020203" pitchFamily="34" charset="0"/>
              </a:rPr>
              <a:t>Use Case Description</a:t>
            </a:r>
            <a:endParaRPr lang="en-US">
              <a:solidFill>
                <a:srgbClr val="D9181F"/>
              </a:solidFill>
              <a:latin typeface="Bahnschrift Light SemiCondensed" panose="020B0502040204020203" pitchFamily="34" charset="0"/>
            </a:endParaRPr>
          </a:p>
        </p:txBody>
      </p:sp>
      <p:sp>
        <p:nvSpPr>
          <p:cNvPr id="3" name="Content Placeholder 2">
            <a:extLst>
              <a:ext uri="{FF2B5EF4-FFF2-40B4-BE49-F238E27FC236}">
                <a16:creationId xmlns:a16="http://schemas.microsoft.com/office/drawing/2014/main" id="{3E14EE39-F97D-4A98-8335-AD971E095846}"/>
              </a:ext>
            </a:extLst>
          </p:cNvPr>
          <p:cNvSpPr>
            <a:spLocks noGrp="1"/>
          </p:cNvSpPr>
          <p:nvPr>
            <p:ph idx="1"/>
          </p:nvPr>
        </p:nvSpPr>
        <p:spPr>
          <a:xfrm>
            <a:off x="530526" y="392720"/>
            <a:ext cx="10861807" cy="6595810"/>
          </a:xfrm>
        </p:spPr>
        <p:txBody>
          <a:bodyPr vert="horz" lIns="91440" tIns="45720" rIns="91440" bIns="45720" rtlCol="0" anchor="t">
            <a:noAutofit/>
          </a:bodyPr>
          <a:lstStyle/>
          <a:p>
            <a:pPr marL="0" indent="0">
              <a:lnSpc>
                <a:spcPct val="120000"/>
              </a:lnSpc>
              <a:spcBef>
                <a:spcPts val="0"/>
              </a:spcBef>
              <a:buClr>
                <a:schemeClr val="bg1"/>
              </a:buClr>
              <a:buNone/>
            </a:pPr>
            <a:r>
              <a:rPr lang="en-US" sz="1200" u="sng">
                <a:latin typeface="Bahnschrift SemiBold SemiConden"/>
                <a:cs typeface="Mongolian Baiti"/>
              </a:rPr>
              <a:t>Name</a:t>
            </a:r>
            <a:r>
              <a:rPr lang="en-US" sz="1200">
                <a:latin typeface="Bahnschrift SemiBold SemiConden"/>
                <a:cs typeface="Mongolian Baiti"/>
              </a:rPr>
              <a:t>: </a:t>
            </a:r>
            <a:r>
              <a:rPr lang="en-US" sz="1200">
                <a:latin typeface="Bahnschrift Light SemiCondensed"/>
                <a:cs typeface="Mongolian Baiti"/>
              </a:rPr>
              <a:t>Authentication</a:t>
            </a:r>
          </a:p>
          <a:p>
            <a:pPr marL="0" indent="0">
              <a:lnSpc>
                <a:spcPct val="120000"/>
              </a:lnSpc>
              <a:spcBef>
                <a:spcPts val="0"/>
              </a:spcBef>
              <a:buNone/>
            </a:pPr>
            <a:r>
              <a:rPr lang="en-US" sz="1200" u="sng">
                <a:latin typeface="Bahnschrift SemiBold SemiConden"/>
                <a:cs typeface="Mongolian Baiti"/>
              </a:rPr>
              <a:t>Author</a:t>
            </a:r>
            <a:r>
              <a:rPr lang="en-US" sz="1200">
                <a:latin typeface="Bahnschrift SemiBold SemiConden"/>
                <a:cs typeface="Mongolian Baiti"/>
              </a:rPr>
              <a:t>: </a:t>
            </a:r>
            <a:r>
              <a:rPr lang="en-US" sz="1200" err="1">
                <a:latin typeface="Bahnschrift Light SemiCondensed"/>
                <a:cs typeface="Mongolian Baiti"/>
              </a:rPr>
              <a:t>Kefin</a:t>
            </a:r>
            <a:r>
              <a:rPr lang="en-US" sz="1200">
                <a:latin typeface="Bahnschrift Light SemiCondensed"/>
                <a:cs typeface="Mongolian Baiti"/>
              </a:rPr>
              <a:t> </a:t>
            </a:r>
            <a:r>
              <a:rPr lang="en-US" sz="1200" err="1">
                <a:latin typeface="Bahnschrift Light SemiCondensed"/>
                <a:cs typeface="Mongolian Baiti"/>
              </a:rPr>
              <a:t>Sajan</a:t>
            </a:r>
            <a:r>
              <a:rPr lang="en-US" sz="1200">
                <a:latin typeface="Bahnschrift Light SemiCondensed"/>
                <a:cs typeface="Mongolian Baiti"/>
              </a:rPr>
              <a:t> and Jesus Toxtle</a:t>
            </a:r>
          </a:p>
          <a:p>
            <a:pPr marL="0" indent="0">
              <a:lnSpc>
                <a:spcPct val="120000"/>
              </a:lnSpc>
              <a:spcBef>
                <a:spcPts val="0"/>
              </a:spcBef>
              <a:buNone/>
            </a:pPr>
            <a:r>
              <a:rPr lang="en-US" sz="1200" u="sng">
                <a:latin typeface="Bahnschrift SemiBold SemiConden"/>
                <a:cs typeface="Mongolian Baiti"/>
              </a:rPr>
              <a:t>Last Update</a:t>
            </a:r>
            <a:r>
              <a:rPr lang="en-US" sz="1200">
                <a:latin typeface="Bahnschrift SemiBold SemiConden"/>
                <a:cs typeface="Mongolian Baiti"/>
              </a:rPr>
              <a:t>: </a:t>
            </a:r>
            <a:r>
              <a:rPr lang="en-US" sz="1200">
                <a:latin typeface="Bahnschrift Light SemiCondensed"/>
                <a:cs typeface="Mongolian Baiti"/>
              </a:rPr>
              <a:t>11/13/2019</a:t>
            </a:r>
          </a:p>
          <a:p>
            <a:pPr marL="0" indent="0">
              <a:lnSpc>
                <a:spcPct val="120000"/>
              </a:lnSpc>
              <a:spcBef>
                <a:spcPts val="0"/>
              </a:spcBef>
              <a:buNone/>
            </a:pPr>
            <a:r>
              <a:rPr lang="en-US" sz="1200" u="sng">
                <a:latin typeface="Bahnschrift SemiBold SemiConden"/>
                <a:cs typeface="Mongolian Baiti"/>
              </a:rPr>
              <a:t>Pre-conditions</a:t>
            </a:r>
            <a:r>
              <a:rPr lang="en-US" sz="1200">
                <a:latin typeface="Bahnschrift SemiBold SemiConden"/>
                <a:cs typeface="Mongolian Baiti"/>
              </a:rPr>
              <a:t>: </a:t>
            </a:r>
          </a:p>
          <a:p>
            <a:pPr>
              <a:spcBef>
                <a:spcPts val="0"/>
              </a:spcBef>
              <a:buFont typeface="Mongolian Baiti" panose="03000500000000000000" pitchFamily="66" charset="0"/>
              <a:buChar char="-"/>
            </a:pPr>
            <a:r>
              <a:rPr lang="en-US" sz="1200">
                <a:latin typeface="Bahnschrift Light"/>
                <a:cs typeface="Mongolian Baiti"/>
              </a:rPr>
              <a:t> </a:t>
            </a:r>
            <a:r>
              <a:rPr lang="en-US" sz="1200">
                <a:latin typeface="Bahnschrift Light SemiCondensed"/>
                <a:cs typeface="Mongolian Baiti"/>
              </a:rPr>
              <a:t>The user (preferred MSB customer, non-preferred MSB customer, non-MSB customer, and MSB system administrator already has their own ATM card). </a:t>
            </a:r>
            <a:endParaRPr lang="en-US" sz="1200">
              <a:latin typeface="Bahnschrift Light SemiCondensed" panose="020B0502040204020203" pitchFamily="34" charset="0"/>
              <a:cs typeface="Mongolian Baiti" panose="03000500000000000000" pitchFamily="66" charset="0"/>
            </a:endParaRPr>
          </a:p>
          <a:p>
            <a:pPr marL="0" indent="0">
              <a:lnSpc>
                <a:spcPct val="120000"/>
              </a:lnSpc>
              <a:spcBef>
                <a:spcPts val="0"/>
              </a:spcBef>
              <a:buNone/>
            </a:pPr>
            <a:r>
              <a:rPr lang="en-US" sz="1200" u="sng">
                <a:latin typeface="Bahnschrift SemiBold SemiConden"/>
                <a:cs typeface="Mongolian Baiti"/>
              </a:rPr>
              <a:t>Dialog</a:t>
            </a:r>
            <a:r>
              <a:rPr lang="en-US" sz="1200">
                <a:latin typeface="Bahnschrift SemiBold SemiConden"/>
                <a:cs typeface="Mongolian Baiti"/>
              </a:rPr>
              <a:t>:</a:t>
            </a:r>
          </a:p>
          <a:p>
            <a:pPr>
              <a:spcBef>
                <a:spcPts val="0"/>
              </a:spcBef>
              <a:buFont typeface="Mongolian Baiti" panose="03000500000000000000" pitchFamily="66" charset="0"/>
              <a:buChar char="-"/>
            </a:pPr>
            <a:r>
              <a:rPr lang="en-US" sz="1200">
                <a:latin typeface="Bahnschrift Light SemiCondensed"/>
              </a:rPr>
              <a:t>The ATM will present itself with  a welcome message to the user stating to insert their card to begin using the ATM. </a:t>
            </a:r>
            <a:r>
              <a:rPr lang="en-US" sz="1200" err="1">
                <a:solidFill>
                  <a:srgbClr val="FF0000"/>
                </a:solidFill>
                <a:latin typeface="Consolas"/>
              </a:rPr>
              <a:t>welcomeSCRN</a:t>
            </a:r>
            <a:r>
              <a:rPr lang="en-US" sz="1200">
                <a:solidFill>
                  <a:srgbClr val="FF0000"/>
                </a:solidFill>
                <a:latin typeface="Consolas"/>
              </a:rPr>
              <a:t>()</a:t>
            </a:r>
          </a:p>
          <a:p>
            <a:pPr>
              <a:spcBef>
                <a:spcPts val="0"/>
              </a:spcBef>
              <a:buFont typeface="Mongolian Baiti" panose="03000500000000000000" pitchFamily="66" charset="0"/>
              <a:buChar char="-"/>
            </a:pPr>
            <a:r>
              <a:rPr lang="en-US" sz="1200">
                <a:latin typeface="Bahnschrift Light SemiCondensed"/>
              </a:rPr>
              <a:t>The ATM will periodically check itself, performing test to check if machine has any problems. If any problems are detected, the machine goes into maintenance mode, preventing any transaction. </a:t>
            </a:r>
            <a:r>
              <a:rPr lang="en-US" sz="1200" err="1">
                <a:solidFill>
                  <a:srgbClr val="FF0000"/>
                </a:solidFill>
                <a:latin typeface="Consolas"/>
              </a:rPr>
              <a:t>ATMCheck</a:t>
            </a:r>
            <a:r>
              <a:rPr lang="en-US" sz="1200">
                <a:solidFill>
                  <a:srgbClr val="FF0000"/>
                </a:solidFill>
                <a:latin typeface="Consolas"/>
              </a:rPr>
              <a:t>()</a:t>
            </a:r>
            <a:endParaRPr lang="en-US" sz="1200">
              <a:latin typeface="Consolas"/>
            </a:endParaRPr>
          </a:p>
          <a:p>
            <a:pPr>
              <a:spcBef>
                <a:spcPts val="0"/>
              </a:spcBef>
              <a:buFont typeface="Mongolian Baiti" panose="03000500000000000000" pitchFamily="66" charset="0"/>
              <a:buChar char="-"/>
            </a:pPr>
            <a:r>
              <a:rPr lang="en-US" sz="1200">
                <a:latin typeface="Bahnschrift Light SemiCondensed"/>
              </a:rPr>
              <a:t>The user begins the authentication process by inserting their card into the ATM. Enter PIN screen immediately appears.  </a:t>
            </a:r>
            <a:r>
              <a:rPr lang="en-US" sz="1200">
                <a:solidFill>
                  <a:srgbClr val="FF0000"/>
                </a:solidFill>
                <a:latin typeface="Consolas"/>
              </a:rPr>
              <a:t>validInsertCard(), displayPinScreen(), sendtoDBMS(cardNum, cardPin), displayPreferSCRN(), displayNONPreferSCRN()</a:t>
            </a:r>
          </a:p>
          <a:p>
            <a:pPr>
              <a:spcBef>
                <a:spcPts val="0"/>
              </a:spcBef>
              <a:buFont typeface="Mongolian Baiti" panose="03000500000000000000" pitchFamily="66" charset="0"/>
              <a:buChar char="-"/>
            </a:pPr>
            <a:r>
              <a:rPr lang="en-US" sz="1200">
                <a:latin typeface="Bahnschrift Light SemiCondensed"/>
              </a:rPr>
              <a:t>For the non-MSB customer: they can use a different bank card, enter their PIN, but the Oracle Database will return a message stating that they’re not MSB customers. Also, they will be faced with a term of services and agreement detailing that MSB will hold a $3 service fee for any withdrawals for a day. </a:t>
            </a:r>
            <a:r>
              <a:rPr lang="en-US" sz="1200">
                <a:solidFill>
                  <a:srgbClr val="FF0000"/>
                </a:solidFill>
                <a:latin typeface="Consolas"/>
              </a:rPr>
              <a:t>nonMSBPrompt(), accFault(), displayNONMSBSCRN()</a:t>
            </a:r>
            <a:endParaRPr lang="en-US" sz="1200">
              <a:solidFill>
                <a:srgbClr val="FF0000"/>
              </a:solidFill>
              <a:latin typeface="Consolas" panose="020B0609020204030204" pitchFamily="49" charset="0"/>
            </a:endParaRPr>
          </a:p>
          <a:p>
            <a:pPr>
              <a:spcBef>
                <a:spcPts val="0"/>
              </a:spcBef>
              <a:buFont typeface="Mongolian Baiti" panose="03000500000000000000" pitchFamily="66" charset="0"/>
              <a:buChar char="-"/>
            </a:pPr>
            <a:r>
              <a:rPr lang="en-US" sz="1200">
                <a:latin typeface="Bahnschrift Light SemiCondensed"/>
              </a:rPr>
              <a:t>As for the MSB system administrator: they have a unique ATM card that is not like the others, and by inserting it, they will bypass all standard protocol and can begin to perform maintenance. They also have their MSB issued debit cards to test any regular transactions. </a:t>
            </a:r>
            <a:r>
              <a:rPr lang="en-US" sz="1200">
                <a:solidFill>
                  <a:srgbClr val="FF0000"/>
                </a:solidFill>
                <a:latin typeface="Bahnschrift Light SemiCondensed"/>
              </a:rPr>
              <a:t>validated(status)</a:t>
            </a:r>
            <a:r>
              <a:rPr lang="en-US" sz="1200">
                <a:solidFill>
                  <a:srgbClr val="FF0000"/>
                </a:solidFill>
                <a:latin typeface="Consolas"/>
              </a:rPr>
              <a:t>, displaySYSAdminSCRN()</a:t>
            </a:r>
            <a:endParaRPr lang="en-US" sz="1200">
              <a:solidFill>
                <a:srgbClr val="FF0000"/>
              </a:solidFill>
              <a:latin typeface="Consolas" panose="020B0609020204030204" pitchFamily="49" charset="0"/>
            </a:endParaRPr>
          </a:p>
          <a:p>
            <a:pPr>
              <a:spcBef>
                <a:spcPts val="0"/>
              </a:spcBef>
              <a:buFont typeface="Mongolian Baiti" panose="03000500000000000000" pitchFamily="66" charset="0"/>
              <a:buChar char="-"/>
            </a:pPr>
            <a:r>
              <a:rPr lang="en-US" sz="1200">
                <a:latin typeface="Bahnschrift Light SemiCondensed"/>
              </a:rPr>
              <a:t>After the user enter their PIN, a successful login screen will appear. Followed by a welcome back screen, the user will be shown with the main screen listing all types of transactions allowed on the ATM depending on the Actor. </a:t>
            </a:r>
            <a:r>
              <a:rPr lang="en-US" sz="1200">
                <a:solidFill>
                  <a:srgbClr val="FF0000"/>
                </a:solidFill>
                <a:ea typeface="+mn-lt"/>
                <a:cs typeface="+mn-lt"/>
              </a:rPr>
              <a:t>displayPreferSCRN(), displayNONPreferSCRN(), displayNONMSBSCRN(), displaySYSAdminSCRN()</a:t>
            </a:r>
            <a:endParaRPr lang="en-US" sz="1200">
              <a:solidFill>
                <a:srgbClr val="FF0000"/>
              </a:solidFill>
              <a:latin typeface="Consolas"/>
            </a:endParaRPr>
          </a:p>
          <a:p>
            <a:pPr>
              <a:spcBef>
                <a:spcPts val="0"/>
              </a:spcBef>
              <a:buFont typeface="Mongolian Baiti" panose="03000500000000000000" pitchFamily="66" charset="0"/>
              <a:buChar char="-"/>
            </a:pPr>
            <a:endParaRPr lang="en-US" sz="1200">
              <a:solidFill>
                <a:srgbClr val="000000"/>
              </a:solidFill>
              <a:latin typeface="Bahnschrift Light SemiCondensed"/>
            </a:endParaRPr>
          </a:p>
          <a:p>
            <a:pPr>
              <a:spcBef>
                <a:spcPts val="0"/>
              </a:spcBef>
              <a:buFont typeface="Mongolian Baiti" panose="03000500000000000000" pitchFamily="66" charset="0"/>
              <a:buChar char="-"/>
            </a:pPr>
            <a:r>
              <a:rPr lang="en-US" sz="1200">
                <a:latin typeface="Bahnschrift Light SemiCondensed"/>
              </a:rPr>
              <a:t>If it is the system Administrator, the ATM will present itself to a screen allowing Admin to emulate as a regular ATM user to test functions of ATM. Otherwise, the Admin can select maintenance mode, which is a unique screen visible to only system Administrators</a:t>
            </a:r>
            <a:r>
              <a:rPr lang="en-US" sz="1200">
                <a:solidFill>
                  <a:schemeClr val="bg1"/>
                </a:solidFill>
                <a:latin typeface="Bahnschrift Light SemiCondensed"/>
              </a:rPr>
              <a:t>.</a:t>
            </a:r>
            <a:endParaRPr lang="en-US" sz="1200">
              <a:solidFill>
                <a:schemeClr val="bg1"/>
              </a:solidFill>
              <a:latin typeface="Consolas"/>
              <a:cs typeface="Mongolian Baiti" panose="03000500000000000000" pitchFamily="66" charset="0"/>
            </a:endParaRPr>
          </a:p>
        </p:txBody>
      </p:sp>
    </p:spTree>
    <p:extLst>
      <p:ext uri="{BB962C8B-B14F-4D97-AF65-F5344CB8AC3E}">
        <p14:creationId xmlns:p14="http://schemas.microsoft.com/office/powerpoint/2010/main" val="21074042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D9181F"/>
                </a:solidFill>
                <a:latin typeface="Bahnschrift SemiBold SemiConden" panose="020B0502040204020203" pitchFamily="34" charset="0"/>
              </a:rPr>
              <a:t>Transfer – Use Case Description</a:t>
            </a:r>
            <a:endParaRPr lang="en-US"/>
          </a:p>
        </p:txBody>
      </p:sp>
      <p:sp>
        <p:nvSpPr>
          <p:cNvPr id="3" name="Content Placeholder 2"/>
          <p:cNvSpPr>
            <a:spLocks noGrp="1"/>
          </p:cNvSpPr>
          <p:nvPr>
            <p:ph idx="1"/>
          </p:nvPr>
        </p:nvSpPr>
        <p:spPr>
          <a:xfrm>
            <a:off x="838200" y="1825625"/>
            <a:ext cx="10515600" cy="5012696"/>
          </a:xfrm>
        </p:spPr>
        <p:txBody>
          <a:bodyPr vert="horz" lIns="91440" tIns="45720" rIns="91440" bIns="45720" rtlCol="0" anchor="t">
            <a:normAutofit/>
          </a:bodyPr>
          <a:lstStyle/>
          <a:p>
            <a:r>
              <a:rPr lang="en-US" sz="1200">
                <a:solidFill>
                  <a:srgbClr val="FF0000"/>
                </a:solidFill>
                <a:latin typeface="Consolas"/>
              </a:rPr>
              <a:t>c</a:t>
            </a:r>
            <a:endParaRPr lang="en-US" sz="1200">
              <a:solidFill>
                <a:srgbClr val="FF0000"/>
              </a:solidFill>
              <a:ea typeface="+mn-lt"/>
              <a:cs typeface="+mn-lt"/>
            </a:endParaRPr>
          </a:p>
        </p:txBody>
      </p:sp>
    </p:spTree>
    <p:extLst>
      <p:ext uri="{BB962C8B-B14F-4D97-AF65-F5344CB8AC3E}">
        <p14:creationId xmlns:p14="http://schemas.microsoft.com/office/powerpoint/2010/main" val="19594802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1200" y="1099127"/>
            <a:ext cx="10926618" cy="1505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EBAAA434-7B0F-4D62-AD3C-D15B2557DB08}"/>
              </a:ext>
            </a:extLst>
          </p:cNvPr>
          <p:cNvSpPr>
            <a:spLocks noGrp="1"/>
          </p:cNvSpPr>
          <p:nvPr>
            <p:ph type="title"/>
          </p:nvPr>
        </p:nvSpPr>
        <p:spPr>
          <a:xfrm>
            <a:off x="1097280" y="3810"/>
            <a:ext cx="10058400" cy="1450757"/>
          </a:xfrm>
        </p:spPr>
        <p:txBody>
          <a:bodyPr>
            <a:normAutofit/>
          </a:bodyPr>
          <a:lstStyle/>
          <a:p>
            <a:r>
              <a:rPr lang="en-US" sz="4000">
                <a:solidFill>
                  <a:srgbClr val="D9181F"/>
                </a:solidFill>
                <a:latin typeface="Bahnschrift SemiBold SemiConden" panose="020B0502040204020203" pitchFamily="34" charset="0"/>
              </a:rPr>
              <a:t>Transfer – Use Case Description</a:t>
            </a:r>
          </a:p>
        </p:txBody>
      </p:sp>
      <p:sp>
        <p:nvSpPr>
          <p:cNvPr id="3" name="Content Placeholder 2">
            <a:extLst>
              <a:ext uri="{FF2B5EF4-FFF2-40B4-BE49-F238E27FC236}">
                <a16:creationId xmlns:a16="http://schemas.microsoft.com/office/drawing/2014/main" id="{F1F3ACA5-6189-4DA8-955D-8A2875847FEE}"/>
              </a:ext>
            </a:extLst>
          </p:cNvPr>
          <p:cNvSpPr>
            <a:spLocks noGrp="1"/>
          </p:cNvSpPr>
          <p:nvPr>
            <p:ph idx="1"/>
          </p:nvPr>
        </p:nvSpPr>
        <p:spPr>
          <a:xfrm>
            <a:off x="1097280" y="1454567"/>
            <a:ext cx="10058400" cy="4574540"/>
          </a:xfrm>
        </p:spPr>
        <p:txBody>
          <a:bodyPr vert="horz" lIns="91440" tIns="45720" rIns="91440" bIns="45720" rtlCol="0" anchor="t">
            <a:normAutofit/>
          </a:bodyPr>
          <a:lstStyle/>
          <a:p>
            <a:pPr marL="0" indent="0">
              <a:buNone/>
            </a:pPr>
            <a:r>
              <a:rPr lang="en-US" sz="1200"/>
              <a:t>Post-Conditions: </a:t>
            </a:r>
            <a:endParaRPr lang="en-US" sz="1200">
              <a:cs typeface="Calibri"/>
            </a:endParaRPr>
          </a:p>
          <a:p>
            <a:pPr>
              <a:buFontTx/>
              <a:buChar char="-"/>
            </a:pPr>
            <a:r>
              <a:rPr lang="en-US" sz="1200"/>
              <a:t>The user can verify the checkmark appear on the screen.</a:t>
            </a:r>
            <a:endParaRPr lang="en-US" sz="1200">
              <a:cs typeface="Calibri"/>
            </a:endParaRPr>
          </a:p>
          <a:p>
            <a:pPr marL="0" indent="0">
              <a:buNone/>
            </a:pPr>
            <a:r>
              <a:rPr lang="en-US" sz="1200"/>
              <a:t> - The sound then appears on the ATM machine indicating that the transfer transaction was completed. </a:t>
            </a:r>
            <a:endParaRPr lang="en-US" sz="1200">
              <a:cs typeface="Calibri"/>
            </a:endParaRPr>
          </a:p>
          <a:p>
            <a:pPr>
              <a:buFontTx/>
              <a:buChar char="-"/>
            </a:pPr>
            <a:r>
              <a:rPr lang="en-US" sz="1200"/>
              <a:t>- A receipt will be printed or email depending on the Actor selection. </a:t>
            </a:r>
            <a:endParaRPr lang="en-US" sz="1200">
              <a:solidFill>
                <a:srgbClr val="FF0000"/>
              </a:solidFill>
              <a:latin typeface="Bahnschrift Light SemiCondensed" panose="020B0502040204020203" pitchFamily="34" charset="0"/>
              <a:cs typeface="Mongolian Baiti" panose="03000500000000000000" pitchFamily="66" charset="0"/>
            </a:endParaRPr>
          </a:p>
        </p:txBody>
      </p:sp>
    </p:spTree>
    <p:extLst>
      <p:ext uri="{BB962C8B-B14F-4D97-AF65-F5344CB8AC3E}">
        <p14:creationId xmlns:p14="http://schemas.microsoft.com/office/powerpoint/2010/main" val="1589779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5636" y="216476"/>
            <a:ext cx="11148291" cy="45217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84580" y="1714500"/>
            <a:ext cx="10307320" cy="2628900"/>
          </a:xfrm>
        </p:spPr>
        <p:txBody>
          <a:bodyPr>
            <a:normAutofit/>
          </a:bodyPr>
          <a:lstStyle/>
          <a:p>
            <a:r>
              <a:rPr lang="en-US" sz="3600">
                <a:solidFill>
                  <a:srgbClr val="D9181F"/>
                </a:solidFill>
                <a:latin typeface="Bahnschrift SemiLight SemiConde" panose="020B0502040204020203" pitchFamily="34" charset="0"/>
              </a:rPr>
              <a:t>CS 3500 </a:t>
            </a:r>
            <a:br>
              <a:rPr lang="en-US" sz="5400">
                <a:solidFill>
                  <a:srgbClr val="D9181F"/>
                </a:solidFill>
                <a:latin typeface="Bahnschrift SemiLight SemiConde" panose="020B0502040204020203" pitchFamily="34" charset="0"/>
              </a:rPr>
            </a:br>
            <a:r>
              <a:rPr lang="en-US" sz="4400">
                <a:solidFill>
                  <a:srgbClr val="D9181F"/>
                </a:solidFill>
                <a:latin typeface="Bahnschrift SemiLight SemiConde" panose="020B0502040204020203" pitchFamily="34" charset="0"/>
              </a:rPr>
              <a:t>Software Engineering </a:t>
            </a:r>
            <a:br>
              <a:rPr lang="en-US" sz="5400">
                <a:solidFill>
                  <a:srgbClr val="D9181F"/>
                </a:solidFill>
                <a:latin typeface="Bahnschrift SemiLight SemiConde" panose="020B0502040204020203" pitchFamily="34" charset="0"/>
              </a:rPr>
            </a:br>
            <a:r>
              <a:rPr lang="en-US">
                <a:solidFill>
                  <a:srgbClr val="D9181F"/>
                </a:solidFill>
                <a:latin typeface="Bahnschrift SemiLight SemiConde" panose="020B0502040204020203" pitchFamily="34" charset="0"/>
              </a:rPr>
              <a:t>Project Presentation </a:t>
            </a:r>
            <a:endParaRPr lang="en-US" sz="5400">
              <a:solidFill>
                <a:srgbClr val="D9181F"/>
              </a:solidFill>
              <a:latin typeface="Bahnschrift SemiLight SemiConde" panose="020B0502040204020203" pitchFamily="34" charset="0"/>
            </a:endParaRPr>
          </a:p>
        </p:txBody>
      </p:sp>
      <p:sp>
        <p:nvSpPr>
          <p:cNvPr id="3" name="Subtitle 2"/>
          <p:cNvSpPr>
            <a:spLocks noGrp="1"/>
          </p:cNvSpPr>
          <p:nvPr>
            <p:ph type="subTitle" idx="1"/>
          </p:nvPr>
        </p:nvSpPr>
        <p:spPr>
          <a:xfrm>
            <a:off x="1084580" y="4388427"/>
            <a:ext cx="9144000" cy="925945"/>
          </a:xfrm>
        </p:spPr>
        <p:txBody>
          <a:bodyPr/>
          <a:lstStyle/>
          <a:p>
            <a:r>
              <a:rPr lang="en-US">
                <a:solidFill>
                  <a:srgbClr val="FFD44A"/>
                </a:solidFill>
                <a:latin typeface="Bahnschrift Light" panose="020B0502040204020203" pitchFamily="34" charset="0"/>
              </a:rPr>
              <a:t>By Kefin Sajan and Jesus Toxtle</a:t>
            </a:r>
          </a:p>
        </p:txBody>
      </p:sp>
      <p:pic>
        <p:nvPicPr>
          <p:cNvPr id="1026" name="Picture 2" descr="Image result for atm cli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85517" y="216476"/>
            <a:ext cx="1039047" cy="1345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047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2425" y="1102936"/>
            <a:ext cx="10850251" cy="1225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33600" y="326414"/>
            <a:ext cx="10058400" cy="776522"/>
          </a:xfrm>
        </p:spPr>
        <p:txBody>
          <a:bodyPr>
            <a:normAutofit fontScale="90000"/>
          </a:bodyPr>
          <a:lstStyle/>
          <a:p>
            <a:pPr algn="r"/>
            <a:r>
              <a:rPr lang="en-US">
                <a:solidFill>
                  <a:srgbClr val="D9181F"/>
                </a:solidFill>
                <a:latin typeface="Bahnschrift SemiBold SemiConden" panose="020B0502040204020203" pitchFamily="34" charset="0"/>
              </a:rPr>
              <a:t>Authentication</a:t>
            </a:r>
            <a:br>
              <a:rPr lang="en-US">
                <a:solidFill>
                  <a:srgbClr val="D9181F"/>
                </a:solidFill>
                <a:latin typeface="Bahnschrift SemiBold SemiConden" panose="020B0502040204020203" pitchFamily="34" charset="0"/>
              </a:rPr>
            </a:br>
            <a:r>
              <a:rPr lang="en-US" sz="3200">
                <a:solidFill>
                  <a:srgbClr val="D9181F"/>
                </a:solidFill>
                <a:latin typeface="Bahnschrift Light SemiCondensed" panose="020B0502040204020203" pitchFamily="34" charset="0"/>
              </a:rPr>
              <a:t>Use Case Description</a:t>
            </a:r>
            <a:endParaRPr lang="en-US" sz="4400">
              <a:solidFill>
                <a:srgbClr val="D9181F"/>
              </a:solidFill>
              <a:latin typeface="Bahnschrift Light SemiCondensed" panose="020B0502040204020203" pitchFamily="34" charset="0"/>
            </a:endParaRPr>
          </a:p>
        </p:txBody>
      </p:sp>
      <p:sp>
        <p:nvSpPr>
          <p:cNvPr id="3" name="Content Placeholder 2"/>
          <p:cNvSpPr>
            <a:spLocks noGrp="1"/>
          </p:cNvSpPr>
          <p:nvPr>
            <p:ph idx="1"/>
          </p:nvPr>
        </p:nvSpPr>
        <p:spPr>
          <a:xfrm>
            <a:off x="695725" y="714675"/>
            <a:ext cx="11023649" cy="5999890"/>
          </a:xfrm>
        </p:spPr>
        <p:txBody>
          <a:bodyPr vert="horz" lIns="91440" tIns="45720" rIns="91440" bIns="45720" rtlCol="0" anchor="t">
            <a:noAutofit/>
          </a:bodyPr>
          <a:lstStyle/>
          <a:p>
            <a:pPr marL="0" indent="0">
              <a:buNone/>
            </a:pPr>
            <a:r>
              <a:rPr lang="en-US" sz="1200" u="sng">
                <a:latin typeface="Bahnschrift SemiBold SemiConden"/>
                <a:cs typeface="Mongolian Baiti"/>
              </a:rPr>
              <a:t>Dialog(cont’d)</a:t>
            </a:r>
            <a:r>
              <a:rPr lang="en-US" sz="1200">
                <a:latin typeface="Bahnschrift SemiBold SemiConden"/>
                <a:cs typeface="Mongolian Baiti"/>
              </a:rPr>
              <a:t>:</a:t>
            </a:r>
          </a:p>
          <a:p>
            <a:pPr marL="0" indent="0">
              <a:buNone/>
            </a:pPr>
            <a:r>
              <a:rPr lang="en-US" sz="1200">
                <a:latin typeface="Bahnschrift Light"/>
              </a:rPr>
              <a:t>As for the MSB system administrator: they have a unique ATM card that is not like the others, and by inserting it, they will bypass all standard protocol and can begin to perform maintenance. They also have their MSB issued debit cards for any regular transactions. - After the user has entered their PIN, a successful login screen will appear, followed by a welcome back screen, and will be shown with the home screen listing all types of transactions allowed on the ATM depending on the Actor. - If it is the system Administrator, the ATM will present itself to a screen allowing Admin to emulate as a regular ATM user to test functions of ATM. Otherwise, the Admin can select maintenance mode, which is a unique screen visible to only system Administrators. - However, should the user failed to input their PIN three times successfully, they will be faced with an “ERROR! </a:t>
            </a:r>
          </a:p>
          <a:p>
            <a:pPr marL="0" indent="0">
              <a:buNone/>
            </a:pPr>
            <a:r>
              <a:rPr lang="en-US" sz="1200">
                <a:latin typeface="Bahnschrift Light"/>
              </a:rPr>
              <a:t>Unfortunately, we couldn’t verify your identification with us today”. </a:t>
            </a:r>
            <a:endParaRPr lang="en-US" sz="1200">
              <a:solidFill>
                <a:srgbClr val="FF0000"/>
              </a:solidFill>
              <a:latin typeface="Consolas" panose="020B0609020204030204" pitchFamily="49" charset="0"/>
            </a:endParaRPr>
          </a:p>
          <a:p>
            <a:pPr marL="0" indent="0">
              <a:buNone/>
            </a:pPr>
            <a:r>
              <a:rPr lang="en-US" sz="1200">
                <a:latin typeface="Bahnschrift Light"/>
              </a:rPr>
              <a:t>The Oracle Database will record this incident and immediately notify the bank about this warning. “Please take your card back and try again later or at another MSB ATM!”. The ATM will also eject the card at that moment. </a:t>
            </a:r>
            <a:r>
              <a:rPr lang="en-US" sz="1200" err="1">
                <a:solidFill>
                  <a:srgbClr val="FF0000"/>
                </a:solidFill>
                <a:latin typeface="Consolas"/>
              </a:rPr>
              <a:t>ejectCard</a:t>
            </a:r>
            <a:r>
              <a:rPr lang="en-US" sz="1200">
                <a:solidFill>
                  <a:srgbClr val="FF0000"/>
                </a:solidFill>
                <a:latin typeface="Consolas"/>
              </a:rPr>
              <a:t>() </a:t>
            </a:r>
            <a:endParaRPr lang="en-US" sz="1200">
              <a:solidFill>
                <a:srgbClr val="FF0000"/>
              </a:solidFill>
              <a:latin typeface="Consolas" panose="020B0609020204030204" pitchFamily="49" charset="0"/>
            </a:endParaRPr>
          </a:p>
          <a:p>
            <a:r>
              <a:rPr lang="en-US" sz="1200">
                <a:latin typeface="Bahnschrift Light"/>
              </a:rPr>
              <a:t>Actor after successfully logging in can also immediately log out. </a:t>
            </a:r>
            <a:r>
              <a:rPr lang="en-US" sz="1200">
                <a:solidFill>
                  <a:schemeClr val="bg1"/>
                </a:solidFill>
                <a:latin typeface="Consolas"/>
              </a:rPr>
              <a:t> </a:t>
            </a:r>
            <a:endParaRPr lang="en-US" sz="1200">
              <a:solidFill>
                <a:schemeClr val="bg1"/>
              </a:solidFill>
              <a:latin typeface="Consolas" panose="020B0609020204030204" pitchFamily="49" charset="0"/>
            </a:endParaRPr>
          </a:p>
          <a:p>
            <a:r>
              <a:rPr lang="en-US" sz="1200">
                <a:latin typeface="Bahnschrift Light"/>
              </a:rPr>
              <a:t>Should an Actor decide that they don’t want to proceed with any transaction, they can simply select cancel, and ATM will promptly return the Actor’s card. The Actor must take the card back for the ATM to close its drawer. </a:t>
            </a:r>
            <a:r>
              <a:rPr lang="en-US" sz="1200">
                <a:solidFill>
                  <a:srgbClr val="000000"/>
                </a:solidFill>
                <a:latin typeface="Bahnschrift Light"/>
              </a:rPr>
              <a:t> </a:t>
            </a:r>
            <a:r>
              <a:rPr lang="en-US" sz="1200">
                <a:solidFill>
                  <a:srgbClr val="FF0000"/>
                </a:solidFill>
                <a:latin typeface="Consolas"/>
              </a:rPr>
              <a:t>ejectCard()</a:t>
            </a:r>
            <a:endParaRPr lang="en-US" sz="1200">
              <a:solidFill>
                <a:srgbClr val="FF0000"/>
              </a:solidFill>
              <a:latin typeface="Consolas"/>
              <a:cs typeface="Mongolian Baiti" panose="03000500000000000000" pitchFamily="66" charset="0"/>
            </a:endParaRPr>
          </a:p>
          <a:p>
            <a:endParaRPr lang="en-US" sz="1200">
              <a:solidFill>
                <a:schemeClr val="bg1"/>
              </a:solidFill>
              <a:cs typeface="Calibri"/>
            </a:endParaRPr>
          </a:p>
        </p:txBody>
      </p:sp>
    </p:spTree>
    <p:extLst>
      <p:ext uri="{BB962C8B-B14F-4D97-AF65-F5344CB8AC3E}">
        <p14:creationId xmlns:p14="http://schemas.microsoft.com/office/powerpoint/2010/main" val="1762529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1200" y="1099127"/>
            <a:ext cx="10926618" cy="1505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EBAAA434-7B0F-4D62-AD3C-D15B2557DB08}"/>
              </a:ext>
            </a:extLst>
          </p:cNvPr>
          <p:cNvSpPr>
            <a:spLocks noGrp="1"/>
          </p:cNvSpPr>
          <p:nvPr>
            <p:ph type="title"/>
          </p:nvPr>
        </p:nvSpPr>
        <p:spPr>
          <a:xfrm>
            <a:off x="2133600" y="3810"/>
            <a:ext cx="10058400" cy="1450757"/>
          </a:xfrm>
        </p:spPr>
        <p:txBody>
          <a:bodyPr>
            <a:normAutofit/>
          </a:bodyPr>
          <a:lstStyle/>
          <a:p>
            <a:pPr algn="r"/>
            <a:r>
              <a:rPr lang="en-US">
                <a:solidFill>
                  <a:srgbClr val="D9181F"/>
                </a:solidFill>
                <a:latin typeface="Bahnschrift SemiBold SemiConden" panose="020B0502040204020203" pitchFamily="34" charset="0"/>
              </a:rPr>
              <a:t>Authentication</a:t>
            </a:r>
            <a:br>
              <a:rPr lang="en-US">
                <a:solidFill>
                  <a:srgbClr val="D9181F"/>
                </a:solidFill>
                <a:latin typeface="Bahnschrift SemiBold SemiConden" panose="020B0502040204020203" pitchFamily="34" charset="0"/>
              </a:rPr>
            </a:br>
            <a:r>
              <a:rPr lang="en-US" sz="3200">
                <a:solidFill>
                  <a:srgbClr val="D9181F"/>
                </a:solidFill>
                <a:latin typeface="Bahnschrift Light SemiCondensed" panose="020B0502040204020203" pitchFamily="34" charset="0"/>
              </a:rPr>
              <a:t>Use Case Description</a:t>
            </a:r>
            <a:endParaRPr lang="en-US" sz="4000">
              <a:solidFill>
                <a:srgbClr val="D9181F"/>
              </a:solidFill>
              <a:latin typeface="Bahnschrift Light SemiCondensed" panose="020B0502040204020203" pitchFamily="34" charset="0"/>
            </a:endParaRPr>
          </a:p>
        </p:txBody>
      </p:sp>
      <p:sp>
        <p:nvSpPr>
          <p:cNvPr id="3" name="Content Placeholder 2">
            <a:extLst>
              <a:ext uri="{FF2B5EF4-FFF2-40B4-BE49-F238E27FC236}">
                <a16:creationId xmlns:a16="http://schemas.microsoft.com/office/drawing/2014/main" id="{F1F3ACA5-6189-4DA8-955D-8A2875847FEE}"/>
              </a:ext>
            </a:extLst>
          </p:cNvPr>
          <p:cNvSpPr>
            <a:spLocks noGrp="1"/>
          </p:cNvSpPr>
          <p:nvPr>
            <p:ph idx="1"/>
          </p:nvPr>
        </p:nvSpPr>
        <p:spPr>
          <a:xfrm>
            <a:off x="1145309" y="1187867"/>
            <a:ext cx="10058400" cy="4574540"/>
          </a:xfrm>
        </p:spPr>
        <p:txBody>
          <a:bodyPr vert="horz" lIns="91440" tIns="45720" rIns="91440" bIns="45720" rtlCol="0" anchor="t">
            <a:normAutofit/>
          </a:bodyPr>
          <a:lstStyle/>
          <a:p>
            <a:pPr marL="0" indent="0">
              <a:buNone/>
            </a:pPr>
            <a:r>
              <a:rPr lang="en-US" sz="1200" u="sng">
                <a:latin typeface="Bahnschrift SemiBold SemiConden"/>
                <a:cs typeface="Mongolian Baiti"/>
              </a:rPr>
              <a:t>Post-Conditions:</a:t>
            </a:r>
          </a:p>
          <a:p>
            <a:pPr>
              <a:buFont typeface="Mongolian Baiti" panose="03000500000000000000" pitchFamily="66" charset="0"/>
              <a:buChar char="-"/>
            </a:pPr>
            <a:r>
              <a:rPr lang="en-US" sz="1200">
                <a:latin typeface="Bahnschrift Light SemiCondensed"/>
                <a:cs typeface="Mongolian Baiti"/>
              </a:rPr>
              <a:t> Once the user is done with their financial transaction, the user will be faced with a screen that says, “Would you like to do another transaction?”. </a:t>
            </a:r>
            <a:endParaRPr lang="en-US" sz="1200">
              <a:solidFill>
                <a:srgbClr val="FF0000"/>
              </a:solidFill>
              <a:latin typeface="Consolas" panose="020B0609020204030204" pitchFamily="49" charset="0"/>
              <a:cs typeface="Mongolian Baiti" panose="03000500000000000000" pitchFamily="66" charset="0"/>
            </a:endParaRPr>
          </a:p>
          <a:p>
            <a:pPr>
              <a:buFont typeface="Mongolian Baiti" panose="03000500000000000000" pitchFamily="66" charset="0"/>
              <a:buChar char="-"/>
            </a:pPr>
            <a:r>
              <a:rPr lang="en-US" sz="1200">
                <a:solidFill>
                  <a:schemeClr val="bg1"/>
                </a:solidFill>
                <a:latin typeface="Bahnschrift Light SemiCondensed"/>
                <a:cs typeface="Mongolian Baiti"/>
              </a:rPr>
              <a:t> </a:t>
            </a:r>
            <a:r>
              <a:rPr lang="en-US" sz="1200">
                <a:latin typeface="Bahnschrift Light SemiCondensed"/>
                <a:cs typeface="Mongolian Baiti"/>
              </a:rPr>
              <a:t>Should the user choose Yes, the user will go back to the main menu with an array of options.</a:t>
            </a:r>
          </a:p>
          <a:p>
            <a:pPr>
              <a:buFont typeface="Mongolian Baiti" panose="03000500000000000000" pitchFamily="66" charset="0"/>
              <a:buChar char="-"/>
            </a:pPr>
            <a:r>
              <a:rPr lang="en-US" sz="1200">
                <a:latin typeface="Bahnschrift Light SemiCondensed"/>
                <a:cs typeface="Mongolian Baiti"/>
              </a:rPr>
              <a:t> However, should the user select No; a screen will appear that says, “Please take card” and ejects the card. </a:t>
            </a:r>
            <a:r>
              <a:rPr lang="en-US" sz="1200" err="1">
                <a:solidFill>
                  <a:srgbClr val="FF0000"/>
                </a:solidFill>
                <a:latin typeface="Consolas"/>
              </a:rPr>
              <a:t>ejectCard</a:t>
            </a:r>
            <a:r>
              <a:rPr lang="en-US" sz="1200">
                <a:solidFill>
                  <a:srgbClr val="FF0000"/>
                </a:solidFill>
                <a:latin typeface="Consolas"/>
              </a:rPr>
              <a:t>()</a:t>
            </a:r>
            <a:r>
              <a:rPr lang="en-US" sz="1200"/>
              <a:t>, </a:t>
            </a:r>
            <a:r>
              <a:rPr lang="en-US" sz="1200">
                <a:latin typeface="Bahnschrift Light SemiCondensed"/>
                <a:cs typeface="Mongolian Baiti"/>
              </a:rPr>
              <a:t>Once the user has taken out their card, the ATM machine will proceed by logging out of the user’s account and the user can successfully verify that they were logged out by hearing a ding! Followed by a message, “Thank you for conducting business with Montana State Bank! Please come again!” </a:t>
            </a:r>
          </a:p>
        </p:txBody>
      </p:sp>
    </p:spTree>
    <p:extLst>
      <p:ext uri="{BB962C8B-B14F-4D97-AF65-F5344CB8AC3E}">
        <p14:creationId xmlns:p14="http://schemas.microsoft.com/office/powerpoint/2010/main" val="3758057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949" y="0"/>
            <a:ext cx="8703874" cy="62992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6517" y="0"/>
            <a:ext cx="8665468" cy="6858000"/>
          </a:xfrm>
          <a:prstGeom prst="rect">
            <a:avLst/>
          </a:prstGeom>
        </p:spPr>
      </p:pic>
    </p:spTree>
    <p:extLst>
      <p:ext uri="{BB962C8B-B14F-4D97-AF65-F5344CB8AC3E}">
        <p14:creationId xmlns:p14="http://schemas.microsoft.com/office/powerpoint/2010/main" val="1956877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88157" y="829559"/>
            <a:ext cx="11048214" cy="16873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858" y="459191"/>
            <a:ext cx="7431847" cy="579393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2707" y="-8965"/>
            <a:ext cx="8826585" cy="6858000"/>
          </a:xfrm>
          <a:prstGeom prst="rect">
            <a:avLst/>
          </a:prstGeom>
        </p:spPr>
      </p:pic>
    </p:spTree>
    <p:extLst>
      <p:ext uri="{BB962C8B-B14F-4D97-AF65-F5344CB8AC3E}">
        <p14:creationId xmlns:p14="http://schemas.microsoft.com/office/powerpoint/2010/main" val="275216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AA434-7B0F-4D62-AD3C-D15B2557DB08}"/>
              </a:ext>
            </a:extLst>
          </p:cNvPr>
          <p:cNvSpPr>
            <a:spLocks noGrp="1"/>
          </p:cNvSpPr>
          <p:nvPr>
            <p:ph type="title"/>
          </p:nvPr>
        </p:nvSpPr>
        <p:spPr>
          <a:xfrm>
            <a:off x="4649893" y="0"/>
            <a:ext cx="7542107" cy="1138475"/>
          </a:xfrm>
        </p:spPr>
        <p:txBody>
          <a:bodyPr>
            <a:normAutofit/>
          </a:bodyPr>
          <a:lstStyle/>
          <a:p>
            <a:pPr algn="r"/>
            <a:r>
              <a:rPr lang="en-US" sz="4000">
                <a:solidFill>
                  <a:srgbClr val="D9181F"/>
                </a:solidFill>
                <a:latin typeface="Bahnschrift SemiBold SemiConden" panose="020B0502040204020203" pitchFamily="34" charset="0"/>
              </a:rPr>
              <a:t>Maintenance </a:t>
            </a:r>
            <a:br>
              <a:rPr lang="en-US" sz="4000">
                <a:solidFill>
                  <a:srgbClr val="D9181F"/>
                </a:solidFill>
                <a:latin typeface="Bahnschrift SemiBold SemiConden" panose="020B0502040204020203" pitchFamily="34" charset="0"/>
              </a:rPr>
            </a:br>
            <a:r>
              <a:rPr lang="en-US" sz="2800">
                <a:solidFill>
                  <a:srgbClr val="D9181F"/>
                </a:solidFill>
                <a:latin typeface="Bahnschrift Light SemiCondensed" panose="020B0502040204020203" pitchFamily="34" charset="0"/>
              </a:rPr>
              <a:t>Use Case Description</a:t>
            </a:r>
            <a:endParaRPr lang="en-US" sz="4000">
              <a:solidFill>
                <a:srgbClr val="D9181F"/>
              </a:solidFill>
              <a:latin typeface="Bahnschrift Light SemiCondensed" panose="020B0502040204020203" pitchFamily="34" charset="0"/>
            </a:endParaRPr>
          </a:p>
        </p:txBody>
      </p:sp>
      <p:sp>
        <p:nvSpPr>
          <p:cNvPr id="3" name="Content Placeholder 2">
            <a:extLst>
              <a:ext uri="{FF2B5EF4-FFF2-40B4-BE49-F238E27FC236}">
                <a16:creationId xmlns:a16="http://schemas.microsoft.com/office/drawing/2014/main" id="{3E14EE39-F97D-4A98-8335-AD971E095846}"/>
              </a:ext>
            </a:extLst>
          </p:cNvPr>
          <p:cNvSpPr>
            <a:spLocks noGrp="1"/>
          </p:cNvSpPr>
          <p:nvPr>
            <p:ph idx="1"/>
          </p:nvPr>
        </p:nvSpPr>
        <p:spPr>
          <a:xfrm>
            <a:off x="997527" y="569237"/>
            <a:ext cx="10324408" cy="6458318"/>
          </a:xfrm>
        </p:spPr>
        <p:txBody>
          <a:bodyPr vert="horz" lIns="91440" tIns="45720" rIns="91440" bIns="45720" rtlCol="0" anchor="t">
            <a:noAutofit/>
          </a:bodyPr>
          <a:lstStyle/>
          <a:p>
            <a:pPr marL="0" indent="0">
              <a:lnSpc>
                <a:spcPct val="100000"/>
              </a:lnSpc>
              <a:spcBef>
                <a:spcPts val="125"/>
              </a:spcBef>
              <a:buClr>
                <a:schemeClr val="bg1"/>
              </a:buClr>
              <a:buNone/>
            </a:pPr>
            <a:r>
              <a:rPr lang="en-US" sz="1200" u="sng">
                <a:latin typeface="Bahnschrift SemiBold SemiConden"/>
                <a:cs typeface="Mongolian Baiti"/>
              </a:rPr>
              <a:t>Name</a:t>
            </a:r>
            <a:r>
              <a:rPr lang="en-US" sz="1200">
                <a:latin typeface="Bahnschrift SemiBold SemiConden"/>
                <a:cs typeface="Mongolian Baiti"/>
              </a:rPr>
              <a:t>: </a:t>
            </a:r>
            <a:r>
              <a:rPr lang="en-US" sz="1200">
                <a:latin typeface="Bahnschrift Light SemiCondensed"/>
              </a:rPr>
              <a:t>Maintenance</a:t>
            </a:r>
            <a:endParaRPr lang="en-US" sz="1200">
              <a:latin typeface="Bahnschrift Light SemiCondensed"/>
              <a:cs typeface="Mongolian Baiti" panose="03000500000000000000" pitchFamily="66" charset="0"/>
            </a:endParaRPr>
          </a:p>
          <a:p>
            <a:pPr marL="0" indent="0">
              <a:lnSpc>
                <a:spcPct val="100000"/>
              </a:lnSpc>
              <a:spcBef>
                <a:spcPts val="125"/>
              </a:spcBef>
              <a:buNone/>
            </a:pPr>
            <a:r>
              <a:rPr lang="en-US" sz="1200" u="sng">
                <a:latin typeface="Bahnschrift SemiBold SemiConden"/>
                <a:cs typeface="Mongolian Baiti"/>
              </a:rPr>
              <a:t>Author</a:t>
            </a:r>
            <a:r>
              <a:rPr lang="en-US" sz="1200">
                <a:latin typeface="Bahnschrift SemiBold SemiConden"/>
                <a:cs typeface="Mongolian Baiti"/>
              </a:rPr>
              <a:t>: </a:t>
            </a:r>
            <a:r>
              <a:rPr lang="en-US" sz="1200">
                <a:latin typeface="Bahnschrift Light SemiCondensed"/>
                <a:cs typeface="Mongolian Baiti"/>
              </a:rPr>
              <a:t>Kefin Sajan and Jesus Toxtle</a:t>
            </a:r>
          </a:p>
          <a:p>
            <a:pPr marL="0" indent="0">
              <a:lnSpc>
                <a:spcPct val="100000"/>
              </a:lnSpc>
              <a:spcBef>
                <a:spcPts val="125"/>
              </a:spcBef>
              <a:buNone/>
            </a:pPr>
            <a:r>
              <a:rPr lang="en-US" sz="1200" u="sng">
                <a:latin typeface="Bahnschrift SemiBold SemiConden"/>
                <a:cs typeface="Mongolian Baiti"/>
              </a:rPr>
              <a:t>Last Update</a:t>
            </a:r>
            <a:r>
              <a:rPr lang="en-US" sz="1200">
                <a:latin typeface="Bahnschrift SemiBold SemiConden"/>
                <a:cs typeface="Mongolian Baiti"/>
              </a:rPr>
              <a:t>: </a:t>
            </a:r>
            <a:r>
              <a:rPr lang="en-US" sz="1200">
                <a:latin typeface="Bahnschrift Light"/>
                <a:cs typeface="Mongolian Baiti"/>
              </a:rPr>
              <a:t>11/13/2019</a:t>
            </a:r>
          </a:p>
          <a:p>
            <a:pPr marL="0" indent="0">
              <a:lnSpc>
                <a:spcPct val="100000"/>
              </a:lnSpc>
              <a:spcBef>
                <a:spcPts val="125"/>
              </a:spcBef>
              <a:buNone/>
            </a:pPr>
            <a:r>
              <a:rPr lang="en-US" sz="1200" u="sng">
                <a:latin typeface="Bahnschrift SemiBold SemiConden"/>
                <a:cs typeface="Mongolian Baiti"/>
              </a:rPr>
              <a:t>Pre-conditions</a:t>
            </a:r>
            <a:r>
              <a:rPr lang="en-US" sz="1200">
                <a:latin typeface="Bahnschrift SemiBold SemiConden"/>
                <a:cs typeface="Mongolian Baiti"/>
              </a:rPr>
              <a:t>: </a:t>
            </a:r>
          </a:p>
          <a:p>
            <a:pPr marL="0" indent="0">
              <a:lnSpc>
                <a:spcPct val="100000"/>
              </a:lnSpc>
              <a:spcBef>
                <a:spcPts val="125"/>
              </a:spcBef>
              <a:buNone/>
            </a:pPr>
            <a:r>
              <a:rPr lang="en-US" sz="1200">
                <a:latin typeface="Bahnschrift Light SemiCondensed"/>
              </a:rPr>
              <a:t>For the maintenance screen to appear, the MSB System administrator would already have to successfully authenticate their identity by inserting their own ATM card.</a:t>
            </a:r>
          </a:p>
          <a:p>
            <a:pPr>
              <a:lnSpc>
                <a:spcPct val="100000"/>
              </a:lnSpc>
              <a:spcBef>
                <a:spcPts val="125"/>
              </a:spcBef>
              <a:buFont typeface="Mongolian Baiti" panose="03000500000000000000" pitchFamily="66" charset="0"/>
              <a:buChar char="-"/>
            </a:pPr>
            <a:r>
              <a:rPr lang="en-US" sz="1200">
                <a:latin typeface="Bahnschrift Light SemiCondensed"/>
              </a:rPr>
              <a:t>The maintenance can only be performed by one of the users which is the MSB system administrator. </a:t>
            </a:r>
            <a:endParaRPr lang="en-US" sz="1200">
              <a:latin typeface="Bahnschrift Light SemiCondensed" panose="020B0502040204020203" pitchFamily="34" charset="0"/>
            </a:endParaRPr>
          </a:p>
          <a:p>
            <a:pPr>
              <a:lnSpc>
                <a:spcPct val="100000"/>
              </a:lnSpc>
              <a:spcBef>
                <a:spcPts val="125"/>
              </a:spcBef>
              <a:buFont typeface="Mongolian Baiti" panose="03000500000000000000" pitchFamily="66" charset="0"/>
              <a:buChar char="-"/>
            </a:pPr>
            <a:r>
              <a:rPr lang="en-US" sz="1200">
                <a:latin typeface="Bahnschrift Light SemiCondensed"/>
              </a:rPr>
              <a:t>The system administrator would already have a specialized ATM card that grants him access to the internal software components of the machine and allowing to proceed with new updates or physical repairs. </a:t>
            </a:r>
            <a:endParaRPr lang="en-US" sz="1200">
              <a:latin typeface="Bahnschrift Light SemiCondensed" panose="020B0502040204020203" pitchFamily="34" charset="0"/>
            </a:endParaRPr>
          </a:p>
          <a:p>
            <a:pPr marL="0" indent="0">
              <a:lnSpc>
                <a:spcPct val="100000"/>
              </a:lnSpc>
              <a:spcBef>
                <a:spcPts val="125"/>
              </a:spcBef>
              <a:buClr>
                <a:schemeClr val="bg1"/>
              </a:buClr>
              <a:buNone/>
            </a:pPr>
            <a:r>
              <a:rPr lang="en-US" sz="1200" u="sng">
                <a:latin typeface="Bahnschrift SemiBold SemiConden"/>
                <a:cs typeface="Mongolian Baiti"/>
              </a:rPr>
              <a:t>Dialog</a:t>
            </a:r>
            <a:r>
              <a:rPr lang="en-US" sz="1200">
                <a:latin typeface="Bahnschrift SemiBold SemiConden"/>
                <a:cs typeface="Mongolian Baiti"/>
              </a:rPr>
              <a:t>:</a:t>
            </a:r>
          </a:p>
          <a:p>
            <a:pPr>
              <a:lnSpc>
                <a:spcPct val="100000"/>
              </a:lnSpc>
              <a:spcBef>
                <a:spcPts val="125"/>
              </a:spcBef>
              <a:buFont typeface="Mongolian Baiti" panose="03000500000000000000" pitchFamily="66" charset="0"/>
              <a:buChar char="-"/>
            </a:pPr>
            <a:r>
              <a:rPr lang="en-US" sz="1200">
                <a:latin typeface="Bahnschrift Light SemiCondensed"/>
              </a:rPr>
              <a:t>System Administrator can begin the maintenance process which disables ATM from doing . </a:t>
            </a:r>
            <a:endParaRPr lang="en-US" sz="1200">
              <a:latin typeface="Bahnschrift Light SemiCondensed" panose="020B0502040204020203" pitchFamily="34" charset="0"/>
            </a:endParaRPr>
          </a:p>
          <a:p>
            <a:pPr>
              <a:lnSpc>
                <a:spcPct val="100000"/>
              </a:lnSpc>
              <a:spcBef>
                <a:spcPts val="125"/>
              </a:spcBef>
              <a:buFont typeface="Mongolian Baiti" panose="03000500000000000000" pitchFamily="66" charset="0"/>
              <a:buChar char="-"/>
            </a:pPr>
            <a:r>
              <a:rPr lang="en-US" sz="1200">
                <a:latin typeface="Bahnschrift Light SemiCondensed"/>
              </a:rPr>
              <a:t>Sys Admin will also have access to the internal framework behind the ATM and during the repair process will be completely unusable to anyone else except the sys admin himself. </a:t>
            </a:r>
            <a:r>
              <a:rPr lang="en-US" sz="1200" err="1">
                <a:solidFill>
                  <a:srgbClr val="FF0000"/>
                </a:solidFill>
                <a:latin typeface="Consolas"/>
              </a:rPr>
              <a:t>displaySYSAdminSCRN</a:t>
            </a:r>
            <a:r>
              <a:rPr lang="en-US" sz="1200">
                <a:solidFill>
                  <a:srgbClr val="FF0000"/>
                </a:solidFill>
                <a:latin typeface="Consolas"/>
              </a:rPr>
              <a:t>()</a:t>
            </a:r>
          </a:p>
          <a:p>
            <a:pPr>
              <a:lnSpc>
                <a:spcPct val="100000"/>
              </a:lnSpc>
              <a:spcBef>
                <a:spcPts val="125"/>
              </a:spcBef>
              <a:buFont typeface="Mongolian Baiti" panose="03000500000000000000" pitchFamily="66" charset="0"/>
              <a:buChar char="-"/>
            </a:pPr>
            <a:r>
              <a:rPr lang="en-US" sz="1200">
                <a:latin typeface="Bahnschrift Light SemiCondensed"/>
              </a:rPr>
              <a:t>There will also appear a message on the ATM screen before Sys Admin begins any physical repairs that says, “ATM Machine is currently under maintenance </a:t>
            </a:r>
            <a:r>
              <a:rPr lang="en-US" sz="1200">
                <a:solidFill>
                  <a:srgbClr val="000000"/>
                </a:solidFill>
                <a:latin typeface="Bahnschrift Light SemiCondensed"/>
              </a:rPr>
              <a:t>,</a:t>
            </a:r>
            <a:r>
              <a:rPr lang="en-US" sz="1200">
                <a:latin typeface="Bahnschrift Light SemiCondensed"/>
              </a:rPr>
              <a:t> please enter the branch to proceed with any and all transactions or try again later!” </a:t>
            </a:r>
            <a:r>
              <a:rPr lang="en-US" sz="1200" err="1">
                <a:solidFill>
                  <a:srgbClr val="FF0000"/>
                </a:solidFill>
                <a:latin typeface="Bahnschrift Light SemiCondensed"/>
              </a:rPr>
              <a:t>M</a:t>
            </a:r>
            <a:r>
              <a:rPr lang="en-US" sz="1200" err="1">
                <a:solidFill>
                  <a:srgbClr val="FF0000"/>
                </a:solidFill>
                <a:latin typeface="Consolas"/>
                <a:ea typeface="+mn-lt"/>
                <a:cs typeface="+mn-lt"/>
              </a:rPr>
              <a:t>aintenanceSCRN</a:t>
            </a:r>
            <a:r>
              <a:rPr lang="en-US" sz="1200">
                <a:solidFill>
                  <a:srgbClr val="FF0000"/>
                </a:solidFill>
                <a:latin typeface="Consolas"/>
                <a:ea typeface="+mn-lt"/>
                <a:cs typeface="+mn-lt"/>
              </a:rPr>
              <a:t>()</a:t>
            </a:r>
            <a:endParaRPr lang="en-US" sz="1200">
              <a:latin typeface="Consolas"/>
            </a:endParaRPr>
          </a:p>
        </p:txBody>
      </p:sp>
    </p:spTree>
    <p:extLst>
      <p:ext uri="{BB962C8B-B14F-4D97-AF65-F5344CB8AC3E}">
        <p14:creationId xmlns:p14="http://schemas.microsoft.com/office/powerpoint/2010/main" val="1014562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1200" y="1099127"/>
            <a:ext cx="10926618" cy="1505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EBAAA434-7B0F-4D62-AD3C-D15B2557DB08}"/>
              </a:ext>
            </a:extLst>
          </p:cNvPr>
          <p:cNvSpPr>
            <a:spLocks noGrp="1"/>
          </p:cNvSpPr>
          <p:nvPr>
            <p:ph type="title"/>
          </p:nvPr>
        </p:nvSpPr>
        <p:spPr>
          <a:xfrm>
            <a:off x="1929303" y="171912"/>
            <a:ext cx="10058400" cy="927215"/>
          </a:xfrm>
        </p:spPr>
        <p:txBody>
          <a:bodyPr>
            <a:noAutofit/>
          </a:bodyPr>
          <a:lstStyle/>
          <a:p>
            <a:pPr algn="r"/>
            <a:r>
              <a:rPr lang="en-US" sz="4000">
                <a:solidFill>
                  <a:srgbClr val="D9181F"/>
                </a:solidFill>
                <a:latin typeface="Bahnschrift SemiBold SemiConden" panose="020B0502040204020203" pitchFamily="34" charset="0"/>
              </a:rPr>
              <a:t>Maintenance </a:t>
            </a:r>
            <a:br>
              <a:rPr lang="en-US" sz="4000">
                <a:solidFill>
                  <a:srgbClr val="D9181F"/>
                </a:solidFill>
                <a:latin typeface="Bahnschrift SemiBold SemiConden" panose="020B0502040204020203" pitchFamily="34" charset="0"/>
              </a:rPr>
            </a:br>
            <a:r>
              <a:rPr lang="en-US" sz="2400">
                <a:solidFill>
                  <a:srgbClr val="D9181F"/>
                </a:solidFill>
                <a:latin typeface="Bahnschrift Light SemiCondensed" panose="020B0502040204020203" pitchFamily="34" charset="0"/>
              </a:rPr>
              <a:t>Use Case Description</a:t>
            </a:r>
            <a:endParaRPr lang="en-US" sz="2400">
              <a:solidFill>
                <a:srgbClr val="D9181F"/>
              </a:solidFill>
              <a:latin typeface="Bahnschrift SemiBold SemiConden" panose="020B0502040204020203" pitchFamily="34" charset="0"/>
            </a:endParaRPr>
          </a:p>
        </p:txBody>
      </p:sp>
      <p:sp>
        <p:nvSpPr>
          <p:cNvPr id="3" name="Content Placeholder 2">
            <a:extLst>
              <a:ext uri="{FF2B5EF4-FFF2-40B4-BE49-F238E27FC236}">
                <a16:creationId xmlns:a16="http://schemas.microsoft.com/office/drawing/2014/main" id="{F1F3ACA5-6189-4DA8-955D-8A2875847FEE}"/>
              </a:ext>
            </a:extLst>
          </p:cNvPr>
          <p:cNvSpPr>
            <a:spLocks noGrp="1"/>
          </p:cNvSpPr>
          <p:nvPr>
            <p:ph idx="1"/>
          </p:nvPr>
        </p:nvSpPr>
        <p:spPr>
          <a:xfrm>
            <a:off x="984157" y="829557"/>
            <a:ext cx="10926617" cy="6495069"/>
          </a:xfrm>
        </p:spPr>
        <p:txBody>
          <a:bodyPr vert="horz" lIns="91440" tIns="45720" rIns="91440" bIns="45720" rtlCol="0" anchor="t">
            <a:noAutofit/>
          </a:bodyPr>
          <a:lstStyle/>
          <a:p>
            <a:pPr marL="0" indent="0">
              <a:lnSpc>
                <a:spcPct val="170000"/>
              </a:lnSpc>
              <a:spcBef>
                <a:spcPts val="0"/>
              </a:spcBef>
              <a:buNone/>
            </a:pPr>
            <a:r>
              <a:rPr lang="en-US" sz="1200" u="sng">
                <a:latin typeface="Bahnschrift SemiBold SemiConden"/>
                <a:cs typeface="Mongolian Baiti"/>
              </a:rPr>
              <a:t>Dialog(cont’d)</a:t>
            </a:r>
            <a:r>
              <a:rPr lang="en-US" sz="1200">
                <a:latin typeface="Bahnschrift SemiBold SemiConden"/>
                <a:cs typeface="Mongolian Baiti"/>
              </a:rPr>
              <a:t>:</a:t>
            </a:r>
          </a:p>
          <a:p>
            <a:pPr>
              <a:spcBef>
                <a:spcPts val="0"/>
              </a:spcBef>
              <a:buFont typeface="Mongolian Baiti" panose="03000500000000000000" pitchFamily="66" charset="0"/>
              <a:buChar char="-"/>
            </a:pPr>
            <a:r>
              <a:rPr lang="en-US" sz="1200">
                <a:latin typeface="Bahnschrift Light SemiCondensed"/>
              </a:rPr>
              <a:t>System Administrator begins to either install new software update or open the ATM machine and begin fixing the internal hardware. </a:t>
            </a:r>
            <a:r>
              <a:rPr lang="en-US" sz="1200" err="1">
                <a:solidFill>
                  <a:srgbClr val="FF0000"/>
                </a:solidFill>
                <a:latin typeface="Consolas"/>
              </a:rPr>
              <a:t>installSoft</a:t>
            </a:r>
            <a:r>
              <a:rPr lang="en-US" sz="1200">
                <a:solidFill>
                  <a:srgbClr val="FF0000"/>
                </a:solidFill>
                <a:latin typeface="Consolas"/>
              </a:rPr>
              <a:t>()</a:t>
            </a:r>
            <a:r>
              <a:rPr lang="en-US" sz="1200">
                <a:latin typeface="Consolas"/>
              </a:rPr>
              <a:t>, </a:t>
            </a:r>
            <a:r>
              <a:rPr lang="en-US" sz="1200" err="1">
                <a:solidFill>
                  <a:srgbClr val="FF0000"/>
                </a:solidFill>
                <a:latin typeface="Consolas"/>
              </a:rPr>
              <a:t>openAtmMess</a:t>
            </a:r>
            <a:r>
              <a:rPr lang="en-US" sz="1200">
                <a:solidFill>
                  <a:srgbClr val="FF0000"/>
                </a:solidFill>
                <a:latin typeface="Consolas"/>
              </a:rPr>
              <a:t>()</a:t>
            </a:r>
          </a:p>
          <a:p>
            <a:pPr>
              <a:spcBef>
                <a:spcPts val="0"/>
              </a:spcBef>
              <a:buFont typeface="Mongolian Baiti" panose="03000500000000000000" pitchFamily="66" charset="0"/>
              <a:buChar char="-"/>
            </a:pPr>
            <a:r>
              <a:rPr lang="en-US" sz="1200">
                <a:latin typeface="Bahnschrift Light SemiCondensed"/>
              </a:rPr>
              <a:t>The actor (MSB preferred customer, MSB non-preferred customer, and non-MSB customer) can come back at another time when the maintenance is finished.</a:t>
            </a:r>
          </a:p>
          <a:p>
            <a:pPr>
              <a:spcBef>
                <a:spcPts val="0"/>
              </a:spcBef>
              <a:buFont typeface="Mongolian Baiti" panose="03000500000000000000" pitchFamily="66" charset="0"/>
              <a:buChar char="-"/>
            </a:pPr>
            <a:r>
              <a:rPr lang="en-US" sz="1200">
                <a:latin typeface="Bahnschrift Light SemiCondensed"/>
              </a:rPr>
              <a:t>A System Administrator can disable all connectivity activities and monitor each communication to outside of the ATM machine. </a:t>
            </a:r>
            <a:r>
              <a:rPr lang="en-US" sz="1200" err="1">
                <a:solidFill>
                  <a:srgbClr val="FF0000"/>
                </a:solidFill>
                <a:latin typeface="Consolas"/>
              </a:rPr>
              <a:t>disableCOMM</a:t>
            </a:r>
            <a:r>
              <a:rPr lang="en-US" sz="1200">
                <a:solidFill>
                  <a:srgbClr val="FF0000"/>
                </a:solidFill>
                <a:latin typeface="Consolas"/>
              </a:rPr>
              <a:t>()</a:t>
            </a:r>
          </a:p>
          <a:p>
            <a:pPr>
              <a:spcBef>
                <a:spcPts val="0"/>
              </a:spcBef>
              <a:buFont typeface="Mongolian Baiti" panose="03000500000000000000" pitchFamily="66" charset="0"/>
              <a:buChar char="-"/>
            </a:pPr>
            <a:r>
              <a:rPr lang="en-US" sz="1200">
                <a:latin typeface="Bahnschrift Light SemiCondensed"/>
              </a:rPr>
              <a:t>An option for diagnosis log is available to Admin actor, showing time stamps as well as various diagnosis information. The logs can be filtered for error. If a specific error is selected, all communications, user account number and what transaction was performed is available to admin for diagnosis. </a:t>
            </a:r>
            <a:r>
              <a:rPr lang="en-US" sz="1200" err="1">
                <a:solidFill>
                  <a:srgbClr val="FF0000"/>
                </a:solidFill>
                <a:latin typeface="Consolas"/>
              </a:rPr>
              <a:t>diagnosisLOG</a:t>
            </a:r>
            <a:r>
              <a:rPr lang="en-US" sz="1200">
                <a:solidFill>
                  <a:srgbClr val="FF0000"/>
                </a:solidFill>
                <a:latin typeface="Consolas"/>
              </a:rPr>
              <a:t>()</a:t>
            </a:r>
          </a:p>
          <a:p>
            <a:pPr>
              <a:spcBef>
                <a:spcPts val="0"/>
              </a:spcBef>
              <a:buFont typeface="Mongolian Baiti" panose="03000500000000000000" pitchFamily="66" charset="0"/>
              <a:buChar char="-"/>
            </a:pPr>
            <a:r>
              <a:rPr lang="en-US" sz="1200">
                <a:latin typeface="Bahnschrift Light SemiCondensed"/>
              </a:rPr>
              <a:t>- If machine is in maintenance mode, Admin can leave the machine in maintenance mode, restart, shutdown or clear error(s). </a:t>
            </a:r>
            <a:r>
              <a:rPr lang="en-US" sz="1200" err="1">
                <a:solidFill>
                  <a:srgbClr val="FF0000"/>
                </a:solidFill>
                <a:latin typeface="Bahnschrift Light SemiCondensed"/>
              </a:rPr>
              <a:t>rmMode</a:t>
            </a:r>
            <a:r>
              <a:rPr lang="en-US" sz="1200">
                <a:solidFill>
                  <a:srgbClr val="FF0000"/>
                </a:solidFill>
                <a:latin typeface="Bahnschrift Light SemiCondensed"/>
              </a:rPr>
              <a:t>(), restart(), shutdown(), </a:t>
            </a:r>
            <a:r>
              <a:rPr lang="en-US" sz="1200" err="1">
                <a:solidFill>
                  <a:srgbClr val="FF0000"/>
                </a:solidFill>
                <a:latin typeface="Bahnschrift Light SemiCondensed"/>
              </a:rPr>
              <a:t>clearERROR</a:t>
            </a:r>
            <a:r>
              <a:rPr lang="en-US" sz="1200">
                <a:solidFill>
                  <a:srgbClr val="FF0000"/>
                </a:solidFill>
                <a:latin typeface="Bahnschrift Light SemiCondensed"/>
              </a:rPr>
              <a:t>()</a:t>
            </a:r>
            <a:endParaRPr lang="en-US" sz="1200" u="sng">
              <a:solidFill>
                <a:srgbClr val="FF0000"/>
              </a:solidFill>
              <a:latin typeface="Bahnschrift Light SemiCondensed"/>
              <a:cs typeface="Mongolian Baiti" panose="03000500000000000000" pitchFamily="66" charset="0"/>
            </a:endParaRPr>
          </a:p>
          <a:p>
            <a:pPr marL="0" indent="0">
              <a:buNone/>
            </a:pPr>
            <a:r>
              <a:rPr lang="en-US" sz="1200" u="sng">
                <a:latin typeface="Bahnschrift SemiBold SemiConden"/>
                <a:cs typeface="Mongolian Baiti"/>
              </a:rPr>
              <a:t>Post-Conditions:</a:t>
            </a:r>
          </a:p>
          <a:p>
            <a:pPr>
              <a:buFont typeface="Mongolian Baiti" panose="03000500000000000000" pitchFamily="66" charset="0"/>
              <a:buChar char="-"/>
            </a:pPr>
            <a:r>
              <a:rPr lang="en-US" sz="1200">
                <a:latin typeface="Bahnschrift Light SemiCondensed"/>
                <a:cs typeface="Mongolian Baiti"/>
              </a:rPr>
              <a:t>System Administrator will begin to close the ATM machine and after successfully performing maintenance, the administrator will verify by testing out the ATM machine. </a:t>
            </a:r>
            <a:r>
              <a:rPr lang="en-US" sz="1200" err="1">
                <a:solidFill>
                  <a:srgbClr val="FF0000"/>
                </a:solidFill>
                <a:latin typeface="Consolas"/>
                <a:cs typeface="Mongolian Baiti"/>
              </a:rPr>
              <a:t>testATMSCRN</a:t>
            </a:r>
            <a:r>
              <a:rPr lang="en-US" sz="1200">
                <a:solidFill>
                  <a:srgbClr val="FF0000"/>
                </a:solidFill>
                <a:latin typeface="Consolas"/>
                <a:cs typeface="Mongolian Baiti"/>
              </a:rPr>
              <a:t>()</a:t>
            </a:r>
            <a:endParaRPr lang="en-US" sz="1200">
              <a:latin typeface="Consolas"/>
              <a:cs typeface="Mongolian Baiti"/>
            </a:endParaRPr>
          </a:p>
          <a:p>
            <a:pPr>
              <a:buFont typeface="Mongolian Baiti" panose="03000500000000000000" pitchFamily="66" charset="0"/>
              <a:buChar char="-"/>
            </a:pPr>
            <a:r>
              <a:rPr lang="en-US" sz="1200">
                <a:latin typeface="Bahnschrift Light SemiCondensed"/>
                <a:cs typeface="Mongolian Baiti"/>
              </a:rPr>
              <a:t>Administrator will run some commands and check that the newly install firmware patch has been downloaded. </a:t>
            </a:r>
            <a:r>
              <a:rPr lang="en-US" sz="1200" err="1">
                <a:solidFill>
                  <a:srgbClr val="FF0000"/>
                </a:solidFill>
                <a:latin typeface="Consolas"/>
                <a:cs typeface="Mongolian Baiti"/>
              </a:rPr>
              <a:t>testATMBalance</a:t>
            </a:r>
            <a:r>
              <a:rPr lang="en-US" sz="1200">
                <a:solidFill>
                  <a:srgbClr val="FF0000"/>
                </a:solidFill>
                <a:latin typeface="Consolas"/>
                <a:cs typeface="Mongolian Baiti"/>
              </a:rPr>
              <a:t>()</a:t>
            </a:r>
          </a:p>
          <a:p>
            <a:pPr>
              <a:buFont typeface="Mongolian Baiti" panose="03000500000000000000" pitchFamily="66" charset="0"/>
              <a:buChar char="-"/>
            </a:pPr>
            <a:r>
              <a:rPr lang="en-US" sz="1200">
                <a:latin typeface="Bahnschrift Light SemiCondensed"/>
                <a:cs typeface="Mongolian Baiti"/>
              </a:rPr>
              <a:t>Admin can also insert their own MSB issued debit card and check that any transactions such as depositing money, withdrawals, checking balance, and transferring between accounts can be done with no issue. </a:t>
            </a:r>
            <a:r>
              <a:rPr lang="en-US" sz="1200" err="1">
                <a:solidFill>
                  <a:srgbClr val="FF0000"/>
                </a:solidFill>
                <a:latin typeface="Consolas"/>
                <a:cs typeface="Mongolian Baiti"/>
              </a:rPr>
              <a:t>testDeposit</a:t>
            </a:r>
            <a:r>
              <a:rPr lang="en-US" sz="1200">
                <a:solidFill>
                  <a:srgbClr val="FF0000"/>
                </a:solidFill>
                <a:latin typeface="Consolas"/>
                <a:cs typeface="Mongolian Baiti"/>
              </a:rPr>
              <a:t>()</a:t>
            </a:r>
            <a:r>
              <a:rPr lang="en-US" sz="1200">
                <a:latin typeface="Bahnschrift Light SemiCondensed"/>
                <a:cs typeface="Mongolian Baiti"/>
              </a:rPr>
              <a:t>, </a:t>
            </a:r>
            <a:r>
              <a:rPr lang="en-US" sz="1200" err="1">
                <a:solidFill>
                  <a:srgbClr val="FF0000"/>
                </a:solidFill>
                <a:latin typeface="Consolas"/>
                <a:cs typeface="Mongolian Baiti"/>
              </a:rPr>
              <a:t>testWithdrawal</a:t>
            </a:r>
            <a:r>
              <a:rPr lang="en-US" sz="1200">
                <a:solidFill>
                  <a:srgbClr val="FF0000"/>
                </a:solidFill>
                <a:latin typeface="Consolas"/>
                <a:cs typeface="Mongolian Baiti"/>
              </a:rPr>
              <a:t>()</a:t>
            </a:r>
            <a:r>
              <a:rPr lang="en-US" sz="1200">
                <a:latin typeface="Bahnschrift Light SemiCondensed"/>
                <a:cs typeface="Mongolian Baiti"/>
              </a:rPr>
              <a:t>, </a:t>
            </a:r>
            <a:r>
              <a:rPr lang="en-US" sz="1200" err="1">
                <a:solidFill>
                  <a:srgbClr val="FF0000"/>
                </a:solidFill>
                <a:latin typeface="Consolas"/>
                <a:cs typeface="Mongolian Baiti"/>
              </a:rPr>
              <a:t>testCheckbalance</a:t>
            </a:r>
            <a:r>
              <a:rPr lang="en-US" sz="1200">
                <a:solidFill>
                  <a:srgbClr val="FF0000"/>
                </a:solidFill>
                <a:latin typeface="Consolas"/>
                <a:cs typeface="Mongolian Baiti"/>
              </a:rPr>
              <a:t>()</a:t>
            </a:r>
            <a:r>
              <a:rPr lang="en-US" sz="1200">
                <a:latin typeface="Bahnschrift Light SemiCondensed"/>
                <a:cs typeface="Mongolian Baiti"/>
              </a:rPr>
              <a:t>, </a:t>
            </a:r>
            <a:r>
              <a:rPr lang="en-US" sz="1200" err="1">
                <a:solidFill>
                  <a:srgbClr val="FF0000"/>
                </a:solidFill>
                <a:latin typeface="Consolas"/>
                <a:cs typeface="Mongolian Baiti"/>
              </a:rPr>
              <a:t>testTransfer</a:t>
            </a:r>
            <a:r>
              <a:rPr lang="en-US" sz="1200">
                <a:solidFill>
                  <a:srgbClr val="FF0000"/>
                </a:solidFill>
                <a:latin typeface="Consolas"/>
                <a:cs typeface="Mongolian Baiti"/>
              </a:rPr>
              <a:t>(), </a:t>
            </a:r>
            <a:r>
              <a:rPr lang="en-US" sz="1200" err="1">
                <a:solidFill>
                  <a:srgbClr val="FF0000"/>
                </a:solidFill>
                <a:latin typeface="Consolas"/>
                <a:cs typeface="Mongolian Baiti"/>
              </a:rPr>
              <a:t>testATMDBMS</a:t>
            </a:r>
            <a:r>
              <a:rPr lang="en-US" sz="1200">
                <a:solidFill>
                  <a:srgbClr val="FF0000"/>
                </a:solidFill>
                <a:latin typeface="Consolas"/>
                <a:cs typeface="Mongolian Baiti"/>
              </a:rPr>
              <a:t>, </a:t>
            </a:r>
            <a:r>
              <a:rPr lang="en-US" sz="1200" err="1">
                <a:solidFill>
                  <a:srgbClr val="FF0000"/>
                </a:solidFill>
                <a:latin typeface="Consolas"/>
                <a:cs typeface="Mongolian Baiti"/>
              </a:rPr>
              <a:t>testCard</a:t>
            </a:r>
            <a:r>
              <a:rPr lang="en-US" sz="1200">
                <a:solidFill>
                  <a:srgbClr val="FF0000"/>
                </a:solidFill>
                <a:latin typeface="Consolas"/>
                <a:cs typeface="Mongolian Baiti"/>
              </a:rPr>
              <a:t>()</a:t>
            </a:r>
          </a:p>
          <a:p>
            <a:pPr>
              <a:buFont typeface="Mongolian Baiti" panose="03000500000000000000" pitchFamily="66" charset="0"/>
              <a:buChar char="-"/>
            </a:pPr>
            <a:r>
              <a:rPr lang="en-US" sz="1200">
                <a:latin typeface="Bahnschrift Light SemiCondensed"/>
                <a:cs typeface="Mongolian Baiti"/>
              </a:rPr>
              <a:t>After that, the admin will remove their card, verify that they successfully logged out, and can leave the ATM. </a:t>
            </a:r>
            <a:r>
              <a:rPr lang="en-US" sz="1200" err="1">
                <a:solidFill>
                  <a:srgbClr val="FF0000"/>
                </a:solidFill>
                <a:latin typeface="Consolas"/>
                <a:cs typeface="Mongolian Baiti"/>
              </a:rPr>
              <a:t>ejectCard</a:t>
            </a:r>
            <a:r>
              <a:rPr lang="en-US" sz="1200">
                <a:solidFill>
                  <a:srgbClr val="FF0000"/>
                </a:solidFill>
                <a:latin typeface="Consolas"/>
                <a:cs typeface="Mongolian Baiti"/>
              </a:rPr>
              <a:t>()</a:t>
            </a:r>
            <a:endParaRPr lang="en-US" sz="1200">
              <a:solidFill>
                <a:srgbClr val="000000"/>
              </a:solidFill>
              <a:latin typeface="Bahnschrift Light SemiCondensed"/>
              <a:cs typeface="Mongolian Baiti"/>
            </a:endParaRPr>
          </a:p>
          <a:p>
            <a:pPr>
              <a:buFont typeface="Mongolian Baiti" panose="03000500000000000000" pitchFamily="66" charset="0"/>
              <a:buChar char="-"/>
            </a:pPr>
            <a:r>
              <a:rPr lang="en-US" sz="1200">
                <a:latin typeface="Bahnschrift Light SemiCondensed"/>
                <a:cs typeface="Mongolian Baiti"/>
              </a:rPr>
              <a:t>Maintenance is done and now customers can feel free to use it for any transactions. </a:t>
            </a:r>
            <a:endParaRPr lang="en-US" sz="1200">
              <a:solidFill>
                <a:srgbClr val="FF0000"/>
              </a:solidFill>
              <a:latin typeface="Bahnschrift Light SemiCondensed"/>
              <a:cs typeface="Mongolian Baiti"/>
            </a:endParaRPr>
          </a:p>
        </p:txBody>
      </p:sp>
    </p:spTree>
    <p:extLst>
      <p:ext uri="{BB962C8B-B14F-4D97-AF65-F5344CB8AC3E}">
        <p14:creationId xmlns:p14="http://schemas.microsoft.com/office/powerpoint/2010/main" val="34711433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32</Slides>
  <Notes>16</Notes>
  <HiddenSlides>0</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CS 3500  SOFTWARE ENGINEERING  PROJECT PHASE #3</vt:lpstr>
      <vt:lpstr>PowerPoint Presentation</vt:lpstr>
      <vt:lpstr>Authentication Use Case Description</vt:lpstr>
      <vt:lpstr>Authentication Use Case Description</vt:lpstr>
      <vt:lpstr>Authentication Use Case Description</vt:lpstr>
      <vt:lpstr>PowerPoint Presentation</vt:lpstr>
      <vt:lpstr>PowerPoint Presentation</vt:lpstr>
      <vt:lpstr>Maintenance  Use Case Description</vt:lpstr>
      <vt:lpstr>Maintenance  Use Case Description</vt:lpstr>
      <vt:lpstr>PowerPoint Presentation</vt:lpstr>
      <vt:lpstr>PowerPoint Presentation</vt:lpstr>
      <vt:lpstr>Deposit   Use Case Description</vt:lpstr>
      <vt:lpstr>Deposit Use Case Description</vt:lpstr>
      <vt:lpstr>Deposit Use Case Description</vt:lpstr>
      <vt:lpstr>Deposit Use Case Description</vt:lpstr>
      <vt:lpstr>Deposit – Use Case Description</vt:lpstr>
      <vt:lpstr>PowerPoint Presentation</vt:lpstr>
      <vt:lpstr>PowerPoint Presentation</vt:lpstr>
      <vt:lpstr>Withdrawal  Use Case Description</vt:lpstr>
      <vt:lpstr>Withdrawal  Use Case Description</vt:lpstr>
      <vt:lpstr>Withdrawal Use Case Description</vt:lpstr>
      <vt:lpstr>PowerPoint Presentation</vt:lpstr>
      <vt:lpstr>PowerPoint Presentation</vt:lpstr>
      <vt:lpstr>PowerPoint Presentation</vt:lpstr>
      <vt:lpstr>Check Balance Use Case Description</vt:lpstr>
      <vt:lpstr>Check Balance Use Case Description </vt:lpstr>
      <vt:lpstr>PowerPoint Presentation</vt:lpstr>
      <vt:lpstr>Transfer– Use Case Description</vt:lpstr>
      <vt:lpstr>Transfer– Use Case Description</vt:lpstr>
      <vt:lpstr>Transfer – Use Case Description</vt:lpstr>
      <vt:lpstr>Transfer – Use Case Description</vt:lpstr>
      <vt:lpstr>CS 3500  Software Engineering  Project Presentation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2019-11-20T20:43:11Z</dcterms:created>
  <dcterms:modified xsi:type="dcterms:W3CDTF">2019-12-18T17:38:16Z</dcterms:modified>
</cp:coreProperties>
</file>