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353" r:id="rId5"/>
    <p:sldId id="394" r:id="rId6"/>
    <p:sldId id="440" r:id="rId7"/>
    <p:sldId id="441" r:id="rId8"/>
    <p:sldId id="413" r:id="rId9"/>
    <p:sldId id="414" r:id="rId10"/>
    <p:sldId id="423" r:id="rId11"/>
    <p:sldId id="424" r:id="rId12"/>
    <p:sldId id="425" r:id="rId13"/>
    <p:sldId id="430" r:id="rId14"/>
    <p:sldId id="407" r:id="rId15"/>
    <p:sldId id="408" r:id="rId16"/>
    <p:sldId id="429" r:id="rId17"/>
    <p:sldId id="435" r:id="rId18"/>
    <p:sldId id="437" r:id="rId19"/>
    <p:sldId id="436" r:id="rId20"/>
    <p:sldId id="349" r:id="rId21"/>
    <p:sldId id="439" r:id="rId22"/>
    <p:sldId id="352" r:id="rId23"/>
    <p:sldId id="393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 varScale="1">
        <p:scale>
          <a:sx n="75" d="100"/>
          <a:sy n="75" d="100"/>
        </p:scale>
        <p:origin x="-324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28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6589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70128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2282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9428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47767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softuni.bg/courses/csharp-basics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jpeg"/><Relationship Id="rId15" Type="http://schemas.openxmlformats.org/officeDocument/2006/relationships/image" Target="../media/image22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softwaregroup-bg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84612" y="457200"/>
            <a:ext cx="7681699" cy="1476352"/>
          </a:xfrm>
        </p:spPr>
        <p:txBody>
          <a:bodyPr/>
          <a:lstStyle/>
          <a:p>
            <a:r>
              <a:rPr lang="en-US" dirty="0" smtClean="0"/>
              <a:t>C# Advanced Topics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Methods, </a:t>
            </a:r>
            <a:r>
              <a:rPr lang="en-US" dirty="0" smtClean="0"/>
              <a:t>Classes </a:t>
            </a:r>
            <a:r>
              <a:rPr lang="en-US" dirty="0" smtClean="0"/>
              <a:t>and Objects</a:t>
            </a:r>
            <a:endParaRPr lang="en-US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2654" b="2654"/>
          <a:stretch>
            <a:fillRect/>
          </a:stretch>
        </p:blipFill>
        <p:spPr>
          <a:xfrm>
            <a:off x="3885311" y="3505200"/>
            <a:ext cx="7681214" cy="2895600"/>
          </a:xfrm>
          <a:prstGeom prst="rect">
            <a:avLst/>
          </a:prstGeom>
        </p:spPr>
      </p:pic>
      <p:pic>
        <p:nvPicPr>
          <p:cNvPr id="14" name="Picture 2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/>
        </p:nvSpPr>
        <p:spPr bwMode="auto">
          <a:xfrm>
            <a:off x="825157" y="445897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18" name="Text Placeholder 7"/>
          <p:cNvSpPr>
            <a:spLocks noGrp="1"/>
          </p:cNvSpPr>
          <p:nvPr/>
        </p:nvSpPr>
        <p:spPr bwMode="auto">
          <a:xfrm>
            <a:off x="825158" y="492887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/>
        </p:nvSpPr>
        <p:spPr bwMode="auto">
          <a:xfrm>
            <a:off x="825157" y="5334000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20" name="Text Placeholder 11"/>
          <p:cNvSpPr>
            <a:spLocks noGrp="1"/>
          </p:cNvSpPr>
          <p:nvPr/>
        </p:nvSpPr>
        <p:spPr bwMode="auto">
          <a:xfrm>
            <a:off x="825157" y="5674521"/>
            <a:ext cx="3187613" cy="35175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.NET Framework provides thousands of ready-to-use classes</a:t>
            </a:r>
          </a:p>
          <a:p>
            <a:pPr lvl="1"/>
            <a:r>
              <a:rPr lang="en-US" dirty="0" smtClean="0"/>
              <a:t>Packaged into namespaces like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dirty="0" smtClean="0"/>
              <a:t>,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static .NET classes: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non-static .NET 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Classes in .NET Framework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09637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DateTime today = DateTime.Now;</a:t>
            </a:r>
          </a:p>
          <a:p>
            <a:r>
              <a:rPr lang="en-US" dirty="0" smtClean="0"/>
              <a:t>double cosine = Math.Cos(Math.PI);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12106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Random rnd = new Random();</a:t>
            </a:r>
          </a:p>
          <a:p>
            <a:r>
              <a:rPr lang="en-US" dirty="0" smtClean="0"/>
              <a:t>int randomNumber = rnd.Next(1, 99);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7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.NET Classes 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243621"/>
            <a:ext cx="105155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00" dirty="0" smtClean="0"/>
              <a:t>DateTime today = DateTime.Now;</a:t>
            </a:r>
          </a:p>
          <a:p>
            <a:r>
              <a:rPr lang="en-US" sz="2300" dirty="0" smtClean="0"/>
              <a:t>Console.WriteLine("Today is: " + today);</a:t>
            </a:r>
          </a:p>
          <a:p>
            <a:r>
              <a:rPr lang="en-US" sz="2300" dirty="0" smtClean="0"/>
              <a:t>DateTime tomorrow = today.AddDays(1);</a:t>
            </a:r>
          </a:p>
          <a:p>
            <a:r>
              <a:rPr lang="en-US" sz="2300" dirty="0" smtClean="0"/>
              <a:t>Console.WriteLine("Tomorrow is: " + tomorrow);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double angleDegrees = 60;</a:t>
            </a:r>
          </a:p>
          <a:p>
            <a:r>
              <a:rPr lang="en-US" sz="2300" dirty="0" smtClean="0"/>
              <a:t>double angleRadians = angleDegrees * Math.PI / 180;</a:t>
            </a:r>
          </a:p>
          <a:p>
            <a:r>
              <a:rPr lang="en-US" sz="2300" dirty="0" smtClean="0"/>
              <a:t>Console.WriteLine(Math.Cos(angleRadians));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Random rnd = new Random();</a:t>
            </a:r>
          </a:p>
          <a:p>
            <a:r>
              <a:rPr lang="en-US" sz="2300" dirty="0" smtClean="0"/>
              <a:t>Console.WriteLine(rnd.Next(1,100));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WebClient webClient = new WebClient();</a:t>
            </a:r>
          </a:p>
          <a:p>
            <a:r>
              <a:rPr lang="en-US" sz="2300" dirty="0" smtClean="0"/>
              <a:t>webClient.DownloadFile("http://</a:t>
            </a:r>
            <a:r>
              <a:rPr lang="en-US" sz="2000" dirty="0" smtClean="0">
                <a:effectLst/>
              </a:rPr>
              <a:t>…</a:t>
            </a:r>
            <a:r>
              <a:rPr lang="en-US" sz="2300" dirty="0" smtClean="0"/>
              <a:t>", "file.pdf");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Process.Start("file.pdf");</a:t>
            </a:r>
          </a:p>
        </p:txBody>
      </p:sp>
    </p:spTree>
    <p:extLst>
      <p:ext uri="{BB962C8B-B14F-4D97-AF65-F5344CB8AC3E}">
        <p14:creationId xmlns:p14="http://schemas.microsoft.com/office/powerpoint/2010/main" val="18465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087845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Built-in .NET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812012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89" y="1301114"/>
            <a:ext cx="8748518" cy="34567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612" y="1967286"/>
            <a:ext cx="7872413" cy="195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3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76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Simple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Using Classes to Hold a Set of Fields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484" y="1146293"/>
            <a:ext cx="6453928" cy="3151724"/>
          </a:xfrm>
          <a:prstGeom prst="roundRect">
            <a:avLst>
              <a:gd name="adj" fmla="val 5052"/>
            </a:avLst>
          </a:prstGeom>
        </p:spPr>
      </p:pic>
    </p:spTree>
    <p:extLst>
      <p:ext uri="{BB962C8B-B14F-4D97-AF65-F5344CB8AC3E}">
        <p14:creationId xmlns:p14="http://schemas.microsoft.com/office/powerpoint/2010/main" val="177500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combine a set of named fields / properties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Defining a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dirty="0" smtClean="0"/>
              <a:t> holding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 smtClean="0"/>
              <a:t> coordinates: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Creating class instances (objects):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2535305"/>
            <a:ext cx="106679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Point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5486400"/>
            <a:ext cx="106679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start = new Point() { X = 3, Y = 4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Clr>
                <a:srgbClr val="F2B254"/>
              </a:buClr>
              <a:buSzPct val="100000"/>
            </a:pP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= </a:t>
            </a: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Point() { X =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-1, </a:t>
            </a: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=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};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4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arrays and lists of objects: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2057400"/>
            <a:ext cx="109439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Point[] line = new Point[]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-2, Y = 1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1, Y = 3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4, Y = 2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3, Y = -2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Clr>
                <a:srgbClr val="F2B254"/>
              </a:buClr>
              <a:buSzPct val="10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line.Length;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("Point(" + line[i].X + ", " + line[i].Y + ")");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360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Using Classes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Age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800"/>
              </a:spcBef>
              <a:spcAft>
                <a:spcPts val="1800"/>
              </a:spcAft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people = new Person[]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Person() { FirstName = "Larry", LastName = "Page", Age = 40},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Person() { FirstName = "Steve", LastName = "Jobs", Age = 56},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Person() { FirstName = "Bill", LastName = "Gates", Age = 58},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Using Classes – Example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95400"/>
            <a:ext cx="10667998" cy="4927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Console.WriteLine("Young people: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p in people)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(p.Age &lt; 50)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Console.WriteLine("{0}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{1})", p.LastName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p.Age);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youngPeople = people.Where(p =&gt; p.Age &lt; 50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p in youngPeople)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(age: {1})", p.LastName, p.Age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64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84" y="4727692"/>
            <a:ext cx="10721128" cy="8510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Defining and Using Simple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63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484" y="1222493"/>
            <a:ext cx="6453928" cy="3151724"/>
          </a:xfrm>
          <a:prstGeom prst="roundRect">
            <a:avLst>
              <a:gd name="adj" fmla="val 5052"/>
            </a:avLst>
          </a:prstGeom>
        </p:spPr>
      </p:pic>
    </p:spTree>
    <p:extLst>
      <p:ext uri="{BB962C8B-B14F-4D97-AF65-F5344CB8AC3E}">
        <p14:creationId xmlns:p14="http://schemas.microsoft.com/office/powerpoint/2010/main" val="7406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Methods are reusable named code </a:t>
            </a:r>
            <a:r>
              <a:rPr lang="en-US" dirty="0" smtClean="0"/>
              <a:t>blocks</a:t>
            </a:r>
          </a:p>
          <a:p>
            <a:pPr lvl="1"/>
            <a:r>
              <a:rPr lang="en-US" dirty="0" smtClean="0"/>
              <a:t>Can return different type of data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/>
              <a:t>NET </a:t>
            </a:r>
            <a:r>
              <a:rPr lang="en-US" dirty="0" smtClean="0"/>
              <a:t>Framework provides a rich class </a:t>
            </a:r>
            <a:r>
              <a:rPr lang="en-US" dirty="0" smtClean="0"/>
              <a:t>library</a:t>
            </a:r>
          </a:p>
          <a:p>
            <a:pPr lvl="1"/>
            <a:r>
              <a:rPr lang="en-US" dirty="0" smtClean="0"/>
              <a:t>Math, Random,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System.Linq</a:t>
            </a:r>
            <a:endParaRPr lang="en-US" dirty="0"/>
          </a:p>
          <a:p>
            <a:r>
              <a:rPr lang="en-US" dirty="0" smtClean="0"/>
              <a:t>Classes </a:t>
            </a:r>
            <a:r>
              <a:rPr lang="en-US" dirty="0" smtClean="0"/>
              <a:t>combine a set of fields into a single structure</a:t>
            </a:r>
          </a:p>
          <a:p>
            <a:pPr lvl="1"/>
            <a:r>
              <a:rPr lang="en-US" dirty="0" smtClean="0"/>
              <a:t>Objects are instances of 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80612" y="1379718"/>
            <a:ext cx="1668282" cy="16682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7275599" cy="5530010"/>
          </a:xfrm>
        </p:spPr>
        <p:txBody>
          <a:bodyPr>
            <a:normAutofit/>
          </a:bodyPr>
          <a:lstStyle/>
          <a:p>
            <a:r>
              <a:rPr lang="en-US" dirty="0"/>
              <a:t>A very brief introduction to</a:t>
            </a:r>
            <a:r>
              <a:rPr lang="en-US" dirty="0" smtClean="0"/>
              <a:t>:</a:t>
            </a:r>
            <a:endParaRPr lang="en-US" dirty="0" smtClean="0"/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Methods</a:t>
            </a:r>
          </a:p>
          <a:p>
            <a:pPr lvl="2"/>
            <a:r>
              <a:rPr lang="en-US" dirty="0" smtClean="0"/>
              <a:t>Utilizing a piece of code multiple times</a:t>
            </a:r>
            <a:endParaRPr lang="en-US" dirty="0" smtClean="0"/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/>
              <a:t>Built-in .NET </a:t>
            </a:r>
            <a:r>
              <a:rPr lang="en-US" dirty="0" smtClean="0"/>
              <a:t>Classes</a:t>
            </a:r>
            <a:endParaRPr lang="en-US" dirty="0" smtClean="0"/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Defining </a:t>
            </a:r>
            <a:r>
              <a:rPr lang="en-US" dirty="0" smtClean="0"/>
              <a:t>Simple </a:t>
            </a:r>
            <a:r>
              <a:rPr lang="en-US" dirty="0" smtClean="0"/>
              <a:t>Classes</a:t>
            </a:r>
          </a:p>
          <a:p>
            <a:pPr lvl="2"/>
            <a:r>
              <a:rPr lang="en-US" dirty="0" smtClean="0"/>
              <a:t>Making real life objects into code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4358" y="1981200"/>
            <a:ext cx="3640654" cy="364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http://softuni.bg/courses/csharp-basics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C# </a:t>
            </a:r>
            <a:r>
              <a:rPr lang="en-US" dirty="0" smtClean="0"/>
              <a:t>Advanced Topics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004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58" y="1017794"/>
            <a:ext cx="7236579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295400"/>
            <a:ext cx="4343400" cy="522960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 smtClean="0"/>
              <a:t> are named pieces of code</a:t>
            </a:r>
          </a:p>
          <a:p>
            <a:pPr lvl="1"/>
            <a:r>
              <a:rPr lang="en-US" dirty="0" smtClean="0"/>
              <a:t>Defined in the class body</a:t>
            </a:r>
          </a:p>
          <a:p>
            <a:pPr lvl="1"/>
            <a:r>
              <a:rPr lang="en-US" dirty="0" smtClean="0"/>
              <a:t>Can be invoked</a:t>
            </a:r>
            <a:r>
              <a:rPr lang="bg-BG" dirty="0" smtClean="0"/>
              <a:t> </a:t>
            </a:r>
            <a:r>
              <a:rPr lang="en-US" dirty="0" smtClean="0"/>
              <a:t>multiple times</a:t>
            </a:r>
          </a:p>
          <a:p>
            <a:pPr lvl="1"/>
            <a:r>
              <a:rPr lang="en-US" dirty="0" smtClean="0"/>
              <a:t>Can take parameters</a:t>
            </a:r>
          </a:p>
          <a:p>
            <a:pPr lvl="1"/>
            <a:r>
              <a:rPr lang="en-US" dirty="0" smtClean="0"/>
              <a:t>Can return a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methods?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51412" y="1295400"/>
            <a:ext cx="6621070" cy="5019424"/>
            <a:chOff x="4951412" y="1295400"/>
            <a:chExt cx="6621070" cy="5019424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951412" y="1295400"/>
              <a:ext cx="6400800" cy="501942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 smtClean="0"/>
                <a:t>static void PrintHyphens(int count)</a:t>
              </a:r>
            </a:p>
            <a:p>
              <a:r>
                <a:rPr lang="en-US" dirty="0" smtClean="0"/>
                <a:t>{</a:t>
              </a:r>
            </a:p>
            <a:p>
              <a:r>
                <a:rPr lang="en-US" dirty="0" smtClean="0"/>
                <a:t>    Console.WriteLine(</a:t>
              </a:r>
            </a:p>
            <a:p>
              <a:r>
                <a:rPr lang="en-US" dirty="0" smtClean="0"/>
                <a:t>        new string('-', count));</a:t>
              </a:r>
            </a:p>
            <a:p>
              <a:r>
                <a:rPr lang="en-US" dirty="0" smtClean="0"/>
                <a:t>}</a:t>
              </a:r>
            </a:p>
            <a:p>
              <a:endParaRPr lang="en-US" dirty="0" smtClean="0"/>
            </a:p>
            <a:p>
              <a:r>
                <a:rPr lang="en-US" dirty="0" smtClean="0"/>
                <a:t>static void Main()</a:t>
              </a:r>
            </a:p>
            <a:p>
              <a:r>
                <a:rPr lang="en-US" dirty="0" smtClean="0"/>
                <a:t>{</a:t>
              </a:r>
            </a:p>
            <a:p>
              <a:r>
                <a:rPr lang="en-US" dirty="0" smtClean="0"/>
                <a:t>    for (int i = 1; i &lt;= 10; i++)</a:t>
              </a:r>
            </a:p>
            <a:p>
              <a:r>
                <a:rPr lang="en-US" dirty="0" smtClean="0"/>
                <a:t>    {</a:t>
              </a:r>
            </a:p>
            <a:p>
              <a:r>
                <a:rPr lang="en-US" dirty="0" smtClean="0"/>
                <a:t>        PrintHyphens(i);</a:t>
              </a:r>
            </a:p>
            <a:p>
              <a:r>
                <a:rPr lang="en-US" dirty="0" smtClean="0"/>
                <a:t>    }</a:t>
              </a:r>
            </a:p>
            <a:p>
              <a:r>
                <a:rPr lang="en-US" dirty="0" smtClean="0"/>
                <a:t>}</a:t>
              </a:r>
              <a:endParaRPr lang="en-US" dirty="0"/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 flipH="1" flipV="1">
              <a:off x="9234097" y="1597553"/>
              <a:ext cx="2338385" cy="3685647"/>
            </a:xfrm>
            <a:custGeom>
              <a:avLst/>
              <a:gdLst>
                <a:gd name="connsiteX0" fmla="*/ 0 w 238887"/>
                <a:gd name="connsiteY0" fmla="*/ 0 h 2535721"/>
                <a:gd name="connsiteX1" fmla="*/ 238887 w 238887"/>
                <a:gd name="connsiteY1" fmla="*/ 2535721 h 2535721"/>
                <a:gd name="connsiteX0" fmla="*/ 0 w 238887"/>
                <a:gd name="connsiteY0" fmla="*/ 0 h 2535721"/>
                <a:gd name="connsiteX1" fmla="*/ 190726 w 238887"/>
                <a:gd name="connsiteY1" fmla="*/ 1755578 h 2535721"/>
                <a:gd name="connsiteX2" fmla="*/ 238887 w 238887"/>
                <a:gd name="connsiteY2" fmla="*/ 2535721 h 2535721"/>
                <a:gd name="connsiteX0" fmla="*/ 416679 w 655566"/>
                <a:gd name="connsiteY0" fmla="*/ 0 h 2535721"/>
                <a:gd name="connsiteX1" fmla="*/ 12319 w 655566"/>
                <a:gd name="connsiteY1" fmla="*/ 1886207 h 2535721"/>
                <a:gd name="connsiteX2" fmla="*/ 655566 w 655566"/>
                <a:gd name="connsiteY2" fmla="*/ 2535721 h 2535721"/>
                <a:gd name="connsiteX0" fmla="*/ 430962 w 669849"/>
                <a:gd name="connsiteY0" fmla="*/ 0 h 2535721"/>
                <a:gd name="connsiteX1" fmla="*/ 12087 w 669849"/>
                <a:gd name="connsiteY1" fmla="*/ 1712036 h 2535721"/>
                <a:gd name="connsiteX2" fmla="*/ 669849 w 669849"/>
                <a:gd name="connsiteY2" fmla="*/ 2535721 h 2535721"/>
                <a:gd name="connsiteX0" fmla="*/ 418875 w 657762"/>
                <a:gd name="connsiteY0" fmla="*/ 0 h 2535721"/>
                <a:gd name="connsiteX1" fmla="*/ 0 w 657762"/>
                <a:gd name="connsiteY1" fmla="*/ 1712036 h 2535721"/>
                <a:gd name="connsiteX2" fmla="*/ 657762 w 657762"/>
                <a:gd name="connsiteY2" fmla="*/ 2535721 h 2535721"/>
                <a:gd name="connsiteX0" fmla="*/ 485858 w 724745"/>
                <a:gd name="connsiteY0" fmla="*/ 0 h 2535721"/>
                <a:gd name="connsiteX1" fmla="*/ 66983 w 724745"/>
                <a:gd name="connsiteY1" fmla="*/ 1712036 h 2535721"/>
                <a:gd name="connsiteX2" fmla="*/ 724745 w 724745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488099 w 726986"/>
                <a:gd name="connsiteY0" fmla="*/ 0 h 2535721"/>
                <a:gd name="connsiteX1" fmla="*/ 69224 w 726986"/>
                <a:gd name="connsiteY1" fmla="*/ 1712036 h 2535721"/>
                <a:gd name="connsiteX2" fmla="*/ 726986 w 726986"/>
                <a:gd name="connsiteY2" fmla="*/ 2535721 h 2535721"/>
                <a:gd name="connsiteX0" fmla="*/ 1924933 w 1924933"/>
                <a:gd name="connsiteY0" fmla="*/ 0 h 3638807"/>
                <a:gd name="connsiteX1" fmla="*/ 1506058 w 1924933"/>
                <a:gd name="connsiteY1" fmla="*/ 1712036 h 3638807"/>
                <a:gd name="connsiteX2" fmla="*/ 117306 w 1924933"/>
                <a:gd name="connsiteY2" fmla="*/ 3638807 h 3638807"/>
                <a:gd name="connsiteX0" fmla="*/ 2080776 w 2080776"/>
                <a:gd name="connsiteY0" fmla="*/ 81191 h 3719998"/>
                <a:gd name="connsiteX1" fmla="*/ 210473 w 2080776"/>
                <a:gd name="connsiteY1" fmla="*/ 704656 h 3719998"/>
                <a:gd name="connsiteX2" fmla="*/ 273149 w 2080776"/>
                <a:gd name="connsiteY2" fmla="*/ 3719998 h 3719998"/>
                <a:gd name="connsiteX0" fmla="*/ 2080776 w 2080776"/>
                <a:gd name="connsiteY0" fmla="*/ 91564 h 3730371"/>
                <a:gd name="connsiteX1" fmla="*/ 210473 w 2080776"/>
                <a:gd name="connsiteY1" fmla="*/ 715029 h 3730371"/>
                <a:gd name="connsiteX2" fmla="*/ 273149 w 2080776"/>
                <a:gd name="connsiteY2" fmla="*/ 3730371 h 3730371"/>
                <a:gd name="connsiteX0" fmla="*/ 2122647 w 2122647"/>
                <a:gd name="connsiteY0" fmla="*/ 91564 h 3730371"/>
                <a:gd name="connsiteX1" fmla="*/ 252344 w 2122647"/>
                <a:gd name="connsiteY1" fmla="*/ 715029 h 3730371"/>
                <a:gd name="connsiteX2" fmla="*/ 315020 w 2122647"/>
                <a:gd name="connsiteY2" fmla="*/ 3730371 h 3730371"/>
                <a:gd name="connsiteX0" fmla="*/ 2336194 w 2336194"/>
                <a:gd name="connsiteY0" fmla="*/ 0 h 3638807"/>
                <a:gd name="connsiteX1" fmla="*/ 44977 w 2336194"/>
                <a:gd name="connsiteY1" fmla="*/ 884722 h 3638807"/>
                <a:gd name="connsiteX2" fmla="*/ 528567 w 2336194"/>
                <a:gd name="connsiteY2" fmla="*/ 3638807 h 3638807"/>
                <a:gd name="connsiteX0" fmla="*/ 2417511 w 2417511"/>
                <a:gd name="connsiteY0" fmla="*/ 0 h 3707350"/>
                <a:gd name="connsiteX1" fmla="*/ 126294 w 2417511"/>
                <a:gd name="connsiteY1" fmla="*/ 884722 h 3707350"/>
                <a:gd name="connsiteX2" fmla="*/ 331140 w 2417511"/>
                <a:gd name="connsiteY2" fmla="*/ 3450122 h 3707350"/>
                <a:gd name="connsiteX3" fmla="*/ 609884 w 2417511"/>
                <a:gd name="connsiteY3" fmla="*/ 3638807 h 3707350"/>
                <a:gd name="connsiteX0" fmla="*/ 2516348 w 2516348"/>
                <a:gd name="connsiteY0" fmla="*/ 0 h 3655940"/>
                <a:gd name="connsiteX1" fmla="*/ 225131 w 2516348"/>
                <a:gd name="connsiteY1" fmla="*/ 884722 h 3655940"/>
                <a:gd name="connsiteX2" fmla="*/ 96149 w 2516348"/>
                <a:gd name="connsiteY2" fmla="*/ 3348522 h 3655940"/>
                <a:gd name="connsiteX3" fmla="*/ 708721 w 2516348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64548 w 2464548"/>
                <a:gd name="connsiteY0" fmla="*/ 0 h 3655940"/>
                <a:gd name="connsiteX1" fmla="*/ 173331 w 2464548"/>
                <a:gd name="connsiteY1" fmla="*/ 884722 h 3655940"/>
                <a:gd name="connsiteX2" fmla="*/ 44349 w 2464548"/>
                <a:gd name="connsiteY2" fmla="*/ 3348522 h 3655940"/>
                <a:gd name="connsiteX3" fmla="*/ 656921 w 2464548"/>
                <a:gd name="connsiteY3" fmla="*/ 3638807 h 3655940"/>
                <a:gd name="connsiteX0" fmla="*/ 2464548 w 2464548"/>
                <a:gd name="connsiteY0" fmla="*/ 0 h 3638894"/>
                <a:gd name="connsiteX1" fmla="*/ 173331 w 2464548"/>
                <a:gd name="connsiteY1" fmla="*/ 884722 h 3638894"/>
                <a:gd name="connsiteX2" fmla="*/ 44349 w 2464548"/>
                <a:gd name="connsiteY2" fmla="*/ 3348522 h 3638894"/>
                <a:gd name="connsiteX3" fmla="*/ 656921 w 2464548"/>
                <a:gd name="connsiteY3" fmla="*/ 3638807 h 3638894"/>
                <a:gd name="connsiteX0" fmla="*/ 2535409 w 2535409"/>
                <a:gd name="connsiteY0" fmla="*/ 0 h 3638894"/>
                <a:gd name="connsiteX1" fmla="*/ 244192 w 2535409"/>
                <a:gd name="connsiteY1" fmla="*/ 884722 h 3638894"/>
                <a:gd name="connsiteX2" fmla="*/ 115210 w 2535409"/>
                <a:gd name="connsiteY2" fmla="*/ 3348522 h 3638894"/>
                <a:gd name="connsiteX3" fmla="*/ 727782 w 2535409"/>
                <a:gd name="connsiteY3" fmla="*/ 3638807 h 3638894"/>
                <a:gd name="connsiteX0" fmla="*/ 2503182 w 2503182"/>
                <a:gd name="connsiteY0" fmla="*/ 0 h 3638894"/>
                <a:gd name="connsiteX1" fmla="*/ 211965 w 2503182"/>
                <a:gd name="connsiteY1" fmla="*/ 884722 h 3638894"/>
                <a:gd name="connsiteX2" fmla="*/ 82983 w 2503182"/>
                <a:gd name="connsiteY2" fmla="*/ 3348522 h 3638894"/>
                <a:gd name="connsiteX3" fmla="*/ 695555 w 2503182"/>
                <a:gd name="connsiteY3" fmla="*/ 3638807 h 3638894"/>
                <a:gd name="connsiteX0" fmla="*/ 2431987 w 2431987"/>
                <a:gd name="connsiteY0" fmla="*/ 0 h 3638807"/>
                <a:gd name="connsiteX1" fmla="*/ 140770 w 2431987"/>
                <a:gd name="connsiteY1" fmla="*/ 884722 h 3638807"/>
                <a:gd name="connsiteX2" fmla="*/ 126088 w 2431987"/>
                <a:gd name="connsiteY2" fmla="*/ 3335975 h 3638807"/>
                <a:gd name="connsiteX3" fmla="*/ 624360 w 2431987"/>
                <a:gd name="connsiteY3" fmla="*/ 3638807 h 3638807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34687 w 2334687"/>
                <a:gd name="connsiteY0" fmla="*/ 11694 h 3650501"/>
                <a:gd name="connsiteX1" fmla="*/ 170470 w 2334687"/>
                <a:gd name="connsiteY1" fmla="*/ 833677 h 3650501"/>
                <a:gd name="connsiteX2" fmla="*/ 28788 w 2334687"/>
                <a:gd name="connsiteY2" fmla="*/ 3347669 h 3650501"/>
                <a:gd name="connsiteX3" fmla="*/ 527060 w 2334687"/>
                <a:gd name="connsiteY3" fmla="*/ 3650501 h 3650501"/>
                <a:gd name="connsiteX0" fmla="*/ 2357264 w 2357264"/>
                <a:gd name="connsiteY0" fmla="*/ 11694 h 3650501"/>
                <a:gd name="connsiteX1" fmla="*/ 193047 w 2357264"/>
                <a:gd name="connsiteY1" fmla="*/ 833677 h 3650501"/>
                <a:gd name="connsiteX2" fmla="*/ 51365 w 2357264"/>
                <a:gd name="connsiteY2" fmla="*/ 3347669 h 3650501"/>
                <a:gd name="connsiteX3" fmla="*/ 549637 w 2357264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74197 w 2374197"/>
                <a:gd name="connsiteY0" fmla="*/ 11694 h 3650501"/>
                <a:gd name="connsiteX1" fmla="*/ 209980 w 2374197"/>
                <a:gd name="connsiteY1" fmla="*/ 833677 h 3650501"/>
                <a:gd name="connsiteX2" fmla="*/ 68298 w 2374197"/>
                <a:gd name="connsiteY2" fmla="*/ 3347669 h 3650501"/>
                <a:gd name="connsiteX3" fmla="*/ 566570 w 2374197"/>
                <a:gd name="connsiteY3" fmla="*/ 3650501 h 3650501"/>
                <a:gd name="connsiteX0" fmla="*/ 2374197 w 2374197"/>
                <a:gd name="connsiteY0" fmla="*/ 11694 h 3653202"/>
                <a:gd name="connsiteX1" fmla="*/ 209980 w 2374197"/>
                <a:gd name="connsiteY1" fmla="*/ 833677 h 3653202"/>
                <a:gd name="connsiteX2" fmla="*/ 68298 w 2374197"/>
                <a:gd name="connsiteY2" fmla="*/ 3347669 h 3653202"/>
                <a:gd name="connsiteX3" fmla="*/ 566570 w 2374197"/>
                <a:gd name="connsiteY3" fmla="*/ 3650501 h 3653202"/>
                <a:gd name="connsiteX0" fmla="*/ 2345976 w 2345976"/>
                <a:gd name="connsiteY0" fmla="*/ 11694 h 3653202"/>
                <a:gd name="connsiteX1" fmla="*/ 181759 w 2345976"/>
                <a:gd name="connsiteY1" fmla="*/ 833677 h 3653202"/>
                <a:gd name="connsiteX2" fmla="*/ 40077 w 2345976"/>
                <a:gd name="connsiteY2" fmla="*/ 3347669 h 3653202"/>
                <a:gd name="connsiteX3" fmla="*/ 538349 w 2345976"/>
                <a:gd name="connsiteY3" fmla="*/ 3650501 h 3653202"/>
                <a:gd name="connsiteX0" fmla="*/ 2355341 w 2355341"/>
                <a:gd name="connsiteY0" fmla="*/ 11694 h 3653202"/>
                <a:gd name="connsiteX1" fmla="*/ 191124 w 2355341"/>
                <a:gd name="connsiteY1" fmla="*/ 833677 h 3653202"/>
                <a:gd name="connsiteX2" fmla="*/ 49442 w 2355341"/>
                <a:gd name="connsiteY2" fmla="*/ 3347669 h 3653202"/>
                <a:gd name="connsiteX3" fmla="*/ 547714 w 2355341"/>
                <a:gd name="connsiteY3" fmla="*/ 3650501 h 3653202"/>
                <a:gd name="connsiteX0" fmla="*/ 2338502 w 2338502"/>
                <a:gd name="connsiteY0" fmla="*/ 11694 h 3653202"/>
                <a:gd name="connsiteX1" fmla="*/ 174285 w 2338502"/>
                <a:gd name="connsiteY1" fmla="*/ 833677 h 3653202"/>
                <a:gd name="connsiteX2" fmla="*/ 32603 w 2338502"/>
                <a:gd name="connsiteY2" fmla="*/ 3347669 h 3653202"/>
                <a:gd name="connsiteX3" fmla="*/ 530875 w 2338502"/>
                <a:gd name="connsiteY3" fmla="*/ 3650501 h 3653202"/>
                <a:gd name="connsiteX0" fmla="*/ 2338502 w 2338502"/>
                <a:gd name="connsiteY0" fmla="*/ 17683 h 3659191"/>
                <a:gd name="connsiteX1" fmla="*/ 174285 w 2338502"/>
                <a:gd name="connsiteY1" fmla="*/ 839666 h 3659191"/>
                <a:gd name="connsiteX2" fmla="*/ 32603 w 2338502"/>
                <a:gd name="connsiteY2" fmla="*/ 3353658 h 3659191"/>
                <a:gd name="connsiteX3" fmla="*/ 530875 w 2338502"/>
                <a:gd name="connsiteY3" fmla="*/ 3656490 h 3659191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82706 w 2382706"/>
                <a:gd name="connsiteY0" fmla="*/ 0 h 3641508"/>
                <a:gd name="connsiteX1" fmla="*/ 95659 w 2382706"/>
                <a:gd name="connsiteY1" fmla="*/ 808498 h 3641508"/>
                <a:gd name="connsiteX2" fmla="*/ 76807 w 2382706"/>
                <a:gd name="connsiteY2" fmla="*/ 3335975 h 3641508"/>
                <a:gd name="connsiteX3" fmla="*/ 575079 w 2382706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5334 w 2345334"/>
                <a:gd name="connsiteY0" fmla="*/ 0 h 3641508"/>
                <a:gd name="connsiteX1" fmla="*/ 58287 w 2345334"/>
                <a:gd name="connsiteY1" fmla="*/ 808498 h 3641508"/>
                <a:gd name="connsiteX2" fmla="*/ 39435 w 2345334"/>
                <a:gd name="connsiteY2" fmla="*/ 3335975 h 3641508"/>
                <a:gd name="connsiteX3" fmla="*/ 537707 w 2345334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385" h="3641508">
                  <a:moveTo>
                    <a:pt x="2338385" y="0"/>
                  </a:moveTo>
                  <a:cubicBezTo>
                    <a:pt x="304105" y="61650"/>
                    <a:pt x="158682" y="-16039"/>
                    <a:pt x="78633" y="902888"/>
                  </a:cubicBezTo>
                  <a:cubicBezTo>
                    <a:pt x="37845" y="1632603"/>
                    <a:pt x="-46297" y="2633217"/>
                    <a:pt x="32486" y="3335975"/>
                  </a:cubicBezTo>
                  <a:cubicBezTo>
                    <a:pt x="123970" y="3762028"/>
                    <a:pt x="484301" y="3607360"/>
                    <a:pt x="530758" y="3638807"/>
                  </a:cubicBezTo>
                </a:path>
              </a:pathLst>
            </a:cu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triangle" w="lg" len="med"/>
            </a:ln>
            <a:effectLst>
              <a:outerShdw dist="17961" dir="2700000" algn="ctr" rotWithShape="0">
                <a:schemeClr val="bg1">
                  <a:lumMod val="75000"/>
                  <a:lumOff val="25000"/>
                </a:schemeClr>
              </a:outerShdw>
            </a:effectLst>
          </p:spPr>
          <p:txBody>
            <a:bodyPr anchor="ctr"/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79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Parts of a method: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a method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72182" y="2791962"/>
            <a:ext cx="9797442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public double </a:t>
            </a:r>
            <a:r>
              <a:rPr lang="en-US" dirty="0" err="1" smtClean="0"/>
              <a:t>calcTriangleArea</a:t>
            </a:r>
            <a:r>
              <a:rPr lang="en-US" dirty="0" smtClean="0"/>
              <a:t> (double a, double h)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double area = a * h / 2;</a:t>
            </a:r>
            <a:endParaRPr lang="en-US" dirty="0" smtClean="0"/>
          </a:p>
          <a:p>
            <a:r>
              <a:rPr lang="en-US" dirty="0" smtClean="0"/>
              <a:t>    return area;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927902" y="2037331"/>
            <a:ext cx="2460321" cy="578882"/>
          </a:xfrm>
          <a:prstGeom prst="wedgeRoundRectCallout">
            <a:avLst>
              <a:gd name="adj1" fmla="val -45203"/>
              <a:gd name="adj2" fmla="val 925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Method 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378824" y="2037331"/>
            <a:ext cx="3352800" cy="578882"/>
          </a:xfrm>
          <a:prstGeom prst="wedgeRoundRectCallout">
            <a:avLst>
              <a:gd name="adj1" fmla="val -45203"/>
              <a:gd name="adj2" fmla="val 925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Method parameters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816224" y="4793231"/>
            <a:ext cx="2460321" cy="578882"/>
          </a:xfrm>
          <a:prstGeom prst="wedgeRoundRectCallout">
            <a:avLst>
              <a:gd name="adj1" fmla="val -40571"/>
              <a:gd name="adj2" fmla="val -1054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Return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31812" y="2002524"/>
            <a:ext cx="2460321" cy="578882"/>
          </a:xfrm>
          <a:prstGeom prst="wedgeRoundRectCallout">
            <a:avLst>
              <a:gd name="adj1" fmla="val 43066"/>
              <a:gd name="adj2" fmla="val 903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Return type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86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580399" cy="5570355"/>
          </a:xfrm>
        </p:spPr>
        <p:txBody>
          <a:bodyPr/>
          <a:lstStyle/>
          <a:p>
            <a:r>
              <a:rPr lang="en-US" dirty="0" smtClean="0"/>
              <a:t>The void return type means that:</a:t>
            </a:r>
          </a:p>
          <a:p>
            <a:pPr lvl="1"/>
            <a:r>
              <a:rPr lang="en-US" dirty="0" smtClean="0"/>
              <a:t>Will not return a value</a:t>
            </a:r>
          </a:p>
          <a:p>
            <a:pPr lvl="1"/>
            <a:r>
              <a:rPr lang="en-US" dirty="0" smtClean="0"/>
              <a:t>Will only execute some code without creating a new value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 return type</a:t>
            </a:r>
            <a:endParaRPr lang="en-US" dirty="0"/>
          </a:p>
        </p:txBody>
      </p:sp>
      <p:pic>
        <p:nvPicPr>
          <p:cNvPr id="1027" name="Picture 3" descr="C:\Users\Bi0GaMe\Desktop\void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1295400"/>
            <a:ext cx="3694019" cy="27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5"/>
          <p:cNvSpPr txBox="1">
            <a:spLocks/>
          </p:cNvSpPr>
          <p:nvPr/>
        </p:nvSpPr>
        <p:spPr>
          <a:xfrm>
            <a:off x="684212" y="4292600"/>
            <a:ext cx="97536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public void </a:t>
            </a:r>
            <a:r>
              <a:rPr lang="en-US" dirty="0" err="1" smtClean="0"/>
              <a:t>printName</a:t>
            </a:r>
            <a:r>
              <a:rPr lang="en-US" dirty="0" smtClean="0"/>
              <a:t>(string </a:t>
            </a:r>
            <a:r>
              <a:rPr lang="en-US" dirty="0" err="1" smtClean="0"/>
              <a:t>firstName</a:t>
            </a:r>
            <a:r>
              <a:rPr lang="en-US" dirty="0" smtClean="0"/>
              <a:t>, string </a:t>
            </a:r>
            <a:r>
              <a:rPr lang="en-US" dirty="0" err="1" smtClean="0"/>
              <a:t>lastName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Console.WriteLine</a:t>
            </a:r>
            <a:r>
              <a:rPr lang="en-US" dirty="0" smtClean="0"/>
              <a:t>("My full name is: {0} {1}", 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9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 and Return Value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276363"/>
            <a:ext cx="10515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static double CalcTriangleArea(double width, double height)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return width * height / 2;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static 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Console.Write("Enter triangle width: ");</a:t>
            </a:r>
          </a:p>
          <a:p>
            <a:r>
              <a:rPr lang="en-US" dirty="0" smtClean="0"/>
              <a:t>    double width = double.Parse(Console.ReadLine());</a:t>
            </a:r>
          </a:p>
          <a:p>
            <a:r>
              <a:rPr lang="en-US" dirty="0" smtClean="0"/>
              <a:t>    Console.Write("Enter triangle height: ");</a:t>
            </a:r>
          </a:p>
          <a:p>
            <a:r>
              <a:rPr lang="en-US" dirty="0" smtClean="0"/>
              <a:t>    double height = double.Parse(Console.ReadLine());</a:t>
            </a:r>
          </a:p>
          <a:p>
            <a:r>
              <a:rPr lang="en-US" dirty="0" smtClean="0"/>
              <a:t>    Console.WriteLine(CalcTriangleArea(width, height));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6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524000"/>
            <a:ext cx="8822584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22412" y="2435944"/>
            <a:ext cx="8822584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46" y="3492782"/>
            <a:ext cx="5226893" cy="2571614"/>
          </a:xfrm>
          <a:prstGeom prst="rect">
            <a:avLst/>
          </a:prstGeom>
          <a:scene3d>
            <a:camera prst="orthographicFront">
              <a:rot lat="637200" lon="21113186" rev="21571161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12" y="3492782"/>
            <a:ext cx="3627434" cy="26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087845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Built-in .NET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812012"/>
            <a:ext cx="8938472" cy="719034"/>
          </a:xfrm>
        </p:spPr>
        <p:txBody>
          <a:bodyPr/>
          <a:lstStyle/>
          <a:p>
            <a:r>
              <a:rPr lang="en-US" dirty="0" smtClean="0"/>
              <a:t>Math, Random, Console, etc.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89" y="1301114"/>
            <a:ext cx="8748518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1225</Words>
  <Application>Microsoft Office PowerPoint</Application>
  <PresentationFormat>Custom</PresentationFormat>
  <Paragraphs>229</Paragraphs>
  <Slides>22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SoftUni 16x9</vt:lpstr>
      <vt:lpstr>C# Advanced Topics</vt:lpstr>
      <vt:lpstr>Table of Contents</vt:lpstr>
      <vt:lpstr>Methods</vt:lpstr>
      <vt:lpstr>What are methods?</vt:lpstr>
      <vt:lpstr>How to define a method</vt:lpstr>
      <vt:lpstr>Void return type</vt:lpstr>
      <vt:lpstr>Methods with Parameters and Return Value</vt:lpstr>
      <vt:lpstr>Methods</vt:lpstr>
      <vt:lpstr>Using Built-in .NET Classes</vt:lpstr>
      <vt:lpstr>Built-in Classes in .NET Framework</vt:lpstr>
      <vt:lpstr>Built-in .NET Classes – Examples</vt:lpstr>
      <vt:lpstr>Using Built-in .NET Classes</vt:lpstr>
      <vt:lpstr>Defining Simple Classes</vt:lpstr>
      <vt:lpstr>Classes in C#</vt:lpstr>
      <vt:lpstr>Arrays of Objects</vt:lpstr>
      <vt:lpstr>Defining and Using Classes – Example</vt:lpstr>
      <vt:lpstr>Defining and Using Classes – Example (2)</vt:lpstr>
      <vt:lpstr>Defining and Using Simple Classes</vt:lpstr>
      <vt:lpstr>Summary</vt:lpstr>
      <vt:lpstr>C# Advanced Topics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Topics</dc:title>
  <dc:subject>Software Development Course</dc:subject>
  <dc:creator/>
  <cp:keywords>C#, programming, methods, arrays, lists, strings, classes, objects, SoftUni, Software University, csharp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2015-03-14T09:39:16Z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