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3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7" r:id="rId11"/>
    <p:sldId id="266" r:id="rId12"/>
    <p:sldId id="269" r:id="rId13"/>
    <p:sldId id="268" r:id="rId14"/>
    <p:sldId id="270" r:id="rId15"/>
    <p:sldId id="271" r:id="rId16"/>
    <p:sldId id="263" r:id="rId17"/>
    <p:sldId id="264" r:id="rId18"/>
    <p:sldId id="272" r:id="rId19"/>
    <p:sldId id="273" r:id="rId20"/>
    <p:sldId id="274" r:id="rId21"/>
    <p:sldId id="275" r:id="rId22"/>
    <p:sldId id="276" r:id="rId23"/>
    <p:sldId id="277" r:id="rId24"/>
    <p:sldId id="295" r:id="rId25"/>
    <p:sldId id="278" r:id="rId26"/>
    <p:sldId id="279" r:id="rId27"/>
    <p:sldId id="281" r:id="rId28"/>
    <p:sldId id="280" r:id="rId29"/>
    <p:sldId id="284" r:id="rId30"/>
    <p:sldId id="283" r:id="rId31"/>
    <p:sldId id="287" r:id="rId32"/>
    <p:sldId id="286" r:id="rId33"/>
    <p:sldId id="288" r:id="rId34"/>
    <p:sldId id="292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hcPc+UcSRKr1ucF/Z7Drw==" hashData="ycPnctbb6nVeJvVqrBNnmKr5d1Q0odDWsIBizh+Ka2PgIDjo7o1nj3t3sIg+/AOB4917f3L51khsphrulO6Jsg=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5FF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A7AB5-780F-4656-A839-B8D4FD471AD7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D7D98-F644-4DA4-9749-7C4895CD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7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D7D98-F644-4DA4-9749-7C4895CDD3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7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7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/>
            </a:lvl1pPr>
            <a:lvl2pPr>
              <a:defRPr sz="3600">
                <a:solidFill>
                  <a:srgbClr val="0000CC"/>
                </a:solidFill>
              </a:defRPr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656522"/>
            <a:ext cx="10515600" cy="66261"/>
          </a:xfrm>
          <a:prstGeom prst="line">
            <a:avLst/>
          </a:prstGeom>
          <a:ln w="57150">
            <a:solidFill>
              <a:srgbClr val="5FF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5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7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5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4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6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1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GIS and RS for Forest Resource Assessment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dirty="0" err="1" smtClean="0"/>
              <a:t>Kefyalew</a:t>
            </a:r>
            <a:r>
              <a:rPr lang="en-US" dirty="0" smtClean="0"/>
              <a:t> </a:t>
            </a:r>
            <a:r>
              <a:rPr lang="en-US" dirty="0" err="1"/>
              <a:t>Sahle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Hawassa</a:t>
            </a:r>
            <a:r>
              <a:rPr lang="en-US" dirty="0" smtClean="0"/>
              <a:t> University</a:t>
            </a:r>
          </a:p>
          <a:p>
            <a:r>
              <a:rPr lang="en-US" dirty="0" err="1" smtClean="0"/>
              <a:t>Wondo</a:t>
            </a:r>
            <a:r>
              <a:rPr lang="en-US" dirty="0" smtClean="0"/>
              <a:t> </a:t>
            </a:r>
            <a:r>
              <a:rPr lang="en-US" dirty="0"/>
              <a:t>Genet College of Forestry and Natural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GIS Department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6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Selected Earth-Observing Satellites </a:t>
            </a:r>
            <a:r>
              <a:rPr lang="en-US" dirty="0" smtClean="0"/>
              <a:t>(2/7)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9606" y="1690688"/>
          <a:ext cx="11802394" cy="4304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949"/>
                <a:gridCol w="3538005"/>
                <a:gridCol w="1850556"/>
                <a:gridCol w="2919896"/>
                <a:gridCol w="2185988"/>
              </a:tblGrid>
              <a:tr h="12798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Sensors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Platform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Spectrum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Spatial Resolution (m)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Spectral Bands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</a:tr>
              <a:tr h="63990">
                <a:tc rowSpan="3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OLI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4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Landsat 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SWIR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TIRS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Thermal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Hyperion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EO-1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Hyperspectral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220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54023"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ALI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rowSpan="3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ASTER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Terra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SWIR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Thermal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1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Selected Earth-Observing Satellites </a:t>
            </a:r>
            <a:r>
              <a:rPr lang="en-US" dirty="0" smtClean="0"/>
              <a:t>(3/7)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9606" y="1690688"/>
          <a:ext cx="11802394" cy="5087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949"/>
                <a:gridCol w="3538005"/>
                <a:gridCol w="1850556"/>
                <a:gridCol w="2919896"/>
                <a:gridCol w="2185988"/>
              </a:tblGrid>
              <a:tr h="12798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Sensors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Platform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Spectrum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Spatial Resolution (m)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Spectral Bands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</a:tr>
              <a:tr h="6399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–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RapidEye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–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EROS-A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–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EROS-B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–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Pléiades 1A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0.7 (0.5)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–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Pléiades 1B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0.7 (0.5)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HRV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SPOT 1–3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rowSpan="3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HRVIR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SPOT 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SWIR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Selected Earth-Observing Satellites </a:t>
            </a:r>
            <a:r>
              <a:rPr lang="en-US" dirty="0" smtClean="0"/>
              <a:t>(3/7)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9606" y="1690688"/>
          <a:ext cx="11802394" cy="5087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949"/>
                <a:gridCol w="3538005"/>
                <a:gridCol w="1850556"/>
                <a:gridCol w="2919896"/>
                <a:gridCol w="2185988"/>
              </a:tblGrid>
              <a:tr h="12798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Sensors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Platform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Spectrum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Spatial Resolution (m)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Spectral Bands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</a:tr>
              <a:tr h="6399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HRS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4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SPOT 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rowSpan="3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HRG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 (2.5)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SWIR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NAOMI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SPOT 6–7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AVNIR-2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ALOS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MSI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Sentinel-2a and 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10/20/60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SWIR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20/60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–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IKONOS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Selected Earth-Observing Satellites </a:t>
            </a:r>
            <a:r>
              <a:rPr lang="en-US" dirty="0" smtClean="0"/>
              <a:t>(5/7)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9606" y="1690688"/>
          <a:ext cx="11802394" cy="5087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949"/>
                <a:gridCol w="3538005"/>
                <a:gridCol w="1850556"/>
                <a:gridCol w="2919896"/>
                <a:gridCol w="2185988"/>
              </a:tblGrid>
              <a:tr h="12798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Sensors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Platform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Spectrum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Spatial Resolution (m)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Spectral Bands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</a:tr>
              <a:tr h="63990"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–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Quickbird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–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Geoeye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1.65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–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Worldview-1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–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Worldview-2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1.85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rowSpan="4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–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4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Worldview-3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1.24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SWIR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CAVIS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12798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KH1–KH6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CORONA/ARGON/LANYARD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&amp;lt;1.8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7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Selected Earth-Observing Satellites </a:t>
            </a:r>
            <a:r>
              <a:rPr lang="en-US" dirty="0" smtClean="0"/>
              <a:t>(6/7)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9606" y="1690688"/>
          <a:ext cx="11802394" cy="1174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949"/>
                <a:gridCol w="3538005"/>
                <a:gridCol w="1850556"/>
                <a:gridCol w="2919896"/>
                <a:gridCol w="2185988"/>
              </a:tblGrid>
              <a:tr h="12798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Sensors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Platform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Spectrum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Spatial Resolution (m)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Spectral Bands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</a:tr>
              <a:tr h="63990"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–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Formosat-2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5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Selected Earth-Observing Satellites </a:t>
            </a:r>
            <a:r>
              <a:rPr lang="en-US" dirty="0" smtClean="0"/>
              <a:t>(7/7)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9606" y="1690688"/>
          <a:ext cx="11802394" cy="3130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949"/>
                <a:gridCol w="3538005"/>
                <a:gridCol w="1850556"/>
                <a:gridCol w="2919896"/>
                <a:gridCol w="2185988"/>
              </a:tblGrid>
              <a:tr h="12798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Sensors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Platform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Spectrum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Spatial Resolution (m)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Spectral Bands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</a:tr>
              <a:tr h="6399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ASAR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Envisat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Microwave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ERS-1 and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Microwave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RADARSAT-1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Microwave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8/30/50/100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RADARSAT-2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Microwave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2/5/16/30/50/100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Sentinel-1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Microwave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5/20/40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–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COSMO-Skymed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Microwave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1/3/15/16/20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–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TerraSAR-X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Microwave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01-03-18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5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8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Use and importance of RS &amp; GIS in forest identification and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RS and GIS are used for</a:t>
            </a:r>
          </a:p>
          <a:p>
            <a:pPr lvl="1"/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Analysis and measurement</a:t>
            </a:r>
          </a:p>
          <a:p>
            <a:pPr lvl="1"/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Monitoring over time and space</a:t>
            </a:r>
          </a:p>
          <a:p>
            <a:pPr lvl="1"/>
            <a:r>
              <a:rPr lang="en-US" dirty="0" smtClean="0"/>
              <a:t>Decision support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3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Use and importance of RS &amp; GIS in forest identification and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Observation</a:t>
            </a:r>
          </a:p>
          <a:p>
            <a:pPr lvl="1"/>
            <a:r>
              <a:rPr lang="en-US" dirty="0"/>
              <a:t>detection and identification of features such as a specific type of habitat or events such as fires or storms</a:t>
            </a:r>
            <a:endParaRPr lang="en-US" dirty="0" smtClean="0"/>
          </a:p>
          <a:p>
            <a:r>
              <a:rPr lang="en-US" dirty="0" smtClean="0"/>
              <a:t>Analysis and measurement</a:t>
            </a:r>
          </a:p>
          <a:p>
            <a:pPr lvl="1"/>
            <a:r>
              <a:rPr lang="en-US" dirty="0" smtClean="0"/>
              <a:t>measure a number of biological and physical variables such as elevation, productivity, cloud type and coverage, land and water surface temperature, precipitation amount, wind velocity, and water quality. </a:t>
            </a:r>
          </a:p>
          <a:p>
            <a:pPr lvl="1"/>
            <a:r>
              <a:rPr lang="en-US" dirty="0" smtClean="0"/>
              <a:t>input to a variety of models including those used for species, population, and ecosystem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67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Use and importance of RS &amp; GIS in forest identification and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Observation</a:t>
            </a:r>
          </a:p>
          <a:p>
            <a:pPr lvl="1"/>
            <a:r>
              <a:rPr lang="en-US" dirty="0"/>
              <a:t>detection and identification of features such as a specific type of habitat or events such as fires or storms</a:t>
            </a:r>
            <a:endParaRPr lang="en-US" dirty="0" smtClean="0"/>
          </a:p>
          <a:p>
            <a:r>
              <a:rPr lang="en-US" dirty="0" smtClean="0"/>
              <a:t>Analysis and measurement</a:t>
            </a:r>
          </a:p>
          <a:p>
            <a:pPr lvl="1"/>
            <a:r>
              <a:rPr lang="en-US" dirty="0" smtClean="0"/>
              <a:t>measure a number of biological and physical variables such as elevation, productivity, cloud type and coverage, land and water surface temperature, precipitation amount, wind velocity, and water quality. </a:t>
            </a:r>
          </a:p>
          <a:p>
            <a:pPr lvl="1"/>
            <a:r>
              <a:rPr lang="en-US" dirty="0" smtClean="0"/>
              <a:t>input to a variety of models including those used for species, population, and ecosystem analysis</a:t>
            </a:r>
          </a:p>
          <a:p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Generate various forest related thematic maps</a:t>
            </a:r>
          </a:p>
          <a:p>
            <a:pPr lvl="1"/>
            <a:r>
              <a:rPr lang="en-US" dirty="0" smtClean="0"/>
              <a:t>E.g. forest cover map</a:t>
            </a:r>
          </a:p>
          <a:p>
            <a:pPr lvl="1"/>
            <a:r>
              <a:rPr lang="en-US" dirty="0" smtClean="0"/>
              <a:t>Forest cover change map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is a common way to benefit from its capabilities.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9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1.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Use and importance of RS &amp; GIS in forest identification and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Monitoring over time and space</a:t>
            </a:r>
          </a:p>
          <a:p>
            <a:pPr lvl="1"/>
            <a:r>
              <a:rPr lang="en-US" dirty="0"/>
              <a:t>to monitor how they change over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important for documenting how features have changed in the past, and predicting changes into the future.</a:t>
            </a:r>
          </a:p>
          <a:p>
            <a:r>
              <a:rPr lang="en-US" dirty="0" smtClean="0"/>
              <a:t>Decision support</a:t>
            </a:r>
          </a:p>
          <a:p>
            <a:pPr lvl="1"/>
            <a:r>
              <a:rPr lang="en-US" dirty="0"/>
              <a:t>Incorporating remotely sensed data into the decision-making process is a common way to benefit from its capabilities.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6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forest information obtained from remotely sensed data (e.g.)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detailed </a:t>
            </a:r>
            <a:r>
              <a:rPr lang="en-US" dirty="0"/>
              <a:t>forest inventory data (e.g., within-stand attributes)</a:t>
            </a:r>
          </a:p>
          <a:p>
            <a:pPr lvl="0"/>
            <a:r>
              <a:rPr lang="en-US" dirty="0"/>
              <a:t>broad area monitoring of forest health and natural disturbances</a:t>
            </a:r>
          </a:p>
          <a:p>
            <a:pPr lvl="0"/>
            <a:r>
              <a:rPr lang="en-US" dirty="0"/>
              <a:t>assessment of forest structure in support of sustainable forest management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sensing and GIS to forestry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With forest management becoming increasingly complex, due to greater environmental and social involvement and pressures, GIS is likely to play an increasingly central role. </a:t>
            </a:r>
            <a:endParaRPr lang="en-US" dirty="0" smtClean="0"/>
          </a:p>
          <a:p>
            <a:r>
              <a:rPr lang="en-US" dirty="0" smtClean="0"/>
              <a:t>Developments </a:t>
            </a:r>
            <a:r>
              <a:rPr lang="en-US" dirty="0"/>
              <a:t>in greater band width, web based technology and wireless communication will provide much greater opportunities for information access even in more remote areas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will allow real time online data capture and query in the field.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5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 to forestry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Strengthen Forest Management</a:t>
            </a:r>
          </a:p>
          <a:p>
            <a:pPr lvl="1"/>
            <a:r>
              <a:rPr lang="en-US" dirty="0"/>
              <a:t>GIS </a:t>
            </a:r>
            <a:r>
              <a:rPr lang="en-US" dirty="0" smtClean="0"/>
              <a:t>it </a:t>
            </a:r>
            <a:r>
              <a:rPr lang="en-US" dirty="0"/>
              <a:t>answers crucial questions that help foresters in forest management departments such as condition, location, modelling and trends make decisions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GIS application in forest management</a:t>
            </a:r>
          </a:p>
          <a:p>
            <a:pPr lvl="1"/>
            <a:r>
              <a:rPr lang="en-US" dirty="0" smtClean="0"/>
              <a:t>GIS for strategic planning and modeling</a:t>
            </a:r>
          </a:p>
          <a:p>
            <a:pPr lvl="1"/>
            <a:r>
              <a:rPr lang="en-US" dirty="0" smtClean="0"/>
              <a:t>Map production</a:t>
            </a:r>
          </a:p>
          <a:p>
            <a:pPr lvl="1"/>
            <a:r>
              <a:rPr lang="en-US" dirty="0" smtClean="0"/>
              <a:t>Fire management </a:t>
            </a:r>
          </a:p>
          <a:p>
            <a:pPr lvl="1"/>
            <a:r>
              <a:rPr lang="en-US" dirty="0" smtClean="0"/>
              <a:t>Harvest planning</a:t>
            </a:r>
          </a:p>
          <a:p>
            <a:pPr lvl="1"/>
            <a:r>
              <a:rPr lang="en-US" dirty="0" smtClean="0"/>
              <a:t>Resource Management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25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 to forestry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Increase Business Value, Efficiency, and Productivity </a:t>
            </a:r>
          </a:p>
          <a:p>
            <a:pPr lvl="1"/>
            <a:r>
              <a:rPr lang="en-US" dirty="0"/>
              <a:t>GIS bring your organization’s forest data together on a centralized platform. </a:t>
            </a:r>
            <a:endParaRPr lang="en-US" dirty="0" smtClean="0"/>
          </a:p>
          <a:p>
            <a:pPr lvl="1"/>
            <a:r>
              <a:rPr lang="en-US" dirty="0" smtClean="0"/>
              <a:t>Staff </a:t>
            </a:r>
            <a:r>
              <a:rPr lang="en-US" dirty="0"/>
              <a:t>members can easily search data, see it with a map viewer, bring it into their projects, and analyze it using powerful tools and </a:t>
            </a:r>
            <a:r>
              <a:rPr lang="en-US" dirty="0" smtClean="0"/>
              <a:t>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99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 to forestry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 Manufacturing Returns</a:t>
            </a:r>
          </a:p>
          <a:p>
            <a:pPr lvl="1"/>
            <a:r>
              <a:rPr lang="en-US" dirty="0"/>
              <a:t>Create a common operational picture for coordinating production and distribution activities. </a:t>
            </a:r>
            <a:endParaRPr lang="en-US" dirty="0" smtClean="0"/>
          </a:p>
          <a:p>
            <a:pPr lvl="1"/>
            <a:r>
              <a:rPr lang="en-US" dirty="0" smtClean="0"/>
              <a:t>Monitor </a:t>
            </a:r>
            <a:r>
              <a:rPr lang="en-US" dirty="0"/>
              <a:t>facilities and operations in real time including production levels, downtime, and costs.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3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application of RS and GIS in forestry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forest inventory data</a:t>
            </a:r>
          </a:p>
          <a:p>
            <a:r>
              <a:rPr lang="en-US" dirty="0" smtClean="0"/>
              <a:t>Forest health and natural disturbances</a:t>
            </a:r>
          </a:p>
          <a:p>
            <a:r>
              <a:rPr lang="en-US" dirty="0" smtClean="0"/>
              <a:t>Insect disturbance</a:t>
            </a:r>
          </a:p>
          <a:p>
            <a:r>
              <a:rPr lang="en-US" dirty="0" smtClean="0"/>
              <a:t>Fire</a:t>
            </a:r>
          </a:p>
          <a:p>
            <a:r>
              <a:rPr lang="en-US" dirty="0" smtClean="0"/>
              <a:t>Landscape ecology, habitat, and biodiversity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02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93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application of remote sensing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applications of the following remote sensing systems in forestry were reviewed.</a:t>
            </a:r>
          </a:p>
          <a:p>
            <a:pPr lvl="1"/>
            <a:r>
              <a:rPr lang="en-US" dirty="0" smtClean="0"/>
              <a:t>Photographic (Air)</a:t>
            </a:r>
          </a:p>
          <a:p>
            <a:pPr lvl="1"/>
            <a:r>
              <a:rPr lang="en-US" dirty="0" smtClean="0"/>
              <a:t>Scanning (Air &amp; Space)</a:t>
            </a:r>
          </a:p>
          <a:p>
            <a:pPr lvl="1"/>
            <a:r>
              <a:rPr lang="en-US" dirty="0" smtClean="0"/>
              <a:t>Radar (Air &amp; Space)</a:t>
            </a:r>
          </a:p>
          <a:p>
            <a:pPr lvl="1"/>
            <a:r>
              <a:rPr lang="en-US" dirty="0" err="1" smtClean="0"/>
              <a:t>Lidar</a:t>
            </a:r>
            <a:r>
              <a:rPr lang="en-US" dirty="0" smtClean="0"/>
              <a:t> (Laser) (Air)</a:t>
            </a:r>
          </a:p>
          <a:p>
            <a:pPr lvl="1"/>
            <a:r>
              <a:rPr lang="en-US" dirty="0" smtClean="0"/>
              <a:t>Videography (Air)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65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Aerial Photography in Forestry - </a:t>
            </a:r>
            <a:r>
              <a:rPr lang="en-US" b="1" dirty="0" smtClean="0"/>
              <a:t>Mapping </a:t>
            </a:r>
            <a:r>
              <a:rPr lang="en-US" b="1" dirty="0"/>
              <a:t>(qualitative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8275" cy="4351338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Forest cover types</a:t>
            </a:r>
          </a:p>
          <a:p>
            <a:pPr lvl="0"/>
            <a:r>
              <a:rPr lang="en-US" dirty="0" smtClean="0"/>
              <a:t>Identify individual species</a:t>
            </a:r>
          </a:p>
          <a:p>
            <a:pPr lvl="0"/>
            <a:r>
              <a:rPr lang="en-US" dirty="0" smtClean="0"/>
              <a:t>Species composition </a:t>
            </a:r>
          </a:p>
          <a:p>
            <a:pPr lvl="0"/>
            <a:r>
              <a:rPr lang="en-US" dirty="0" smtClean="0"/>
              <a:t>Forest fire detection </a:t>
            </a:r>
          </a:p>
          <a:p>
            <a:pPr lvl="0"/>
            <a:r>
              <a:rPr lang="en-US" dirty="0" smtClean="0"/>
              <a:t>Forest fire hazard</a:t>
            </a:r>
          </a:p>
          <a:p>
            <a:pPr lvl="0"/>
            <a:r>
              <a:rPr lang="en-US" dirty="0" smtClean="0"/>
              <a:t>Detecting forest trees health (vigor and stress) forest trees diseases and insects infestation forest trees under air, soil and water pollution</a:t>
            </a:r>
          </a:p>
          <a:p>
            <a:pPr lvl="0"/>
            <a:r>
              <a:rPr lang="en-US" dirty="0" smtClean="0"/>
              <a:t>Assessment of wind damage and other sever climatic condition Detecting deforestation and forest degradation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48412" y="1690688"/>
            <a:ext cx="5248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Forest monitoring:</a:t>
            </a:r>
          </a:p>
          <a:p>
            <a:pPr lvl="1"/>
            <a:r>
              <a:rPr lang="en-US" dirty="0" smtClean="0"/>
              <a:t>some of the above logging activities</a:t>
            </a:r>
          </a:p>
          <a:p>
            <a:pPr lvl="1"/>
            <a:r>
              <a:rPr lang="en-US" dirty="0" smtClean="0"/>
              <a:t>reforestation and afforestation </a:t>
            </a:r>
          </a:p>
          <a:p>
            <a:r>
              <a:rPr lang="en-US" dirty="0" smtClean="0"/>
              <a:t>Timber harvesting planning </a:t>
            </a:r>
          </a:p>
          <a:p>
            <a:r>
              <a:rPr lang="en-US" dirty="0" smtClean="0"/>
              <a:t>Forest roads planning</a:t>
            </a:r>
          </a:p>
          <a:p>
            <a:r>
              <a:rPr lang="en-US" dirty="0" smtClean="0"/>
              <a:t>Forest inventory Forest management</a:t>
            </a:r>
          </a:p>
          <a:p>
            <a:r>
              <a:rPr lang="en-US" dirty="0" smtClean="0"/>
              <a:t>Assessing slope failure and soil erosion</a:t>
            </a:r>
          </a:p>
          <a:p>
            <a:r>
              <a:rPr lang="en-US" dirty="0" smtClean="0"/>
              <a:t>Assessing and managing forest recreation resources </a:t>
            </a:r>
          </a:p>
          <a:p>
            <a:r>
              <a:rPr lang="en-US" dirty="0" smtClean="0"/>
              <a:t>Assessing and managing wildlife habitat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1.1. Overview of Optical, Microwave, RADAR </a:t>
            </a:r>
            <a:r>
              <a:rPr lang="en-US" dirty="0" err="1"/>
              <a:t>LiDAR</a:t>
            </a:r>
            <a:r>
              <a:rPr lang="en-US" dirty="0"/>
              <a:t>, and thermal remote sensing for forest resources assessment </a:t>
            </a:r>
          </a:p>
          <a:p>
            <a:pPr marL="0" indent="0">
              <a:buNone/>
            </a:pPr>
            <a:r>
              <a:rPr lang="en-US" dirty="0"/>
              <a:t>1.2. Use and importance of RS &amp; GIS in forest identification and measurement </a:t>
            </a:r>
          </a:p>
          <a:p>
            <a:pPr marL="0" indent="0">
              <a:buNone/>
            </a:pPr>
            <a:r>
              <a:rPr lang="en-US" dirty="0"/>
              <a:t>1.3 General application of RS and GIS in forestry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07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Aerial Photography in Forestry - </a:t>
            </a:r>
            <a:r>
              <a:rPr lang="en-US" b="1" dirty="0" smtClean="0"/>
              <a:t>Measurements </a:t>
            </a:r>
            <a:r>
              <a:rPr lang="en-US" b="1" dirty="0"/>
              <a:t>and estimation (quantitative)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8275" cy="435133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Forest cover area measurement</a:t>
            </a:r>
          </a:p>
          <a:p>
            <a:pPr lvl="0"/>
            <a:r>
              <a:rPr lang="en-US" dirty="0"/>
              <a:t>Number of trees</a:t>
            </a:r>
          </a:p>
          <a:p>
            <a:pPr lvl="0"/>
            <a:r>
              <a:rPr lang="en-US" dirty="0"/>
              <a:t>Tree height measurement </a:t>
            </a:r>
          </a:p>
          <a:p>
            <a:pPr lvl="0"/>
            <a:r>
              <a:rPr lang="en-US" dirty="0"/>
              <a:t>Crown cover measurement</a:t>
            </a:r>
          </a:p>
          <a:p>
            <a:pPr lvl="0"/>
            <a:r>
              <a:rPr lang="en-US" dirty="0"/>
              <a:t> Crown closure measurement</a:t>
            </a:r>
          </a:p>
          <a:p>
            <a:pPr lvl="0"/>
            <a:r>
              <a:rPr lang="en-US" dirty="0"/>
              <a:t> Crown diameter measurement </a:t>
            </a:r>
          </a:p>
          <a:p>
            <a:pPr lvl="0"/>
            <a:r>
              <a:rPr lang="en-US" dirty="0" err="1"/>
              <a:t>DBH</a:t>
            </a:r>
            <a:r>
              <a:rPr lang="en-US" dirty="0"/>
              <a:t> estimation</a:t>
            </a:r>
          </a:p>
          <a:p>
            <a:pPr lvl="0"/>
            <a:r>
              <a:rPr lang="en-US" dirty="0"/>
              <a:t>Age estimation Site </a:t>
            </a:r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48412" y="1690688"/>
            <a:ext cx="5248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Timber volume estimation </a:t>
            </a:r>
          </a:p>
          <a:p>
            <a:pPr lvl="0"/>
            <a:r>
              <a:rPr lang="en-US" dirty="0" smtClean="0"/>
              <a:t>Thinning volume estimation </a:t>
            </a:r>
          </a:p>
          <a:p>
            <a:pPr lvl="0"/>
            <a:r>
              <a:rPr lang="en-US" dirty="0" smtClean="0"/>
              <a:t>Basal area estimation </a:t>
            </a:r>
          </a:p>
          <a:p>
            <a:pPr lvl="0"/>
            <a:r>
              <a:rPr lang="en-US" dirty="0" smtClean="0"/>
              <a:t>Annual Growth estimation </a:t>
            </a:r>
          </a:p>
          <a:p>
            <a:pPr lvl="0"/>
            <a:r>
              <a:rPr lang="en-US" dirty="0" smtClean="0"/>
              <a:t>Basal area growth estimation</a:t>
            </a:r>
          </a:p>
          <a:p>
            <a:pPr lvl="0"/>
            <a:r>
              <a:rPr lang="en-US" dirty="0" smtClean="0"/>
              <a:t> Biomass estimation</a:t>
            </a:r>
          </a:p>
          <a:p>
            <a:pPr lvl="0"/>
            <a:r>
              <a:rPr lang="en-US" dirty="0" smtClean="0"/>
              <a:t>Stand size</a:t>
            </a:r>
          </a:p>
          <a:p>
            <a:pPr lvl="0"/>
            <a:r>
              <a:rPr lang="en-US" dirty="0" smtClean="0"/>
              <a:t>Dead, declined trees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29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Applications of Aircraft  &amp; Satellite Scanning Sensor System (</a:t>
            </a:r>
            <a:r>
              <a:rPr lang="en-US" b="1" dirty="0" err="1" smtClean="0"/>
              <a:t>MSS</a:t>
            </a:r>
            <a:r>
              <a:rPr lang="en-US" b="1" dirty="0" smtClean="0"/>
              <a:t>) in Forestry - Mapping (qualitative)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8275" cy="4351338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Forest cover types</a:t>
            </a:r>
          </a:p>
          <a:p>
            <a:pPr lvl="0"/>
            <a:r>
              <a:rPr lang="en-US" dirty="0" smtClean="0"/>
              <a:t>Identify individual species</a:t>
            </a:r>
          </a:p>
          <a:p>
            <a:pPr lvl="0"/>
            <a:r>
              <a:rPr lang="en-US" dirty="0" smtClean="0"/>
              <a:t>Forest fire detection </a:t>
            </a:r>
          </a:p>
          <a:p>
            <a:pPr lvl="0"/>
            <a:r>
              <a:rPr lang="en-US" dirty="0" smtClean="0"/>
              <a:t>Forest fire hazard</a:t>
            </a:r>
          </a:p>
          <a:p>
            <a:pPr lvl="0"/>
            <a:r>
              <a:rPr lang="en-US" dirty="0" smtClean="0"/>
              <a:t>Detecting forest trees health (vigor and stress) forest trees diseases and insects infestation forest trees under air, soil and water pollution</a:t>
            </a:r>
          </a:p>
          <a:p>
            <a:pPr lvl="0"/>
            <a:r>
              <a:rPr lang="en-US" dirty="0" smtClean="0"/>
              <a:t>Assessment of wind damage and other sever climatic condition </a:t>
            </a:r>
          </a:p>
          <a:p>
            <a:pPr lvl="0"/>
            <a:r>
              <a:rPr lang="en-US" dirty="0" smtClean="0"/>
              <a:t>Detecting deforestation and forest degradation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48412" y="1690688"/>
            <a:ext cx="5248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Forest monitoring:</a:t>
            </a:r>
          </a:p>
          <a:p>
            <a:pPr lvl="1"/>
            <a:r>
              <a:rPr lang="en-US" dirty="0" smtClean="0"/>
              <a:t>some of the above logging activities</a:t>
            </a:r>
          </a:p>
          <a:p>
            <a:pPr lvl="1"/>
            <a:r>
              <a:rPr lang="en-US" dirty="0" smtClean="0"/>
              <a:t>reforestation and afforestation </a:t>
            </a:r>
          </a:p>
          <a:p>
            <a:pPr lvl="0"/>
            <a:r>
              <a:rPr lang="en-US" dirty="0" smtClean="0"/>
              <a:t>Timber harvesting planning</a:t>
            </a:r>
          </a:p>
          <a:p>
            <a:pPr lvl="0"/>
            <a:r>
              <a:rPr lang="en-US" dirty="0" smtClean="0"/>
              <a:t>Forest roads planning</a:t>
            </a:r>
          </a:p>
          <a:p>
            <a:pPr lvl="0"/>
            <a:r>
              <a:rPr lang="en-US" dirty="0" smtClean="0"/>
              <a:t>Assessing slope failure and soil erosion</a:t>
            </a:r>
          </a:p>
          <a:p>
            <a:pPr lvl="0"/>
            <a:r>
              <a:rPr lang="en-US" dirty="0" smtClean="0"/>
              <a:t>Assessing and managing forest recreation resources </a:t>
            </a:r>
          </a:p>
          <a:p>
            <a:pPr lvl="0"/>
            <a:r>
              <a:rPr lang="en-US" dirty="0" smtClean="0"/>
              <a:t>Assessing and managing wildlife habitat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9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Applications of Aircraft  &amp; Satellite Scanning Sensor System (</a:t>
            </a:r>
            <a:r>
              <a:rPr lang="en-US" b="1" dirty="0" err="1" smtClean="0"/>
              <a:t>MSS</a:t>
            </a:r>
            <a:r>
              <a:rPr lang="en-US" b="1" dirty="0" smtClean="0"/>
              <a:t>) in Forestry - Measurements and estimation (quantitative)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8275" cy="435133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Forest cover area measurement</a:t>
            </a:r>
          </a:p>
          <a:p>
            <a:pPr lvl="0"/>
            <a:r>
              <a:rPr lang="en-US" dirty="0" smtClean="0"/>
              <a:t>Tree height estimation </a:t>
            </a:r>
          </a:p>
          <a:p>
            <a:pPr lvl="0"/>
            <a:r>
              <a:rPr lang="en-US" dirty="0" smtClean="0"/>
              <a:t>Crown cover estimation </a:t>
            </a:r>
          </a:p>
          <a:p>
            <a:pPr lvl="0"/>
            <a:r>
              <a:rPr lang="en-US" dirty="0" err="1" smtClean="0"/>
              <a:t>DBH</a:t>
            </a:r>
            <a:r>
              <a:rPr lang="en-US" dirty="0" smtClean="0"/>
              <a:t> estimation</a:t>
            </a:r>
          </a:p>
          <a:p>
            <a:pPr lvl="0"/>
            <a:r>
              <a:rPr lang="en-US" dirty="0" smtClean="0"/>
              <a:t>Age estimation</a:t>
            </a:r>
          </a:p>
          <a:p>
            <a:pPr lvl="0"/>
            <a:r>
              <a:rPr lang="en-US" dirty="0" smtClean="0"/>
              <a:t>Timber volume estimation </a:t>
            </a:r>
          </a:p>
          <a:p>
            <a:pPr lvl="0"/>
            <a:r>
              <a:rPr lang="en-US" dirty="0" smtClean="0"/>
              <a:t>Basal area estimation </a:t>
            </a:r>
          </a:p>
          <a:p>
            <a:pPr lvl="0"/>
            <a:r>
              <a:rPr lang="en-US" dirty="0" smtClean="0"/>
              <a:t>Biomass estimation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48412" y="1690688"/>
            <a:ext cx="5248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41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</a:t>
            </a:r>
            <a:r>
              <a:rPr lang="en-US" dirty="0"/>
              <a:t>of Aircraft and Satellite Radar System in </a:t>
            </a:r>
            <a:r>
              <a:rPr lang="en-US" dirty="0" smtClean="0"/>
              <a:t>Forestry -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Mapping (qualitative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8275" cy="435133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Forest </a:t>
            </a:r>
            <a:r>
              <a:rPr lang="en-US" dirty="0"/>
              <a:t>cover types</a:t>
            </a:r>
          </a:p>
          <a:p>
            <a:pPr lvl="0"/>
            <a:r>
              <a:rPr lang="en-US" dirty="0"/>
              <a:t>Forest species level mapping</a:t>
            </a:r>
          </a:p>
          <a:p>
            <a:pPr lvl="0"/>
            <a:r>
              <a:rPr lang="en-US" dirty="0"/>
              <a:t>Mapping flooded forest</a:t>
            </a:r>
          </a:p>
          <a:p>
            <a:pPr lvl="0"/>
            <a:r>
              <a:rPr lang="en-US" dirty="0"/>
              <a:t>Detecting deforestation and forest degradation</a:t>
            </a:r>
          </a:p>
          <a:p>
            <a:pPr lvl="0"/>
            <a:r>
              <a:rPr lang="en-US" dirty="0"/>
              <a:t>Monitoring logging activities</a:t>
            </a:r>
          </a:p>
          <a:p>
            <a:pPr lvl="0"/>
            <a:r>
              <a:rPr lang="en-US" dirty="0"/>
              <a:t>Detecting forest roads </a:t>
            </a:r>
          </a:p>
          <a:p>
            <a:r>
              <a:rPr lang="en-US" dirty="0"/>
              <a:t>Mapping burned </a:t>
            </a:r>
            <a:r>
              <a:rPr lang="en-US" dirty="0" smtClean="0"/>
              <a:t>forest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48412" y="1690688"/>
            <a:ext cx="5248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5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</a:t>
            </a:r>
            <a:r>
              <a:rPr lang="en-US" dirty="0"/>
              <a:t>of Aircraft and Satellite Radar System in </a:t>
            </a:r>
            <a:r>
              <a:rPr lang="en-US" dirty="0" smtClean="0"/>
              <a:t>Forestry -  Measurements </a:t>
            </a:r>
            <a:r>
              <a:rPr lang="en-US" dirty="0"/>
              <a:t>and estimation (quantitative):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8275" cy="435133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Forest </a:t>
            </a:r>
            <a:r>
              <a:rPr lang="en-US" dirty="0"/>
              <a:t>cover area measurement</a:t>
            </a:r>
          </a:p>
          <a:p>
            <a:pPr lvl="0"/>
            <a:r>
              <a:rPr lang="en-US" dirty="0"/>
              <a:t>Tree height estimation </a:t>
            </a:r>
          </a:p>
          <a:p>
            <a:pPr lvl="0"/>
            <a:r>
              <a:rPr lang="en-US" dirty="0"/>
              <a:t>Crown cover estimation</a:t>
            </a:r>
          </a:p>
          <a:p>
            <a:pPr lvl="0"/>
            <a:r>
              <a:rPr lang="en-US" dirty="0" err="1"/>
              <a:t>DBH</a:t>
            </a:r>
            <a:r>
              <a:rPr lang="en-US" dirty="0"/>
              <a:t> estimation</a:t>
            </a:r>
          </a:p>
          <a:p>
            <a:pPr lvl="0"/>
            <a:r>
              <a:rPr lang="en-US" dirty="0"/>
              <a:t>Number of trees per unit area (density) </a:t>
            </a:r>
          </a:p>
          <a:p>
            <a:pPr lvl="0"/>
            <a:r>
              <a:rPr lang="en-US" dirty="0"/>
              <a:t>Age estimation</a:t>
            </a:r>
          </a:p>
          <a:p>
            <a:pPr lvl="0"/>
            <a:r>
              <a:rPr lang="en-US" dirty="0"/>
              <a:t>Timber volume estimation </a:t>
            </a:r>
          </a:p>
          <a:p>
            <a:pPr lvl="0"/>
            <a:r>
              <a:rPr lang="en-US" dirty="0"/>
              <a:t>Basal area estimation </a:t>
            </a:r>
          </a:p>
          <a:p>
            <a:pPr lvl="0"/>
            <a:r>
              <a:rPr lang="en-US" dirty="0"/>
              <a:t>Biomass estimation</a:t>
            </a:r>
          </a:p>
          <a:p>
            <a:pPr lvl="0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48412" y="1690688"/>
            <a:ext cx="5248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29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of </a:t>
            </a:r>
            <a:r>
              <a:rPr lang="en-US" dirty="0" err="1"/>
              <a:t>Lidar</a:t>
            </a:r>
            <a:r>
              <a:rPr lang="en-US" dirty="0"/>
              <a:t> (Laser) System in </a:t>
            </a:r>
            <a:r>
              <a:rPr lang="en-US" dirty="0" smtClean="0"/>
              <a:t>Forestry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8275" cy="4351338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Tree </a:t>
            </a:r>
            <a:r>
              <a:rPr lang="en-US" dirty="0"/>
              <a:t>height estimation.</a:t>
            </a:r>
          </a:p>
          <a:p>
            <a:pPr lvl="0"/>
            <a:r>
              <a:rPr lang="en-US" dirty="0"/>
              <a:t>Forest cover types determination.</a:t>
            </a:r>
          </a:p>
          <a:p>
            <a:pPr lvl="0"/>
            <a:r>
              <a:rPr lang="en-US" dirty="0"/>
              <a:t>Forest trees species differentiation.</a:t>
            </a:r>
          </a:p>
          <a:p>
            <a:pPr lvl="0"/>
            <a:r>
              <a:rPr lang="en-US" dirty="0"/>
              <a:t>Crown cover or canopy density estimation.</a:t>
            </a:r>
          </a:p>
          <a:p>
            <a:pPr lvl="0"/>
            <a:r>
              <a:rPr lang="en-US" dirty="0"/>
              <a:t>Forest stands volume estimation.</a:t>
            </a:r>
          </a:p>
          <a:p>
            <a:pPr lvl="0"/>
            <a:r>
              <a:rPr lang="en-US" dirty="0"/>
              <a:t>Forest stands woody biomass estimation. </a:t>
            </a:r>
          </a:p>
          <a:p>
            <a:pPr lvl="0"/>
            <a:r>
              <a:rPr lang="en-US" dirty="0"/>
              <a:t>Forest trees water stress detection.</a:t>
            </a:r>
          </a:p>
          <a:p>
            <a:pPr lvl="0"/>
            <a:r>
              <a:rPr lang="en-US" dirty="0"/>
              <a:t>Forest trees nutrient deficiency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48412" y="1690688"/>
            <a:ext cx="5248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30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of Aerial Videography in </a:t>
            </a:r>
            <a:r>
              <a:rPr lang="en-US" dirty="0" smtClean="0"/>
              <a:t>Forestry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827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Forest </a:t>
            </a:r>
            <a:r>
              <a:rPr lang="en-US" dirty="0"/>
              <a:t>cover types determination.</a:t>
            </a:r>
          </a:p>
          <a:p>
            <a:r>
              <a:rPr lang="en-US" dirty="0"/>
              <a:t>Forest trees species differentiation.</a:t>
            </a:r>
          </a:p>
          <a:p>
            <a:r>
              <a:rPr lang="en-US" dirty="0"/>
              <a:t>Crown cover or canopy density estimation. </a:t>
            </a:r>
          </a:p>
          <a:p>
            <a:r>
              <a:rPr lang="en-US" dirty="0"/>
              <a:t>Detecting forest trees health (vigor and stress) forest trees diseases and insects infestation </a:t>
            </a:r>
          </a:p>
          <a:p>
            <a:r>
              <a:rPr lang="en-US" dirty="0"/>
              <a:t>Mapping forest trees spatial distribution</a:t>
            </a:r>
          </a:p>
          <a:p>
            <a:pPr lvl="0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48412" y="1690688"/>
            <a:ext cx="5248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5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remote sensing for forest resources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Sensor characteristics on </a:t>
            </a:r>
            <a:r>
              <a:rPr lang="en-US" dirty="0"/>
              <a:t>the basis of whether the sensor operates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visible and infrared spectral domain (multispectral) or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microwave spectrum (SAR).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distinction determines whether imagery can be acquired independent of solar illumination and cloud cover.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remote sensing for forest resources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Multispectral </a:t>
            </a:r>
            <a:r>
              <a:rPr lang="en-US" dirty="0"/>
              <a:t>sensors </a:t>
            </a:r>
            <a:endParaRPr lang="en-US" dirty="0" smtClean="0"/>
          </a:p>
          <a:p>
            <a:pPr lvl="1"/>
            <a:r>
              <a:rPr lang="en-US" dirty="0" smtClean="0"/>
              <a:t>measure </a:t>
            </a:r>
            <a:r>
              <a:rPr lang="en-US" dirty="0"/>
              <a:t>the reflected sunlight, and as such obviously depend on there being sufficient incident solar illumination and absence of cloud cover.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important not only for instantaneous acquisitions but also for the creation of consistent time series, for example to compare data over several crop seasons.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9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remote sensing for forest resources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SARs </a:t>
            </a:r>
          </a:p>
          <a:p>
            <a:pPr lvl="1"/>
            <a:r>
              <a:rPr lang="en-US" dirty="0" smtClean="0"/>
              <a:t>measure the </a:t>
            </a:r>
            <a:r>
              <a:rPr lang="en-US" dirty="0"/>
              <a:t>backscattered radiation from a microwave pulse emitted by the SAR itself, thus independently of solar illumination.</a:t>
            </a:r>
          </a:p>
          <a:p>
            <a:pPr lvl="1"/>
            <a:r>
              <a:rPr lang="en-US" dirty="0"/>
              <a:t>For lower frequencies (C- and L-band), SARs are usually insensitive to atmospheric conditions, except in case of intensive rain events.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of the SAR’s strengths is its capacity to ensure consistency in the acquisition of time series for use in crop delineation and area measurement.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especially true for the Sentinel-</a:t>
            </a:r>
            <a:r>
              <a:rPr lang="en-US" dirty="0" err="1"/>
              <a:t>1A</a:t>
            </a:r>
            <a:r>
              <a:rPr lang="en-US" dirty="0"/>
              <a:t> and -</a:t>
            </a:r>
            <a:r>
              <a:rPr lang="en-US" dirty="0" err="1"/>
              <a:t>1B</a:t>
            </a:r>
            <a:r>
              <a:rPr lang="en-US" dirty="0"/>
              <a:t> instruments, which combine a spatial resolution of 10 m with a revisit frequency of six days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3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remote sensing for forest resources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Sensor characteristics on the bases of </a:t>
            </a:r>
            <a:r>
              <a:rPr lang="en-US" dirty="0" smtClean="0"/>
              <a:t> spatial </a:t>
            </a:r>
            <a:r>
              <a:rPr lang="en-US" dirty="0"/>
              <a:t>resolution. </a:t>
            </a:r>
            <a:endParaRPr lang="en-US" dirty="0" smtClean="0"/>
          </a:p>
          <a:p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/>
              <a:t>denomination relies upon the practical </a:t>
            </a:r>
            <a:endParaRPr lang="en-US" dirty="0" smtClean="0"/>
          </a:p>
          <a:p>
            <a:pPr lvl="1"/>
            <a:r>
              <a:rPr lang="en-US" dirty="0" smtClean="0"/>
              <a:t>&lt; </a:t>
            </a:r>
            <a:r>
              <a:rPr lang="en-US" dirty="0"/>
              <a:t>4 m, </a:t>
            </a:r>
            <a:endParaRPr lang="en-US" dirty="0" smtClean="0"/>
          </a:p>
          <a:p>
            <a:pPr lvl="1"/>
            <a:r>
              <a:rPr lang="en-US" dirty="0" smtClean="0"/>
              <a:t>4–10 </a:t>
            </a:r>
            <a:r>
              <a:rPr lang="en-US" dirty="0"/>
              <a:t>m, </a:t>
            </a:r>
            <a:endParaRPr lang="en-US" dirty="0" smtClean="0"/>
          </a:p>
          <a:p>
            <a:pPr lvl="1"/>
            <a:r>
              <a:rPr lang="en-US" dirty="0" smtClean="0"/>
              <a:t>10–30 </a:t>
            </a:r>
            <a:r>
              <a:rPr lang="en-US" dirty="0"/>
              <a:t>m, </a:t>
            </a:r>
            <a:endParaRPr lang="en-US" dirty="0" smtClean="0"/>
          </a:p>
          <a:p>
            <a:pPr lvl="1"/>
            <a:r>
              <a:rPr lang="en-US" dirty="0" smtClean="0"/>
              <a:t>30–300 </a:t>
            </a:r>
            <a:r>
              <a:rPr lang="en-US" dirty="0"/>
              <a:t>m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&gt; 300 m resolution ranges to group families of sensors.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5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remote sensing for forest resources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Sensor availability </a:t>
            </a:r>
          </a:p>
          <a:p>
            <a:pPr lvl="1"/>
            <a:r>
              <a:rPr lang="en-US" dirty="0" smtClean="0"/>
              <a:t>under </a:t>
            </a:r>
            <a:r>
              <a:rPr lang="en-US" dirty="0"/>
              <a:t>free and open licenses and </a:t>
            </a:r>
            <a:endParaRPr lang="en-US" dirty="0" smtClean="0"/>
          </a:p>
          <a:p>
            <a:pPr lvl="1"/>
            <a:r>
              <a:rPr lang="en-US" dirty="0" smtClean="0"/>
              <a:t>those </a:t>
            </a:r>
            <a:r>
              <a:rPr lang="en-US" dirty="0"/>
              <a:t>categories (&lt;10 m) that fall within the commercial realm.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Selected Earth-Observing Satellites </a:t>
            </a:r>
            <a:r>
              <a:rPr lang="en-US" dirty="0" smtClean="0"/>
              <a:t>(1/7)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50371"/>
              </p:ext>
            </p:extLst>
          </p:nvPr>
        </p:nvGraphicFramePr>
        <p:xfrm>
          <a:off x="389606" y="1690688"/>
          <a:ext cx="11802394" cy="4304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949"/>
                <a:gridCol w="3538005"/>
                <a:gridCol w="1850556"/>
                <a:gridCol w="2919896"/>
                <a:gridCol w="2185988"/>
              </a:tblGrid>
              <a:tr h="12798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Sensors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Platform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Spectrum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Spatial Resolution (m)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Spectral Bands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b"/>
                </a:tc>
              </a:tr>
              <a:tr h="6399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MSS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Landsat 1–5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80 (60)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TM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Landsat 4–5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Thermal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rowSpan="3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ETM+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Landsat 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Thermal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60 (30)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rowSpan="3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OLI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rowSpan="4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Landsat 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Panchromatic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SWIR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  <a:tr h="6399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TIRS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Thermal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04-Apr-23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Kefyalew Sahle (HU, WGCFNR)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2155</Words>
  <Application>Microsoft Office PowerPoint</Application>
  <PresentationFormat>Widescreen</PresentationFormat>
  <Paragraphs>615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GIS and RS for Forest Resource Assessment</vt:lpstr>
      <vt:lpstr>Unit 1. Introduction</vt:lpstr>
      <vt:lpstr>1. Introduction</vt:lpstr>
      <vt:lpstr>Overview of remote sensing for forest resources assessment</vt:lpstr>
      <vt:lpstr>Overview of remote sensing for forest resources assessment</vt:lpstr>
      <vt:lpstr>Overview of remote sensing for forest resources assessment</vt:lpstr>
      <vt:lpstr>Overview of remote sensing for forest resources assessment</vt:lpstr>
      <vt:lpstr>Overview of remote sensing for forest resources assessment</vt:lpstr>
      <vt:lpstr>Selected Earth-Observing Satellites (1/7)</vt:lpstr>
      <vt:lpstr>Selected Earth-Observing Satellites (2/7)</vt:lpstr>
      <vt:lpstr>Selected Earth-Observing Satellites (3/7)</vt:lpstr>
      <vt:lpstr>Selected Earth-Observing Satellites (3/7)</vt:lpstr>
      <vt:lpstr>Selected Earth-Observing Satellites (5/7)</vt:lpstr>
      <vt:lpstr>Selected Earth-Observing Satellites (6/7)</vt:lpstr>
      <vt:lpstr>Selected Earth-Observing Satellites (7/7)</vt:lpstr>
      <vt:lpstr>PowerPoint Presentation</vt:lpstr>
      <vt:lpstr>1.2 Use and importance of RS &amp; GIS in forest identification and measurement</vt:lpstr>
      <vt:lpstr>1.2 Use and importance of RS &amp; GIS in forest identification and measurement</vt:lpstr>
      <vt:lpstr>1.2 Use and importance of RS &amp; GIS in forest identification and measurement</vt:lpstr>
      <vt:lpstr>1.2 Use and importance of RS &amp; GIS in forest identification and measurement</vt:lpstr>
      <vt:lpstr>Categories of forest information obtained from remotely sensed data (e.g.)</vt:lpstr>
      <vt:lpstr>Remote sensing and GIS to forestry</vt:lpstr>
      <vt:lpstr>GIS to forestry</vt:lpstr>
      <vt:lpstr>GIS to forestry</vt:lpstr>
      <vt:lpstr>GIS to forestry</vt:lpstr>
      <vt:lpstr>General application of RS and GIS in forestry </vt:lpstr>
      <vt:lpstr>PowerPoint Presentation</vt:lpstr>
      <vt:lpstr>Summary of the application of remote sensing systems</vt:lpstr>
      <vt:lpstr>Applications of Aerial Photography in Forestry - Mapping (qualitative)</vt:lpstr>
      <vt:lpstr>Applications of Aerial Photography in Forestry - Measurements and estimation (quantitative)</vt:lpstr>
      <vt:lpstr>Applications of Aircraft  &amp; Satellite Scanning Sensor System (MSS) in Forestry - Mapping (qualitative)</vt:lpstr>
      <vt:lpstr>Applications of Aircraft  &amp; Satellite Scanning Sensor System (MSS) in Forestry - Measurements and estimation (quantitative)</vt:lpstr>
      <vt:lpstr>Applications of Aircraft and Satellite Radar System in Forestry -  Mapping (qualitative)</vt:lpstr>
      <vt:lpstr>Applications of Aircraft and Satellite Radar System in Forestry -  Measurements and estimation (quantitative):</vt:lpstr>
      <vt:lpstr>Applications of Lidar (Laser) System in Forestry</vt:lpstr>
      <vt:lpstr>Applications of Aerial Videography in Forestry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and RS for ForestResource Assessment</dc:title>
  <dc:creator>Kefyalew Sahle Kibret</dc:creator>
  <cp:lastModifiedBy>KS</cp:lastModifiedBy>
  <cp:revision>20</cp:revision>
  <dcterms:created xsi:type="dcterms:W3CDTF">2023-04-04T09:35:02Z</dcterms:created>
  <dcterms:modified xsi:type="dcterms:W3CDTF">2023-04-04T13:40:08Z</dcterms:modified>
</cp:coreProperties>
</file>