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lad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7B8"/>
    <a:srgbClr val="3396CC"/>
    <a:srgbClr val="3378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1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9712F-6EA2-4DEF-B7F4-754BA369F95E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3ED3B-ACCD-4174-BA6F-4F6C8332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4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8BB27-1485-4FE1-9592-B363AF37723B}" type="slidenum">
              <a:rPr lang="en-US" altLang="ro-RO"/>
              <a:pPr/>
              <a:t>1</a:t>
            </a:fld>
            <a:endParaRPr lang="en-US" altLang="ro-RO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E55E6-8BB9-4F6E-8672-4E888D74A96E}" type="slidenum">
              <a:rPr lang="en-US" altLang="ro-RO"/>
              <a:pPr/>
              <a:t>10</a:t>
            </a:fld>
            <a:endParaRPr lang="en-US" altLang="ro-RO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E55E6-8BB9-4F6E-8672-4E888D74A96E}" type="slidenum">
              <a:rPr lang="en-US" altLang="ro-RO"/>
              <a:pPr/>
              <a:t>11</a:t>
            </a:fld>
            <a:endParaRPr lang="en-US" altLang="ro-RO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E55E6-8BB9-4F6E-8672-4E888D74A96E}" type="slidenum">
              <a:rPr lang="en-US" altLang="ro-RO"/>
              <a:pPr/>
              <a:t>12</a:t>
            </a:fld>
            <a:endParaRPr lang="en-US" altLang="ro-RO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E55E6-8BB9-4F6E-8672-4E888D74A96E}" type="slidenum">
              <a:rPr lang="en-US" altLang="ro-RO"/>
              <a:pPr/>
              <a:t>13</a:t>
            </a:fld>
            <a:endParaRPr lang="en-US" altLang="ro-RO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E55E6-8BB9-4F6E-8672-4E888D74A96E}" type="slidenum">
              <a:rPr lang="en-US" altLang="ro-RO"/>
              <a:pPr/>
              <a:t>2</a:t>
            </a:fld>
            <a:endParaRPr lang="en-US" altLang="ro-RO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E55E6-8BB9-4F6E-8672-4E888D74A96E}" type="slidenum">
              <a:rPr lang="en-US" altLang="ro-RO"/>
              <a:pPr/>
              <a:t>3</a:t>
            </a:fld>
            <a:endParaRPr lang="en-US" altLang="ro-RO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E55E6-8BB9-4F6E-8672-4E888D74A96E}" type="slidenum">
              <a:rPr lang="en-US" altLang="ro-RO"/>
              <a:pPr/>
              <a:t>4</a:t>
            </a:fld>
            <a:endParaRPr lang="en-US" altLang="ro-RO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E55E6-8BB9-4F6E-8672-4E888D74A96E}" type="slidenum">
              <a:rPr lang="en-US" altLang="ro-RO"/>
              <a:pPr/>
              <a:t>5</a:t>
            </a:fld>
            <a:endParaRPr lang="en-US" altLang="ro-RO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E55E6-8BB9-4F6E-8672-4E888D74A96E}" type="slidenum">
              <a:rPr lang="en-US" altLang="ro-RO"/>
              <a:pPr/>
              <a:t>6</a:t>
            </a:fld>
            <a:endParaRPr lang="en-US" altLang="ro-RO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E55E6-8BB9-4F6E-8672-4E888D74A96E}" type="slidenum">
              <a:rPr lang="en-US" altLang="ro-RO"/>
              <a:pPr/>
              <a:t>7</a:t>
            </a:fld>
            <a:endParaRPr lang="en-US" altLang="ro-RO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E55E6-8BB9-4F6E-8672-4E888D74A96E}" type="slidenum">
              <a:rPr lang="en-US" altLang="ro-RO"/>
              <a:pPr/>
              <a:t>8</a:t>
            </a:fld>
            <a:endParaRPr lang="en-US" altLang="ro-RO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E55E6-8BB9-4F6E-8672-4E888D74A96E}" type="slidenum">
              <a:rPr lang="en-US" altLang="ro-RO"/>
              <a:pPr/>
              <a:t>9</a:t>
            </a:fld>
            <a:endParaRPr lang="en-US" altLang="ro-RO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o-RO" altLang="ro-RO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C99-831A-4DF5-83D2-88336164885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3A7B-DCCC-4FE6-A424-2CD7503F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C99-831A-4DF5-83D2-88336164885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3A7B-DCCC-4FE6-A424-2CD7503F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C99-831A-4DF5-83D2-88336164885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3A7B-DCCC-4FE6-A424-2CD7503F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3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C99-831A-4DF5-83D2-88336164885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3A7B-DCCC-4FE6-A424-2CD7503F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C99-831A-4DF5-83D2-88336164885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3A7B-DCCC-4FE6-A424-2CD7503F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C99-831A-4DF5-83D2-88336164885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3A7B-DCCC-4FE6-A424-2CD7503F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C99-831A-4DF5-83D2-88336164885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3A7B-DCCC-4FE6-A424-2CD7503F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3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C99-831A-4DF5-83D2-88336164885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3A7B-DCCC-4FE6-A424-2CD7503F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6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C99-831A-4DF5-83D2-88336164885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3A7B-DCCC-4FE6-A424-2CD7503F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C99-831A-4DF5-83D2-88336164885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3A7B-DCCC-4FE6-A424-2CD7503F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C99-831A-4DF5-83D2-88336164885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3A7B-DCCC-4FE6-A424-2CD7503F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4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9C99-831A-4DF5-83D2-88336164885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3A7B-DCCC-4FE6-A424-2CD7503F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jpeg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rgbClr val="2E8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0" y="0"/>
            <a:ext cx="9144000" cy="402291"/>
          </a:xfrm>
          <a:prstGeom prst="rect">
            <a:avLst/>
          </a:prstGeom>
          <a:solidFill>
            <a:srgbClr val="2E87B8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algn="just"/>
            <a:r>
              <a:rPr lang="en-US" altLang="ro-RO" sz="2000" b="1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SyBil</a:t>
            </a:r>
            <a:r>
              <a:rPr lang="en-US" altLang="ro-RO" sz="20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-AA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Meeting </a:t>
            </a:r>
            <a:r>
              <a:rPr lang="ro-RO" altLang="ro-RO" sz="20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ro-RO" sz="20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Berlin – 06</a:t>
            </a:r>
            <a:r>
              <a:rPr lang="ro-RO" altLang="ro-RO" sz="20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ro-RO" sz="20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r>
              <a:rPr lang="ro-RO" altLang="ro-RO" sz="20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/201</a:t>
            </a:r>
            <a:r>
              <a:rPr lang="en-US" altLang="ro-RO" sz="20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o-RO" altLang="ro-RO" sz="20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72315"/>
              </p:ext>
            </p:extLst>
          </p:nvPr>
        </p:nvGraphicFramePr>
        <p:xfrm>
          <a:off x="5220072" y="6201092"/>
          <a:ext cx="3744416" cy="396240"/>
        </p:xfrm>
        <a:graphic>
          <a:graphicData uri="http://schemas.openxmlformats.org/drawingml/2006/table">
            <a:tbl>
              <a:tblPr/>
              <a:tblGrid>
                <a:gridCol w="432964"/>
                <a:gridCol w="3311452"/>
              </a:tblGrid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ro-RO" altLang="ro-RO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ro-RO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Dr. Eng. </a:t>
                      </a:r>
                      <a:r>
                        <a:rPr kumimoji="0" lang="ro-RO" altLang="ro-RO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Vasile Vlad Moca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" name="TextBox 1033"/>
          <p:cNvSpPr txBox="1"/>
          <p:nvPr/>
        </p:nvSpPr>
        <p:spPr>
          <a:xfrm>
            <a:off x="-1" y="1981200"/>
            <a:ext cx="9144000" cy="1938992"/>
          </a:xfrm>
          <a:prstGeom prst="rect">
            <a:avLst/>
          </a:prstGeom>
          <a:noFill/>
          <a:effectLst>
            <a:outerShdw blurRad="101600" dist="228600" dir="5400000" sx="164000" sy="164000" algn="ctr" rotWithShape="0">
              <a:schemeClr val="bg1">
                <a:lumMod val="50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Building the matrix</a:t>
            </a:r>
          </a:p>
          <a:p>
            <a:pPr algn="ctr"/>
            <a:r>
              <a:rPr lang="en-US" sz="4400" b="1" dirty="0" smtClean="0"/>
              <a:t>WP6</a:t>
            </a:r>
            <a:endParaRPr lang="ro-RO" sz="4400" b="1" dirty="0"/>
          </a:p>
        </p:txBody>
      </p:sp>
      <p:pic>
        <p:nvPicPr>
          <p:cNvPr id="78" name="Picture 2" descr="http://rist.ro/uploads/media/logo-en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04781"/>
            <a:ext cx="29527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" y="5047721"/>
            <a:ext cx="9134475" cy="81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5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0"/>
            <a:ext cx="8027814" cy="833178"/>
          </a:xfrm>
          <a:prstGeom prst="rect">
            <a:avLst/>
          </a:prstGeom>
          <a:solidFill>
            <a:srgbClr val="2E87B8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lang="en-US" altLang="ro-RO" sz="48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Adjacency matrices - </a:t>
            </a:r>
            <a:r>
              <a:rPr lang="en-US" altLang="ro-RO" sz="4800" b="1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EtOH</a:t>
            </a:r>
            <a:endParaRPr lang="en-US" altLang="ro-RO" sz="48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Imagini pentru matr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14" y="1"/>
            <a:ext cx="1110903" cy="8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D:\!Work\Proiecte\2015 - SyBil-AA\Berlin-2016 presentation\Images\Adjency-Value-EtOH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9" y="833179"/>
            <a:ext cx="5934075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8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0"/>
            <a:ext cx="8027814" cy="833178"/>
          </a:xfrm>
          <a:prstGeom prst="rect">
            <a:avLst/>
          </a:prstGeom>
          <a:solidFill>
            <a:srgbClr val="2E87B8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lang="en-US" altLang="ro-RO" sz="48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Adjacency matrices – </a:t>
            </a:r>
            <a:r>
              <a:rPr lang="en-US" altLang="ro-RO" sz="4800" b="1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</a:t>
            </a:r>
            <a:r>
              <a:rPr lang="en-US" altLang="ro-RO" sz="48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3074" name="Picture 2" descr="Imagini pentru matr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14" y="1"/>
            <a:ext cx="1110903" cy="8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D:\!Work\Proiecte\2015 - SyBil-AA\Berlin-2016 presentation\Images\Adjency-Value-Abstinence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9" y="838200"/>
            <a:ext cx="5934075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0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0"/>
            <a:ext cx="8027814" cy="833178"/>
          </a:xfrm>
          <a:prstGeom prst="rect">
            <a:avLst/>
          </a:prstGeom>
          <a:solidFill>
            <a:srgbClr val="2E87B8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lang="en-US" altLang="ro-RO" sz="48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Adjacency matrices – </a:t>
            </a:r>
            <a:r>
              <a:rPr lang="en-US" altLang="ro-RO" sz="4800" b="1" i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Naltrex</a:t>
            </a:r>
            <a:r>
              <a:rPr lang="en-US" altLang="ro-RO" sz="48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3074" name="Picture 2" descr="Imagini pentru matr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14" y="1"/>
            <a:ext cx="1110903" cy="8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D:\!Work\Proiecte\2015 - SyBil-AA\Berlin-2016 presentation\Images\Adjency-Value-Naltrexone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9" y="833179"/>
            <a:ext cx="5934075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87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49" y="1219200"/>
            <a:ext cx="537626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0"/>
            <a:ext cx="8027814" cy="833178"/>
          </a:xfrm>
          <a:prstGeom prst="rect">
            <a:avLst/>
          </a:prstGeom>
          <a:solidFill>
            <a:srgbClr val="2E87B8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altLang="ro-RO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Future?</a:t>
            </a:r>
            <a:endParaRPr lang="en-US" altLang="ro-RO" sz="48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Imagini pentru matri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14" y="1"/>
            <a:ext cx="1110903" cy="8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57150" y="1143000"/>
            <a:ext cx="4953000" cy="489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Future: </a:t>
            </a:r>
            <a:r>
              <a:rPr lang="en-US" altLang="ro-RO" sz="2000" dirty="0" smtClean="0">
                <a:solidFill>
                  <a:srgbClr val="FF0000"/>
                </a:solidFill>
              </a:rPr>
              <a:t>effective connectivity</a:t>
            </a:r>
          </a:p>
          <a:p>
            <a:pPr marL="1028700" lvl="1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Transfer entropy</a:t>
            </a:r>
          </a:p>
          <a:p>
            <a:pPr marL="1028700" lvl="1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Granger causality</a:t>
            </a:r>
          </a:p>
          <a:p>
            <a:pPr marL="1028700" lvl="1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i="0" dirty="0" smtClean="0"/>
              <a:t>…</a:t>
            </a:r>
          </a:p>
          <a:p>
            <a:pPr>
              <a:lnSpc>
                <a:spcPct val="120000"/>
              </a:lnSpc>
            </a:pPr>
            <a:endParaRPr lang="en-US" altLang="ro-RO" sz="2000" dirty="0" smtClean="0">
              <a:solidFill>
                <a:srgbClr val="FF0000"/>
              </a:solidFill>
            </a:endParaRP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Can we get more </a:t>
            </a:r>
            <a:r>
              <a:rPr lang="en-US" altLang="ro-RO" sz="2000" dirty="0" smtClean="0"/>
              <a:t>data?</a:t>
            </a:r>
            <a:endParaRPr lang="en-US" altLang="ro-RO" sz="2000" dirty="0" smtClean="0"/>
          </a:p>
          <a:p>
            <a:pPr marL="1028700" lvl="1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Longer FMRI </a:t>
            </a:r>
            <a:r>
              <a:rPr lang="en-US" altLang="ro-RO" sz="2000" dirty="0" smtClean="0"/>
              <a:t>traces?</a:t>
            </a:r>
            <a:endParaRPr lang="en-US" altLang="ro-RO" sz="2000" dirty="0" smtClean="0"/>
          </a:p>
          <a:p>
            <a:pPr marL="1028700" lvl="1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Electrophysiology?</a:t>
            </a:r>
          </a:p>
          <a:p>
            <a:pPr marL="1028700" lvl="1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Human EEG, FMRI?</a:t>
            </a:r>
          </a:p>
          <a:p>
            <a:pPr marL="1028700" lvl="1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altLang="ro-RO" sz="2000" dirty="0" smtClean="0"/>
          </a:p>
          <a:p>
            <a:pPr marL="571500" lvl="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>
                <a:solidFill>
                  <a:prstClr val="black"/>
                </a:solidFill>
              </a:rPr>
              <a:t>Longer </a:t>
            </a:r>
            <a:r>
              <a:rPr lang="en-US" altLang="ro-RO" sz="2000" dirty="0" smtClean="0">
                <a:solidFill>
                  <a:prstClr val="black"/>
                </a:solidFill>
              </a:rPr>
              <a:t>term evolution of alcohol addiction?</a:t>
            </a:r>
            <a:endParaRPr lang="en-US" altLang="ro-RO" sz="2000" dirty="0">
              <a:solidFill>
                <a:prstClr val="black"/>
              </a:solidFill>
            </a:endParaRPr>
          </a:p>
          <a:p>
            <a:pPr marL="1028700" lvl="1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altLang="ro-RO" sz="2000" dirty="0"/>
          </a:p>
        </p:txBody>
      </p:sp>
    </p:spTree>
    <p:extLst>
      <p:ext uri="{BB962C8B-B14F-4D97-AF65-F5344CB8AC3E}">
        <p14:creationId xmlns:p14="http://schemas.microsoft.com/office/powerpoint/2010/main" val="24481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7" name="Rectangle 27"/>
          <p:cNvSpPr>
            <a:spLocks noChangeArrowheads="1"/>
          </p:cNvSpPr>
          <p:nvPr/>
        </p:nvSpPr>
        <p:spPr bwMode="auto">
          <a:xfrm>
            <a:off x="601133" y="1676400"/>
            <a:ext cx="8153400" cy="423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3200" dirty="0" smtClean="0"/>
              <a:t>FMRI data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3200" dirty="0" smtClean="0"/>
              <a:t>Resting state FMRI - methods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3200" dirty="0" smtClean="0"/>
              <a:t>Building the matrix: </a:t>
            </a:r>
            <a:r>
              <a:rPr lang="en-US" altLang="ro-RO" sz="3200" dirty="0" smtClean="0">
                <a:solidFill>
                  <a:srgbClr val="2E87B8"/>
                </a:solidFill>
              </a:rPr>
              <a:t>functional connectivity</a:t>
            </a:r>
          </a:p>
          <a:p>
            <a:pPr marL="1028700" lvl="1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3200" dirty="0" smtClean="0"/>
              <a:t>Data </a:t>
            </a:r>
          </a:p>
          <a:p>
            <a:pPr marL="1028700" lvl="1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3200" dirty="0" smtClean="0"/>
              <a:t>Correlation/Scaled correlation</a:t>
            </a:r>
          </a:p>
          <a:p>
            <a:pPr marL="1028700" lvl="1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3200" dirty="0" smtClean="0"/>
              <a:t>Adjacency matrices</a:t>
            </a:r>
            <a:endParaRPr lang="en-US" altLang="ro-RO" sz="3200" i="0" dirty="0" smtClean="0"/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3200" dirty="0" smtClean="0"/>
              <a:t>Future: </a:t>
            </a:r>
            <a:r>
              <a:rPr lang="en-US" altLang="ro-RO" sz="3200" dirty="0" smtClean="0">
                <a:solidFill>
                  <a:srgbClr val="FF0000"/>
                </a:solidFill>
              </a:rPr>
              <a:t>effective connectivity</a:t>
            </a:r>
            <a:endParaRPr lang="en-US" altLang="ro-RO" sz="3200" i="0" dirty="0">
              <a:solidFill>
                <a:srgbClr val="FF0000"/>
              </a:solidFill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0"/>
            <a:ext cx="8027814" cy="833178"/>
          </a:xfrm>
          <a:prstGeom prst="rect">
            <a:avLst/>
          </a:prstGeom>
          <a:solidFill>
            <a:srgbClr val="2E87B8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lang="en-US" altLang="ro-RO" sz="48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ro-RO" altLang="ro-RO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Imagini pentru matr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14" y="1"/>
            <a:ext cx="1110903" cy="8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1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:\!Work\Proiecte\2015 - SyBil-AA\Berlin-2016 presentation\Images\tracess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3862"/>
            <a:ext cx="4199671" cy="30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7" name="Rectangle 27"/>
          <p:cNvSpPr>
            <a:spLocks noChangeArrowheads="1"/>
          </p:cNvSpPr>
          <p:nvPr/>
        </p:nvSpPr>
        <p:spPr bwMode="auto">
          <a:xfrm>
            <a:off x="4147618" y="994908"/>
            <a:ext cx="4991099" cy="5634492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ro-RO" sz="2000" b="1" dirty="0" smtClean="0"/>
              <a:t>Slow and delayed signal</a:t>
            </a:r>
            <a:r>
              <a:rPr lang="en-US" altLang="ro-RO" sz="2000" dirty="0" smtClean="0"/>
              <a:t>: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Low sampling: </a:t>
            </a:r>
            <a:r>
              <a:rPr lang="en-US" altLang="ro-RO" sz="2000" b="1" dirty="0" smtClean="0"/>
              <a:t>TR = 2s</a:t>
            </a:r>
            <a:r>
              <a:rPr lang="en-US" altLang="ro-RO" sz="2000" dirty="0" smtClean="0"/>
              <a:t>, usually [0.5, 3]s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Hemodynamic responses last </a:t>
            </a:r>
            <a:r>
              <a:rPr lang="en-US" altLang="ro-RO" sz="2000" b="1" dirty="0" smtClean="0"/>
              <a:t>10s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b="1" dirty="0" smtClean="0"/>
              <a:t>Integrates</a:t>
            </a:r>
            <a:r>
              <a:rPr lang="en-US" altLang="ro-RO" sz="2000" dirty="0" smtClean="0"/>
              <a:t> neural responses over time</a:t>
            </a:r>
            <a:endParaRPr lang="en-US" altLang="ro-RO" sz="2000" i="0" dirty="0" smtClean="0"/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i="0" dirty="0" smtClean="0"/>
              <a:t>Rise/fall multiplicatively – peak  4-6s </a:t>
            </a:r>
          </a:p>
          <a:p>
            <a:pPr>
              <a:lnSpc>
                <a:spcPct val="120000"/>
              </a:lnSpc>
            </a:pPr>
            <a:endParaRPr lang="en-US" altLang="ro-RO" sz="2000" b="1" dirty="0" smtClean="0"/>
          </a:p>
          <a:p>
            <a:pPr>
              <a:lnSpc>
                <a:spcPct val="120000"/>
              </a:lnSpc>
            </a:pPr>
            <a:endParaRPr lang="en-US" altLang="ro-RO" sz="2000" b="1" dirty="0"/>
          </a:p>
          <a:p>
            <a:pPr>
              <a:lnSpc>
                <a:spcPct val="120000"/>
              </a:lnSpc>
            </a:pPr>
            <a:r>
              <a:rPr lang="en-US" altLang="ro-RO" sz="2000" b="1" dirty="0" smtClean="0"/>
              <a:t>Noisy: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Heat, system noise, unrelated neural activity, variable behavior or mental strategies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Physiological noise:</a:t>
            </a:r>
          </a:p>
          <a:p>
            <a:pPr marL="1028700" lvl="1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head/brain </a:t>
            </a:r>
            <a:r>
              <a:rPr lang="en-US" sz="2000" dirty="0"/>
              <a:t>movement </a:t>
            </a:r>
            <a:endParaRPr lang="en-US" sz="2000" dirty="0" smtClean="0"/>
          </a:p>
          <a:p>
            <a:pPr marL="1028700" lvl="1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2/3 of the noise: variations in </a:t>
            </a:r>
            <a:r>
              <a:rPr lang="en-US" sz="2000" b="1" dirty="0" smtClean="0"/>
              <a:t>blood flow</a:t>
            </a:r>
            <a:r>
              <a:rPr lang="en-US" sz="2000" dirty="0" smtClean="0"/>
              <a:t>/</a:t>
            </a:r>
            <a:r>
              <a:rPr lang="en-US" sz="2000" b="1" dirty="0" smtClean="0"/>
              <a:t>volume</a:t>
            </a:r>
            <a:r>
              <a:rPr lang="en-US" sz="2000" dirty="0"/>
              <a:t>, and </a:t>
            </a:r>
            <a:r>
              <a:rPr lang="en-US" sz="2000" b="1" dirty="0" smtClean="0"/>
              <a:t>oxygen use</a:t>
            </a:r>
            <a:endParaRPr lang="en-US" altLang="ro-RO" sz="2000" i="0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0"/>
            <a:ext cx="8027814" cy="833178"/>
          </a:xfrm>
          <a:prstGeom prst="rect">
            <a:avLst/>
          </a:prstGeom>
          <a:solidFill>
            <a:srgbClr val="2E87B8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lang="en-US" altLang="ro-RO" sz="48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FMRI</a:t>
            </a:r>
            <a:endParaRPr lang="ro-RO" altLang="ro-RO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Imagini pentru matri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14" y="1"/>
            <a:ext cx="1110903" cy="8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98412" y="2514600"/>
            <a:ext cx="1332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b="1" dirty="0" smtClean="0"/>
              <a:t> vs. </a:t>
            </a:r>
            <a:r>
              <a:rPr lang="en-US" sz="2800" b="1" dirty="0" err="1" smtClean="0"/>
              <a:t>ms</a:t>
            </a:r>
            <a:endParaRPr lang="en-US" sz="2800" b="1" dirty="0"/>
          </a:p>
        </p:txBody>
      </p:sp>
      <p:pic>
        <p:nvPicPr>
          <p:cNvPr id="6146" name="Picture 2" descr="tortoise and hare, fast and slow by snifty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" y="1066800"/>
            <a:ext cx="3896320" cy="133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5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7" name="Rectangle 27"/>
          <p:cNvSpPr>
            <a:spLocks noChangeArrowheads="1"/>
          </p:cNvSpPr>
          <p:nvPr/>
        </p:nvSpPr>
        <p:spPr bwMode="auto">
          <a:xfrm>
            <a:off x="0" y="833179"/>
            <a:ext cx="4724400" cy="6003824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ro-RO" sz="2000" b="1" dirty="0" smtClean="0"/>
              <a:t>Spontaneous low freq. activity (&lt; 0.1Hz)</a:t>
            </a:r>
          </a:p>
          <a:p>
            <a:pPr>
              <a:lnSpc>
                <a:spcPct val="120000"/>
              </a:lnSpc>
            </a:pPr>
            <a:endParaRPr lang="en-US" altLang="ro-RO" sz="2000" b="1" dirty="0" smtClean="0"/>
          </a:p>
          <a:p>
            <a:pPr>
              <a:lnSpc>
                <a:spcPct val="120000"/>
              </a:lnSpc>
            </a:pPr>
            <a:endParaRPr lang="en-US" altLang="ro-RO" sz="2000" b="1" dirty="0" smtClean="0"/>
          </a:p>
          <a:p>
            <a:pPr>
              <a:lnSpc>
                <a:spcPct val="120000"/>
              </a:lnSpc>
            </a:pPr>
            <a:r>
              <a:rPr lang="en-US" altLang="ro-RO" sz="2000" b="1" dirty="0" smtClean="0"/>
              <a:t>Many classes of analysis methods: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seed-based (Region Of Interest)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independent component analysis, 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clustering algorithms, 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neural networks &amp; pattern classifiers,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b="1" dirty="0" smtClean="0"/>
              <a:t>graph methods</a:t>
            </a:r>
            <a:r>
              <a:rPr lang="en-US" altLang="ro-RO" sz="2000" dirty="0" smtClean="0"/>
              <a:t> 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altLang="ro-RO" sz="2000" dirty="0" smtClean="0"/>
          </a:p>
          <a:p>
            <a:pPr>
              <a:lnSpc>
                <a:spcPct val="120000"/>
              </a:lnSpc>
            </a:pPr>
            <a:endParaRPr lang="en-US" altLang="ro-RO" sz="2000" dirty="0" smtClean="0"/>
          </a:p>
          <a:p>
            <a:pPr>
              <a:lnSpc>
                <a:spcPct val="120000"/>
              </a:lnSpc>
            </a:pPr>
            <a:endParaRPr lang="en-US" altLang="ro-RO" sz="2000" dirty="0"/>
          </a:p>
          <a:p>
            <a:pPr>
              <a:lnSpc>
                <a:spcPct val="120000"/>
              </a:lnSpc>
            </a:pPr>
            <a:r>
              <a:rPr lang="en-US" altLang="ro-RO" sz="2000" b="1" dirty="0" smtClean="0"/>
              <a:t>Connectivity: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dirty="0" smtClean="0"/>
              <a:t>Anatomical (structural)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b="1" dirty="0" smtClean="0">
                <a:solidFill>
                  <a:srgbClr val="2E87B8"/>
                </a:solidFill>
              </a:rPr>
              <a:t>Functional</a:t>
            </a:r>
            <a:r>
              <a:rPr lang="en-US" altLang="ro-RO" sz="2000" b="1" dirty="0" smtClean="0"/>
              <a:t> </a:t>
            </a:r>
            <a:r>
              <a:rPr lang="en-US" altLang="ro-RO" sz="2000" dirty="0" smtClean="0"/>
              <a:t>(statistics)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sz="2000" b="1" dirty="0" smtClean="0">
                <a:solidFill>
                  <a:srgbClr val="FF0000"/>
                </a:solidFill>
              </a:rPr>
              <a:t>Effective</a:t>
            </a:r>
            <a:r>
              <a:rPr lang="en-US" altLang="ro-RO" sz="2000" dirty="0" smtClean="0">
                <a:solidFill>
                  <a:srgbClr val="FF0000"/>
                </a:solidFill>
              </a:rPr>
              <a:t> </a:t>
            </a:r>
            <a:r>
              <a:rPr lang="en-US" altLang="ro-RO" sz="2000" dirty="0" smtClean="0"/>
              <a:t>(causal interactions)</a:t>
            </a:r>
            <a:endParaRPr lang="en-US" altLang="ro-RO" sz="2000" i="0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0"/>
            <a:ext cx="8027814" cy="833178"/>
          </a:xfrm>
          <a:prstGeom prst="rect">
            <a:avLst/>
          </a:prstGeom>
          <a:solidFill>
            <a:srgbClr val="2E87B8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lang="en-US" altLang="ro-RO" sz="48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Resting state FMRI - methods</a:t>
            </a:r>
            <a:endParaRPr lang="ro-RO" altLang="ro-RO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Imagini pentru matr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14" y="1"/>
            <a:ext cx="1110903" cy="8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57200" y="4217915"/>
            <a:ext cx="609600" cy="9682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37185" y="2438400"/>
            <a:ext cx="152400" cy="6096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65077" y="2558534"/>
            <a:ext cx="4183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o-RO" dirty="0" smtClean="0"/>
              <a:t>Show similar properties in healthy humans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"/>
                    </a14:imgEffect>
                    <a14:imgEffect>
                      <a14:brightnessContrast brigh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88" y="3019542"/>
            <a:ext cx="3809312" cy="377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86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5" name="Picture 17" descr="D:\!Work\Proiecte\2015 - SyBil-AA\Berlin-2016 presentation\Images\ACH - 3 avg ref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93" y="5014453"/>
            <a:ext cx="2857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0"/>
            <a:ext cx="8027814" cy="833178"/>
          </a:xfrm>
          <a:prstGeom prst="rect">
            <a:avLst/>
          </a:prstGeom>
          <a:solidFill>
            <a:srgbClr val="2E87B8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lang="en-US" altLang="ro-RO" sz="48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the matrix - data</a:t>
            </a:r>
            <a:endParaRPr lang="ro-RO" altLang="ro-RO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Imagini pentru matri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14" y="1"/>
            <a:ext cx="1110903" cy="8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D:\!Work\Proiecte\2015 - SyBil-AA\Berlin-2016 presentation\Images\ACH - 1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4" y="5011031"/>
            <a:ext cx="2857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D:\!Work\Proiecte\2015 - SyBil-AA\Berlin-2016 presentation\Images\CCH - 1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4" y="3715632"/>
            <a:ext cx="2857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46580" y="37714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E87B8"/>
                </a:solidFill>
              </a:rPr>
              <a:t>CCF</a:t>
            </a:r>
            <a:endParaRPr lang="en-US" dirty="0">
              <a:solidFill>
                <a:srgbClr val="2E87B8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6597" y="4990652"/>
            <a:ext cx="5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E87B8"/>
                </a:solidFill>
              </a:rPr>
              <a:t>ACF</a:t>
            </a:r>
            <a:endParaRPr lang="en-US" dirty="0">
              <a:solidFill>
                <a:srgbClr val="2E87B8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314" y="2700525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channels all trials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0600" y="3254044"/>
            <a:ext cx="134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 removed</a:t>
            </a:r>
            <a:endParaRPr lang="en-US" dirty="0"/>
          </a:p>
        </p:txBody>
      </p:sp>
      <p:pic>
        <p:nvPicPr>
          <p:cNvPr id="7180" name="Picture 12" descr="D:\!Work\Proiecte\2015 - SyBil-AA\Berlin-2016 presentation\Images\ACH - 2 - lowpass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914" y="5011031"/>
            <a:ext cx="2857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D:\!Work\Proiecte\2015 - SyBil-AA\Berlin-2016 presentation\Images\CCH - 2 - lowpass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46" y="3720653"/>
            <a:ext cx="2857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910800" y="3200400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pass 0.1 Hz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10497" y="37714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E87B8"/>
                </a:solidFill>
              </a:rPr>
              <a:t>CCF</a:t>
            </a:r>
            <a:endParaRPr lang="en-US" dirty="0">
              <a:solidFill>
                <a:srgbClr val="2E87B8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40514" y="5016053"/>
            <a:ext cx="5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E87B8"/>
                </a:solidFill>
              </a:rPr>
              <a:t>ACF</a:t>
            </a:r>
            <a:endParaRPr lang="en-US" dirty="0">
              <a:solidFill>
                <a:srgbClr val="2E87B8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881" y="6409387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 freq. noise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73588" y="4047187"/>
            <a:ext cx="1247121" cy="24219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06914" y="640938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Common noise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374507" y="4368353"/>
            <a:ext cx="1104007" cy="21346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96346" y="3200400"/>
            <a:ext cx="18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reference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512133" y="3382924"/>
            <a:ext cx="132683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520412" y="3376337"/>
            <a:ext cx="132683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83" name="Picture 15" descr="D:\!Work\Proiecte\2015 - SyBil-AA\Berlin-2016 presentation\Images\CCH - 3 avg ref.em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760" y="3715632"/>
            <a:ext cx="2857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8059914" y="37698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E87B8"/>
                </a:solidFill>
              </a:rPr>
              <a:t>CCF</a:t>
            </a:r>
            <a:endParaRPr lang="en-US" dirty="0">
              <a:solidFill>
                <a:srgbClr val="2E87B8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89931" y="5014453"/>
            <a:ext cx="5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E87B8"/>
                </a:solidFill>
              </a:rPr>
              <a:t>ACF</a:t>
            </a:r>
            <a:endParaRPr lang="en-US" dirty="0">
              <a:solidFill>
                <a:srgbClr val="2E87B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95460" y="864072"/>
            <a:ext cx="4548540" cy="14219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dirty="0" smtClean="0">
                <a:solidFill>
                  <a:schemeClr val="tx1"/>
                </a:solidFill>
              </a:rPr>
              <a:t>Control: 	85 trials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dirty="0" err="1" smtClean="0">
                <a:solidFill>
                  <a:schemeClr val="tx1"/>
                </a:solidFill>
              </a:rPr>
              <a:t>EtOH</a:t>
            </a:r>
            <a:r>
              <a:rPr lang="en-US" altLang="ro-RO" dirty="0" smtClean="0">
                <a:solidFill>
                  <a:schemeClr val="tx1"/>
                </a:solidFill>
              </a:rPr>
              <a:t>:	85 trials 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dirty="0" smtClean="0">
                <a:solidFill>
                  <a:schemeClr val="tx1"/>
                </a:solidFill>
              </a:rPr>
              <a:t>Abstinence:	40 trials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dirty="0" smtClean="0">
                <a:solidFill>
                  <a:schemeClr val="tx1"/>
                </a:solidFill>
              </a:rPr>
              <a:t>Naltrexone:	45 trials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864072"/>
            <a:ext cx="4571306" cy="14219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dirty="0" smtClean="0">
                <a:solidFill>
                  <a:schemeClr val="tx1"/>
                </a:solidFill>
              </a:rPr>
              <a:t>38 areas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dirty="0" smtClean="0">
                <a:solidFill>
                  <a:schemeClr val="tx1"/>
                </a:solidFill>
              </a:rPr>
              <a:t>17 animals (rat)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ro-RO" dirty="0" smtClean="0">
                <a:solidFill>
                  <a:schemeClr val="tx1"/>
                </a:solidFill>
              </a:rPr>
              <a:t>1 trial: 90 samples – 180s</a:t>
            </a:r>
          </a:p>
          <a:p>
            <a:pPr marL="571500" indent="-571500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altLang="ro-RO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6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0"/>
            <a:ext cx="8027814" cy="833178"/>
          </a:xfrm>
          <a:prstGeom prst="rect">
            <a:avLst/>
          </a:prstGeom>
          <a:solidFill>
            <a:srgbClr val="2E87B8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lang="en-US" altLang="ro-RO" sz="48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Scaled correlation</a:t>
            </a:r>
            <a:endParaRPr lang="ro-RO" altLang="ro-RO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Imagini pentru matr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14" y="1"/>
            <a:ext cx="1110903" cy="8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-25208" y="840484"/>
            <a:ext cx="3733800" cy="4247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ro-RO" dirty="0" smtClean="0">
                <a:solidFill>
                  <a:schemeClr val="tx1"/>
                </a:solidFill>
              </a:rPr>
              <a:t>Two signals composed of  slow </a:t>
            </a:r>
            <a:r>
              <a:rPr lang="en-US" altLang="ro-RO" dirty="0">
                <a:solidFill>
                  <a:schemeClr val="tx1"/>
                </a:solidFill>
              </a:rPr>
              <a:t>&amp;</a:t>
            </a:r>
            <a:r>
              <a:rPr lang="en-US" altLang="ro-RO" dirty="0" smtClean="0">
                <a:solidFill>
                  <a:schemeClr val="tx1"/>
                </a:solidFill>
              </a:rPr>
              <a:t> </a:t>
            </a:r>
            <a:r>
              <a:rPr lang="en-US" altLang="ro-RO" dirty="0">
                <a:solidFill>
                  <a:schemeClr val="tx1"/>
                </a:solidFill>
              </a:rPr>
              <a:t>f</a:t>
            </a:r>
            <a:r>
              <a:rPr lang="en-US" altLang="ro-RO" dirty="0" smtClean="0">
                <a:solidFill>
                  <a:schemeClr val="tx1"/>
                </a:solidFill>
              </a:rPr>
              <a:t>ast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5" y="2304898"/>
            <a:ext cx="409051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5089526" y="5723067"/>
            <a:ext cx="1276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Long scale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55230" y="5723067"/>
            <a:ext cx="1346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E87B8"/>
                </a:solidFill>
              </a:rPr>
              <a:t>Short scale</a:t>
            </a:r>
            <a:endParaRPr lang="en-US" b="1" dirty="0">
              <a:solidFill>
                <a:srgbClr val="2E87B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435" y="4883947"/>
            <a:ext cx="1143000" cy="313592"/>
          </a:xfrm>
          <a:prstGeom prst="rect">
            <a:avLst/>
          </a:prstGeom>
          <a:noFill/>
          <a:ln w="38100">
            <a:solidFill>
              <a:srgbClr val="2E8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26735" y="4960147"/>
            <a:ext cx="1143000" cy="313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96" y="1752600"/>
            <a:ext cx="2180453" cy="190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r="2762"/>
          <a:stretch/>
        </p:blipFill>
        <p:spPr bwMode="auto">
          <a:xfrm>
            <a:off x="4713742" y="3825422"/>
            <a:ext cx="1945481" cy="189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"/>
          <a:stretch/>
        </p:blipFill>
        <p:spPr bwMode="auto">
          <a:xfrm>
            <a:off x="6671915" y="3825422"/>
            <a:ext cx="1962150" cy="189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4644763" y="833178"/>
            <a:ext cx="4493954" cy="7571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ro-RO" dirty="0" smtClean="0">
                <a:solidFill>
                  <a:schemeClr val="tx1"/>
                </a:solidFill>
              </a:rPr>
              <a:t>Depending on the scale, scaled correlation can isolate faster components.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5207" y="6396335"/>
            <a:ext cx="9163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Nikolić</a:t>
            </a:r>
            <a:r>
              <a:rPr lang="en-US" sz="1200" dirty="0" smtClean="0"/>
              <a:t> D, </a:t>
            </a:r>
            <a:r>
              <a:rPr lang="en-US" sz="1200" dirty="0" err="1" smtClean="0"/>
              <a:t>Muresan</a:t>
            </a:r>
            <a:r>
              <a:rPr lang="en-US" sz="1200" dirty="0" smtClean="0"/>
              <a:t> RC, Feng W, Singer W (2012) Scaled correlation analysis: a better way to compute a cross-</a:t>
            </a:r>
            <a:r>
              <a:rPr lang="en-US" sz="1200" dirty="0" err="1" smtClean="0"/>
              <a:t>correlogram</a:t>
            </a:r>
            <a:r>
              <a:rPr lang="en-US" sz="1200" dirty="0" smtClean="0"/>
              <a:t>. </a:t>
            </a:r>
            <a:r>
              <a:rPr lang="en-US" sz="1200" i="1" dirty="0" smtClean="0"/>
              <a:t>European Journal of Neuroscience</a:t>
            </a:r>
            <a:r>
              <a:rPr lang="en-US" sz="1200" dirty="0" smtClean="0"/>
              <a:t>, pp. 1–21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613307" y="1676400"/>
            <a:ext cx="556865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CCF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314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0"/>
            <a:ext cx="8027814" cy="833178"/>
          </a:xfrm>
          <a:prstGeom prst="rect">
            <a:avLst/>
          </a:prstGeom>
          <a:solidFill>
            <a:srgbClr val="2E87B8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lang="en-US" altLang="ro-RO" sz="48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Scaled correlation</a:t>
            </a:r>
            <a:endParaRPr lang="ro-RO" altLang="ro-RO" sz="48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Imagini pentru matr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14" y="1"/>
            <a:ext cx="1110903" cy="8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:\!Work\Proiecte\2015 - SyBil-AA\Berlin-2016 presentation\Images\HIPP-ACH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27" y="1245800"/>
            <a:ext cx="3352801" cy="15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!Work\Proiecte\2015 - SyBil-AA\Berlin-2016 presentation\Images\HIPP-SCA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79" y="2773334"/>
            <a:ext cx="3352801" cy="15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792577" y="277333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E87B8"/>
                </a:solidFill>
              </a:rPr>
              <a:t>SCA</a:t>
            </a:r>
            <a:endParaRPr lang="en-US" dirty="0">
              <a:solidFill>
                <a:srgbClr val="2E87B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32145" y="1245800"/>
            <a:ext cx="5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E87B8"/>
                </a:solidFill>
              </a:rPr>
              <a:t>ACF</a:t>
            </a:r>
            <a:endParaRPr lang="en-US" dirty="0">
              <a:solidFill>
                <a:srgbClr val="2E87B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23627" y="838200"/>
            <a:ext cx="15263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Hipp</a:t>
            </a:r>
            <a:r>
              <a:rPr lang="en-US" dirty="0" smtClean="0"/>
              <a:t>., all trials</a:t>
            </a:r>
            <a:endParaRPr lang="en-US" dirty="0"/>
          </a:p>
        </p:txBody>
      </p:sp>
      <p:pic>
        <p:nvPicPr>
          <p:cNvPr id="9221" name="Picture 5" descr="D:\!Work\Proiecte\2015 - SyBil-AA\Berlin-2016 presentation\Images\Somatosens1 - Prelibmicctx Control SCA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77" y="3160251"/>
            <a:ext cx="5633517" cy="307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D:\!Work\Proiecte\2015 - SyBil-AA\Berlin-2016 presentation\Images\Somatosens1 - Prelibmicctx Control SCA crop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59" y="1524000"/>
            <a:ext cx="2161224" cy="2161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Rectangle 1"/>
          <p:cNvSpPr/>
          <p:nvPr/>
        </p:nvSpPr>
        <p:spPr>
          <a:xfrm>
            <a:off x="3810000" y="875235"/>
            <a:ext cx="366119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Somatosens1 – </a:t>
            </a:r>
            <a:r>
              <a:rPr lang="en-US" dirty="0" err="1" smtClean="0"/>
              <a:t>Prelibmicctx</a:t>
            </a:r>
            <a:r>
              <a:rPr lang="en-US" dirty="0" smtClean="0"/>
              <a:t>, Control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77000" y="3276600"/>
            <a:ext cx="304800" cy="533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477000" y="1524000"/>
            <a:ext cx="453459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81800" y="3685224"/>
            <a:ext cx="148659" cy="12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39713" y="3276600"/>
            <a:ext cx="65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Value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68611" y="6236868"/>
            <a:ext cx="66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2E87B8"/>
                </a:solidFill>
              </a:rPr>
              <a:t>Delay</a:t>
            </a:r>
            <a:endParaRPr lang="en-US" sz="1400" b="1" dirty="0">
              <a:solidFill>
                <a:srgbClr val="2E87B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121" y="4271248"/>
            <a:ext cx="166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E87B8"/>
                </a:solidFill>
              </a:rPr>
              <a:t>SCA scale s=10s</a:t>
            </a:r>
            <a:endParaRPr lang="en-US" b="1" dirty="0">
              <a:solidFill>
                <a:srgbClr val="2E87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0"/>
            <a:ext cx="8027814" cy="833178"/>
          </a:xfrm>
          <a:prstGeom prst="rect">
            <a:avLst/>
          </a:prstGeom>
          <a:solidFill>
            <a:srgbClr val="2E87B8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lang="en-US" altLang="ro-RO" sz="48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Adjacency matrices - global</a:t>
            </a:r>
          </a:p>
        </p:txBody>
      </p:sp>
      <p:pic>
        <p:nvPicPr>
          <p:cNvPr id="3074" name="Picture 2" descr="Imagini pentru matr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14" y="1"/>
            <a:ext cx="1110903" cy="8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808848" y="1166082"/>
            <a:ext cx="65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Value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10324" y="1166082"/>
            <a:ext cx="66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2E87B8"/>
                </a:solidFill>
              </a:rPr>
              <a:t>Delay</a:t>
            </a:r>
            <a:endParaRPr lang="en-US" sz="1400" b="1" dirty="0">
              <a:solidFill>
                <a:srgbClr val="2E87B8"/>
              </a:solidFill>
            </a:endParaRPr>
          </a:p>
        </p:txBody>
      </p:sp>
      <p:pic>
        <p:nvPicPr>
          <p:cNvPr id="10242" name="Picture 2" descr="D:\!Work\Proiecte\2015 - SyBil-AA\Berlin-2016 presentation\Images\Adjency-Value-global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767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!Work\Proiecte\2015 - SyBil-AA\Berlin-2016 presentation\Images\Adjency-Delay-global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86" y="1447800"/>
            <a:ext cx="42767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0" y="0"/>
            <a:ext cx="8027814" cy="833178"/>
          </a:xfrm>
          <a:prstGeom prst="rect">
            <a:avLst/>
          </a:prstGeom>
          <a:solidFill>
            <a:srgbClr val="2E87B8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just"/>
            <a:r>
              <a:rPr lang="en-US" altLang="ro-RO" sz="48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Adjacency matrices - Control</a:t>
            </a:r>
          </a:p>
        </p:txBody>
      </p:sp>
      <p:pic>
        <p:nvPicPr>
          <p:cNvPr id="3074" name="Picture 2" descr="Imagini pentru matr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14" y="1"/>
            <a:ext cx="1110903" cy="8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D:\!Work\Proiecte\2015 - SyBil-AA\Berlin-2016 presentation\Images\Adjency-Value-Control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9" y="833178"/>
            <a:ext cx="5934075" cy="59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364</Words>
  <Application>Microsoft Office PowerPoint</Application>
  <PresentationFormat>On-screen Show (4:3)</PresentationFormat>
  <Paragraphs>111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</dc:creator>
  <cp:lastModifiedBy>Vlad</cp:lastModifiedBy>
  <cp:revision>37</cp:revision>
  <dcterms:created xsi:type="dcterms:W3CDTF">2016-09-02T06:36:00Z</dcterms:created>
  <dcterms:modified xsi:type="dcterms:W3CDTF">2016-09-06T22:11:31Z</dcterms:modified>
</cp:coreProperties>
</file>