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94"/>
  </p:normalViewPr>
  <p:slideViewPr>
    <p:cSldViewPr snapToGrid="0">
      <p:cViewPr varScale="1">
        <p:scale>
          <a:sx n="121" d="100"/>
          <a:sy n="121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280A07CA-C8ED-349D-4DF3-9DFD92F618B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79169" y="151301"/>
            <a:ext cx="2977662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24G1051 </a:t>
            </a:r>
            <a:r>
              <a:rPr kumimoji="1" lang="ja-JP" altLang="en-US"/>
              <a:t>久峩丈</a:t>
            </a:r>
          </a:p>
        </p:txBody>
      </p:sp>
    </p:spTree>
    <p:extLst>
      <p:ext uri="{BB962C8B-B14F-4D97-AF65-F5344CB8AC3E}">
        <p14:creationId xmlns:p14="http://schemas.microsoft.com/office/powerpoint/2010/main" val="86064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F83CC-F5FD-6288-0CE7-056F7A47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01D88D-BDC4-86D3-1004-506EA38EB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C02F8A-BE96-B4F7-D041-E37CE7A3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BEC-A81F-0F4F-9464-8EAC88AA3D29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37483-5E0B-66DE-2134-CEEC1F18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59288F-4E4D-AA3C-BB6A-4684FB99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F549-AFC7-484F-96A7-89A14D80F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96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5F4D50-9871-A1A2-A3CC-5AEC0D860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F2B7F8-815D-DFEE-1182-197453AEF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F63082-6E0E-4967-00F5-F4819686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BEC-A81F-0F4F-9464-8EAC88AA3D29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5B52D7-4AF7-41CE-D5E0-D13C31E9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79D25F-3BAC-9795-8151-D6B789A9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F549-AFC7-484F-96A7-89A14D80F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25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9271B-C35B-0EEC-1AD1-A18DAF38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1E24FD-2A80-9193-4618-8FDC40EC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464C5C-C40F-DAB6-A7FC-CB34FF8C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BEC-A81F-0F4F-9464-8EAC88AA3D29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5D50D5-78FD-0ECE-6487-A4C70D07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5A8087-C80D-94AC-B6C6-A26B7ADB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F549-AFC7-484F-96A7-89A14D80F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58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7E12D-CC41-2CBC-8852-B8D7C953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430DE5-E19B-36D0-E54D-0ABDF1647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342AE1-A6BF-89C4-5C1F-3A0080AB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BEC-A81F-0F4F-9464-8EAC88AA3D29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8B640B-9B36-D25C-621B-64D91FD1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9CEEE-2B21-F7F2-F1DE-E846AB73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F549-AFC7-484F-96A7-89A14D80F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5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FA668-B93E-4BD9-0157-D27689CB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444E9E-ED90-EC51-E12E-931F077EE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C15A50-C2D6-FD0E-1F9F-7ECF0DE01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354D0A-AD3F-D057-80AE-D56B4CAA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BEC-A81F-0F4F-9464-8EAC88AA3D29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549A09-EDC2-42A9-CF44-6FB20EBC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35ECE4-2BEE-1FB4-6640-81D54A93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F549-AFC7-484F-96A7-89A14D80F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60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E5C64F-FCE3-22DD-EA4D-4E142581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DA2DC5-A693-087B-A5F2-590C0C873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0779D0-2207-8B35-BEFE-3115812C2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03F824-AD5C-47A5-A0E1-5A76E30BA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E7C073-000D-1442-1A51-EBD32D6D1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0F63CB-4DC7-585A-BCC2-1123017C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BEC-A81F-0F4F-9464-8EAC88AA3D29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7C1C90-936C-8F4F-B189-3B1CA936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855C4A-F296-FBBB-2842-431E5F2D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F549-AFC7-484F-96A7-89A14D80F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91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BE48C-9098-F3A2-A8A8-F1060EE4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AB1768-3E0A-44DF-B7E6-5141F0B9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BEC-A81F-0F4F-9464-8EAC88AA3D29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B1BED1-6C01-F4F0-DA21-D60B6CE2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AF6C9C-6025-BD81-1A6D-B87529D2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F549-AFC7-484F-96A7-89A14D80F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23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35FB49-51FD-4727-3D06-81FFE521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BEC-A81F-0F4F-9464-8EAC88AA3D29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69805F-2FF1-6F1A-670A-6D80D0A2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24800" y="260350"/>
            <a:ext cx="41148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altLang="ja-JP" dirty="0"/>
              <a:t>24G1051 </a:t>
            </a:r>
            <a:r>
              <a:rPr lang="ja-JP" altLang="en-US"/>
              <a:t>久峩丈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CA75CD-EA3C-06A8-1E3E-485DFFE1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F549-AFC7-484F-96A7-89A14D80F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78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C622E-E338-03F0-1F3C-EC5DA37A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7FBD1C-2CC1-4FE0-427F-53E0FEDD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AF9F87-6804-DDC8-7269-1DE08EF71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3DA92B-A093-EBF2-E084-30E3A2FD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BEC-A81F-0F4F-9464-8EAC88AA3D29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FC4FEB-5729-C101-BEF3-3B6D536B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542BA5-868D-80F1-0D96-8A13CF15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F549-AFC7-484F-96A7-89A14D80F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04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15421-A42B-B84F-D50C-730FB878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785987-324D-9DF0-660F-6B8130A1E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48813C-9CC6-8FA4-6A43-A57753E64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F81B-7C05-3138-614C-D29EEFAA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6BEC-A81F-0F4F-9464-8EAC88AA3D29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7BF418-E732-7ADC-5DFF-0F963669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FCE0EE-B84E-C843-47A3-0EAE5BE2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F549-AFC7-484F-96A7-89A14D80F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56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8D45C1-115A-25ED-547D-73890B65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BB69E4-D974-FF97-C8A6-D53CF147A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880ECA-068E-226A-146A-56D9681E6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A6BEC-A81F-0F4F-9464-8EAC88AA3D29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1BA308-66D4-A7D4-1A93-C62D6D32E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2C8C5C-477B-445C-E879-2BD1A78C9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7F549-AFC7-484F-96A7-89A14D80FF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55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2B01E-1F2E-884B-33F8-26474C93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提案システム（音による通信）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A31BBB-9BE1-7693-581D-14E608E2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u="sng"/>
              <a:t>送信</a:t>
            </a:r>
            <a:endParaRPr kumimoji="1" lang="en-US" altLang="ja-JP" sz="3200" u="sng" dirty="0"/>
          </a:p>
          <a:p>
            <a:r>
              <a:rPr kumimoji="1" lang="ja-JP" altLang="en-US"/>
              <a:t>ビット列（</a:t>
            </a:r>
            <a:r>
              <a:rPr kumimoji="1" lang="en-US" altLang="ja-JP" dirty="0"/>
              <a:t>4</a:t>
            </a:r>
            <a:r>
              <a:rPr kumimoji="1" lang="ja-JP" altLang="en-US"/>
              <a:t>桁の</a:t>
            </a:r>
            <a:r>
              <a:rPr kumimoji="1" lang="en-US" altLang="ja-JP" dirty="0"/>
              <a:t>4</a:t>
            </a:r>
            <a:r>
              <a:rPr kumimoji="1" lang="ja-JP" altLang="en-US"/>
              <a:t>進数）を</a:t>
            </a:r>
            <a:r>
              <a:rPr kumimoji="1" lang="en-US" altLang="ja-JP" dirty="0"/>
              <a:t>16</a:t>
            </a:r>
            <a:r>
              <a:rPr kumimoji="1" lang="ja-JP" altLang="en-US"/>
              <a:t>音程を用いて</a:t>
            </a:r>
            <a:r>
              <a:rPr lang="en-US" altLang="ja-JP" dirty="0"/>
              <a:t>2bit</a:t>
            </a:r>
            <a:r>
              <a:rPr lang="ja-JP" altLang="en-US"/>
              <a:t>ずつスピーカーで送信</a:t>
            </a:r>
            <a:endParaRPr lang="en-US" altLang="ja-JP" dirty="0"/>
          </a:p>
          <a:p>
            <a:r>
              <a:rPr lang="ja-JP" altLang="en-US"/>
              <a:t>送信開始と終了の合図に</a:t>
            </a:r>
            <a:r>
              <a:rPr lang="en-US" altLang="ja-JP" dirty="0"/>
              <a:t>1</a:t>
            </a:r>
            <a:r>
              <a:rPr lang="ja-JP" altLang="en-US"/>
              <a:t>音程を設定（計</a:t>
            </a:r>
            <a:r>
              <a:rPr lang="en-US" altLang="ja-JP" dirty="0"/>
              <a:t>17</a:t>
            </a:r>
            <a:r>
              <a:rPr lang="ja-JP" altLang="en-US"/>
              <a:t>音）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3200" u="sng"/>
              <a:t>受信</a:t>
            </a:r>
            <a:endParaRPr lang="en-US" altLang="ja-JP" u="sng" dirty="0"/>
          </a:p>
          <a:p>
            <a:r>
              <a:rPr lang="ja-JP" altLang="en-US"/>
              <a:t>マイクで拾った音波の周波数を検知し，対応する</a:t>
            </a:r>
            <a:r>
              <a:rPr lang="en-US" altLang="ja-JP" dirty="0"/>
              <a:t>2</a:t>
            </a:r>
            <a:r>
              <a:rPr lang="ja-JP" altLang="en-US"/>
              <a:t>桁の</a:t>
            </a:r>
            <a:r>
              <a:rPr lang="en-US" altLang="ja-JP" dirty="0"/>
              <a:t>4</a:t>
            </a:r>
            <a:r>
              <a:rPr lang="ja-JP" altLang="en-US"/>
              <a:t>進数を取得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E454D2-CE45-DBAF-2DB4-7E5D30B1E1B7}"/>
              </a:ext>
            </a:extLst>
          </p:cNvPr>
          <p:cNvSpPr txBox="1"/>
          <p:nvPr/>
        </p:nvSpPr>
        <p:spPr>
          <a:xfrm>
            <a:off x="10080000" y="10800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24G1051 </a:t>
            </a:r>
            <a:r>
              <a:rPr lang="ja-JP" altLang="en-US"/>
              <a:t>久峩丈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5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E974A2-E7F3-7F7D-B2FC-8D8B7E61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478"/>
            <a:ext cx="10515600" cy="807819"/>
          </a:xfrm>
        </p:spPr>
        <p:txBody>
          <a:bodyPr>
            <a:normAutofit/>
          </a:bodyPr>
          <a:lstStyle/>
          <a:p>
            <a:r>
              <a:rPr kumimoji="1" lang="ja-JP" altLang="en-US" sz="3200" u="sng"/>
              <a:t>音による通信の構成図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A0EA93-DA1E-F8A2-6296-7FE3CE0B053A}"/>
              </a:ext>
            </a:extLst>
          </p:cNvPr>
          <p:cNvSpPr txBox="1"/>
          <p:nvPr/>
        </p:nvSpPr>
        <p:spPr>
          <a:xfrm>
            <a:off x="10080000" y="10800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24G1051 </a:t>
            </a:r>
            <a:r>
              <a:rPr lang="ja-JP" altLang="en-US"/>
              <a:t>久峩丈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33FE52-830B-0B1C-15CA-BC8388B346F2}"/>
              </a:ext>
            </a:extLst>
          </p:cNvPr>
          <p:cNvSpPr txBox="1"/>
          <p:nvPr/>
        </p:nvSpPr>
        <p:spPr>
          <a:xfrm>
            <a:off x="2724709" y="1371480"/>
            <a:ext cx="2040206" cy="39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Arduino(</a:t>
            </a:r>
            <a:r>
              <a:rPr kumimoji="1" lang="ja-JP" altLang="en-US" sz="1600"/>
              <a:t>送信</a:t>
            </a:r>
            <a:r>
              <a:rPr kumimoji="1" lang="en-US" altLang="ja-JP" sz="1600" dirty="0"/>
              <a:t>)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3FBED78-7CE2-3791-E526-6FEA45F51C90}"/>
              </a:ext>
            </a:extLst>
          </p:cNvPr>
          <p:cNvSpPr txBox="1"/>
          <p:nvPr/>
        </p:nvSpPr>
        <p:spPr>
          <a:xfrm>
            <a:off x="1797292" y="5818154"/>
            <a:ext cx="3009811" cy="39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ダイナミックスピーカ</a:t>
            </a:r>
            <a:r>
              <a:rPr lang="ja-JP" altLang="en-US" sz="1600"/>
              <a:t>ー</a:t>
            </a:r>
            <a:endParaRPr kumimoji="1" lang="en-US" altLang="ja-JP" sz="1600" dirty="0"/>
          </a:p>
        </p:txBody>
      </p:sp>
      <p:pic>
        <p:nvPicPr>
          <p:cNvPr id="8" name="グラフィックス 7" descr="音符 単色塗りつぶし">
            <a:extLst>
              <a:ext uri="{FF2B5EF4-FFF2-40B4-BE49-F238E27FC236}">
                <a16:creationId xmlns:a16="http://schemas.microsoft.com/office/drawing/2014/main" id="{385E718D-55C9-E9E5-B53A-5F318CA8B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144" y="4113527"/>
            <a:ext cx="532891" cy="53289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49A7AC-55C9-2F5D-21A3-A8563C9AB7DF}"/>
              </a:ext>
            </a:extLst>
          </p:cNvPr>
          <p:cNvSpPr txBox="1"/>
          <p:nvPr/>
        </p:nvSpPr>
        <p:spPr>
          <a:xfrm>
            <a:off x="5552997" y="3705119"/>
            <a:ext cx="507722" cy="39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音</a:t>
            </a:r>
          </a:p>
        </p:txBody>
      </p:sp>
      <p:pic>
        <p:nvPicPr>
          <p:cNvPr id="10" name="図 9" descr="カップ, 座る, グリーン, 食品 が含まれている画像&#10;&#10;自動的に生成された説明">
            <a:extLst>
              <a:ext uri="{FF2B5EF4-FFF2-40B4-BE49-F238E27FC236}">
                <a16:creationId xmlns:a16="http://schemas.microsoft.com/office/drawing/2014/main" id="{337831DB-EFF9-7065-46C4-EE774880B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050" y="4356573"/>
            <a:ext cx="1812872" cy="1351413"/>
          </a:xfrm>
          <a:prstGeom prst="rect">
            <a:avLst/>
          </a:prstGeom>
        </p:spPr>
      </p:pic>
      <p:pic>
        <p:nvPicPr>
          <p:cNvPr id="11" name="図 10" descr="暗い, 座る, テーブル, 時計 が含まれている画像&#10;&#10;自動的に生成された説明">
            <a:extLst>
              <a:ext uri="{FF2B5EF4-FFF2-40B4-BE49-F238E27FC236}">
                <a16:creationId xmlns:a16="http://schemas.microsoft.com/office/drawing/2014/main" id="{139380C2-2F5C-4218-6484-B0EB5AC84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906" y="4324342"/>
            <a:ext cx="2493839" cy="1870381"/>
          </a:xfrm>
          <a:prstGeom prst="rect">
            <a:avLst/>
          </a:prstGeom>
        </p:spPr>
      </p:pic>
      <p:pic>
        <p:nvPicPr>
          <p:cNvPr id="12" name="グラフィックス 11" descr="音符 単色塗りつぶし">
            <a:extLst>
              <a:ext uri="{FF2B5EF4-FFF2-40B4-BE49-F238E27FC236}">
                <a16:creationId xmlns:a16="http://schemas.microsoft.com/office/drawing/2014/main" id="{7FDEB35B-1BC9-C82E-D468-6F45B14C5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5514" y="4140550"/>
            <a:ext cx="532891" cy="532891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18950DC-BA92-5D6E-AA49-7F871AC69092}"/>
              </a:ext>
            </a:extLst>
          </p:cNvPr>
          <p:cNvSpPr txBox="1"/>
          <p:nvPr/>
        </p:nvSpPr>
        <p:spPr>
          <a:xfrm>
            <a:off x="7672630" y="5373619"/>
            <a:ext cx="977830" cy="366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マイク</a:t>
            </a:r>
            <a:endParaRPr kumimoji="1" lang="ja-JP" altLang="en-US"/>
          </a:p>
        </p:txBody>
      </p:sp>
      <p:pic>
        <p:nvPicPr>
          <p:cNvPr id="14" name="図 13" descr="電子機器の部品&#10;&#10;中程度の精度で自動的に生成された説明">
            <a:extLst>
              <a:ext uri="{FF2B5EF4-FFF2-40B4-BE49-F238E27FC236}">
                <a16:creationId xmlns:a16="http://schemas.microsoft.com/office/drawing/2014/main" id="{98BA0300-4ACF-B17D-22C0-AAB50D80B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4720" y="1605542"/>
            <a:ext cx="2903789" cy="2177847"/>
          </a:xfrm>
          <a:prstGeom prst="rect">
            <a:avLst/>
          </a:prstGeom>
        </p:spPr>
      </p:pic>
      <p:pic>
        <p:nvPicPr>
          <p:cNvPr id="15" name="図 14" descr="電子機器の部品&#10;&#10;中程度の精度で自動的に生成された説明">
            <a:extLst>
              <a:ext uri="{FF2B5EF4-FFF2-40B4-BE49-F238E27FC236}">
                <a16:creationId xmlns:a16="http://schemas.microsoft.com/office/drawing/2014/main" id="{41F6B5AF-3823-D2F6-13C4-FD6A20E33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3263" y="1721098"/>
            <a:ext cx="2903789" cy="2177847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F99BC2C-DCFE-741F-814E-2F7038C8675D}"/>
              </a:ext>
            </a:extLst>
          </p:cNvPr>
          <p:cNvCxnSpPr>
            <a:cxnSpLocks/>
          </p:cNvCxnSpPr>
          <p:nvPr/>
        </p:nvCxnSpPr>
        <p:spPr>
          <a:xfrm>
            <a:off x="4530615" y="4692797"/>
            <a:ext cx="2552487" cy="1783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166CC3F-657E-DCE8-1BFB-16615576E048}"/>
              </a:ext>
            </a:extLst>
          </p:cNvPr>
          <p:cNvSpPr txBox="1"/>
          <p:nvPr/>
        </p:nvSpPr>
        <p:spPr>
          <a:xfrm>
            <a:off x="6568286" y="1371480"/>
            <a:ext cx="2040206" cy="39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Arduino(</a:t>
            </a:r>
            <a:r>
              <a:rPr lang="ja-JP" altLang="en-US" sz="1600"/>
              <a:t>受信</a:t>
            </a:r>
            <a:r>
              <a:rPr kumimoji="1" lang="en-US" altLang="ja-JP" sz="1600" dirty="0"/>
              <a:t>)</a:t>
            </a:r>
            <a:endParaRPr kumimoji="1" lang="ja-JP" altLang="en-US"/>
          </a:p>
        </p:txBody>
      </p:sp>
      <p:pic>
        <p:nvPicPr>
          <p:cNvPr id="18" name="グラフィックス 17" descr="音符 単色塗りつぶし">
            <a:extLst>
              <a:ext uri="{FF2B5EF4-FFF2-40B4-BE49-F238E27FC236}">
                <a16:creationId xmlns:a16="http://schemas.microsoft.com/office/drawing/2014/main" id="{1A896A6E-E8A4-E37B-5478-7F126B4DB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7877" y="4848414"/>
            <a:ext cx="532891" cy="532891"/>
          </a:xfrm>
          <a:prstGeom prst="rect">
            <a:avLst/>
          </a:prstGeom>
        </p:spPr>
      </p:pic>
      <p:pic>
        <p:nvPicPr>
          <p:cNvPr id="19" name="グラフィックス 18" descr="音符 単色塗りつぶし">
            <a:extLst>
              <a:ext uri="{FF2B5EF4-FFF2-40B4-BE49-F238E27FC236}">
                <a16:creationId xmlns:a16="http://schemas.microsoft.com/office/drawing/2014/main" id="{269581D2-574F-0FE5-7D1F-611D9B2AA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359" y="4832812"/>
            <a:ext cx="532891" cy="53289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E85ED28-BB46-ACAC-3DAF-B0B7269A293C}"/>
              </a:ext>
            </a:extLst>
          </p:cNvPr>
          <p:cNvSpPr txBox="1"/>
          <p:nvPr/>
        </p:nvSpPr>
        <p:spPr>
          <a:xfrm>
            <a:off x="1299770" y="390990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r>
              <a:rPr kumimoji="1" lang="ja-JP" altLang="en-US"/>
              <a:t>進数の数列を音に変換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7BFE5B-A597-8332-8E0E-767F83FA35C7}"/>
              </a:ext>
            </a:extLst>
          </p:cNvPr>
          <p:cNvSpPr txBox="1"/>
          <p:nvPr/>
        </p:nvSpPr>
        <p:spPr>
          <a:xfrm>
            <a:off x="7792714" y="3893569"/>
            <a:ext cx="3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周波数から</a:t>
            </a:r>
            <a:r>
              <a:rPr lang="en-US" altLang="ja-JP" dirty="0"/>
              <a:t>4</a:t>
            </a:r>
            <a:r>
              <a:rPr lang="ja-JP" altLang="en-US"/>
              <a:t>進数の数列に変換</a:t>
            </a:r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C363321-1223-796D-D093-0708FE804FE4}"/>
              </a:ext>
            </a:extLst>
          </p:cNvPr>
          <p:cNvCxnSpPr>
            <a:cxnSpLocks/>
          </p:cNvCxnSpPr>
          <p:nvPr/>
        </p:nvCxnSpPr>
        <p:spPr>
          <a:xfrm>
            <a:off x="4025252" y="3759185"/>
            <a:ext cx="0" cy="856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A406541-26A8-9ADF-E9B3-15882E5684F6}"/>
              </a:ext>
            </a:extLst>
          </p:cNvPr>
          <p:cNvCxnSpPr>
            <a:cxnSpLocks/>
          </p:cNvCxnSpPr>
          <p:nvPr/>
        </p:nvCxnSpPr>
        <p:spPr>
          <a:xfrm flipV="1">
            <a:off x="7672630" y="3601275"/>
            <a:ext cx="0" cy="857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10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E7C8B-9CDA-2DAC-75A4-F7E672E7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到達目標（音による通信）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1C4C8B-C21E-54DE-86A0-692C1F57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kumimoji="1" lang="ja-JP" altLang="en-US"/>
              <a:t>通信可能距離</a:t>
            </a:r>
            <a:r>
              <a:rPr lang="ja-JP" altLang="en-US"/>
              <a:t>が</a:t>
            </a:r>
            <a:r>
              <a:rPr lang="en-US" altLang="ja-JP" dirty="0"/>
              <a:t>10m</a:t>
            </a:r>
            <a:r>
              <a:rPr lang="ja-JP" altLang="en-US"/>
              <a:t>以上</a:t>
            </a:r>
            <a:r>
              <a:rPr lang="en-US" altLang="ja-JP" dirty="0"/>
              <a:t> [1]</a:t>
            </a:r>
          </a:p>
          <a:p>
            <a:r>
              <a:rPr kumimoji="1" lang="ja-JP" altLang="en-US"/>
              <a:t>ガードインターバル</a:t>
            </a:r>
            <a:r>
              <a:rPr kumimoji="1" lang="en-US" altLang="ja-JP" dirty="0"/>
              <a:t>25%</a:t>
            </a:r>
            <a:r>
              <a:rPr kumimoji="1" lang="ja-JP" altLang="en-US"/>
              <a:t>でビット誤り率</a:t>
            </a:r>
            <a:r>
              <a:rPr kumimoji="1" lang="en-US" altLang="ja-JP" dirty="0"/>
              <a:t>&lt;10</a:t>
            </a:r>
            <a:r>
              <a:rPr kumimoji="1" lang="en-US" altLang="ja-JP" baseline="30000" dirty="0"/>
              <a:t>-3  </a:t>
            </a:r>
            <a:r>
              <a:rPr kumimoji="1" lang="en-US" altLang="ja-JP" dirty="0"/>
              <a:t>[2][3]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ECBEEC-FE3C-9CD8-AF88-C1B762916460}"/>
              </a:ext>
            </a:extLst>
          </p:cNvPr>
          <p:cNvSpPr txBox="1"/>
          <p:nvPr/>
        </p:nvSpPr>
        <p:spPr>
          <a:xfrm>
            <a:off x="1857375" y="4915993"/>
            <a:ext cx="106266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[1]</a:t>
            </a:r>
            <a:r>
              <a:rPr lang="en-US" altLang="ja-JP" sz="14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 </a:t>
            </a:r>
            <a:r>
              <a:rPr lang="en-US" altLang="ja-JP" sz="14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Youki</a:t>
            </a:r>
            <a:r>
              <a:rPr lang="en-US" altLang="ja-JP" sz="14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 Sada</a:t>
            </a:r>
            <a:r>
              <a:rPr lang="en-US" altLang="ja-JP" sz="1400" dirty="0">
                <a:solidFill>
                  <a:srgbClr val="1A1A1A"/>
                </a:solidFill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, </a:t>
            </a:r>
            <a:r>
              <a:rPr lang="en-US" altLang="ja-JP" sz="14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Tetsuya Kojima, </a:t>
            </a:r>
            <a:r>
              <a:rPr lang="en-US" altLang="ja-JP" sz="1400" dirty="0">
                <a:solidFill>
                  <a:srgbClr val="1A1A1A"/>
                </a:solidFill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”</a:t>
            </a:r>
            <a:r>
              <a:rPr lang="en-US" altLang="ja-JP" sz="14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Improvement of Emergency Broadcasting System Based on Audio Data Hiding”</a:t>
            </a:r>
            <a:r>
              <a:rPr lang="ja-JP" altLang="en-US" sz="1400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，</a:t>
            </a:r>
            <a:endParaRPr lang="en-US" altLang="ja-JP" sz="1400" dirty="0">
              <a:solidFill>
                <a:srgbClr val="1A1A1A"/>
              </a:solidFill>
              <a:highlight>
                <a:srgbClr val="FFFFFF"/>
              </a:highlight>
              <a:latin typeface="ヒラギノ角ゴ Pro W3" panose="020B0300000000000000" pitchFamily="34" charset="-128"/>
              <a:ea typeface="ヒラギノ角ゴ Pro W3" panose="020B0300000000000000" pitchFamily="34" charset="-128"/>
            </a:endParaRPr>
          </a:p>
          <a:p>
            <a:r>
              <a:rPr lang="en-US" altLang="ja-JP" sz="14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     IEICE Tech. Rep.</a:t>
            </a:r>
            <a:r>
              <a:rPr lang="ja-JP" altLang="en-US" sz="1400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，</a:t>
            </a:r>
            <a:r>
              <a:rPr lang="en-US" altLang="ja-JP" sz="14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Vol.117</a:t>
            </a:r>
            <a:r>
              <a:rPr lang="ja-JP" altLang="en-US" sz="1400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，</a:t>
            </a:r>
            <a:r>
              <a:rPr lang="en-US" altLang="ja-JP" sz="14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No.476</a:t>
            </a:r>
            <a:r>
              <a:rPr lang="ja-JP" altLang="en-US" sz="1400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，</a:t>
            </a:r>
            <a:r>
              <a:rPr lang="en-US" altLang="ja-JP" sz="14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EMM2017-88</a:t>
            </a:r>
            <a:r>
              <a:rPr lang="ja-JP" altLang="en-US" sz="1400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，</a:t>
            </a:r>
            <a:r>
              <a:rPr lang="en-US" altLang="ja-JP" sz="14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pp.55-60</a:t>
            </a:r>
            <a:r>
              <a:rPr lang="ja-JP" altLang="en-US" sz="1400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，</a:t>
            </a:r>
            <a:r>
              <a:rPr lang="en-US" altLang="ja-JP" sz="14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2018</a:t>
            </a:r>
            <a:r>
              <a:rPr lang="ja-JP" altLang="en-US" sz="1400" b="0" i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．</a:t>
            </a:r>
            <a:endParaRPr lang="en-US" altLang="ja-JP" sz="1400" b="0" i="0" dirty="0">
              <a:solidFill>
                <a:srgbClr val="1A1A1A"/>
              </a:solidFill>
              <a:effectLst/>
              <a:highlight>
                <a:srgbClr val="FFFFFF"/>
              </a:highlight>
              <a:latin typeface="ヒラギノ角ゴ Pro W3" panose="020B0300000000000000" pitchFamily="34" charset="-128"/>
              <a:ea typeface="ヒラギノ角ゴ Pro W3" panose="020B0300000000000000" pitchFamily="34" charset="-128"/>
            </a:endParaRPr>
          </a:p>
          <a:p>
            <a:r>
              <a:rPr kumimoji="1" lang="en-US" altLang="ja-JP" sz="1400" dirty="0">
                <a:solidFill>
                  <a:srgbClr val="1A1A1A"/>
                </a:solidFill>
                <a:highlight>
                  <a:srgbClr val="FFFFFF"/>
                </a:highlight>
                <a:latin typeface="ヒラギノ角ゴ Pro W3" panose="020B0300000000000000" pitchFamily="34" charset="-128"/>
                <a:ea typeface="ヒラギノ角ゴ Pro W3" panose="020B0300000000000000" pitchFamily="34" charset="-128"/>
              </a:rPr>
              <a:t>[2]</a:t>
            </a:r>
            <a:r>
              <a:rPr lang="en-US" altLang="ja-JP" sz="1400" dirty="0"/>
              <a:t> Md. Zahid Hasan, Mohammad </a:t>
            </a:r>
            <a:r>
              <a:rPr lang="en-US" altLang="ja-JP" sz="1400" dirty="0" err="1"/>
              <a:t>Reaz</a:t>
            </a:r>
            <a:r>
              <a:rPr lang="en-US" altLang="ja-JP" sz="1400" dirty="0"/>
              <a:t> Hossain, Md. Ashraful Islam, Riaz Uddin Mondal</a:t>
            </a:r>
            <a:r>
              <a:rPr lang="ja-JP" altLang="en-US" sz="1400"/>
              <a:t>，</a:t>
            </a:r>
            <a:r>
              <a:rPr lang="en-US" altLang="ja-JP" sz="1400" dirty="0"/>
              <a:t>”Comparative Study of </a:t>
            </a:r>
          </a:p>
          <a:p>
            <a:r>
              <a:rPr lang="en-US" altLang="ja-JP" sz="1400" dirty="0"/>
              <a:t>     Different Guard Time Intervals to Improve the BER Performance of </a:t>
            </a:r>
            <a:r>
              <a:rPr lang="en-US" altLang="ja-JP" sz="1400" dirty="0" err="1"/>
              <a:t>Wimax</a:t>
            </a:r>
            <a:r>
              <a:rPr lang="en-US" altLang="ja-JP" sz="1400" dirty="0"/>
              <a:t> Systems to Minimize the</a:t>
            </a:r>
          </a:p>
          <a:p>
            <a:r>
              <a:rPr lang="en-US" altLang="ja-JP" sz="1400" dirty="0"/>
              <a:t>     Effects of ISI and ICI under Adaptive Modulation Techniques over SUI-1 and AWGN Communication Channels”</a:t>
            </a:r>
            <a:r>
              <a:rPr lang="ja-JP" altLang="en-US" sz="1400"/>
              <a:t>，</a:t>
            </a:r>
            <a:r>
              <a:rPr lang="en-US" altLang="ja-JP" sz="1400" dirty="0"/>
              <a:t>IJCSIS</a:t>
            </a:r>
            <a:r>
              <a:rPr lang="ja-JP" altLang="en-US" sz="1400"/>
              <a:t>，</a:t>
            </a:r>
            <a:endParaRPr lang="en-US" altLang="ja-JP" sz="1400" dirty="0"/>
          </a:p>
          <a:p>
            <a:r>
              <a:rPr lang="en-US" altLang="ja-JP" sz="1400" dirty="0"/>
              <a:t>     Vol.6</a:t>
            </a:r>
            <a:r>
              <a:rPr lang="ja-JP" altLang="en-US" sz="1400"/>
              <a:t>，</a:t>
            </a:r>
            <a:r>
              <a:rPr kumimoji="1" lang="en-US" altLang="ja-JP" sz="1400" dirty="0"/>
              <a:t>No.2</a:t>
            </a:r>
            <a:r>
              <a:rPr kumimoji="1" lang="ja-JP" altLang="en-US" sz="1400"/>
              <a:t>，</a:t>
            </a:r>
            <a:r>
              <a:rPr lang="en-US" altLang="ja-JP" sz="1400" dirty="0"/>
              <a:t>pp128-132</a:t>
            </a:r>
            <a:r>
              <a:rPr lang="ja-JP" altLang="en-US" sz="1400"/>
              <a:t>，</a:t>
            </a:r>
            <a:r>
              <a:rPr lang="en-US" altLang="ja-JP" sz="1400" dirty="0"/>
              <a:t>2009</a:t>
            </a:r>
          </a:p>
          <a:p>
            <a:r>
              <a:rPr kumimoji="1" lang="en-US" altLang="ja-JP" sz="1400" dirty="0"/>
              <a:t>[3]</a:t>
            </a:r>
            <a:r>
              <a:rPr kumimoji="1" lang="ja-JP" altLang="en-US" sz="1400"/>
              <a:t>久米 達哉</a:t>
            </a:r>
            <a:r>
              <a:rPr kumimoji="1" lang="en-US" altLang="ja-JP" sz="1400" dirty="0"/>
              <a:t>, </a:t>
            </a:r>
            <a:r>
              <a:rPr kumimoji="1" lang="ja-JP" altLang="en-US" sz="1400"/>
              <a:t>八木 生剛</a:t>
            </a:r>
            <a:r>
              <a:rPr kumimoji="1" lang="en-US" altLang="ja-JP" sz="1400" dirty="0"/>
              <a:t>, </a:t>
            </a:r>
            <a:r>
              <a:rPr kumimoji="1" lang="ja-JP" altLang="en-US" sz="1400"/>
              <a:t>今井 欽之</a:t>
            </a:r>
            <a:r>
              <a:rPr kumimoji="1" lang="en-US" altLang="ja-JP" sz="1400" dirty="0"/>
              <a:t>,</a:t>
            </a:r>
            <a:r>
              <a:rPr lang="en-US" altLang="ja-JP" sz="1400" dirty="0"/>
              <a:t> </a:t>
            </a:r>
            <a:r>
              <a:rPr kumimoji="1" lang="ja-JP" altLang="en-US" sz="1400"/>
              <a:t>山本 学</a:t>
            </a:r>
            <a:r>
              <a:rPr lang="ja-JP" altLang="en-US" sz="1400"/>
              <a:t>，</a:t>
            </a:r>
            <a:r>
              <a:rPr lang="ja-JP" altLang="en-US" sz="1400" b="0" i="0">
                <a:solidFill>
                  <a:srgbClr val="454545"/>
                </a:solidFill>
                <a:effectLst/>
                <a:latin typeface="robotomedium"/>
              </a:rPr>
              <a:t>ディジタルホログラフィックメモリの</a:t>
            </a:r>
            <a:r>
              <a:rPr lang="en-US" altLang="ja-JP" sz="1400" b="0" i="0" dirty="0">
                <a:solidFill>
                  <a:srgbClr val="454545"/>
                </a:solidFill>
                <a:effectLst/>
                <a:latin typeface="robotomedium"/>
              </a:rPr>
              <a:t>BER</a:t>
            </a:r>
            <a:r>
              <a:rPr lang="ja-JP" altLang="en-US" sz="1400" b="0" i="0">
                <a:solidFill>
                  <a:srgbClr val="454545"/>
                </a:solidFill>
                <a:effectLst/>
                <a:latin typeface="robotomedium"/>
              </a:rPr>
              <a:t>の向上，</a:t>
            </a:r>
            <a:r>
              <a:rPr lang="ja-JP" altLang="en-US" sz="1400"/>
              <a:t>映像情報メディア学会技術報告，</a:t>
            </a:r>
            <a:endParaRPr lang="en-US" altLang="ja-JP" sz="1400" dirty="0"/>
          </a:p>
          <a:p>
            <a:r>
              <a:rPr kumimoji="1" lang="en-US" altLang="ja-JP" sz="1400" dirty="0"/>
              <a:t>     Vol.24</a:t>
            </a:r>
            <a:r>
              <a:rPr kumimoji="1" lang="ja-JP" altLang="en-US" sz="1400"/>
              <a:t>，</a:t>
            </a:r>
            <a:r>
              <a:rPr kumimoji="1" lang="en-US" altLang="ja-JP" sz="1400" dirty="0"/>
              <a:t>No.21</a:t>
            </a:r>
            <a:r>
              <a:rPr kumimoji="1" lang="ja-JP" altLang="en-US" sz="1400"/>
              <a:t>，</a:t>
            </a:r>
            <a:r>
              <a:rPr lang="en-US" altLang="ja-JP" sz="1400" dirty="0"/>
              <a:t>2000</a:t>
            </a:r>
            <a:endParaRPr kumimoji="1"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68F5C0-46B3-735B-F8A9-DC478844712C}"/>
              </a:ext>
            </a:extLst>
          </p:cNvPr>
          <p:cNvSpPr txBox="1"/>
          <p:nvPr/>
        </p:nvSpPr>
        <p:spPr>
          <a:xfrm>
            <a:off x="10080000" y="10800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24G1051 </a:t>
            </a:r>
            <a:r>
              <a:rPr lang="ja-JP" altLang="en-US"/>
              <a:t>久峩丈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97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2B01E-1F2E-884B-33F8-26474C935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提案システム（音による通信）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A31BBB-9BE1-7693-581D-14E608E2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u="sng"/>
              <a:t>送信</a:t>
            </a:r>
            <a:endParaRPr kumimoji="1" lang="en-US" altLang="ja-JP" sz="3200" u="sng" dirty="0"/>
          </a:p>
          <a:p>
            <a:r>
              <a:rPr kumimoji="1" lang="ja-JP" altLang="en-US"/>
              <a:t>ビット列（</a:t>
            </a:r>
            <a:r>
              <a:rPr kumimoji="1" lang="en-US" altLang="ja-JP" dirty="0"/>
              <a:t>4</a:t>
            </a:r>
            <a:r>
              <a:rPr kumimoji="1" lang="ja-JP" altLang="en-US"/>
              <a:t>桁の</a:t>
            </a:r>
            <a:r>
              <a:rPr kumimoji="1" lang="en-US" altLang="ja-JP" dirty="0"/>
              <a:t>4</a:t>
            </a:r>
            <a:r>
              <a:rPr kumimoji="1" lang="ja-JP" altLang="en-US"/>
              <a:t>進数）を</a:t>
            </a:r>
            <a:r>
              <a:rPr kumimoji="1" lang="en-US" altLang="ja-JP" dirty="0"/>
              <a:t>16</a:t>
            </a:r>
            <a:r>
              <a:rPr kumimoji="1" lang="ja-JP" altLang="en-US"/>
              <a:t>音程を用いて</a:t>
            </a:r>
            <a:r>
              <a:rPr lang="en-US" altLang="ja-JP" dirty="0"/>
              <a:t>2bit</a:t>
            </a:r>
            <a:r>
              <a:rPr lang="ja-JP" altLang="en-US"/>
              <a:t>ずつスピーカーで送信</a:t>
            </a:r>
            <a:endParaRPr lang="en-US" altLang="ja-JP" dirty="0"/>
          </a:p>
          <a:p>
            <a:r>
              <a:rPr lang="ja-JP" altLang="en-US"/>
              <a:t>送信開始と終了の合図に</a:t>
            </a:r>
            <a:r>
              <a:rPr lang="en-US" altLang="ja-JP" dirty="0"/>
              <a:t>1</a:t>
            </a:r>
            <a:r>
              <a:rPr lang="ja-JP" altLang="en-US"/>
              <a:t>音程を設定（計</a:t>
            </a:r>
            <a:r>
              <a:rPr lang="en-US" altLang="ja-JP" dirty="0"/>
              <a:t>17</a:t>
            </a:r>
            <a:r>
              <a:rPr lang="ja-JP" altLang="en-US"/>
              <a:t>音）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ja-JP" altLang="en-US" sz="3200" u="sng"/>
              <a:t>受信</a:t>
            </a:r>
            <a:endParaRPr lang="en-US" altLang="ja-JP" u="sng" dirty="0"/>
          </a:p>
          <a:p>
            <a:r>
              <a:rPr lang="ja-JP" altLang="en-US"/>
              <a:t>マイクで拾った音波の周波数を検知し，対応する</a:t>
            </a:r>
            <a:r>
              <a:rPr lang="en-US" altLang="ja-JP" dirty="0"/>
              <a:t>2</a:t>
            </a:r>
            <a:r>
              <a:rPr lang="ja-JP" altLang="en-US"/>
              <a:t>桁の</a:t>
            </a:r>
            <a:r>
              <a:rPr lang="en-US" altLang="ja-JP" dirty="0"/>
              <a:t>4</a:t>
            </a:r>
            <a:r>
              <a:rPr lang="ja-JP" altLang="en-US"/>
              <a:t>進数を取得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E454D2-CE45-DBAF-2DB4-7E5D30B1E1B7}"/>
              </a:ext>
            </a:extLst>
          </p:cNvPr>
          <p:cNvSpPr txBox="1"/>
          <p:nvPr/>
        </p:nvSpPr>
        <p:spPr>
          <a:xfrm>
            <a:off x="10080000" y="10800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24G1051 </a:t>
            </a:r>
            <a:r>
              <a:rPr lang="ja-JP" altLang="en-US"/>
              <a:t>久峩丈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90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357</Words>
  <Application>Microsoft Macintosh PowerPoint</Application>
  <PresentationFormat>ワイド画面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robotomedium</vt:lpstr>
      <vt:lpstr>ヒラギノ角ゴ Pro W3</vt:lpstr>
      <vt:lpstr>游ゴシック</vt:lpstr>
      <vt:lpstr>游ゴシック Light</vt:lpstr>
      <vt:lpstr>Arial</vt:lpstr>
      <vt:lpstr>Office テーマ</vt:lpstr>
      <vt:lpstr>提案システム（音による通信）</vt:lpstr>
      <vt:lpstr>音による通信の構成図</vt:lpstr>
      <vt:lpstr>到達目標（音による通信）</vt:lpstr>
      <vt:lpstr>提案システム（音による通信）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丈 久峩</dc:creator>
  <cp:lastModifiedBy>丈 久峩</cp:lastModifiedBy>
  <cp:revision>4</cp:revision>
  <dcterms:created xsi:type="dcterms:W3CDTF">2025-05-19T05:57:11Z</dcterms:created>
  <dcterms:modified xsi:type="dcterms:W3CDTF">2025-05-21T03:13:39Z</dcterms:modified>
</cp:coreProperties>
</file>