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9" r:id="rId4"/>
    <p:sldId id="258" r:id="rId5"/>
    <p:sldId id="272" r:id="rId6"/>
    <p:sldId id="274" r:id="rId7"/>
    <p:sldId id="273" r:id="rId8"/>
    <p:sldId id="259" r:id="rId9"/>
    <p:sldId id="260" r:id="rId10"/>
    <p:sldId id="276" r:id="rId11"/>
    <p:sldId id="277" r:id="rId12"/>
    <p:sldId id="278" r:id="rId13"/>
    <p:sldId id="280" r:id="rId14"/>
    <p:sldId id="262" r:id="rId15"/>
    <p:sldId id="265" r:id="rId16"/>
    <p:sldId id="266" r:id="rId17"/>
    <p:sldId id="267" r:id="rId18"/>
    <p:sldId id="268" r:id="rId19"/>
    <p:sldId id="269" r:id="rId20"/>
    <p:sldId id="270" r:id="rId21"/>
    <p:sldId id="271" r:id="rId22"/>
    <p:sldId id="275" r:id="rId23"/>
    <p:sldId id="281"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14" d="100"/>
          <a:sy n="114" d="100"/>
        </p:scale>
        <p:origin x="477"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A04D3-53A7-4ADC-94EF-EA78ABE225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C61FAD-1670-45D1-9E18-4C66BEE3C6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7F27BB-A022-4B2C-AFE6-82D5C669912A}"/>
              </a:ext>
            </a:extLst>
          </p:cNvPr>
          <p:cNvSpPr>
            <a:spLocks noGrp="1"/>
          </p:cNvSpPr>
          <p:nvPr>
            <p:ph type="dt" sz="half" idx="10"/>
          </p:nvPr>
        </p:nvSpPr>
        <p:spPr/>
        <p:txBody>
          <a:bodyPr/>
          <a:lstStyle/>
          <a:p>
            <a:fld id="{EF84DCDA-A306-43FB-AFEC-732B3C9E754B}" type="datetimeFigureOut">
              <a:rPr lang="en-US" smtClean="0"/>
              <a:t>2021-11-20</a:t>
            </a:fld>
            <a:endParaRPr lang="en-US"/>
          </a:p>
        </p:txBody>
      </p:sp>
      <p:sp>
        <p:nvSpPr>
          <p:cNvPr id="5" name="Footer Placeholder 4">
            <a:extLst>
              <a:ext uri="{FF2B5EF4-FFF2-40B4-BE49-F238E27FC236}">
                <a16:creationId xmlns:a16="http://schemas.microsoft.com/office/drawing/2014/main" id="{9238C81C-945C-4FE9-8B4B-B7B22898AA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386B8A-0E1B-4A33-8329-15D1087D79BC}"/>
              </a:ext>
            </a:extLst>
          </p:cNvPr>
          <p:cNvSpPr>
            <a:spLocks noGrp="1"/>
          </p:cNvSpPr>
          <p:nvPr>
            <p:ph type="sldNum" sz="quarter" idx="12"/>
          </p:nvPr>
        </p:nvSpPr>
        <p:spPr/>
        <p:txBody>
          <a:bodyPr/>
          <a:lstStyle/>
          <a:p>
            <a:fld id="{A00775D2-D537-47BD-BA32-82CD47A4DD50}" type="slidenum">
              <a:rPr lang="en-US" smtClean="0"/>
              <a:t>‹#›</a:t>
            </a:fld>
            <a:endParaRPr lang="en-US"/>
          </a:p>
        </p:txBody>
      </p:sp>
    </p:spTree>
    <p:extLst>
      <p:ext uri="{BB962C8B-B14F-4D97-AF65-F5344CB8AC3E}">
        <p14:creationId xmlns:p14="http://schemas.microsoft.com/office/powerpoint/2010/main" val="3094054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7C22-FFBC-4A8B-B343-CC02728E31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104948-C7D6-4630-AC26-D7F3BE898B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B296C4-4534-46BC-86E6-8493C52A69C2}"/>
              </a:ext>
            </a:extLst>
          </p:cNvPr>
          <p:cNvSpPr>
            <a:spLocks noGrp="1"/>
          </p:cNvSpPr>
          <p:nvPr>
            <p:ph type="dt" sz="half" idx="10"/>
          </p:nvPr>
        </p:nvSpPr>
        <p:spPr/>
        <p:txBody>
          <a:bodyPr/>
          <a:lstStyle/>
          <a:p>
            <a:fld id="{EF84DCDA-A306-43FB-AFEC-732B3C9E754B}" type="datetimeFigureOut">
              <a:rPr lang="en-US" smtClean="0"/>
              <a:t>2021-11-20</a:t>
            </a:fld>
            <a:endParaRPr lang="en-US"/>
          </a:p>
        </p:txBody>
      </p:sp>
      <p:sp>
        <p:nvSpPr>
          <p:cNvPr id="5" name="Footer Placeholder 4">
            <a:extLst>
              <a:ext uri="{FF2B5EF4-FFF2-40B4-BE49-F238E27FC236}">
                <a16:creationId xmlns:a16="http://schemas.microsoft.com/office/drawing/2014/main" id="{3D425FD5-22AD-40EC-B2AE-837AD8C6DD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85CB3A-C8B0-4FA7-B0F3-340A34188CFA}"/>
              </a:ext>
            </a:extLst>
          </p:cNvPr>
          <p:cNvSpPr>
            <a:spLocks noGrp="1"/>
          </p:cNvSpPr>
          <p:nvPr>
            <p:ph type="sldNum" sz="quarter" idx="12"/>
          </p:nvPr>
        </p:nvSpPr>
        <p:spPr/>
        <p:txBody>
          <a:bodyPr/>
          <a:lstStyle/>
          <a:p>
            <a:fld id="{A00775D2-D537-47BD-BA32-82CD47A4DD50}" type="slidenum">
              <a:rPr lang="en-US" smtClean="0"/>
              <a:t>‹#›</a:t>
            </a:fld>
            <a:endParaRPr lang="en-US"/>
          </a:p>
        </p:txBody>
      </p:sp>
    </p:spTree>
    <p:extLst>
      <p:ext uri="{BB962C8B-B14F-4D97-AF65-F5344CB8AC3E}">
        <p14:creationId xmlns:p14="http://schemas.microsoft.com/office/powerpoint/2010/main" val="2394656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167276-1507-452F-82ED-FED204EB5A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558B15-33C7-47B1-9518-AA0215DFFE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DACA-7E1D-4118-ACD7-AADBC120CD75}"/>
              </a:ext>
            </a:extLst>
          </p:cNvPr>
          <p:cNvSpPr>
            <a:spLocks noGrp="1"/>
          </p:cNvSpPr>
          <p:nvPr>
            <p:ph type="dt" sz="half" idx="10"/>
          </p:nvPr>
        </p:nvSpPr>
        <p:spPr/>
        <p:txBody>
          <a:bodyPr/>
          <a:lstStyle/>
          <a:p>
            <a:fld id="{EF84DCDA-A306-43FB-AFEC-732B3C9E754B}" type="datetimeFigureOut">
              <a:rPr lang="en-US" smtClean="0"/>
              <a:t>2021-11-20</a:t>
            </a:fld>
            <a:endParaRPr lang="en-US"/>
          </a:p>
        </p:txBody>
      </p:sp>
      <p:sp>
        <p:nvSpPr>
          <p:cNvPr id="5" name="Footer Placeholder 4">
            <a:extLst>
              <a:ext uri="{FF2B5EF4-FFF2-40B4-BE49-F238E27FC236}">
                <a16:creationId xmlns:a16="http://schemas.microsoft.com/office/drawing/2014/main" id="{2174D8C8-1D11-40C4-8809-79B3F71075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37A4DA-B37D-4437-A787-1F08A3A4973C}"/>
              </a:ext>
            </a:extLst>
          </p:cNvPr>
          <p:cNvSpPr>
            <a:spLocks noGrp="1"/>
          </p:cNvSpPr>
          <p:nvPr>
            <p:ph type="sldNum" sz="quarter" idx="12"/>
          </p:nvPr>
        </p:nvSpPr>
        <p:spPr/>
        <p:txBody>
          <a:bodyPr/>
          <a:lstStyle/>
          <a:p>
            <a:fld id="{A00775D2-D537-47BD-BA32-82CD47A4DD50}" type="slidenum">
              <a:rPr lang="en-US" smtClean="0"/>
              <a:t>‹#›</a:t>
            </a:fld>
            <a:endParaRPr lang="en-US"/>
          </a:p>
        </p:txBody>
      </p:sp>
    </p:spTree>
    <p:extLst>
      <p:ext uri="{BB962C8B-B14F-4D97-AF65-F5344CB8AC3E}">
        <p14:creationId xmlns:p14="http://schemas.microsoft.com/office/powerpoint/2010/main" val="3876499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42EB9-6501-4FEB-BFF6-BB0E7545E5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AAD531-8A77-4A6C-969D-42943BCEA8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8459D5-9A83-4A3A-A952-D50E2ACF9DEB}"/>
              </a:ext>
            </a:extLst>
          </p:cNvPr>
          <p:cNvSpPr>
            <a:spLocks noGrp="1"/>
          </p:cNvSpPr>
          <p:nvPr>
            <p:ph type="dt" sz="half" idx="10"/>
          </p:nvPr>
        </p:nvSpPr>
        <p:spPr/>
        <p:txBody>
          <a:bodyPr/>
          <a:lstStyle/>
          <a:p>
            <a:fld id="{EF84DCDA-A306-43FB-AFEC-732B3C9E754B}" type="datetimeFigureOut">
              <a:rPr lang="en-US" smtClean="0"/>
              <a:t>2021-11-20</a:t>
            </a:fld>
            <a:endParaRPr lang="en-US"/>
          </a:p>
        </p:txBody>
      </p:sp>
      <p:sp>
        <p:nvSpPr>
          <p:cNvPr id="5" name="Footer Placeholder 4">
            <a:extLst>
              <a:ext uri="{FF2B5EF4-FFF2-40B4-BE49-F238E27FC236}">
                <a16:creationId xmlns:a16="http://schemas.microsoft.com/office/drawing/2014/main" id="{C644AAEA-9773-44C0-B996-19278BDE6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25F737-BF15-4983-ADAF-C9CA63B1150B}"/>
              </a:ext>
            </a:extLst>
          </p:cNvPr>
          <p:cNvSpPr>
            <a:spLocks noGrp="1"/>
          </p:cNvSpPr>
          <p:nvPr>
            <p:ph type="sldNum" sz="quarter" idx="12"/>
          </p:nvPr>
        </p:nvSpPr>
        <p:spPr/>
        <p:txBody>
          <a:bodyPr/>
          <a:lstStyle/>
          <a:p>
            <a:fld id="{A00775D2-D537-47BD-BA32-82CD47A4DD50}" type="slidenum">
              <a:rPr lang="en-US" smtClean="0"/>
              <a:t>‹#›</a:t>
            </a:fld>
            <a:endParaRPr lang="en-US"/>
          </a:p>
        </p:txBody>
      </p:sp>
    </p:spTree>
    <p:extLst>
      <p:ext uri="{BB962C8B-B14F-4D97-AF65-F5344CB8AC3E}">
        <p14:creationId xmlns:p14="http://schemas.microsoft.com/office/powerpoint/2010/main" val="210079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BFC56-98E6-4FB1-AC68-5A067C90B2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488779-AD18-42FC-A496-D4697DB662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6C47AB-5E17-4E45-9A8C-B600D58D7423}"/>
              </a:ext>
            </a:extLst>
          </p:cNvPr>
          <p:cNvSpPr>
            <a:spLocks noGrp="1"/>
          </p:cNvSpPr>
          <p:nvPr>
            <p:ph type="dt" sz="half" idx="10"/>
          </p:nvPr>
        </p:nvSpPr>
        <p:spPr/>
        <p:txBody>
          <a:bodyPr/>
          <a:lstStyle/>
          <a:p>
            <a:fld id="{EF84DCDA-A306-43FB-AFEC-732B3C9E754B}" type="datetimeFigureOut">
              <a:rPr lang="en-US" smtClean="0"/>
              <a:t>2021-11-20</a:t>
            </a:fld>
            <a:endParaRPr lang="en-US"/>
          </a:p>
        </p:txBody>
      </p:sp>
      <p:sp>
        <p:nvSpPr>
          <p:cNvPr id="5" name="Footer Placeholder 4">
            <a:extLst>
              <a:ext uri="{FF2B5EF4-FFF2-40B4-BE49-F238E27FC236}">
                <a16:creationId xmlns:a16="http://schemas.microsoft.com/office/drawing/2014/main" id="{8B50E904-7BA5-471F-910E-1963FA1D17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4A7416-DBF2-4D8E-B394-DDB9B034AA1A}"/>
              </a:ext>
            </a:extLst>
          </p:cNvPr>
          <p:cNvSpPr>
            <a:spLocks noGrp="1"/>
          </p:cNvSpPr>
          <p:nvPr>
            <p:ph type="sldNum" sz="quarter" idx="12"/>
          </p:nvPr>
        </p:nvSpPr>
        <p:spPr/>
        <p:txBody>
          <a:bodyPr/>
          <a:lstStyle/>
          <a:p>
            <a:fld id="{A00775D2-D537-47BD-BA32-82CD47A4DD50}" type="slidenum">
              <a:rPr lang="en-US" smtClean="0"/>
              <a:t>‹#›</a:t>
            </a:fld>
            <a:endParaRPr lang="en-US"/>
          </a:p>
        </p:txBody>
      </p:sp>
    </p:spTree>
    <p:extLst>
      <p:ext uri="{BB962C8B-B14F-4D97-AF65-F5344CB8AC3E}">
        <p14:creationId xmlns:p14="http://schemas.microsoft.com/office/powerpoint/2010/main" val="857118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34F38-93F7-40A7-B15F-12AE618CAF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B0C4DB-C0ED-454B-A082-2383DD12C1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BD4668-E263-4CA0-9BAD-5668724BE2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F2342E-C474-46C4-9FDA-2D993A1896A9}"/>
              </a:ext>
            </a:extLst>
          </p:cNvPr>
          <p:cNvSpPr>
            <a:spLocks noGrp="1"/>
          </p:cNvSpPr>
          <p:nvPr>
            <p:ph type="dt" sz="half" idx="10"/>
          </p:nvPr>
        </p:nvSpPr>
        <p:spPr/>
        <p:txBody>
          <a:bodyPr/>
          <a:lstStyle/>
          <a:p>
            <a:fld id="{EF84DCDA-A306-43FB-AFEC-732B3C9E754B}" type="datetimeFigureOut">
              <a:rPr lang="en-US" smtClean="0"/>
              <a:t>2021-11-20</a:t>
            </a:fld>
            <a:endParaRPr lang="en-US"/>
          </a:p>
        </p:txBody>
      </p:sp>
      <p:sp>
        <p:nvSpPr>
          <p:cNvPr id="6" name="Footer Placeholder 5">
            <a:extLst>
              <a:ext uri="{FF2B5EF4-FFF2-40B4-BE49-F238E27FC236}">
                <a16:creationId xmlns:a16="http://schemas.microsoft.com/office/drawing/2014/main" id="{A7CC00BF-92AE-4E06-BB71-1F6EB8FBE0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A10415-5A1E-4A6B-BF3C-2966F5DD903E}"/>
              </a:ext>
            </a:extLst>
          </p:cNvPr>
          <p:cNvSpPr>
            <a:spLocks noGrp="1"/>
          </p:cNvSpPr>
          <p:nvPr>
            <p:ph type="sldNum" sz="quarter" idx="12"/>
          </p:nvPr>
        </p:nvSpPr>
        <p:spPr/>
        <p:txBody>
          <a:bodyPr/>
          <a:lstStyle/>
          <a:p>
            <a:fld id="{A00775D2-D537-47BD-BA32-82CD47A4DD50}" type="slidenum">
              <a:rPr lang="en-US" smtClean="0"/>
              <a:t>‹#›</a:t>
            </a:fld>
            <a:endParaRPr lang="en-US"/>
          </a:p>
        </p:txBody>
      </p:sp>
    </p:spTree>
    <p:extLst>
      <p:ext uri="{BB962C8B-B14F-4D97-AF65-F5344CB8AC3E}">
        <p14:creationId xmlns:p14="http://schemas.microsoft.com/office/powerpoint/2010/main" val="3119735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ADB47-1681-48B9-9539-36008E1540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A5A4FD-699B-4051-B169-A2DA84358F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535547-DD64-4A73-B67A-B11CA928A2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54935A-83B5-490D-8126-9D9D05C58B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73AB3F-2BAC-4806-ABB5-E72EDECEE1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6DD2A0-E169-4037-A1CE-1CDD22B18863}"/>
              </a:ext>
            </a:extLst>
          </p:cNvPr>
          <p:cNvSpPr>
            <a:spLocks noGrp="1"/>
          </p:cNvSpPr>
          <p:nvPr>
            <p:ph type="dt" sz="half" idx="10"/>
          </p:nvPr>
        </p:nvSpPr>
        <p:spPr/>
        <p:txBody>
          <a:bodyPr/>
          <a:lstStyle/>
          <a:p>
            <a:fld id="{EF84DCDA-A306-43FB-AFEC-732B3C9E754B}" type="datetimeFigureOut">
              <a:rPr lang="en-US" smtClean="0"/>
              <a:t>2021-11-20</a:t>
            </a:fld>
            <a:endParaRPr lang="en-US"/>
          </a:p>
        </p:txBody>
      </p:sp>
      <p:sp>
        <p:nvSpPr>
          <p:cNvPr id="8" name="Footer Placeholder 7">
            <a:extLst>
              <a:ext uri="{FF2B5EF4-FFF2-40B4-BE49-F238E27FC236}">
                <a16:creationId xmlns:a16="http://schemas.microsoft.com/office/drawing/2014/main" id="{DB897FFD-4459-4489-A027-E896926F7B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8AD982-7FAC-42AE-BE85-2E70C7F13A1F}"/>
              </a:ext>
            </a:extLst>
          </p:cNvPr>
          <p:cNvSpPr>
            <a:spLocks noGrp="1"/>
          </p:cNvSpPr>
          <p:nvPr>
            <p:ph type="sldNum" sz="quarter" idx="12"/>
          </p:nvPr>
        </p:nvSpPr>
        <p:spPr/>
        <p:txBody>
          <a:bodyPr/>
          <a:lstStyle/>
          <a:p>
            <a:fld id="{A00775D2-D537-47BD-BA32-82CD47A4DD50}" type="slidenum">
              <a:rPr lang="en-US" smtClean="0"/>
              <a:t>‹#›</a:t>
            </a:fld>
            <a:endParaRPr lang="en-US"/>
          </a:p>
        </p:txBody>
      </p:sp>
    </p:spTree>
    <p:extLst>
      <p:ext uri="{BB962C8B-B14F-4D97-AF65-F5344CB8AC3E}">
        <p14:creationId xmlns:p14="http://schemas.microsoft.com/office/powerpoint/2010/main" val="3635367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6812C-A3C3-4008-84B0-D274197E83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F43F70-06F9-4BCF-9E57-0199F67AAC88}"/>
              </a:ext>
            </a:extLst>
          </p:cNvPr>
          <p:cNvSpPr>
            <a:spLocks noGrp="1"/>
          </p:cNvSpPr>
          <p:nvPr>
            <p:ph type="dt" sz="half" idx="10"/>
          </p:nvPr>
        </p:nvSpPr>
        <p:spPr/>
        <p:txBody>
          <a:bodyPr/>
          <a:lstStyle/>
          <a:p>
            <a:fld id="{EF84DCDA-A306-43FB-AFEC-732B3C9E754B}" type="datetimeFigureOut">
              <a:rPr lang="en-US" smtClean="0"/>
              <a:t>2021-11-20</a:t>
            </a:fld>
            <a:endParaRPr lang="en-US"/>
          </a:p>
        </p:txBody>
      </p:sp>
      <p:sp>
        <p:nvSpPr>
          <p:cNvPr id="4" name="Footer Placeholder 3">
            <a:extLst>
              <a:ext uri="{FF2B5EF4-FFF2-40B4-BE49-F238E27FC236}">
                <a16:creationId xmlns:a16="http://schemas.microsoft.com/office/drawing/2014/main" id="{63F29AA5-4285-4519-A4B9-B201E5F21B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19DC24-E877-4B1E-A8C2-F3A6006A80C3}"/>
              </a:ext>
            </a:extLst>
          </p:cNvPr>
          <p:cNvSpPr>
            <a:spLocks noGrp="1"/>
          </p:cNvSpPr>
          <p:nvPr>
            <p:ph type="sldNum" sz="quarter" idx="12"/>
          </p:nvPr>
        </p:nvSpPr>
        <p:spPr/>
        <p:txBody>
          <a:bodyPr/>
          <a:lstStyle/>
          <a:p>
            <a:fld id="{A00775D2-D537-47BD-BA32-82CD47A4DD50}" type="slidenum">
              <a:rPr lang="en-US" smtClean="0"/>
              <a:t>‹#›</a:t>
            </a:fld>
            <a:endParaRPr lang="en-US"/>
          </a:p>
        </p:txBody>
      </p:sp>
    </p:spTree>
    <p:extLst>
      <p:ext uri="{BB962C8B-B14F-4D97-AF65-F5344CB8AC3E}">
        <p14:creationId xmlns:p14="http://schemas.microsoft.com/office/powerpoint/2010/main" val="1252959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D887B5-7866-4671-9BF0-A5E795CCB17D}"/>
              </a:ext>
            </a:extLst>
          </p:cNvPr>
          <p:cNvSpPr>
            <a:spLocks noGrp="1"/>
          </p:cNvSpPr>
          <p:nvPr>
            <p:ph type="dt" sz="half" idx="10"/>
          </p:nvPr>
        </p:nvSpPr>
        <p:spPr/>
        <p:txBody>
          <a:bodyPr/>
          <a:lstStyle/>
          <a:p>
            <a:fld id="{EF84DCDA-A306-43FB-AFEC-732B3C9E754B}" type="datetimeFigureOut">
              <a:rPr lang="en-US" smtClean="0"/>
              <a:t>2021-11-20</a:t>
            </a:fld>
            <a:endParaRPr lang="en-US"/>
          </a:p>
        </p:txBody>
      </p:sp>
      <p:sp>
        <p:nvSpPr>
          <p:cNvPr id="3" name="Footer Placeholder 2">
            <a:extLst>
              <a:ext uri="{FF2B5EF4-FFF2-40B4-BE49-F238E27FC236}">
                <a16:creationId xmlns:a16="http://schemas.microsoft.com/office/drawing/2014/main" id="{8578F9E8-B569-4219-8151-48B829224F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74F5E1-41E6-47E7-AED6-B08C4293DF49}"/>
              </a:ext>
            </a:extLst>
          </p:cNvPr>
          <p:cNvSpPr>
            <a:spLocks noGrp="1"/>
          </p:cNvSpPr>
          <p:nvPr>
            <p:ph type="sldNum" sz="quarter" idx="12"/>
          </p:nvPr>
        </p:nvSpPr>
        <p:spPr/>
        <p:txBody>
          <a:bodyPr/>
          <a:lstStyle/>
          <a:p>
            <a:fld id="{A00775D2-D537-47BD-BA32-82CD47A4DD50}" type="slidenum">
              <a:rPr lang="en-US" smtClean="0"/>
              <a:t>‹#›</a:t>
            </a:fld>
            <a:endParaRPr lang="en-US"/>
          </a:p>
        </p:txBody>
      </p:sp>
    </p:spTree>
    <p:extLst>
      <p:ext uri="{BB962C8B-B14F-4D97-AF65-F5344CB8AC3E}">
        <p14:creationId xmlns:p14="http://schemas.microsoft.com/office/powerpoint/2010/main" val="528823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8BFBF-1163-41E3-8EA3-192512911B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4E822B-33ED-4B1F-94A6-FF90117AF6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99B0CA-2B25-42A4-86B8-BE62D66EE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7D1E91-0A57-4E2E-B456-5ECF049B870F}"/>
              </a:ext>
            </a:extLst>
          </p:cNvPr>
          <p:cNvSpPr>
            <a:spLocks noGrp="1"/>
          </p:cNvSpPr>
          <p:nvPr>
            <p:ph type="dt" sz="half" idx="10"/>
          </p:nvPr>
        </p:nvSpPr>
        <p:spPr/>
        <p:txBody>
          <a:bodyPr/>
          <a:lstStyle/>
          <a:p>
            <a:fld id="{EF84DCDA-A306-43FB-AFEC-732B3C9E754B}" type="datetimeFigureOut">
              <a:rPr lang="en-US" smtClean="0"/>
              <a:t>2021-11-20</a:t>
            </a:fld>
            <a:endParaRPr lang="en-US"/>
          </a:p>
        </p:txBody>
      </p:sp>
      <p:sp>
        <p:nvSpPr>
          <p:cNvPr id="6" name="Footer Placeholder 5">
            <a:extLst>
              <a:ext uri="{FF2B5EF4-FFF2-40B4-BE49-F238E27FC236}">
                <a16:creationId xmlns:a16="http://schemas.microsoft.com/office/drawing/2014/main" id="{A159CFC1-159C-456D-BF73-1A43AD9919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8AAFAA-DE10-420F-ABDE-CF22D80E98F9}"/>
              </a:ext>
            </a:extLst>
          </p:cNvPr>
          <p:cNvSpPr>
            <a:spLocks noGrp="1"/>
          </p:cNvSpPr>
          <p:nvPr>
            <p:ph type="sldNum" sz="quarter" idx="12"/>
          </p:nvPr>
        </p:nvSpPr>
        <p:spPr/>
        <p:txBody>
          <a:bodyPr/>
          <a:lstStyle/>
          <a:p>
            <a:fld id="{A00775D2-D537-47BD-BA32-82CD47A4DD50}" type="slidenum">
              <a:rPr lang="en-US" smtClean="0"/>
              <a:t>‹#›</a:t>
            </a:fld>
            <a:endParaRPr lang="en-US"/>
          </a:p>
        </p:txBody>
      </p:sp>
    </p:spTree>
    <p:extLst>
      <p:ext uri="{BB962C8B-B14F-4D97-AF65-F5344CB8AC3E}">
        <p14:creationId xmlns:p14="http://schemas.microsoft.com/office/powerpoint/2010/main" val="2685967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642A-75F7-4795-BE47-12AA4C6B1E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2C5472-590B-49EC-BC84-4C70F78215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E3D391-EA8F-4D6C-85FB-7DCCA30C2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66259D-60ED-4AF1-A945-CE24008B8755}"/>
              </a:ext>
            </a:extLst>
          </p:cNvPr>
          <p:cNvSpPr>
            <a:spLocks noGrp="1"/>
          </p:cNvSpPr>
          <p:nvPr>
            <p:ph type="dt" sz="half" idx="10"/>
          </p:nvPr>
        </p:nvSpPr>
        <p:spPr/>
        <p:txBody>
          <a:bodyPr/>
          <a:lstStyle/>
          <a:p>
            <a:fld id="{EF84DCDA-A306-43FB-AFEC-732B3C9E754B}" type="datetimeFigureOut">
              <a:rPr lang="en-US" smtClean="0"/>
              <a:t>2021-11-20</a:t>
            </a:fld>
            <a:endParaRPr lang="en-US"/>
          </a:p>
        </p:txBody>
      </p:sp>
      <p:sp>
        <p:nvSpPr>
          <p:cNvPr id="6" name="Footer Placeholder 5">
            <a:extLst>
              <a:ext uri="{FF2B5EF4-FFF2-40B4-BE49-F238E27FC236}">
                <a16:creationId xmlns:a16="http://schemas.microsoft.com/office/drawing/2014/main" id="{B626459F-39B9-4018-B6D5-E21EA023E4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4D392C-49B6-46E0-9271-DC62D4CE60E2}"/>
              </a:ext>
            </a:extLst>
          </p:cNvPr>
          <p:cNvSpPr>
            <a:spLocks noGrp="1"/>
          </p:cNvSpPr>
          <p:nvPr>
            <p:ph type="sldNum" sz="quarter" idx="12"/>
          </p:nvPr>
        </p:nvSpPr>
        <p:spPr/>
        <p:txBody>
          <a:bodyPr/>
          <a:lstStyle/>
          <a:p>
            <a:fld id="{A00775D2-D537-47BD-BA32-82CD47A4DD50}" type="slidenum">
              <a:rPr lang="en-US" smtClean="0"/>
              <a:t>‹#›</a:t>
            </a:fld>
            <a:endParaRPr lang="en-US"/>
          </a:p>
        </p:txBody>
      </p:sp>
    </p:spTree>
    <p:extLst>
      <p:ext uri="{BB962C8B-B14F-4D97-AF65-F5344CB8AC3E}">
        <p14:creationId xmlns:p14="http://schemas.microsoft.com/office/powerpoint/2010/main" val="3537999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1656A6-DBD4-43B6-9C41-60D7290EA3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1459E6-DBA1-4929-93CE-39545FB91C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E9DA85-195F-4BFC-9B85-A00BF173EF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84DCDA-A306-43FB-AFEC-732B3C9E754B}" type="datetimeFigureOut">
              <a:rPr lang="en-US" smtClean="0"/>
              <a:t>2021-11-20</a:t>
            </a:fld>
            <a:endParaRPr lang="en-US"/>
          </a:p>
        </p:txBody>
      </p:sp>
      <p:sp>
        <p:nvSpPr>
          <p:cNvPr id="5" name="Footer Placeholder 4">
            <a:extLst>
              <a:ext uri="{FF2B5EF4-FFF2-40B4-BE49-F238E27FC236}">
                <a16:creationId xmlns:a16="http://schemas.microsoft.com/office/drawing/2014/main" id="{2C2F1CBC-9D6E-4DD0-87CA-0547DD3025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C9D199-FBF1-4329-92D1-D6D18C407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0775D2-D537-47BD-BA32-82CD47A4DD50}" type="slidenum">
              <a:rPr lang="en-US" smtClean="0"/>
              <a:t>‹#›</a:t>
            </a:fld>
            <a:endParaRPr lang="en-US"/>
          </a:p>
        </p:txBody>
      </p:sp>
    </p:spTree>
    <p:extLst>
      <p:ext uri="{BB962C8B-B14F-4D97-AF65-F5344CB8AC3E}">
        <p14:creationId xmlns:p14="http://schemas.microsoft.com/office/powerpoint/2010/main" val="87360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A4D82-DCD5-4380-AA80-F095905EDD01}"/>
              </a:ext>
            </a:extLst>
          </p:cNvPr>
          <p:cNvSpPr>
            <a:spLocks noGrp="1"/>
          </p:cNvSpPr>
          <p:nvPr>
            <p:ph type="ctrTitle"/>
          </p:nvPr>
        </p:nvSpPr>
        <p:spPr/>
        <p:txBody>
          <a:bodyPr/>
          <a:lstStyle/>
          <a:p>
            <a:r>
              <a:rPr lang="en-US" dirty="0">
                <a:latin typeface="Cambria" panose="02040503050406030204" pitchFamily="18" charset="0"/>
                <a:ea typeface="Cambria" panose="02040503050406030204" pitchFamily="18" charset="0"/>
              </a:rPr>
              <a:t>EE 476 </a:t>
            </a:r>
            <a:br>
              <a:rPr lang="en-US"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Layout Class Convention</a:t>
            </a:r>
          </a:p>
        </p:txBody>
      </p:sp>
      <p:sp>
        <p:nvSpPr>
          <p:cNvPr id="3" name="Subtitle 2">
            <a:extLst>
              <a:ext uri="{FF2B5EF4-FFF2-40B4-BE49-F238E27FC236}">
                <a16:creationId xmlns:a16="http://schemas.microsoft.com/office/drawing/2014/main" id="{F7E04F01-8E7D-4F00-823B-275D9F9B96FA}"/>
              </a:ext>
            </a:extLst>
          </p:cNvPr>
          <p:cNvSpPr>
            <a:spLocks noGrp="1"/>
          </p:cNvSpPr>
          <p:nvPr>
            <p:ph type="subTitle" idx="1"/>
          </p:nvPr>
        </p:nvSpPr>
        <p:spPr/>
        <p:txBody>
          <a:bodyPr/>
          <a:lstStyle/>
          <a:p>
            <a:r>
              <a:rPr lang="en-US" dirty="0">
                <a:latin typeface="Cambria" panose="02040503050406030204" pitchFamily="18" charset="0"/>
                <a:ea typeface="Cambria" panose="02040503050406030204" pitchFamily="18" charset="0"/>
              </a:rPr>
              <a:t>Ryan J Wang</a:t>
            </a:r>
          </a:p>
        </p:txBody>
      </p:sp>
    </p:spTree>
    <p:extLst>
      <p:ext uri="{BB962C8B-B14F-4D97-AF65-F5344CB8AC3E}">
        <p14:creationId xmlns:p14="http://schemas.microsoft.com/office/powerpoint/2010/main" val="3484731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CA5F7-62D7-4815-BCAE-3EC06F7F9E42}"/>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PR boundary</a:t>
            </a:r>
          </a:p>
        </p:txBody>
      </p:sp>
      <p:sp>
        <p:nvSpPr>
          <p:cNvPr id="3" name="Content Placeholder 2">
            <a:extLst>
              <a:ext uri="{FF2B5EF4-FFF2-40B4-BE49-F238E27FC236}">
                <a16:creationId xmlns:a16="http://schemas.microsoft.com/office/drawing/2014/main" id="{599D5C42-90C0-45D1-A602-C53F6DE43B7D}"/>
              </a:ext>
            </a:extLst>
          </p:cNvPr>
          <p:cNvSpPr>
            <a:spLocks noGrp="1"/>
          </p:cNvSpPr>
          <p:nvPr>
            <p:ph idx="1"/>
          </p:nvPr>
        </p:nvSpPr>
        <p:spPr>
          <a:xfrm>
            <a:off x="838201" y="1825625"/>
            <a:ext cx="4792342" cy="4351338"/>
          </a:xfrm>
        </p:spPr>
        <p:txBody>
          <a:bodyPr/>
          <a:lstStyle/>
          <a:p>
            <a:r>
              <a:rPr lang="en-US" dirty="0">
                <a:latin typeface="Cambria" panose="02040503050406030204" pitchFamily="18" charset="0"/>
                <a:ea typeface="Cambria" panose="02040503050406030204" pitchFamily="18" charset="0"/>
              </a:rPr>
              <a:t>The P&amp;R boundary defines edge of your design.,</a:t>
            </a:r>
          </a:p>
          <a:p>
            <a:r>
              <a:rPr lang="en-US" dirty="0">
                <a:latin typeface="Cambria" panose="02040503050406030204" pitchFamily="18" charset="0"/>
                <a:ea typeface="Cambria" panose="02040503050406030204" pitchFamily="18" charset="0"/>
              </a:rPr>
              <a:t>It should be drawn such that by abutting the PR boundaries of multiple cells, you get a resulting design which is DRC clean and meeting the class convention. </a:t>
            </a:r>
          </a:p>
          <a:p>
            <a:endParaRPr lang="en-US"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92847C2D-947C-41CF-B91B-A7021B8395C7}"/>
              </a:ext>
            </a:extLst>
          </p:cNvPr>
          <p:cNvPicPr>
            <a:picLocks noChangeAspect="1"/>
          </p:cNvPicPr>
          <p:nvPr/>
        </p:nvPicPr>
        <p:blipFill>
          <a:blip r:embed="rId2"/>
          <a:stretch>
            <a:fillRect/>
          </a:stretch>
        </p:blipFill>
        <p:spPr>
          <a:xfrm>
            <a:off x="5790866" y="1690688"/>
            <a:ext cx="2436724" cy="3193058"/>
          </a:xfrm>
          <a:prstGeom prst="rect">
            <a:avLst/>
          </a:prstGeom>
        </p:spPr>
      </p:pic>
      <p:pic>
        <p:nvPicPr>
          <p:cNvPr id="7" name="Picture 6">
            <a:extLst>
              <a:ext uri="{FF2B5EF4-FFF2-40B4-BE49-F238E27FC236}">
                <a16:creationId xmlns:a16="http://schemas.microsoft.com/office/drawing/2014/main" id="{D4ABC4B7-9C71-4468-9478-BA6D2EF2D45F}"/>
              </a:ext>
            </a:extLst>
          </p:cNvPr>
          <p:cNvPicPr>
            <a:picLocks noChangeAspect="1"/>
          </p:cNvPicPr>
          <p:nvPr/>
        </p:nvPicPr>
        <p:blipFill>
          <a:blip r:embed="rId3"/>
          <a:stretch>
            <a:fillRect/>
          </a:stretch>
        </p:blipFill>
        <p:spPr>
          <a:xfrm>
            <a:off x="8523044" y="1690688"/>
            <a:ext cx="2278587" cy="3219605"/>
          </a:xfrm>
          <a:prstGeom prst="rect">
            <a:avLst/>
          </a:prstGeom>
        </p:spPr>
      </p:pic>
      <p:sp>
        <p:nvSpPr>
          <p:cNvPr id="8" name="TextBox 7">
            <a:extLst>
              <a:ext uri="{FF2B5EF4-FFF2-40B4-BE49-F238E27FC236}">
                <a16:creationId xmlns:a16="http://schemas.microsoft.com/office/drawing/2014/main" id="{6AF35B52-1E3A-478C-8E1C-C2544B3F50A2}"/>
              </a:ext>
            </a:extLst>
          </p:cNvPr>
          <p:cNvSpPr txBox="1"/>
          <p:nvPr/>
        </p:nvSpPr>
        <p:spPr>
          <a:xfrm>
            <a:off x="5707117" y="4910293"/>
            <a:ext cx="5094514" cy="1477328"/>
          </a:xfrm>
          <a:prstGeom prst="rect">
            <a:avLst/>
          </a:prstGeom>
          <a:noFill/>
        </p:spPr>
        <p:txBody>
          <a:bodyPr wrap="square" rtlCol="0">
            <a:spAutoFit/>
          </a:bodyPr>
          <a:lstStyle/>
          <a:p>
            <a:r>
              <a:rPr lang="en-US" dirty="0"/>
              <a:t>Left: AN2D0 layout</a:t>
            </a:r>
          </a:p>
          <a:p>
            <a:r>
              <a:rPr lang="en-US" dirty="0"/>
              <a:t>Right: AN2D0 layout with less layers visible</a:t>
            </a:r>
          </a:p>
          <a:p>
            <a:r>
              <a:rPr lang="en-US" dirty="0"/>
              <a:t>The PR boundary is the purple box bisecting the power rail contacts and overlapping with the x and y axis.</a:t>
            </a:r>
          </a:p>
        </p:txBody>
      </p:sp>
    </p:spTree>
    <p:extLst>
      <p:ext uri="{BB962C8B-B14F-4D97-AF65-F5344CB8AC3E}">
        <p14:creationId xmlns:p14="http://schemas.microsoft.com/office/powerpoint/2010/main" val="978467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CA5F7-62D7-4815-BCAE-3EC06F7F9E42}"/>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PR boundary – abutting cells example</a:t>
            </a:r>
          </a:p>
        </p:txBody>
      </p:sp>
      <p:sp>
        <p:nvSpPr>
          <p:cNvPr id="3" name="Content Placeholder 2">
            <a:extLst>
              <a:ext uri="{FF2B5EF4-FFF2-40B4-BE49-F238E27FC236}">
                <a16:creationId xmlns:a16="http://schemas.microsoft.com/office/drawing/2014/main" id="{599D5C42-90C0-45D1-A602-C53F6DE43B7D}"/>
              </a:ext>
            </a:extLst>
          </p:cNvPr>
          <p:cNvSpPr>
            <a:spLocks noGrp="1"/>
          </p:cNvSpPr>
          <p:nvPr>
            <p:ph idx="1"/>
          </p:nvPr>
        </p:nvSpPr>
        <p:spPr>
          <a:xfrm>
            <a:off x="838201" y="1825625"/>
            <a:ext cx="9999466" cy="1274107"/>
          </a:xfrm>
        </p:spPr>
        <p:txBody>
          <a:bodyPr/>
          <a:lstStyle/>
          <a:p>
            <a:r>
              <a:rPr lang="en-US" dirty="0">
                <a:latin typeface="Cambria" panose="02040503050406030204" pitchFamily="18" charset="0"/>
                <a:ea typeface="Cambria" panose="02040503050406030204" pitchFamily="18" charset="0"/>
              </a:rPr>
              <a:t>The left and right are the same design, but in the left you can only see the PR boundary, and on the right you can see the layers revealed</a:t>
            </a:r>
          </a:p>
          <a:p>
            <a:endParaRPr lang="en-US"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E61544E4-FD3F-402C-A611-72659C326E94}"/>
              </a:ext>
            </a:extLst>
          </p:cNvPr>
          <p:cNvPicPr>
            <a:picLocks noChangeAspect="1"/>
          </p:cNvPicPr>
          <p:nvPr/>
        </p:nvPicPr>
        <p:blipFill>
          <a:blip r:embed="rId2"/>
          <a:stretch>
            <a:fillRect/>
          </a:stretch>
        </p:blipFill>
        <p:spPr>
          <a:xfrm>
            <a:off x="3969608" y="2822894"/>
            <a:ext cx="2745960" cy="3800213"/>
          </a:xfrm>
          <a:prstGeom prst="rect">
            <a:avLst/>
          </a:prstGeom>
        </p:spPr>
      </p:pic>
      <p:sp>
        <p:nvSpPr>
          <p:cNvPr id="11" name="TextBox 10">
            <a:extLst>
              <a:ext uri="{FF2B5EF4-FFF2-40B4-BE49-F238E27FC236}">
                <a16:creationId xmlns:a16="http://schemas.microsoft.com/office/drawing/2014/main" id="{6B9685BA-04F1-4DB5-9C55-0592F1D15E8B}"/>
              </a:ext>
            </a:extLst>
          </p:cNvPr>
          <p:cNvSpPr txBox="1"/>
          <p:nvPr/>
        </p:nvSpPr>
        <p:spPr>
          <a:xfrm>
            <a:off x="906011" y="3014840"/>
            <a:ext cx="2905363" cy="313932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Make note of how the middle rails perfectly overlap to create a single rail - contact spacing throughout the rails remains consistent. There are also no DRC spacing conflicts between cells. This is the benefit of a properly drawn PR boundary</a:t>
            </a:r>
          </a:p>
        </p:txBody>
      </p:sp>
      <p:pic>
        <p:nvPicPr>
          <p:cNvPr id="15" name="Picture 14">
            <a:extLst>
              <a:ext uri="{FF2B5EF4-FFF2-40B4-BE49-F238E27FC236}">
                <a16:creationId xmlns:a16="http://schemas.microsoft.com/office/drawing/2014/main" id="{2A1FE9D6-C714-4ABC-833C-294BF34AC630}"/>
              </a:ext>
            </a:extLst>
          </p:cNvPr>
          <p:cNvPicPr>
            <a:picLocks noChangeAspect="1"/>
          </p:cNvPicPr>
          <p:nvPr/>
        </p:nvPicPr>
        <p:blipFill>
          <a:blip r:embed="rId3"/>
          <a:stretch>
            <a:fillRect/>
          </a:stretch>
        </p:blipFill>
        <p:spPr>
          <a:xfrm>
            <a:off x="7016172" y="2822893"/>
            <a:ext cx="2745960" cy="3806843"/>
          </a:xfrm>
          <a:prstGeom prst="rect">
            <a:avLst/>
          </a:prstGeom>
        </p:spPr>
      </p:pic>
    </p:spTree>
    <p:extLst>
      <p:ext uri="{BB962C8B-B14F-4D97-AF65-F5344CB8AC3E}">
        <p14:creationId xmlns:p14="http://schemas.microsoft.com/office/powerpoint/2010/main" val="2111879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CA5F7-62D7-4815-BCAE-3EC06F7F9E42}"/>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Class Conventions – big picture</a:t>
            </a:r>
          </a:p>
        </p:txBody>
      </p:sp>
      <p:sp>
        <p:nvSpPr>
          <p:cNvPr id="3" name="Content Placeholder 2">
            <a:extLst>
              <a:ext uri="{FF2B5EF4-FFF2-40B4-BE49-F238E27FC236}">
                <a16:creationId xmlns:a16="http://schemas.microsoft.com/office/drawing/2014/main" id="{599D5C42-90C0-45D1-A602-C53F6DE43B7D}"/>
              </a:ext>
            </a:extLst>
          </p:cNvPr>
          <p:cNvSpPr>
            <a:spLocks noGrp="1"/>
          </p:cNvSpPr>
          <p:nvPr>
            <p:ph idx="1"/>
          </p:nvPr>
        </p:nvSpPr>
        <p:spPr>
          <a:xfrm>
            <a:off x="838201" y="1825625"/>
            <a:ext cx="9999466" cy="4105392"/>
          </a:xfrm>
        </p:spPr>
        <p:txBody>
          <a:bodyPr>
            <a:normAutofit/>
          </a:bodyPr>
          <a:lstStyle/>
          <a:p>
            <a:r>
              <a:rPr lang="en-US" dirty="0">
                <a:latin typeface="Cambria" panose="02040503050406030204" pitchFamily="18" charset="0"/>
                <a:ea typeface="Cambria" panose="02040503050406030204" pitchFamily="18" charset="0"/>
              </a:rPr>
              <a:t>The result of following class conventions about power rails, metal grid, and PR boundaries enables us to create designs which can easily be used as building blocks for larger designs with minimal modification, just as the standard cells can be used by us to build our designs.</a:t>
            </a:r>
          </a:p>
          <a:p>
            <a:r>
              <a:rPr lang="en-US" dirty="0">
                <a:latin typeface="Cambria" panose="02040503050406030204" pitchFamily="18" charset="0"/>
                <a:ea typeface="Cambria" panose="02040503050406030204" pitchFamily="18" charset="0"/>
              </a:rPr>
              <a:t>BIG PICTURE – To some extent you can consider your designs to be huge standard cells, which are themselves created out of smaller standard cells. </a:t>
            </a:r>
          </a:p>
          <a:p>
            <a:pPr lvl="1"/>
            <a:r>
              <a:rPr lang="en-US" dirty="0">
                <a:latin typeface="Cambria" panose="02040503050406030204" pitchFamily="18" charset="0"/>
                <a:ea typeface="Cambria" panose="02040503050406030204" pitchFamily="18" charset="0"/>
              </a:rPr>
              <a:t>In case you are using your own custom cells, they should follow class convention so that they have the same benefits of a standard cell. </a:t>
            </a:r>
          </a:p>
        </p:txBody>
      </p:sp>
    </p:spTree>
    <p:extLst>
      <p:ext uri="{BB962C8B-B14F-4D97-AF65-F5344CB8AC3E}">
        <p14:creationId xmlns:p14="http://schemas.microsoft.com/office/powerpoint/2010/main" val="2885035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CA5F7-62D7-4815-BCAE-3EC06F7F9E42}"/>
              </a:ext>
            </a:extLst>
          </p:cNvPr>
          <p:cNvSpPr>
            <a:spLocks noGrp="1"/>
          </p:cNvSpPr>
          <p:nvPr>
            <p:ph type="title"/>
          </p:nvPr>
        </p:nvSpPr>
        <p:spPr/>
        <p:txBody>
          <a:bodyPr>
            <a:normAutofit/>
          </a:bodyPr>
          <a:lstStyle/>
          <a:p>
            <a:r>
              <a:rPr lang="en-US" dirty="0">
                <a:latin typeface="Cambria" panose="02040503050406030204" pitchFamily="18" charset="0"/>
                <a:ea typeface="Cambria" panose="02040503050406030204" pitchFamily="18" charset="0"/>
              </a:rPr>
              <a:t>Design quality metrics</a:t>
            </a:r>
            <a:br>
              <a:rPr lang="en-US" sz="4400" dirty="0">
                <a:latin typeface="Cambria" panose="02040503050406030204" pitchFamily="18" charset="0"/>
                <a:ea typeface="Cambria" panose="02040503050406030204" pitchFamily="18" charset="0"/>
              </a:rPr>
            </a:br>
            <a:endParaRPr lang="en-US"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599D5C42-90C0-45D1-A602-C53F6DE43B7D}"/>
              </a:ext>
            </a:extLst>
          </p:cNvPr>
          <p:cNvSpPr>
            <a:spLocks noGrp="1"/>
          </p:cNvSpPr>
          <p:nvPr>
            <p:ph idx="1"/>
          </p:nvPr>
        </p:nvSpPr>
        <p:spPr>
          <a:xfrm>
            <a:off x="838200" y="1389397"/>
            <a:ext cx="10515600" cy="5103478"/>
          </a:xfrm>
        </p:spPr>
        <p:txBody>
          <a:bodyPr>
            <a:normAutofit/>
          </a:bodyPr>
          <a:lstStyle/>
          <a:p>
            <a:r>
              <a:rPr lang="en-US" sz="2800" dirty="0">
                <a:latin typeface="Cambria" panose="02040503050406030204" pitchFamily="18" charset="0"/>
                <a:ea typeface="Cambria" panose="02040503050406030204" pitchFamily="18" charset="0"/>
              </a:rPr>
              <a:t>These are metrics that may be used to evaluate the quality of your design. </a:t>
            </a:r>
          </a:p>
          <a:p>
            <a:pPr lvl="1"/>
            <a:r>
              <a:rPr lang="en-US" b="1" dirty="0">
                <a:latin typeface="Cambria" panose="02040503050406030204" pitchFamily="18" charset="0"/>
                <a:ea typeface="Cambria" panose="02040503050406030204" pitchFamily="18" charset="0"/>
              </a:rPr>
              <a:t>Area</a:t>
            </a:r>
            <a:r>
              <a:rPr lang="en-US" dirty="0">
                <a:latin typeface="Cambria" panose="02040503050406030204" pitchFamily="18" charset="0"/>
                <a:ea typeface="Cambria" panose="02040503050406030204" pitchFamily="18" charset="0"/>
              </a:rPr>
              <a:t> – smaller is better</a:t>
            </a:r>
          </a:p>
          <a:p>
            <a:pPr lvl="1"/>
            <a:r>
              <a:rPr lang="en-US" b="1" dirty="0">
                <a:latin typeface="Cambria" panose="02040503050406030204" pitchFamily="18" charset="0"/>
                <a:ea typeface="Cambria" panose="02040503050406030204" pitchFamily="18" charset="0"/>
              </a:rPr>
              <a:t>Metal length </a:t>
            </a:r>
            <a:r>
              <a:rPr lang="en-US" dirty="0">
                <a:latin typeface="Cambria" panose="02040503050406030204" pitchFamily="18" charset="0"/>
                <a:ea typeface="Cambria" panose="02040503050406030204" pitchFamily="18" charset="0"/>
              </a:rPr>
              <a:t>– less/shorter metal connections is better.</a:t>
            </a:r>
          </a:p>
          <a:p>
            <a:pPr lvl="1"/>
            <a:r>
              <a:rPr lang="en-US" b="1" dirty="0">
                <a:latin typeface="Cambria" panose="02040503050406030204" pitchFamily="18" charset="0"/>
                <a:ea typeface="Cambria" panose="02040503050406030204" pitchFamily="18" charset="0"/>
              </a:rPr>
              <a:t>Metal layer usage </a:t>
            </a:r>
            <a:r>
              <a:rPr lang="en-US" dirty="0">
                <a:latin typeface="Cambria" panose="02040503050406030204" pitchFamily="18" charset="0"/>
                <a:ea typeface="Cambria" panose="02040503050406030204" pitchFamily="18" charset="0"/>
              </a:rPr>
              <a:t>– use as few metal layers as possible, starting from m1 and moving up (m2, m3, m4, etc.) as you run out of tracks/routing area in lower layers. </a:t>
            </a:r>
          </a:p>
          <a:p>
            <a:pPr lvl="1"/>
            <a:r>
              <a:rPr lang="en-US" b="1" dirty="0">
                <a:latin typeface="Cambria" panose="02040503050406030204" pitchFamily="18" charset="0"/>
                <a:ea typeface="Cambria" panose="02040503050406030204" pitchFamily="18" charset="0"/>
              </a:rPr>
              <a:t>Delay</a:t>
            </a:r>
            <a:r>
              <a:rPr lang="en-US" dirty="0">
                <a:latin typeface="Cambria" panose="02040503050406030204" pitchFamily="18" charset="0"/>
                <a:ea typeface="Cambria" panose="02040503050406030204" pitchFamily="18" charset="0"/>
              </a:rPr>
              <a:t> – Lower delay (i.e. faster design) is better</a:t>
            </a:r>
          </a:p>
          <a:p>
            <a:pPr lvl="1"/>
            <a:r>
              <a:rPr lang="en-US" b="1" dirty="0">
                <a:latin typeface="Cambria" panose="02040503050406030204" pitchFamily="18" charset="0"/>
                <a:ea typeface="Cambria" panose="02040503050406030204" pitchFamily="18" charset="0"/>
              </a:rPr>
              <a:t>Energy/Power </a:t>
            </a:r>
            <a:r>
              <a:rPr lang="en-US" dirty="0">
                <a:latin typeface="Cambria" panose="02040503050406030204" pitchFamily="18" charset="0"/>
                <a:ea typeface="Cambria" panose="02040503050406030204" pitchFamily="18" charset="0"/>
              </a:rPr>
              <a:t>– Lower average energy/power consumption is better</a:t>
            </a:r>
          </a:p>
          <a:p>
            <a:r>
              <a:rPr lang="en-US" dirty="0">
                <a:latin typeface="Cambria" panose="02040503050406030204" pitchFamily="18" charset="0"/>
                <a:ea typeface="Cambria" panose="02040503050406030204" pitchFamily="18" charset="0"/>
              </a:rPr>
              <a:t>These are the main metrics we use in this class. However, these are not all the metrics that can be used to evaluate the quality of a design. That will depend on your specific project goals.</a:t>
            </a:r>
          </a:p>
        </p:txBody>
      </p:sp>
    </p:spTree>
    <p:extLst>
      <p:ext uri="{BB962C8B-B14F-4D97-AF65-F5344CB8AC3E}">
        <p14:creationId xmlns:p14="http://schemas.microsoft.com/office/powerpoint/2010/main" val="2950606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CA5F7-62D7-4815-BCAE-3EC06F7F9E42}"/>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Design fault #1 – metal outside power rails</a:t>
            </a:r>
          </a:p>
        </p:txBody>
      </p:sp>
      <p:sp>
        <p:nvSpPr>
          <p:cNvPr id="3" name="Content Placeholder 2">
            <a:extLst>
              <a:ext uri="{FF2B5EF4-FFF2-40B4-BE49-F238E27FC236}">
                <a16:creationId xmlns:a16="http://schemas.microsoft.com/office/drawing/2014/main" id="{599D5C42-90C0-45D1-A602-C53F6DE43B7D}"/>
              </a:ext>
            </a:extLst>
          </p:cNvPr>
          <p:cNvSpPr>
            <a:spLocks noGrp="1"/>
          </p:cNvSpPr>
          <p:nvPr>
            <p:ph idx="1"/>
          </p:nvPr>
        </p:nvSpPr>
        <p:spPr>
          <a:xfrm>
            <a:off x="838200" y="1825625"/>
            <a:ext cx="10515600" cy="4543644"/>
          </a:xfrm>
        </p:spPr>
        <p:txBody>
          <a:bodyPr>
            <a:normAutofit/>
          </a:bodyPr>
          <a:lstStyle/>
          <a:p>
            <a:r>
              <a:rPr lang="en-US" dirty="0">
                <a:latin typeface="Cambria" panose="02040503050406030204" pitchFamily="18" charset="0"/>
                <a:ea typeface="Cambria" panose="02040503050406030204" pitchFamily="18" charset="0"/>
              </a:rPr>
              <a:t>Your entire design, including routing metals, should be done within the space enclosed by your power rails</a:t>
            </a:r>
          </a:p>
          <a:p>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Above design has m3 and m4 above power rails, for this design there should be a 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power rail to encompass all routing metals. </a:t>
            </a:r>
          </a:p>
          <a:p>
            <a:r>
              <a:rPr lang="en-US" dirty="0">
                <a:latin typeface="Cambria" panose="02040503050406030204" pitchFamily="18" charset="0"/>
                <a:ea typeface="Cambria" panose="02040503050406030204" pitchFamily="18" charset="0"/>
              </a:rPr>
              <a:t>Better: Metals should be routed within the confines of the existing rails without adding extra space just for routing. </a:t>
            </a:r>
          </a:p>
        </p:txBody>
      </p:sp>
      <p:pic>
        <p:nvPicPr>
          <p:cNvPr id="5" name="Picture 4">
            <a:extLst>
              <a:ext uri="{FF2B5EF4-FFF2-40B4-BE49-F238E27FC236}">
                <a16:creationId xmlns:a16="http://schemas.microsoft.com/office/drawing/2014/main" id="{43DB7BF9-E66E-44C1-B906-EF06F9F925C3}"/>
              </a:ext>
            </a:extLst>
          </p:cNvPr>
          <p:cNvPicPr>
            <a:picLocks noChangeAspect="1"/>
          </p:cNvPicPr>
          <p:nvPr/>
        </p:nvPicPr>
        <p:blipFill>
          <a:blip r:embed="rId2"/>
          <a:stretch>
            <a:fillRect/>
          </a:stretch>
        </p:blipFill>
        <p:spPr>
          <a:xfrm>
            <a:off x="0" y="3003652"/>
            <a:ext cx="12192000" cy="850695"/>
          </a:xfrm>
          <a:prstGeom prst="rect">
            <a:avLst/>
          </a:prstGeom>
        </p:spPr>
      </p:pic>
    </p:spTree>
    <p:extLst>
      <p:ext uri="{BB962C8B-B14F-4D97-AF65-F5344CB8AC3E}">
        <p14:creationId xmlns:p14="http://schemas.microsoft.com/office/powerpoint/2010/main" val="3006756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787A6-00A7-4431-9B26-CF0E2985F145}"/>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Design fault #1 - caveat</a:t>
            </a:r>
          </a:p>
        </p:txBody>
      </p:sp>
      <p:sp>
        <p:nvSpPr>
          <p:cNvPr id="3" name="Content Placeholder 2">
            <a:extLst>
              <a:ext uri="{FF2B5EF4-FFF2-40B4-BE49-F238E27FC236}">
                <a16:creationId xmlns:a16="http://schemas.microsoft.com/office/drawing/2014/main" id="{51AA0FB4-6338-4C2E-A505-AE64A14385EA}"/>
              </a:ext>
            </a:extLst>
          </p:cNvPr>
          <p:cNvSpPr>
            <a:spLocks noGrp="1"/>
          </p:cNvSpPr>
          <p:nvPr>
            <p:ph idx="1"/>
          </p:nvPr>
        </p:nvSpPr>
        <p:spPr>
          <a:xfrm>
            <a:off x="838200" y="1825625"/>
            <a:ext cx="4810360" cy="4351338"/>
          </a:xfrm>
        </p:spPr>
        <p:txBody>
          <a:bodyPr>
            <a:normAutofit/>
          </a:bodyPr>
          <a:lstStyle/>
          <a:p>
            <a:r>
              <a:rPr lang="en-US" sz="2000" dirty="0">
                <a:latin typeface="Cambria" panose="02040503050406030204" pitchFamily="18" charset="0"/>
                <a:ea typeface="Cambria" panose="02040503050406030204" pitchFamily="18" charset="0"/>
              </a:rPr>
              <a:t>In this design, you see an m2 track and m3 track in the top right which is not enclosed in the rails</a:t>
            </a:r>
          </a:p>
          <a:p>
            <a:r>
              <a:rPr lang="en-US" sz="2000" dirty="0">
                <a:latin typeface="Cambria" panose="02040503050406030204" pitchFamily="18" charset="0"/>
                <a:ea typeface="Cambria" panose="02040503050406030204" pitchFamily="18" charset="0"/>
              </a:rPr>
              <a:t>This is technically a violation, however it is unimportant because the true boundary of your design is essentially rectangular (i.e. You would not tile another cell in this space anyways), so the overall effect is negligible.</a:t>
            </a:r>
          </a:p>
          <a:p>
            <a:r>
              <a:rPr lang="en-US" sz="2000" dirty="0">
                <a:latin typeface="Cambria" panose="02040503050406030204" pitchFamily="18" charset="0"/>
                <a:ea typeface="Cambria" panose="02040503050406030204" pitchFamily="18" charset="0"/>
              </a:rPr>
              <a:t>However, this person should still extend the top rail fully to the right of their design with the other 2 power rails</a:t>
            </a:r>
          </a:p>
        </p:txBody>
      </p:sp>
      <p:pic>
        <p:nvPicPr>
          <p:cNvPr id="5" name="Picture 4">
            <a:extLst>
              <a:ext uri="{FF2B5EF4-FFF2-40B4-BE49-F238E27FC236}">
                <a16:creationId xmlns:a16="http://schemas.microsoft.com/office/drawing/2014/main" id="{F5B2E7FA-FBDD-4CD5-BB2C-CD313FA0D0A3}"/>
              </a:ext>
            </a:extLst>
          </p:cNvPr>
          <p:cNvPicPr>
            <a:picLocks noChangeAspect="1"/>
          </p:cNvPicPr>
          <p:nvPr/>
        </p:nvPicPr>
        <p:blipFill>
          <a:blip r:embed="rId2"/>
          <a:stretch>
            <a:fillRect/>
          </a:stretch>
        </p:blipFill>
        <p:spPr>
          <a:xfrm>
            <a:off x="5791033" y="1825625"/>
            <a:ext cx="6400967" cy="3777442"/>
          </a:xfrm>
          <a:prstGeom prst="rect">
            <a:avLst/>
          </a:prstGeom>
        </p:spPr>
      </p:pic>
    </p:spTree>
    <p:extLst>
      <p:ext uri="{BB962C8B-B14F-4D97-AF65-F5344CB8AC3E}">
        <p14:creationId xmlns:p14="http://schemas.microsoft.com/office/powerpoint/2010/main" val="2480728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787A6-00A7-4431-9B26-CF0E2985F145}"/>
              </a:ext>
            </a:extLst>
          </p:cNvPr>
          <p:cNvSpPr>
            <a:spLocks noGrp="1"/>
          </p:cNvSpPr>
          <p:nvPr>
            <p:ph type="title"/>
          </p:nvPr>
        </p:nvSpPr>
        <p:spPr>
          <a:xfrm>
            <a:off x="838200" y="365125"/>
            <a:ext cx="10693150" cy="1325563"/>
          </a:xfrm>
        </p:spPr>
        <p:txBody>
          <a:bodyPr/>
          <a:lstStyle/>
          <a:p>
            <a:r>
              <a:rPr lang="en-US" dirty="0">
                <a:latin typeface="Cambria" panose="02040503050406030204" pitchFamily="18" charset="0"/>
                <a:ea typeface="Cambria" panose="02040503050406030204" pitchFamily="18" charset="0"/>
              </a:rPr>
              <a:t>Design fault #1 – real floorplans/die shots 1</a:t>
            </a:r>
          </a:p>
        </p:txBody>
      </p:sp>
      <p:sp>
        <p:nvSpPr>
          <p:cNvPr id="3" name="Content Placeholder 2">
            <a:extLst>
              <a:ext uri="{FF2B5EF4-FFF2-40B4-BE49-F238E27FC236}">
                <a16:creationId xmlns:a16="http://schemas.microsoft.com/office/drawing/2014/main" id="{51AA0FB4-6338-4C2E-A505-AE64A14385EA}"/>
              </a:ext>
            </a:extLst>
          </p:cNvPr>
          <p:cNvSpPr>
            <a:spLocks noGrp="1"/>
          </p:cNvSpPr>
          <p:nvPr>
            <p:ph idx="1"/>
          </p:nvPr>
        </p:nvSpPr>
        <p:spPr>
          <a:xfrm>
            <a:off x="838199" y="1825624"/>
            <a:ext cx="2567153" cy="4372475"/>
          </a:xfrm>
        </p:spPr>
        <p:txBody>
          <a:bodyPr>
            <a:normAutofit lnSpcReduction="10000"/>
          </a:bodyPr>
          <a:lstStyle/>
          <a:p>
            <a:r>
              <a:rPr lang="en-US" sz="2000" dirty="0">
                <a:latin typeface="Cambria" panose="02040503050406030204" pitchFamily="18" charset="0"/>
                <a:ea typeface="Cambria" panose="02040503050406030204" pitchFamily="18" charset="0"/>
              </a:rPr>
              <a:t>To reinforce the idea of rectangular design boundary, this and some following slides are floorplans/die shots of real circuits.</a:t>
            </a:r>
          </a:p>
          <a:p>
            <a:r>
              <a:rPr lang="en-US" sz="2000" dirty="0">
                <a:latin typeface="Cambria" panose="02040503050406030204" pitchFamily="18" charset="0"/>
                <a:ea typeface="Cambria" panose="02040503050406030204" pitchFamily="18" charset="0"/>
              </a:rPr>
              <a:t>Notice how almost all subblocks are rectangular. Top level blocks are also roughly rectangular shaped (exactly rectangular for this shot)</a:t>
            </a:r>
          </a:p>
        </p:txBody>
      </p:sp>
      <p:pic>
        <p:nvPicPr>
          <p:cNvPr id="6" name="Picture 5" descr="A screenshot of a computer&#10;&#10;Description automatically generated with medium confidence">
            <a:extLst>
              <a:ext uri="{FF2B5EF4-FFF2-40B4-BE49-F238E27FC236}">
                <a16:creationId xmlns:a16="http://schemas.microsoft.com/office/drawing/2014/main" id="{4DF8164C-80D4-44C7-89AB-9EA00AA707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3184" y="2041204"/>
            <a:ext cx="7842219" cy="3944085"/>
          </a:xfrm>
          <a:prstGeom prst="rect">
            <a:avLst/>
          </a:prstGeom>
        </p:spPr>
      </p:pic>
    </p:spTree>
    <p:extLst>
      <p:ext uri="{BB962C8B-B14F-4D97-AF65-F5344CB8AC3E}">
        <p14:creationId xmlns:p14="http://schemas.microsoft.com/office/powerpoint/2010/main" val="2484222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787A6-00A7-4431-9B26-CF0E2985F145}"/>
              </a:ext>
            </a:extLst>
          </p:cNvPr>
          <p:cNvSpPr>
            <a:spLocks noGrp="1"/>
          </p:cNvSpPr>
          <p:nvPr>
            <p:ph type="title"/>
          </p:nvPr>
        </p:nvSpPr>
        <p:spPr>
          <a:xfrm>
            <a:off x="838200" y="365125"/>
            <a:ext cx="10780552" cy="1325563"/>
          </a:xfrm>
        </p:spPr>
        <p:txBody>
          <a:bodyPr/>
          <a:lstStyle/>
          <a:p>
            <a:r>
              <a:rPr lang="en-US" dirty="0">
                <a:latin typeface="Cambria" panose="02040503050406030204" pitchFamily="18" charset="0"/>
                <a:ea typeface="Cambria" panose="02040503050406030204" pitchFamily="18" charset="0"/>
              </a:rPr>
              <a:t>Design fault #1 – real floorplans/die shots 2</a:t>
            </a:r>
          </a:p>
        </p:txBody>
      </p:sp>
      <p:sp>
        <p:nvSpPr>
          <p:cNvPr id="3" name="Content Placeholder 2">
            <a:extLst>
              <a:ext uri="{FF2B5EF4-FFF2-40B4-BE49-F238E27FC236}">
                <a16:creationId xmlns:a16="http://schemas.microsoft.com/office/drawing/2014/main" id="{51AA0FB4-6338-4C2E-A505-AE64A14385EA}"/>
              </a:ext>
            </a:extLst>
          </p:cNvPr>
          <p:cNvSpPr>
            <a:spLocks noGrp="1"/>
          </p:cNvSpPr>
          <p:nvPr>
            <p:ph idx="1"/>
          </p:nvPr>
        </p:nvSpPr>
        <p:spPr>
          <a:xfrm>
            <a:off x="838199" y="1825624"/>
            <a:ext cx="2567153" cy="4372475"/>
          </a:xfrm>
        </p:spPr>
        <p:txBody>
          <a:bodyPr>
            <a:normAutofit/>
          </a:bodyPr>
          <a:lstStyle/>
          <a:p>
            <a:r>
              <a:rPr lang="en-US" sz="2000" dirty="0">
                <a:latin typeface="Cambria" panose="02040503050406030204" pitchFamily="18" charset="0"/>
                <a:ea typeface="Cambria" panose="02040503050406030204" pitchFamily="18" charset="0"/>
              </a:rPr>
              <a:t>To reinforce the idea of rectangular design boundary, this and some following slides are floorplans/die shots of real circuits.</a:t>
            </a:r>
          </a:p>
          <a:p>
            <a:r>
              <a:rPr lang="en-US" sz="2000" dirty="0">
                <a:latin typeface="Cambria" panose="02040503050406030204" pitchFamily="18" charset="0"/>
                <a:ea typeface="Cambria" panose="02040503050406030204" pitchFamily="18" charset="0"/>
              </a:rPr>
              <a:t>Notice how almost all subblocks are rectangular. Top level blocks are also roughly rectangular shaped</a:t>
            </a:r>
          </a:p>
        </p:txBody>
      </p:sp>
      <p:pic>
        <p:nvPicPr>
          <p:cNvPr id="5" name="Picture 4">
            <a:extLst>
              <a:ext uri="{FF2B5EF4-FFF2-40B4-BE49-F238E27FC236}">
                <a16:creationId xmlns:a16="http://schemas.microsoft.com/office/drawing/2014/main" id="{10EF034C-B4B3-4FC7-97C4-A0DCF45B3B52}"/>
              </a:ext>
            </a:extLst>
          </p:cNvPr>
          <p:cNvPicPr>
            <a:picLocks noChangeAspect="1"/>
          </p:cNvPicPr>
          <p:nvPr/>
        </p:nvPicPr>
        <p:blipFill>
          <a:blip r:embed="rId2"/>
          <a:stretch>
            <a:fillRect/>
          </a:stretch>
        </p:blipFill>
        <p:spPr>
          <a:xfrm>
            <a:off x="3902336" y="1943323"/>
            <a:ext cx="7549440" cy="4457817"/>
          </a:xfrm>
          <a:prstGeom prst="rect">
            <a:avLst/>
          </a:prstGeom>
        </p:spPr>
      </p:pic>
    </p:spTree>
    <p:extLst>
      <p:ext uri="{BB962C8B-B14F-4D97-AF65-F5344CB8AC3E}">
        <p14:creationId xmlns:p14="http://schemas.microsoft.com/office/powerpoint/2010/main" val="2495012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787A6-00A7-4431-9B26-CF0E2985F145}"/>
              </a:ext>
            </a:extLst>
          </p:cNvPr>
          <p:cNvSpPr>
            <a:spLocks noGrp="1"/>
          </p:cNvSpPr>
          <p:nvPr>
            <p:ph type="title"/>
          </p:nvPr>
        </p:nvSpPr>
        <p:spPr>
          <a:xfrm>
            <a:off x="838200" y="365125"/>
            <a:ext cx="10730218" cy="1325563"/>
          </a:xfrm>
        </p:spPr>
        <p:txBody>
          <a:bodyPr/>
          <a:lstStyle/>
          <a:p>
            <a:r>
              <a:rPr lang="en-US" dirty="0">
                <a:latin typeface="Cambria" panose="02040503050406030204" pitchFamily="18" charset="0"/>
                <a:ea typeface="Cambria" panose="02040503050406030204" pitchFamily="18" charset="0"/>
              </a:rPr>
              <a:t>Design fault #1 – real floorplans/die shots 3</a:t>
            </a:r>
          </a:p>
        </p:txBody>
      </p:sp>
      <p:sp>
        <p:nvSpPr>
          <p:cNvPr id="3" name="Content Placeholder 2">
            <a:extLst>
              <a:ext uri="{FF2B5EF4-FFF2-40B4-BE49-F238E27FC236}">
                <a16:creationId xmlns:a16="http://schemas.microsoft.com/office/drawing/2014/main" id="{51AA0FB4-6338-4C2E-A505-AE64A14385EA}"/>
              </a:ext>
            </a:extLst>
          </p:cNvPr>
          <p:cNvSpPr>
            <a:spLocks noGrp="1"/>
          </p:cNvSpPr>
          <p:nvPr>
            <p:ph idx="1"/>
          </p:nvPr>
        </p:nvSpPr>
        <p:spPr>
          <a:xfrm>
            <a:off x="838200" y="1543686"/>
            <a:ext cx="2626453" cy="4372475"/>
          </a:xfrm>
        </p:spPr>
        <p:txBody>
          <a:bodyPr>
            <a:normAutofit/>
          </a:bodyPr>
          <a:lstStyle/>
          <a:p>
            <a:r>
              <a:rPr lang="en-US" sz="2000" dirty="0">
                <a:latin typeface="Cambria" panose="02040503050406030204" pitchFamily="18" charset="0"/>
                <a:ea typeface="Cambria" panose="02040503050406030204" pitchFamily="18" charset="0"/>
              </a:rPr>
              <a:t>To reinforce the idea of rectangular design boundary, this and some following slides are floorplans/die shots of real circuits.</a:t>
            </a:r>
          </a:p>
          <a:p>
            <a:r>
              <a:rPr lang="en-US" sz="2000" dirty="0">
                <a:latin typeface="Cambria" panose="02040503050406030204" pitchFamily="18" charset="0"/>
                <a:ea typeface="Cambria" panose="02040503050406030204" pitchFamily="18" charset="0"/>
              </a:rPr>
              <a:t>Notice how almost all subblocks are rectangular. Top level blocks are also roughly rectangular shaped</a:t>
            </a:r>
          </a:p>
        </p:txBody>
      </p:sp>
      <p:pic>
        <p:nvPicPr>
          <p:cNvPr id="6" name="Picture 5">
            <a:extLst>
              <a:ext uri="{FF2B5EF4-FFF2-40B4-BE49-F238E27FC236}">
                <a16:creationId xmlns:a16="http://schemas.microsoft.com/office/drawing/2014/main" id="{A94B6FBD-53D7-466E-867D-10BD07A9BFBD}"/>
              </a:ext>
            </a:extLst>
          </p:cNvPr>
          <p:cNvPicPr>
            <a:picLocks noChangeAspect="1"/>
          </p:cNvPicPr>
          <p:nvPr/>
        </p:nvPicPr>
        <p:blipFill>
          <a:blip r:embed="rId2"/>
          <a:stretch>
            <a:fillRect/>
          </a:stretch>
        </p:blipFill>
        <p:spPr>
          <a:xfrm>
            <a:off x="3869676" y="1545432"/>
            <a:ext cx="7484124" cy="4370729"/>
          </a:xfrm>
          <a:prstGeom prst="rect">
            <a:avLst/>
          </a:prstGeom>
        </p:spPr>
      </p:pic>
    </p:spTree>
    <p:extLst>
      <p:ext uri="{BB962C8B-B14F-4D97-AF65-F5344CB8AC3E}">
        <p14:creationId xmlns:p14="http://schemas.microsoft.com/office/powerpoint/2010/main" val="1413546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787A6-00A7-4431-9B26-CF0E2985F145}"/>
              </a:ext>
            </a:extLst>
          </p:cNvPr>
          <p:cNvSpPr>
            <a:spLocks noGrp="1"/>
          </p:cNvSpPr>
          <p:nvPr>
            <p:ph type="title"/>
          </p:nvPr>
        </p:nvSpPr>
        <p:spPr>
          <a:xfrm>
            <a:off x="838199" y="365125"/>
            <a:ext cx="10730219" cy="1325563"/>
          </a:xfrm>
        </p:spPr>
        <p:txBody>
          <a:bodyPr/>
          <a:lstStyle/>
          <a:p>
            <a:r>
              <a:rPr lang="en-US" dirty="0">
                <a:latin typeface="Cambria" panose="02040503050406030204" pitchFamily="18" charset="0"/>
                <a:ea typeface="Cambria" panose="02040503050406030204" pitchFamily="18" charset="0"/>
              </a:rPr>
              <a:t>Design fault #1 – real floorplans/die shots 4</a:t>
            </a:r>
          </a:p>
        </p:txBody>
      </p:sp>
      <p:sp>
        <p:nvSpPr>
          <p:cNvPr id="3" name="Content Placeholder 2">
            <a:extLst>
              <a:ext uri="{FF2B5EF4-FFF2-40B4-BE49-F238E27FC236}">
                <a16:creationId xmlns:a16="http://schemas.microsoft.com/office/drawing/2014/main" id="{51AA0FB4-6338-4C2E-A505-AE64A14385EA}"/>
              </a:ext>
            </a:extLst>
          </p:cNvPr>
          <p:cNvSpPr>
            <a:spLocks noGrp="1"/>
          </p:cNvSpPr>
          <p:nvPr>
            <p:ph idx="1"/>
          </p:nvPr>
        </p:nvSpPr>
        <p:spPr>
          <a:xfrm>
            <a:off x="838200" y="1543686"/>
            <a:ext cx="2626454" cy="4372475"/>
          </a:xfrm>
        </p:spPr>
        <p:txBody>
          <a:bodyPr>
            <a:normAutofit/>
          </a:bodyPr>
          <a:lstStyle/>
          <a:p>
            <a:r>
              <a:rPr lang="en-US" sz="2000" dirty="0">
                <a:latin typeface="Cambria" panose="02040503050406030204" pitchFamily="18" charset="0"/>
                <a:ea typeface="Cambria" panose="02040503050406030204" pitchFamily="18" charset="0"/>
              </a:rPr>
              <a:t>To reinforce the idea of rectangular design boundary, this and some following slides are floorplans/die shots of real circuits.</a:t>
            </a:r>
          </a:p>
          <a:p>
            <a:r>
              <a:rPr lang="en-US" sz="2000" dirty="0">
                <a:latin typeface="Cambria" panose="02040503050406030204" pitchFamily="18" charset="0"/>
                <a:ea typeface="Cambria" panose="02040503050406030204" pitchFamily="18" charset="0"/>
              </a:rPr>
              <a:t>Notice how almost all subblocks are rectangular. Top level blocks are also roughly rectangular shaped</a:t>
            </a:r>
          </a:p>
        </p:txBody>
      </p:sp>
      <p:pic>
        <p:nvPicPr>
          <p:cNvPr id="5" name="Picture 4" descr="A picture containing text, circuit, electronics, scoreboard&#10;&#10;Description automatically generated">
            <a:extLst>
              <a:ext uri="{FF2B5EF4-FFF2-40B4-BE49-F238E27FC236}">
                <a16:creationId xmlns:a16="http://schemas.microsoft.com/office/drawing/2014/main" id="{0607B0E3-82B3-4EE8-8024-A3D671361F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9620" y="1409131"/>
            <a:ext cx="4788587" cy="4788587"/>
          </a:xfrm>
          <a:prstGeom prst="rect">
            <a:avLst/>
          </a:prstGeom>
        </p:spPr>
      </p:pic>
      <p:pic>
        <p:nvPicPr>
          <p:cNvPr id="8" name="Picture 7">
            <a:extLst>
              <a:ext uri="{FF2B5EF4-FFF2-40B4-BE49-F238E27FC236}">
                <a16:creationId xmlns:a16="http://schemas.microsoft.com/office/drawing/2014/main" id="{3D28A9D9-64CF-4D37-8409-9CE139CA86FA}"/>
              </a:ext>
            </a:extLst>
          </p:cNvPr>
          <p:cNvPicPr>
            <a:picLocks noChangeAspect="1"/>
          </p:cNvPicPr>
          <p:nvPr/>
        </p:nvPicPr>
        <p:blipFill>
          <a:blip r:embed="rId3"/>
          <a:stretch>
            <a:fillRect/>
          </a:stretch>
        </p:blipFill>
        <p:spPr>
          <a:xfrm>
            <a:off x="4129752" y="6160852"/>
            <a:ext cx="4648322" cy="664046"/>
          </a:xfrm>
          <a:prstGeom prst="rect">
            <a:avLst/>
          </a:prstGeom>
        </p:spPr>
      </p:pic>
    </p:spTree>
    <p:extLst>
      <p:ext uri="{BB962C8B-B14F-4D97-AF65-F5344CB8AC3E}">
        <p14:creationId xmlns:p14="http://schemas.microsoft.com/office/powerpoint/2010/main" val="2425897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58188-C532-428A-B753-AC0AAB9992BE}"/>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Purpose</a:t>
            </a:r>
          </a:p>
        </p:txBody>
      </p:sp>
      <p:sp>
        <p:nvSpPr>
          <p:cNvPr id="3" name="Content Placeholder 2">
            <a:extLst>
              <a:ext uri="{FF2B5EF4-FFF2-40B4-BE49-F238E27FC236}">
                <a16:creationId xmlns:a16="http://schemas.microsoft.com/office/drawing/2014/main" id="{E2CDBAE3-B7D1-406A-867A-2AFA433BC41F}"/>
              </a:ext>
            </a:extLst>
          </p:cNvPr>
          <p:cNvSpPr>
            <a:spLocks noGrp="1"/>
          </p:cNvSpPr>
          <p:nvPr>
            <p:ph idx="1"/>
          </p:nvPr>
        </p:nvSpPr>
        <p:spPr/>
        <p:txBody>
          <a:bodyPr/>
          <a:lstStyle/>
          <a:p>
            <a:r>
              <a:rPr lang="en-US" dirty="0">
                <a:latin typeface="Cambria" panose="02040503050406030204" pitchFamily="18" charset="0"/>
                <a:ea typeface="Cambria" panose="02040503050406030204" pitchFamily="18" charset="0"/>
              </a:rPr>
              <a:t>Details layout rules (class conventions) not included in DRC/LVS as well as metrics used to determine layout quality</a:t>
            </a:r>
          </a:p>
          <a:p>
            <a:r>
              <a:rPr lang="en-US" dirty="0">
                <a:latin typeface="Cambria" panose="02040503050406030204" pitchFamily="18" charset="0"/>
                <a:ea typeface="Cambria" panose="02040503050406030204" pitchFamily="18" charset="0"/>
              </a:rPr>
              <a:t>Parts to this presentation:</a:t>
            </a:r>
          </a:p>
          <a:p>
            <a:pPr lvl="1"/>
            <a:r>
              <a:rPr lang="en-US" dirty="0">
                <a:latin typeface="Cambria" panose="02040503050406030204" pitchFamily="18" charset="0"/>
                <a:ea typeface="Cambria" panose="02040503050406030204" pitchFamily="18" charset="0"/>
              </a:rPr>
              <a:t>Class Layout Rules: </a:t>
            </a:r>
            <a:r>
              <a:rPr lang="en-US" sz="2000" dirty="0">
                <a:latin typeface="Cambria" panose="02040503050406030204" pitchFamily="18" charset="0"/>
                <a:ea typeface="Cambria" panose="02040503050406030204" pitchFamily="18" charset="0"/>
              </a:rPr>
              <a:t>power rails, metal grid, PR boundary</a:t>
            </a:r>
          </a:p>
          <a:p>
            <a:pPr lvl="2"/>
            <a:r>
              <a:rPr lang="en-US" dirty="0">
                <a:latin typeface="Cambria" panose="02040503050406030204" pitchFamily="18" charset="0"/>
                <a:ea typeface="Cambria" panose="02040503050406030204" pitchFamily="18" charset="0"/>
              </a:rPr>
              <a:t>design quality metrics: </a:t>
            </a:r>
            <a:r>
              <a:rPr lang="en-US" sz="1600" dirty="0">
                <a:latin typeface="Cambria" panose="02040503050406030204" pitchFamily="18" charset="0"/>
                <a:ea typeface="Cambria" panose="02040503050406030204" pitchFamily="18" charset="0"/>
              </a:rPr>
              <a:t>area, metal usage, delay, energy/power</a:t>
            </a:r>
          </a:p>
          <a:p>
            <a:pPr lvl="1"/>
            <a:r>
              <a:rPr lang="en-US" dirty="0">
                <a:latin typeface="Cambria" panose="02040503050406030204" pitchFamily="18" charset="0"/>
                <a:ea typeface="Cambria" panose="02040503050406030204" pitchFamily="18" charset="0"/>
              </a:rPr>
              <a:t>Bad layout examples</a:t>
            </a:r>
          </a:p>
          <a:p>
            <a:pPr lvl="1"/>
            <a:r>
              <a:rPr lang="en-US" dirty="0">
                <a:latin typeface="Cambria" panose="02040503050406030204" pitchFamily="18" charset="0"/>
                <a:ea typeface="Cambria" panose="02040503050406030204" pitchFamily="18" charset="0"/>
              </a:rPr>
              <a:t>Wrap-Up</a:t>
            </a:r>
          </a:p>
          <a:p>
            <a:pPr lvl="1"/>
            <a:endParaRPr lang="en-US" dirty="0"/>
          </a:p>
        </p:txBody>
      </p:sp>
    </p:spTree>
    <p:extLst>
      <p:ext uri="{BB962C8B-B14F-4D97-AF65-F5344CB8AC3E}">
        <p14:creationId xmlns:p14="http://schemas.microsoft.com/office/powerpoint/2010/main" val="3234621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787A6-00A7-4431-9B26-CF0E2985F145}"/>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Design fault #2 – off-grid metal</a:t>
            </a:r>
          </a:p>
        </p:txBody>
      </p:sp>
      <p:sp>
        <p:nvSpPr>
          <p:cNvPr id="3" name="Content Placeholder 2">
            <a:extLst>
              <a:ext uri="{FF2B5EF4-FFF2-40B4-BE49-F238E27FC236}">
                <a16:creationId xmlns:a16="http://schemas.microsoft.com/office/drawing/2014/main" id="{51AA0FB4-6338-4C2E-A505-AE64A14385EA}"/>
              </a:ext>
            </a:extLst>
          </p:cNvPr>
          <p:cNvSpPr>
            <a:spLocks noGrp="1"/>
          </p:cNvSpPr>
          <p:nvPr>
            <p:ph idx="1"/>
          </p:nvPr>
        </p:nvSpPr>
        <p:spPr>
          <a:xfrm>
            <a:off x="838200" y="1543686"/>
            <a:ext cx="2545374" cy="4372475"/>
          </a:xfrm>
        </p:spPr>
        <p:txBody>
          <a:bodyPr>
            <a:normAutofit/>
          </a:bodyPr>
          <a:lstStyle/>
          <a:p>
            <a:r>
              <a:rPr lang="en-US" sz="2000" dirty="0">
                <a:latin typeface="Cambria" panose="02040503050406030204" pitchFamily="18" charset="0"/>
                <a:ea typeface="Cambria" panose="02040503050406030204" pitchFamily="18" charset="0"/>
              </a:rPr>
              <a:t>This shows only the metal and contacts of a design.</a:t>
            </a:r>
          </a:p>
          <a:p>
            <a:r>
              <a:rPr lang="en-US" sz="2000" dirty="0">
                <a:latin typeface="Cambria" panose="02040503050406030204" pitchFamily="18" charset="0"/>
                <a:ea typeface="Cambria" panose="02040503050406030204" pitchFamily="18" charset="0"/>
              </a:rPr>
              <a:t>At first glance, it looks good. However, after measuring the metal spacing, it can be shown that the metal routes are off grid </a:t>
            </a:r>
          </a:p>
        </p:txBody>
      </p:sp>
      <p:pic>
        <p:nvPicPr>
          <p:cNvPr id="6" name="Picture 5">
            <a:extLst>
              <a:ext uri="{FF2B5EF4-FFF2-40B4-BE49-F238E27FC236}">
                <a16:creationId xmlns:a16="http://schemas.microsoft.com/office/drawing/2014/main" id="{478B8319-7F92-46C3-856E-539EC5B10683}"/>
              </a:ext>
            </a:extLst>
          </p:cNvPr>
          <p:cNvPicPr>
            <a:picLocks noChangeAspect="1"/>
          </p:cNvPicPr>
          <p:nvPr/>
        </p:nvPicPr>
        <p:blipFill>
          <a:blip r:embed="rId2"/>
          <a:stretch>
            <a:fillRect/>
          </a:stretch>
        </p:blipFill>
        <p:spPr>
          <a:xfrm>
            <a:off x="3383574" y="1579382"/>
            <a:ext cx="8561484" cy="4301082"/>
          </a:xfrm>
          <a:prstGeom prst="rect">
            <a:avLst/>
          </a:prstGeom>
        </p:spPr>
      </p:pic>
    </p:spTree>
    <p:extLst>
      <p:ext uri="{BB962C8B-B14F-4D97-AF65-F5344CB8AC3E}">
        <p14:creationId xmlns:p14="http://schemas.microsoft.com/office/powerpoint/2010/main" val="1218460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787A6-00A7-4431-9B26-CF0E2985F145}"/>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Design fault #2 – off-grid metal</a:t>
            </a:r>
          </a:p>
        </p:txBody>
      </p:sp>
      <p:sp>
        <p:nvSpPr>
          <p:cNvPr id="3" name="Content Placeholder 2">
            <a:extLst>
              <a:ext uri="{FF2B5EF4-FFF2-40B4-BE49-F238E27FC236}">
                <a16:creationId xmlns:a16="http://schemas.microsoft.com/office/drawing/2014/main" id="{51AA0FB4-6338-4C2E-A505-AE64A14385EA}"/>
              </a:ext>
            </a:extLst>
          </p:cNvPr>
          <p:cNvSpPr>
            <a:spLocks noGrp="1"/>
          </p:cNvSpPr>
          <p:nvPr>
            <p:ph idx="1"/>
          </p:nvPr>
        </p:nvSpPr>
        <p:spPr>
          <a:xfrm>
            <a:off x="838200" y="1543686"/>
            <a:ext cx="2626454" cy="4372475"/>
          </a:xfrm>
        </p:spPr>
        <p:txBody>
          <a:bodyPr>
            <a:normAutofit lnSpcReduction="10000"/>
          </a:bodyPr>
          <a:lstStyle/>
          <a:p>
            <a:r>
              <a:rPr lang="en-US" sz="2000" dirty="0">
                <a:latin typeface="Cambria" panose="02040503050406030204" pitchFamily="18" charset="0"/>
                <a:ea typeface="Cambria" panose="02040503050406030204" pitchFamily="18" charset="0"/>
              </a:rPr>
              <a:t>This shows only the metal and contacts of a design.</a:t>
            </a:r>
          </a:p>
          <a:p>
            <a:r>
              <a:rPr lang="en-US" sz="2000" dirty="0">
                <a:latin typeface="Cambria" panose="02040503050406030204" pitchFamily="18" charset="0"/>
                <a:ea typeface="Cambria" panose="02040503050406030204" pitchFamily="18" charset="0"/>
              </a:rPr>
              <a:t>At first glance, it looks good. However, after measuring the metal spacing, it can be shown that the metal routes are off grid </a:t>
            </a:r>
          </a:p>
          <a:p>
            <a:r>
              <a:rPr lang="en-US" sz="2000" dirty="0">
                <a:latin typeface="Cambria" panose="02040503050406030204" pitchFamily="18" charset="0"/>
                <a:ea typeface="Cambria" panose="02040503050406030204" pitchFamily="18" charset="0"/>
              </a:rPr>
              <a:t>Metals should have a center-to-center pitch which is a multiple of 0.2um</a:t>
            </a:r>
          </a:p>
        </p:txBody>
      </p:sp>
      <p:pic>
        <p:nvPicPr>
          <p:cNvPr id="5" name="Picture 4">
            <a:extLst>
              <a:ext uri="{FF2B5EF4-FFF2-40B4-BE49-F238E27FC236}">
                <a16:creationId xmlns:a16="http://schemas.microsoft.com/office/drawing/2014/main" id="{B45F1D7C-C029-4F7C-BA14-97A801D9F0FA}"/>
              </a:ext>
            </a:extLst>
          </p:cNvPr>
          <p:cNvPicPr>
            <a:picLocks noChangeAspect="1"/>
          </p:cNvPicPr>
          <p:nvPr/>
        </p:nvPicPr>
        <p:blipFill>
          <a:blip r:embed="rId2"/>
          <a:stretch>
            <a:fillRect/>
          </a:stretch>
        </p:blipFill>
        <p:spPr>
          <a:xfrm>
            <a:off x="3801170" y="1510517"/>
            <a:ext cx="7886906" cy="4827941"/>
          </a:xfrm>
          <a:prstGeom prst="rect">
            <a:avLst/>
          </a:prstGeom>
        </p:spPr>
      </p:pic>
    </p:spTree>
    <p:extLst>
      <p:ext uri="{BB962C8B-B14F-4D97-AF65-F5344CB8AC3E}">
        <p14:creationId xmlns:p14="http://schemas.microsoft.com/office/powerpoint/2010/main" val="2394033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CA5F7-62D7-4815-BCAE-3EC06F7F9E42}"/>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Design Fault #3 – Can you count them all?</a:t>
            </a:r>
          </a:p>
        </p:txBody>
      </p:sp>
      <p:pic>
        <p:nvPicPr>
          <p:cNvPr id="5" name="Content Placeholder 4">
            <a:extLst>
              <a:ext uri="{FF2B5EF4-FFF2-40B4-BE49-F238E27FC236}">
                <a16:creationId xmlns:a16="http://schemas.microsoft.com/office/drawing/2014/main" id="{9797948C-C152-4EC5-8B8B-760A2E1B46F6}"/>
              </a:ext>
            </a:extLst>
          </p:cNvPr>
          <p:cNvPicPr>
            <a:picLocks noGrp="1" noChangeAspect="1"/>
          </p:cNvPicPr>
          <p:nvPr>
            <p:ph idx="1"/>
          </p:nvPr>
        </p:nvPicPr>
        <p:blipFill>
          <a:blip r:embed="rId2"/>
          <a:stretch>
            <a:fillRect/>
          </a:stretch>
        </p:blipFill>
        <p:spPr>
          <a:xfrm>
            <a:off x="5412762" y="1690688"/>
            <a:ext cx="4510570" cy="4351338"/>
          </a:xfrm>
        </p:spPr>
      </p:pic>
      <p:sp>
        <p:nvSpPr>
          <p:cNvPr id="6" name="TextBox 5">
            <a:extLst>
              <a:ext uri="{FF2B5EF4-FFF2-40B4-BE49-F238E27FC236}">
                <a16:creationId xmlns:a16="http://schemas.microsoft.com/office/drawing/2014/main" id="{214F4C64-19CF-49A4-AE38-D42470D0CF6F}"/>
              </a:ext>
            </a:extLst>
          </p:cNvPr>
          <p:cNvSpPr txBox="1"/>
          <p:nvPr/>
        </p:nvSpPr>
        <p:spPr>
          <a:xfrm>
            <a:off x="765755" y="1810782"/>
            <a:ext cx="3954892"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mbria" panose="02040503050406030204" pitchFamily="18" charset="0"/>
                <a:ea typeface="Cambria" panose="02040503050406030204" pitchFamily="18" charset="0"/>
              </a:rPr>
              <a:t>This is a big box. But it is very sparse. </a:t>
            </a:r>
          </a:p>
          <a:p>
            <a:pPr marL="285750" indent="-285750">
              <a:buFont typeface="Arial" panose="020B0604020202020204" pitchFamily="34" charset="0"/>
              <a:buChar char="•"/>
            </a:pPr>
            <a:r>
              <a:rPr lang="en-US" sz="2000" dirty="0">
                <a:latin typeface="Cambria" panose="02040503050406030204" pitchFamily="18" charset="0"/>
                <a:ea typeface="Cambria" panose="02040503050406030204" pitchFamily="18" charset="0"/>
              </a:rPr>
              <a:t>Please be more conservative with the addition of new cell heights. Generally it is best to get a design that is pointing either in the x or y direction, not along y = -x.</a:t>
            </a:r>
          </a:p>
          <a:p>
            <a:pPr marL="285750" indent="-285750">
              <a:buFont typeface="Arial" panose="020B0604020202020204" pitchFamily="34" charset="0"/>
              <a:buChar char="•"/>
            </a:pPr>
            <a:r>
              <a:rPr lang="en-US" sz="2000" dirty="0">
                <a:latin typeface="Cambria" panose="02040503050406030204" pitchFamily="18" charset="0"/>
                <a:ea typeface="Cambria" panose="02040503050406030204" pitchFamily="18" charset="0"/>
              </a:rPr>
              <a:t>This design will be very hard to fit into a larger project without wasting a lot of space. </a:t>
            </a:r>
          </a:p>
        </p:txBody>
      </p:sp>
    </p:spTree>
    <p:extLst>
      <p:ext uri="{BB962C8B-B14F-4D97-AF65-F5344CB8AC3E}">
        <p14:creationId xmlns:p14="http://schemas.microsoft.com/office/powerpoint/2010/main" val="336078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CA5F7-62D7-4815-BCAE-3EC06F7F9E42}"/>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Design Fault #4 – TBD</a:t>
            </a:r>
          </a:p>
        </p:txBody>
      </p:sp>
      <p:sp>
        <p:nvSpPr>
          <p:cNvPr id="4" name="Content Placeholder 3">
            <a:extLst>
              <a:ext uri="{FF2B5EF4-FFF2-40B4-BE49-F238E27FC236}">
                <a16:creationId xmlns:a16="http://schemas.microsoft.com/office/drawing/2014/main" id="{AF61004C-7FEA-4B61-B7AB-1B40F87B076A}"/>
              </a:ext>
            </a:extLst>
          </p:cNvPr>
          <p:cNvSpPr>
            <a:spLocks noGrp="1"/>
          </p:cNvSpPr>
          <p:nvPr>
            <p:ph idx="1"/>
          </p:nvPr>
        </p:nvSpPr>
        <p:spPr>
          <a:xfrm>
            <a:off x="923784" y="2517978"/>
            <a:ext cx="10515600" cy="1567543"/>
          </a:xfrm>
        </p:spPr>
        <p:txBody>
          <a:bodyPr>
            <a:normAutofit/>
          </a:bodyPr>
          <a:lstStyle/>
          <a:p>
            <a:endParaRPr lang="en-US" dirty="0"/>
          </a:p>
        </p:txBody>
      </p:sp>
    </p:spTree>
    <p:extLst>
      <p:ext uri="{BB962C8B-B14F-4D97-AF65-F5344CB8AC3E}">
        <p14:creationId xmlns:p14="http://schemas.microsoft.com/office/powerpoint/2010/main" val="3127721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FA88-56F2-45DC-9DF6-7A9FD6B66FB3}"/>
              </a:ext>
            </a:extLst>
          </p:cNvPr>
          <p:cNvSpPr>
            <a:spLocks noGrp="1"/>
          </p:cNvSpPr>
          <p:nvPr>
            <p:ph type="title"/>
          </p:nvPr>
        </p:nvSpPr>
        <p:spPr/>
        <p:txBody>
          <a:bodyPr/>
          <a:lstStyle/>
          <a:p>
            <a:r>
              <a:rPr lang="en-US" dirty="0"/>
              <a:t>Wrap-up</a:t>
            </a:r>
          </a:p>
        </p:txBody>
      </p:sp>
      <p:sp>
        <p:nvSpPr>
          <p:cNvPr id="3" name="Content Placeholder 2">
            <a:extLst>
              <a:ext uri="{FF2B5EF4-FFF2-40B4-BE49-F238E27FC236}">
                <a16:creationId xmlns:a16="http://schemas.microsoft.com/office/drawing/2014/main" id="{83BEEB7E-59DB-4982-B6D7-CE5C685068A1}"/>
              </a:ext>
            </a:extLst>
          </p:cNvPr>
          <p:cNvSpPr>
            <a:spLocks noGrp="1"/>
          </p:cNvSpPr>
          <p:nvPr>
            <p:ph idx="1"/>
          </p:nvPr>
        </p:nvSpPr>
        <p:spPr/>
        <p:txBody>
          <a:bodyPr/>
          <a:lstStyle/>
          <a:p>
            <a:r>
              <a:rPr lang="en-US" dirty="0"/>
              <a:t>That’s all for now, I may update this with more examples of bad designs later. </a:t>
            </a:r>
          </a:p>
          <a:p>
            <a:r>
              <a:rPr lang="en-US" dirty="0"/>
              <a:t>Hopefully this will help clear up misunderstandings about how you should design your layouts.</a:t>
            </a:r>
          </a:p>
        </p:txBody>
      </p:sp>
    </p:spTree>
    <p:extLst>
      <p:ext uri="{BB962C8B-B14F-4D97-AF65-F5344CB8AC3E}">
        <p14:creationId xmlns:p14="http://schemas.microsoft.com/office/powerpoint/2010/main" val="1632208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CA5F7-62D7-4815-BCAE-3EC06F7F9E42}"/>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Class Layout Conventions</a:t>
            </a:r>
          </a:p>
        </p:txBody>
      </p:sp>
      <p:sp>
        <p:nvSpPr>
          <p:cNvPr id="3" name="Content Placeholder 2">
            <a:extLst>
              <a:ext uri="{FF2B5EF4-FFF2-40B4-BE49-F238E27FC236}">
                <a16:creationId xmlns:a16="http://schemas.microsoft.com/office/drawing/2014/main" id="{599D5C42-90C0-45D1-A602-C53F6DE43B7D}"/>
              </a:ext>
            </a:extLst>
          </p:cNvPr>
          <p:cNvSpPr>
            <a:spLocks noGrp="1"/>
          </p:cNvSpPr>
          <p:nvPr>
            <p:ph idx="1"/>
          </p:nvPr>
        </p:nvSpPr>
        <p:spPr/>
        <p:txBody>
          <a:bodyPr/>
          <a:lstStyle/>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5481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CA5F7-62D7-4815-BCAE-3EC06F7F9E42}"/>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Power Rails</a:t>
            </a:r>
          </a:p>
        </p:txBody>
      </p:sp>
      <p:sp>
        <p:nvSpPr>
          <p:cNvPr id="3" name="Content Placeholder 2">
            <a:extLst>
              <a:ext uri="{FF2B5EF4-FFF2-40B4-BE49-F238E27FC236}">
                <a16:creationId xmlns:a16="http://schemas.microsoft.com/office/drawing/2014/main" id="{599D5C42-90C0-45D1-A602-C53F6DE43B7D}"/>
              </a:ext>
            </a:extLst>
          </p:cNvPr>
          <p:cNvSpPr>
            <a:spLocks noGrp="1"/>
          </p:cNvSpPr>
          <p:nvPr>
            <p:ph idx="1"/>
          </p:nvPr>
        </p:nvSpPr>
        <p:spPr>
          <a:xfrm>
            <a:off x="838200" y="1825625"/>
            <a:ext cx="10515600" cy="4756198"/>
          </a:xfrm>
        </p:spPr>
        <p:txBody>
          <a:bodyPr>
            <a:normAutofit/>
          </a:bodyPr>
          <a:lstStyle/>
          <a:p>
            <a:r>
              <a:rPr lang="en-US" dirty="0">
                <a:latin typeface="Cambria" panose="02040503050406030204" pitchFamily="18" charset="0"/>
                <a:ea typeface="Cambria" panose="02040503050406030204" pitchFamily="18" charset="0"/>
              </a:rPr>
              <a:t>Power rails run horizontally across your whole design – no breaks allowed</a:t>
            </a:r>
          </a:p>
          <a:p>
            <a:r>
              <a:rPr lang="en-US" dirty="0">
                <a:latin typeface="Cambria" panose="02040503050406030204" pitchFamily="18" charset="0"/>
                <a:ea typeface="Cambria" panose="02040503050406030204" pitchFamily="18" charset="0"/>
              </a:rPr>
              <a:t>Power rails consist of the following layers: OD, CO, PP or NP,  M1, (and M2 later)</a:t>
            </a:r>
          </a:p>
          <a:p>
            <a:pPr lvl="1"/>
            <a:r>
              <a:rPr lang="en-US" dirty="0">
                <a:latin typeface="Cambria" panose="02040503050406030204" pitchFamily="18" charset="0"/>
                <a:ea typeface="Cambria" panose="02040503050406030204" pitchFamily="18" charset="0"/>
              </a:rPr>
              <a:t>Example power rail below</a:t>
            </a:r>
          </a:p>
          <a:p>
            <a:pPr lvl="1"/>
            <a:endParaRPr lang="en-US" dirty="0">
              <a:latin typeface="Cambria" panose="02040503050406030204" pitchFamily="18" charset="0"/>
              <a:ea typeface="Cambria" panose="02040503050406030204" pitchFamily="18" charset="0"/>
            </a:endParaRPr>
          </a:p>
          <a:p>
            <a:pPr lvl="1"/>
            <a:endParaRPr lang="en-US" dirty="0">
              <a:latin typeface="Cambria" panose="02040503050406030204" pitchFamily="18" charset="0"/>
              <a:ea typeface="Cambria" panose="02040503050406030204" pitchFamily="18" charset="0"/>
            </a:endParaRPr>
          </a:p>
          <a:p>
            <a:pPr lvl="1"/>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When stacking cells, the power rails of the top and bottom cell should overlap exactly. Example later.</a:t>
            </a:r>
          </a:p>
          <a:p>
            <a:pPr lvl="1"/>
            <a:endParaRPr lang="en-US" dirty="0">
              <a:latin typeface="Cambria" panose="02040503050406030204" pitchFamily="18" charset="0"/>
              <a:ea typeface="Cambria" panose="02040503050406030204" pitchFamily="18" charset="0"/>
            </a:endParaRPr>
          </a:p>
          <a:p>
            <a:pPr lvl="1"/>
            <a:endParaRPr lang="en-US" dirty="0">
              <a:latin typeface="Cambria" panose="02040503050406030204" pitchFamily="18" charset="0"/>
              <a:ea typeface="Cambria" panose="02040503050406030204" pitchFamily="18" charset="0"/>
            </a:endParaRPr>
          </a:p>
          <a:p>
            <a:pPr lvl="1"/>
            <a:endParaRPr lang="en-US" dirty="0">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9C57C7C4-7B80-48EB-B45D-3A1EB186C785}"/>
              </a:ext>
            </a:extLst>
          </p:cNvPr>
          <p:cNvPicPr>
            <a:picLocks noChangeAspect="1"/>
          </p:cNvPicPr>
          <p:nvPr/>
        </p:nvPicPr>
        <p:blipFill>
          <a:blip r:embed="rId2"/>
          <a:stretch>
            <a:fillRect/>
          </a:stretch>
        </p:blipFill>
        <p:spPr>
          <a:xfrm>
            <a:off x="1191670" y="4061200"/>
            <a:ext cx="8336205" cy="1031817"/>
          </a:xfrm>
          <a:prstGeom prst="rect">
            <a:avLst/>
          </a:prstGeom>
        </p:spPr>
      </p:pic>
    </p:spTree>
    <p:extLst>
      <p:ext uri="{BB962C8B-B14F-4D97-AF65-F5344CB8AC3E}">
        <p14:creationId xmlns:p14="http://schemas.microsoft.com/office/powerpoint/2010/main" val="3370996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CA5F7-62D7-4815-BCAE-3EC06F7F9E42}"/>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Power Rails – determining the length</a:t>
            </a:r>
          </a:p>
        </p:txBody>
      </p:sp>
      <p:sp>
        <p:nvSpPr>
          <p:cNvPr id="3" name="Content Placeholder 2">
            <a:extLst>
              <a:ext uri="{FF2B5EF4-FFF2-40B4-BE49-F238E27FC236}">
                <a16:creationId xmlns:a16="http://schemas.microsoft.com/office/drawing/2014/main" id="{599D5C42-90C0-45D1-A602-C53F6DE43B7D}"/>
              </a:ext>
            </a:extLst>
          </p:cNvPr>
          <p:cNvSpPr>
            <a:spLocks noGrp="1"/>
          </p:cNvSpPr>
          <p:nvPr>
            <p:ph idx="1"/>
          </p:nvPr>
        </p:nvSpPr>
        <p:spPr>
          <a:xfrm>
            <a:off x="838200" y="1825625"/>
            <a:ext cx="6441340" cy="4756198"/>
          </a:xfrm>
        </p:spPr>
        <p:txBody>
          <a:bodyPr>
            <a:normAutofit lnSpcReduction="10000"/>
          </a:bodyPr>
          <a:lstStyle/>
          <a:p>
            <a:r>
              <a:rPr lang="en-US" dirty="0">
                <a:latin typeface="Cambria" panose="02040503050406030204" pitchFamily="18" charset="0"/>
                <a:ea typeface="Cambria" panose="02040503050406030204" pitchFamily="18" charset="0"/>
              </a:rPr>
              <a:t>The power rail of your design should be sized so that multiple power rails can be butted next to each other without any inconsistency in the power rail. In practice, this means your power rail will have a length that is a multiple of 0.2um</a:t>
            </a:r>
          </a:p>
          <a:p>
            <a:r>
              <a:rPr lang="en-US" dirty="0">
                <a:latin typeface="Cambria" panose="02040503050406030204" pitchFamily="18" charset="0"/>
                <a:ea typeface="Cambria" panose="02040503050406030204" pitchFamily="18" charset="0"/>
              </a:rPr>
              <a:t>Figure shows the minimum length power rail for your design. Rails for all your designs should look like many of these minimum rails placed adjacent to each other in 1 long continuous rail.</a:t>
            </a:r>
          </a:p>
        </p:txBody>
      </p:sp>
      <p:pic>
        <p:nvPicPr>
          <p:cNvPr id="10" name="Picture 9">
            <a:extLst>
              <a:ext uri="{FF2B5EF4-FFF2-40B4-BE49-F238E27FC236}">
                <a16:creationId xmlns:a16="http://schemas.microsoft.com/office/drawing/2014/main" id="{E98299D8-981E-4B70-AA36-B8FCCC065266}"/>
              </a:ext>
            </a:extLst>
          </p:cNvPr>
          <p:cNvPicPr>
            <a:picLocks noChangeAspect="1"/>
          </p:cNvPicPr>
          <p:nvPr/>
        </p:nvPicPr>
        <p:blipFill>
          <a:blip r:embed="rId2"/>
          <a:stretch>
            <a:fillRect/>
          </a:stretch>
        </p:blipFill>
        <p:spPr>
          <a:xfrm>
            <a:off x="7328572" y="1603426"/>
            <a:ext cx="4616787" cy="4889449"/>
          </a:xfrm>
          <a:prstGeom prst="rect">
            <a:avLst/>
          </a:prstGeom>
        </p:spPr>
      </p:pic>
    </p:spTree>
    <p:extLst>
      <p:ext uri="{BB962C8B-B14F-4D97-AF65-F5344CB8AC3E}">
        <p14:creationId xmlns:p14="http://schemas.microsoft.com/office/powerpoint/2010/main" val="3797925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35AE0-C951-4A7A-8A2D-0A9D295585D3}"/>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Power Rails – m2+ note</a:t>
            </a:r>
          </a:p>
        </p:txBody>
      </p:sp>
      <p:sp>
        <p:nvSpPr>
          <p:cNvPr id="3" name="Content Placeholder 2">
            <a:extLst>
              <a:ext uri="{FF2B5EF4-FFF2-40B4-BE49-F238E27FC236}">
                <a16:creationId xmlns:a16="http://schemas.microsoft.com/office/drawing/2014/main" id="{7792742D-E92D-46C9-A91F-FE2D9264D88A}"/>
              </a:ext>
            </a:extLst>
          </p:cNvPr>
          <p:cNvSpPr>
            <a:spLocks noGrp="1"/>
          </p:cNvSpPr>
          <p:nvPr>
            <p:ph idx="1"/>
          </p:nvPr>
        </p:nvSpPr>
        <p:spPr/>
        <p:txBody>
          <a:bodyPr/>
          <a:lstStyle/>
          <a:p>
            <a:r>
              <a:rPr lang="en-US" dirty="0">
                <a:latin typeface="Cambria" panose="02040503050406030204" pitchFamily="18" charset="0"/>
                <a:ea typeface="Cambria" panose="02040503050406030204" pitchFamily="18" charset="0"/>
              </a:rPr>
              <a:t>Later in the presentation you are restricted to using m2 tracks which do not overlap with the power rails.</a:t>
            </a:r>
          </a:p>
          <a:p>
            <a:r>
              <a:rPr lang="en-US" dirty="0">
                <a:latin typeface="Cambria" panose="02040503050406030204" pitchFamily="18" charset="0"/>
                <a:ea typeface="Cambria" panose="02040503050406030204" pitchFamily="18" charset="0"/>
              </a:rPr>
              <a:t>This is because normally we would put an equally wide m2 power rail over the m1 power rail and connect them together. </a:t>
            </a:r>
          </a:p>
          <a:p>
            <a:r>
              <a:rPr lang="en-US" i="1" dirty="0">
                <a:latin typeface="Cambria" panose="02040503050406030204" pitchFamily="18" charset="0"/>
                <a:ea typeface="Cambria" panose="02040503050406030204" pitchFamily="18" charset="0"/>
              </a:rPr>
              <a:t>For class 2022 and beyond there will be metals from all layers (M1-M9) over the power rail both horizontally and vertically that will cause you to lose 3 tracks out of every cell height worth of metal tracks in both the horizontal and vertical direction.</a:t>
            </a:r>
          </a:p>
        </p:txBody>
      </p:sp>
    </p:spTree>
    <p:extLst>
      <p:ext uri="{BB962C8B-B14F-4D97-AF65-F5344CB8AC3E}">
        <p14:creationId xmlns:p14="http://schemas.microsoft.com/office/powerpoint/2010/main" val="542531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35AE0-C951-4A7A-8A2D-0A9D295585D3}"/>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Power rails – Connecting multiple rails</a:t>
            </a:r>
          </a:p>
        </p:txBody>
      </p:sp>
      <p:sp>
        <p:nvSpPr>
          <p:cNvPr id="3" name="Content Placeholder 2">
            <a:extLst>
              <a:ext uri="{FF2B5EF4-FFF2-40B4-BE49-F238E27FC236}">
                <a16:creationId xmlns:a16="http://schemas.microsoft.com/office/drawing/2014/main" id="{7792742D-E92D-46C9-A91F-FE2D9264D88A}"/>
              </a:ext>
            </a:extLst>
          </p:cNvPr>
          <p:cNvSpPr>
            <a:spLocks noGrp="1"/>
          </p:cNvSpPr>
          <p:nvPr>
            <p:ph idx="1"/>
          </p:nvPr>
        </p:nvSpPr>
        <p:spPr>
          <a:xfrm>
            <a:off x="838200" y="1825624"/>
            <a:ext cx="3444380" cy="4780705"/>
          </a:xfrm>
        </p:spPr>
        <p:txBody>
          <a:bodyPr>
            <a:normAutofit/>
          </a:bodyPr>
          <a:lstStyle/>
          <a:p>
            <a:r>
              <a:rPr lang="en-US" sz="2000" dirty="0">
                <a:latin typeface="Cambria" panose="02040503050406030204" pitchFamily="18" charset="0"/>
                <a:ea typeface="Cambria" panose="02040503050406030204" pitchFamily="18" charset="0"/>
              </a:rPr>
              <a:t>If your design is taller than 1 cell height, then in later CADs you are required to physically connect the rails together</a:t>
            </a:r>
          </a:p>
          <a:p>
            <a:r>
              <a:rPr lang="en-US" sz="2000" dirty="0">
                <a:latin typeface="Cambria" panose="02040503050406030204" pitchFamily="18" charset="0"/>
                <a:ea typeface="Cambria" panose="02040503050406030204" pitchFamily="18" charset="0"/>
              </a:rPr>
              <a:t>Connect your VDD/VSS rails together using two m3 rails. </a:t>
            </a:r>
          </a:p>
          <a:p>
            <a:pPr lvl="1"/>
            <a:r>
              <a:rPr lang="en-US" sz="1600" dirty="0">
                <a:latin typeface="Cambria" panose="02040503050406030204" pitchFamily="18" charset="0"/>
                <a:ea typeface="Cambria" panose="02040503050406030204" pitchFamily="18" charset="0"/>
              </a:rPr>
              <a:t>Example on the right to give you an idea, but you’ll have to make some modifications to pass DRC.</a:t>
            </a:r>
          </a:p>
          <a:p>
            <a:r>
              <a:rPr lang="en-US" sz="2000" i="1" dirty="0">
                <a:latin typeface="Cambria" panose="02040503050406030204" pitchFamily="18" charset="0"/>
                <a:ea typeface="Cambria" panose="02040503050406030204" pitchFamily="18" charset="0"/>
              </a:rPr>
              <a:t>This does not apply to class 2022 and after</a:t>
            </a:r>
          </a:p>
        </p:txBody>
      </p:sp>
      <p:pic>
        <p:nvPicPr>
          <p:cNvPr id="5" name="Picture 4">
            <a:extLst>
              <a:ext uri="{FF2B5EF4-FFF2-40B4-BE49-F238E27FC236}">
                <a16:creationId xmlns:a16="http://schemas.microsoft.com/office/drawing/2014/main" id="{1E1F9130-7704-4BAD-83C3-E558A41566CB}"/>
              </a:ext>
            </a:extLst>
          </p:cNvPr>
          <p:cNvPicPr>
            <a:picLocks noChangeAspect="1"/>
          </p:cNvPicPr>
          <p:nvPr/>
        </p:nvPicPr>
        <p:blipFill>
          <a:blip r:embed="rId2"/>
          <a:stretch>
            <a:fillRect/>
          </a:stretch>
        </p:blipFill>
        <p:spPr>
          <a:xfrm>
            <a:off x="4799739" y="1561654"/>
            <a:ext cx="1866979" cy="4871545"/>
          </a:xfrm>
          <a:prstGeom prst="rect">
            <a:avLst/>
          </a:prstGeom>
        </p:spPr>
      </p:pic>
    </p:spTree>
    <p:extLst>
      <p:ext uri="{BB962C8B-B14F-4D97-AF65-F5344CB8AC3E}">
        <p14:creationId xmlns:p14="http://schemas.microsoft.com/office/powerpoint/2010/main" val="2331916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CA5F7-62D7-4815-BCAE-3EC06F7F9E42}"/>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Metal Grid</a:t>
            </a:r>
          </a:p>
        </p:txBody>
      </p:sp>
      <p:sp>
        <p:nvSpPr>
          <p:cNvPr id="3" name="Content Placeholder 2">
            <a:extLst>
              <a:ext uri="{FF2B5EF4-FFF2-40B4-BE49-F238E27FC236}">
                <a16:creationId xmlns:a16="http://schemas.microsoft.com/office/drawing/2014/main" id="{599D5C42-90C0-45D1-A602-C53F6DE43B7D}"/>
              </a:ext>
            </a:extLst>
          </p:cNvPr>
          <p:cNvSpPr>
            <a:spLocks noGrp="1"/>
          </p:cNvSpPr>
          <p:nvPr>
            <p:ph idx="1"/>
          </p:nvPr>
        </p:nvSpPr>
        <p:spPr/>
        <p:txBody>
          <a:bodyPr/>
          <a:lstStyle/>
          <a:p>
            <a:r>
              <a:rPr lang="en-US" dirty="0">
                <a:latin typeface="Cambria" panose="02040503050406030204" pitchFamily="18" charset="0"/>
                <a:ea typeface="Cambria" panose="02040503050406030204" pitchFamily="18" charset="0"/>
              </a:rPr>
              <a:t>All routing metals must be on a 0.2um/0.2um grid centered on one of the contacts on your VDD/VSS rail. </a:t>
            </a:r>
          </a:p>
          <a:p>
            <a:r>
              <a:rPr lang="en-US" dirty="0">
                <a:latin typeface="Cambria" panose="02040503050406030204" pitchFamily="18" charset="0"/>
                <a:ea typeface="Cambria" panose="02040503050406030204" pitchFamily="18" charset="0"/>
              </a:rPr>
              <a:t>Even numbered metals m2 and above are horizontal only</a:t>
            </a:r>
          </a:p>
          <a:p>
            <a:r>
              <a:rPr lang="en-US" dirty="0">
                <a:latin typeface="Cambria" panose="02040503050406030204" pitchFamily="18" charset="0"/>
                <a:ea typeface="Cambria" panose="02040503050406030204" pitchFamily="18" charset="0"/>
              </a:rPr>
              <a:t>Odd numbered metals m3 and above are vertical only</a:t>
            </a:r>
          </a:p>
          <a:p>
            <a:r>
              <a:rPr lang="en-US" dirty="0">
                <a:latin typeface="Cambria" panose="02040503050406030204" pitchFamily="18" charset="0"/>
                <a:ea typeface="Cambria" panose="02040503050406030204" pitchFamily="18" charset="0"/>
              </a:rPr>
              <a:t>m1 is free of directional restrictions</a:t>
            </a:r>
          </a:p>
          <a:p>
            <a:r>
              <a:rPr lang="en-US" dirty="0">
                <a:latin typeface="Cambria" panose="02040503050406030204" pitchFamily="18" charset="0"/>
                <a:ea typeface="Cambria" panose="02040503050406030204" pitchFamily="18" charset="0"/>
              </a:rPr>
              <a:t>Metal must all be routed within the bounds of your power rails, If you run out of tracks for your design, then you may increase the size of your design by lengthening or vertically stacking more power rails.</a:t>
            </a:r>
          </a:p>
        </p:txBody>
      </p:sp>
    </p:spTree>
    <p:extLst>
      <p:ext uri="{BB962C8B-B14F-4D97-AF65-F5344CB8AC3E}">
        <p14:creationId xmlns:p14="http://schemas.microsoft.com/office/powerpoint/2010/main" val="1853319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CA5F7-62D7-4815-BCAE-3EC06F7F9E42}"/>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Metal Grid – the grid visualized</a:t>
            </a:r>
          </a:p>
        </p:txBody>
      </p:sp>
      <p:sp>
        <p:nvSpPr>
          <p:cNvPr id="3" name="Content Placeholder 2">
            <a:extLst>
              <a:ext uri="{FF2B5EF4-FFF2-40B4-BE49-F238E27FC236}">
                <a16:creationId xmlns:a16="http://schemas.microsoft.com/office/drawing/2014/main" id="{599D5C42-90C0-45D1-A602-C53F6DE43B7D}"/>
              </a:ext>
            </a:extLst>
          </p:cNvPr>
          <p:cNvSpPr>
            <a:spLocks noGrp="1"/>
          </p:cNvSpPr>
          <p:nvPr>
            <p:ph idx="1"/>
          </p:nvPr>
        </p:nvSpPr>
        <p:spPr>
          <a:xfrm>
            <a:off x="838200" y="1825625"/>
            <a:ext cx="5832866" cy="4351338"/>
          </a:xfrm>
        </p:spPr>
        <p:txBody>
          <a:bodyPr/>
          <a:lstStyle/>
          <a:p>
            <a:r>
              <a:rPr lang="en-US" dirty="0">
                <a:latin typeface="Cambria" panose="02040503050406030204" pitchFamily="18" charset="0"/>
                <a:ea typeface="Cambria" panose="02040503050406030204" pitchFamily="18" charset="0"/>
              </a:rPr>
              <a:t>The figure shows how your grid will look over your power rails with your rail contact properly centered.</a:t>
            </a:r>
          </a:p>
          <a:p>
            <a:r>
              <a:rPr lang="en-US" dirty="0">
                <a:latin typeface="Cambria" panose="02040503050406030204" pitchFamily="18" charset="0"/>
                <a:ea typeface="Cambria" panose="02040503050406030204" pitchFamily="18" charset="0"/>
              </a:rPr>
              <a:t>No m2 tracks directly over or adjacent to the power rail. (i.e. you lose 3 tracks per cell height)</a:t>
            </a:r>
          </a:p>
          <a:p>
            <a:r>
              <a:rPr lang="en-US" dirty="0">
                <a:latin typeface="Cambria" panose="02040503050406030204" pitchFamily="18" charset="0"/>
                <a:ea typeface="Cambria" panose="02040503050406030204" pitchFamily="18" charset="0"/>
              </a:rPr>
              <a:t>For higher even metals it is ok to route over power rails, </a:t>
            </a:r>
            <a:r>
              <a:rPr lang="en-US" i="1" dirty="0">
                <a:latin typeface="Cambria" panose="02040503050406030204" pitchFamily="18" charset="0"/>
                <a:ea typeface="Cambria" panose="02040503050406030204" pitchFamily="18" charset="0"/>
              </a:rPr>
              <a:t>but this will not apply to class 2022 and later</a:t>
            </a:r>
            <a:r>
              <a:rPr lang="en-US" dirty="0">
                <a:latin typeface="Cambria" panose="02040503050406030204" pitchFamily="18" charset="0"/>
                <a:ea typeface="Cambria" panose="02040503050406030204" pitchFamily="18" charset="0"/>
              </a:rPr>
              <a:t>.</a:t>
            </a:r>
          </a:p>
        </p:txBody>
      </p:sp>
      <p:pic>
        <p:nvPicPr>
          <p:cNvPr id="5" name="Picture 4">
            <a:extLst>
              <a:ext uri="{FF2B5EF4-FFF2-40B4-BE49-F238E27FC236}">
                <a16:creationId xmlns:a16="http://schemas.microsoft.com/office/drawing/2014/main" id="{B5E47582-7590-44BE-A17E-69AED3DCDDB0}"/>
              </a:ext>
            </a:extLst>
          </p:cNvPr>
          <p:cNvPicPr>
            <a:picLocks noChangeAspect="1"/>
          </p:cNvPicPr>
          <p:nvPr/>
        </p:nvPicPr>
        <p:blipFill>
          <a:blip r:embed="rId2"/>
          <a:stretch>
            <a:fillRect/>
          </a:stretch>
        </p:blipFill>
        <p:spPr>
          <a:xfrm>
            <a:off x="6963853" y="1418401"/>
            <a:ext cx="4277335" cy="5074474"/>
          </a:xfrm>
          <a:prstGeom prst="rect">
            <a:avLst/>
          </a:prstGeom>
        </p:spPr>
      </p:pic>
    </p:spTree>
    <p:extLst>
      <p:ext uri="{BB962C8B-B14F-4D97-AF65-F5344CB8AC3E}">
        <p14:creationId xmlns:p14="http://schemas.microsoft.com/office/powerpoint/2010/main" val="686190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TotalTime>
  <Words>1557</Words>
  <Application>Microsoft Office PowerPoint</Application>
  <PresentationFormat>Widescreen</PresentationFormat>
  <Paragraphs>100</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Cambria</vt:lpstr>
      <vt:lpstr>Office Theme</vt:lpstr>
      <vt:lpstr>EE 476  Layout Class Convention</vt:lpstr>
      <vt:lpstr>Purpose</vt:lpstr>
      <vt:lpstr>Class Layout Conventions</vt:lpstr>
      <vt:lpstr>Power Rails</vt:lpstr>
      <vt:lpstr>Power Rails – determining the length</vt:lpstr>
      <vt:lpstr>Power Rails – m2+ note</vt:lpstr>
      <vt:lpstr>Power rails – Connecting multiple rails</vt:lpstr>
      <vt:lpstr>Metal Grid</vt:lpstr>
      <vt:lpstr>Metal Grid – the grid visualized</vt:lpstr>
      <vt:lpstr>PR boundary</vt:lpstr>
      <vt:lpstr>PR boundary – abutting cells example</vt:lpstr>
      <vt:lpstr>Class Conventions – big picture</vt:lpstr>
      <vt:lpstr>Design quality metrics </vt:lpstr>
      <vt:lpstr>Design fault #1 – metal outside power rails</vt:lpstr>
      <vt:lpstr>Design fault #1 - caveat</vt:lpstr>
      <vt:lpstr>Design fault #1 – real floorplans/die shots 1</vt:lpstr>
      <vt:lpstr>Design fault #1 – real floorplans/die shots 2</vt:lpstr>
      <vt:lpstr>Design fault #1 – real floorplans/die shots 3</vt:lpstr>
      <vt:lpstr>Design fault #1 – real floorplans/die shots 4</vt:lpstr>
      <vt:lpstr>Design fault #2 – off-grid metal</vt:lpstr>
      <vt:lpstr>Design fault #2 – off-grid metal</vt:lpstr>
      <vt:lpstr>Design Fault #3 – Can you count them all?</vt:lpstr>
      <vt:lpstr>Design Fault #4 – TBD</vt:lpstr>
      <vt:lpstr>Wrap-up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 476  Layout Class Convention</dc:title>
  <dc:creator>ryan wang</dc:creator>
  <cp:lastModifiedBy>ryan wang</cp:lastModifiedBy>
  <cp:revision>3</cp:revision>
  <dcterms:created xsi:type="dcterms:W3CDTF">2021-11-20T17:30:27Z</dcterms:created>
  <dcterms:modified xsi:type="dcterms:W3CDTF">2021-11-21T03:31:49Z</dcterms:modified>
</cp:coreProperties>
</file>