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  <p:sldMasterId id="2147483652" r:id="rId3"/>
  </p:sldMasterIdLst>
  <p:sldIdLst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8" r:id="rId19"/>
    <p:sldId id="272" r:id="rId20"/>
    <p:sldId id="275" r:id="rId21"/>
    <p:sldId id="273" r:id="rId22"/>
    <p:sldId id="274" r:id="rId23"/>
    <p:sldId id="276" r:id="rId24"/>
    <p:sldId id="277" r:id="rId25"/>
  </p:sldIdLst>
  <p:sldSz cx="9144000" cy="6858000" type="screen4x3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539F"/>
    <a:srgbClr val="00448E"/>
    <a:srgbClr val="004B9B"/>
    <a:srgbClr val="003E7F"/>
    <a:srgbClr val="3663A3"/>
    <a:srgbClr val="2C508E"/>
    <a:srgbClr val="1F4C8E"/>
    <a:srgbClr val="235398"/>
    <a:srgbClr val="285A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914400" y="2451217"/>
            <a:ext cx="7402748" cy="782344"/>
          </a:xfrm>
          <a:prstGeom prst="rect">
            <a:avLst/>
          </a:prstGeom>
        </p:spPr>
        <p:txBody>
          <a:bodyPr lIns="0" tIns="0" bIns="0"/>
          <a:lstStyle>
            <a:lvl1pPr>
              <a:defRPr sz="3500" b="1" i="0" cap="none">
                <a:solidFill>
                  <a:schemeClr val="bg1"/>
                </a:solidFill>
                <a:latin typeface="Segoe UI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914401" y="3233561"/>
            <a:ext cx="7402749" cy="17526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1807969"/>
            <a:ext cx="7402748" cy="667891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 cap="none">
                <a:solidFill>
                  <a:srgbClr val="00539F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914401" y="2673770"/>
            <a:ext cx="7402749" cy="27555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="0" i="0" baseline="0">
                <a:solidFill>
                  <a:schemeClr val="accent6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titelstijl van het model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620" y="371690"/>
            <a:ext cx="7543260" cy="817023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rgbClr val="00539F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39620" y="1291083"/>
            <a:ext cx="7543260" cy="4236396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725819" y="1291445"/>
            <a:ext cx="3665166" cy="4274227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5" y="1291445"/>
            <a:ext cx="3665166" cy="4274227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39620" y="371690"/>
            <a:ext cx="7543260" cy="817023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rgbClr val="00539F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9621" y="1302089"/>
            <a:ext cx="3668409" cy="63976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39621" y="2028322"/>
            <a:ext cx="3668409" cy="3445551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619877" y="1302089"/>
            <a:ext cx="3668409" cy="63976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11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877" y="2028322"/>
            <a:ext cx="3668409" cy="3445551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739620" y="371690"/>
            <a:ext cx="7543260" cy="817023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rgbClr val="00539F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inhoud 3"/>
          <p:cNvSpPr>
            <a:spLocks noGrp="1"/>
          </p:cNvSpPr>
          <p:nvPr>
            <p:ph sz="half" idx="16"/>
          </p:nvPr>
        </p:nvSpPr>
        <p:spPr>
          <a:xfrm>
            <a:off x="4631630" y="1303097"/>
            <a:ext cx="3665166" cy="2026055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12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31630" y="3545865"/>
            <a:ext cx="3665166" cy="2026055"/>
          </a:xfrm>
          <a:prstGeom prst="rect">
            <a:avLst/>
          </a:prstGeom>
        </p:spPr>
        <p:txBody>
          <a:bodyPr tIns="0" bIns="0"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739620" y="3546809"/>
            <a:ext cx="3663950" cy="20256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310392"/>
            <a:ext cx="3663950" cy="20256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739620" y="371690"/>
            <a:ext cx="7543260" cy="817023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rgbClr val="00539F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31630" y="3534214"/>
            <a:ext cx="3665166" cy="2026055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32846" y="1291849"/>
            <a:ext cx="3663950" cy="20256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291849"/>
            <a:ext cx="3663950" cy="20256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739620" y="3534214"/>
            <a:ext cx="3665166" cy="2026055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739620" y="371690"/>
            <a:ext cx="7543260" cy="817023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rgbClr val="00539F"/>
                </a:solidFill>
                <a:latin typeface="Segoe UI"/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vullend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270000"/>
            <a:ext cx="9144000" cy="658800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de afbeelding met ond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270000"/>
            <a:ext cx="9144000" cy="4408947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9632" y="5063788"/>
            <a:ext cx="6379052" cy="1012159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0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 smtClean="0"/>
              <a:t>Klik om de tekststijl van het model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.e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/>
        </p:nvSpPr>
        <p:spPr>
          <a:xfrm>
            <a:off x="2" y="0"/>
            <a:ext cx="9152141" cy="5571067"/>
          </a:xfrm>
          <a:prstGeom prst="rect">
            <a:avLst/>
          </a:prstGeom>
          <a:solidFill>
            <a:srgbClr val="0053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Afbeelding 6" descr="patroon_corporate_CMYK 150 dpi-01.png"/>
          <p:cNvPicPr>
            <a:picLocks noChangeAspect="1"/>
          </p:cNvPicPr>
          <p:nvPr/>
        </p:nvPicPr>
        <p:blipFill>
          <a:blip r:embed="rId3"/>
          <a:srcRect t="86720" b="3033"/>
          <a:stretch>
            <a:fillRect/>
          </a:stretch>
        </p:blipFill>
        <p:spPr>
          <a:xfrm>
            <a:off x="2" y="5567891"/>
            <a:ext cx="9148389" cy="663523"/>
          </a:xfrm>
          <a:prstGeom prst="rect">
            <a:avLst/>
          </a:prstGeom>
        </p:spPr>
      </p:pic>
      <p:pic>
        <p:nvPicPr>
          <p:cNvPr id="10" name="Afbeelding 9" descr="endorsement_pms293_english 300dpi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678" y="6468805"/>
            <a:ext cx="1574437" cy="214097"/>
          </a:xfrm>
          <a:prstGeom prst="rect">
            <a:avLst/>
          </a:prstGeom>
        </p:spPr>
      </p:pic>
      <p:pic>
        <p:nvPicPr>
          <p:cNvPr id="9" name="Afbeelding 8" descr="Cancer Center_logo_liggend_diap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45" y="500083"/>
            <a:ext cx="2714626" cy="10364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patroon_corporate_CMYK 150 dpi-01.png"/>
          <p:cNvPicPr>
            <a:picLocks noChangeAspect="1"/>
          </p:cNvPicPr>
          <p:nvPr/>
        </p:nvPicPr>
        <p:blipFill>
          <a:blip r:embed="rId3"/>
          <a:srcRect t="86720" b="1814"/>
          <a:stretch>
            <a:fillRect/>
          </a:stretch>
        </p:blipFill>
        <p:spPr>
          <a:xfrm>
            <a:off x="-326" y="266400"/>
            <a:ext cx="9148389" cy="742492"/>
          </a:xfrm>
          <a:prstGeom prst="rect">
            <a:avLst/>
          </a:prstGeom>
        </p:spPr>
      </p:pic>
      <p:sp>
        <p:nvSpPr>
          <p:cNvPr id="4" name="Rechthoek 3"/>
          <p:cNvSpPr/>
          <p:nvPr/>
        </p:nvSpPr>
        <p:spPr>
          <a:xfrm>
            <a:off x="2" y="0"/>
            <a:ext cx="9152141" cy="270000"/>
          </a:xfrm>
          <a:prstGeom prst="rect">
            <a:avLst/>
          </a:prstGeom>
          <a:solidFill>
            <a:srgbClr val="0053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Afbeelding 7" descr="Cancer Center_logo_liggend_cmyk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276" y="5880688"/>
            <a:ext cx="1927182" cy="7358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2" y="0"/>
            <a:ext cx="9152141" cy="270000"/>
          </a:xfrm>
          <a:prstGeom prst="rect">
            <a:avLst/>
          </a:prstGeom>
          <a:solidFill>
            <a:srgbClr val="0053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Afbeelding 4" descr="Cancer Center_logo_liggend_cmyk.ai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276" y="5880688"/>
            <a:ext cx="1927182" cy="7358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266400" y="1764000"/>
            <a:ext cx="8431200" cy="2851200"/>
          </a:xfrm>
        </p:spPr>
        <p:txBody>
          <a:bodyPr/>
          <a:lstStyle/>
          <a:p>
            <a:pPr algn="ctr"/>
            <a:r>
              <a:rPr lang="en-US" sz="3200" dirty="0" err="1"/>
              <a:t>Linac</a:t>
            </a:r>
            <a:r>
              <a:rPr lang="en-US" sz="3200" dirty="0"/>
              <a:t> profiles or: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How </a:t>
            </a:r>
            <a:r>
              <a:rPr lang="en-US" sz="3200" dirty="0"/>
              <a:t>I Learned to Stop Worrying and </a:t>
            </a:r>
            <a:r>
              <a:rPr lang="en-US" sz="3200" dirty="0" smtClean="0"/>
              <a:t>Love</a:t>
            </a:r>
            <a:br>
              <a:rPr lang="en-US" sz="3200" dirty="0" smtClean="0"/>
            </a:br>
            <a:r>
              <a:rPr lang="en-US" sz="3200" dirty="0" err="1" smtClean="0"/>
              <a:t>Bistromath</a:t>
            </a:r>
            <a:endParaRPr lang="nl-NL" sz="3200" dirty="0"/>
          </a:p>
        </p:txBody>
      </p:sp>
      <p:pic>
        <p:nvPicPr>
          <p:cNvPr id="1026" name="Picture 2" descr="C:\Theo\Delphi\projects\BistroMath\help\selftest_0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38" y="3802576"/>
            <a:ext cx="2942378" cy="211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8400" y="5767200"/>
            <a:ext cx="2600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 smtClean="0">
                <a:solidFill>
                  <a:schemeClr val="bg1"/>
                </a:solidFill>
              </a:rPr>
              <a:t>Theo van Soest, 12 januari 2017</a:t>
            </a:r>
            <a:endParaRPr lang="en-US" sz="14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69" y="294214"/>
            <a:ext cx="8621486" cy="667891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Stop Worrying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75200" y="1094400"/>
            <a:ext cx="1577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BistroMath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375200" y="4438526"/>
            <a:ext cx="704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/>
              <a:t>Kan overweg met bijna alle gebruikte bestandsformaten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/>
              <a:t>Referentie symmetrisch gemaakt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/>
              <a:t>Geavanceerde filtering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/>
              <a:t>NCS-8 implementatie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/>
              <a:t>Werkt ook met variabele stapgrootte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/>
              <a:t>Automatisch inlezen juiste referentie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/>
              <a:t>Alle karakteristieken bereikbaar en configureerbaar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/>
              <a:t>Geen commerciële alternatieven beschikbaar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005" y="1523683"/>
            <a:ext cx="4048394" cy="291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325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69" y="294214"/>
            <a:ext cx="8621486" cy="667891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and Love BistroMath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75200" y="1094400"/>
            <a:ext cx="371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F1 = RTFM (contextgevoelig)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58" y="1710612"/>
            <a:ext cx="625792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799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:\Theo\Delphi\projects\BistroMath\help\results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79" y="3602038"/>
            <a:ext cx="7699401" cy="136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Theo\Delphi\projects\BistroMath\help\results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557" y="1826959"/>
            <a:ext cx="7478073" cy="132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69" y="294214"/>
            <a:ext cx="8621486" cy="667891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Concepten (1)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75200" y="1094400"/>
            <a:ext cx="1510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Resultaten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6480" y="3169320"/>
            <a:ext cx="2100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Met standaardinstellingen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206480" y="5132832"/>
            <a:ext cx="31534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Met afwijkende keuzes (</a:t>
            </a:r>
            <a:r>
              <a:rPr lang="nl-NL" sz="1400" i="1" dirty="0" smtClean="0"/>
              <a:t>voorbeeld</a:t>
            </a:r>
            <a:r>
              <a:rPr lang="nl-NL" sz="1400" dirty="0" smtClean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smtClean="0"/>
              <a:t>SSD gewijzigd				(z)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smtClean="0"/>
              <a:t>profiel symmetrisch gemaakt	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smtClean="0"/>
              <a:t>profiel gecentreerd			(c)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smtClean="0"/>
              <a:t>Randdetectie gebruikt		(e)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smtClean="0"/>
              <a:t>extra decimaal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871335" y="2406537"/>
            <a:ext cx="239697" cy="7894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871335" y="3195954"/>
            <a:ext cx="239697" cy="4290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818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69" y="294214"/>
            <a:ext cx="8621486" cy="667891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Concepten (2)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75200" y="1094400"/>
            <a:ext cx="494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Filtering met tweedegraads polynoom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1273" y="4690470"/>
            <a:ext cx="47924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smtClean="0"/>
              <a:t>Breedte afstelbaar op gebruikte detector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smtClean="0"/>
              <a:t>Gepresenteerde resultaten worden altijd</a:t>
            </a:r>
            <a:br>
              <a:rPr lang="nl-NL" sz="1600" dirty="0" smtClean="0"/>
            </a:br>
            <a:r>
              <a:rPr lang="nl-NL" sz="1600" dirty="0" smtClean="0"/>
              <a:t>gehaald uit gefilterde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smtClean="0"/>
              <a:t>Voor deling en gamma wordt mediaanfilter gebruikt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6" y="1723517"/>
            <a:ext cx="69246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749" y="4662307"/>
            <a:ext cx="2855672" cy="41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13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69" y="294214"/>
            <a:ext cx="8621486" cy="667891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Concepten (3)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33475" y="1094400"/>
            <a:ext cx="7031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Randdetectie met (top van) eerste afgeleide of sigmoïd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556065"/>
            <a:ext cx="687705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137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69" y="294214"/>
            <a:ext cx="8621486" cy="667891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Concepten (4)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33475" y="1094400"/>
            <a:ext cx="4388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Vergelijken met andere toestellen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" y="2060175"/>
            <a:ext cx="22098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530" y="2060175"/>
            <a:ext cx="64865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9569" y="5587200"/>
            <a:ext cx="1304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Per toestel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194369" y="5588400"/>
            <a:ext cx="1314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Per bundel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3102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69" y="294214"/>
            <a:ext cx="8621486" cy="667891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Concepten (5)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33475" y="1094400"/>
            <a:ext cx="2601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Tijdelijke referentie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8037" y="3909235"/>
            <a:ext cx="5907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smtClean="0"/>
              <a:t>Handig bij afregelen van bundel of vergelijken met andere bundel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smtClean="0"/>
              <a:t>Wordt alleen gebruikt als curve “acceptabel” is.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37" y="2109163"/>
            <a:ext cx="5733197" cy="1425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212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69" y="294214"/>
            <a:ext cx="8621486" cy="667891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Toepassingen (1)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33475" y="1094400"/>
            <a:ext cx="219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Gamma-analyse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1971675"/>
            <a:ext cx="69056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919288"/>
            <a:ext cx="699135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9188" y="5183635"/>
            <a:ext cx="3386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smtClean="0"/>
              <a:t>Standaardmethode voor </a:t>
            </a:r>
            <a:r>
              <a:rPr lang="nl-NL" sz="1600" dirty="0" err="1" smtClean="0"/>
              <a:t>Tomoscan</a:t>
            </a: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275719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69" y="294214"/>
            <a:ext cx="8621486" cy="667891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Toepassingen (2)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33475" y="1094400"/>
            <a:ext cx="4277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Meting spiegelen naar referentie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1971675"/>
            <a:ext cx="69056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128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69" y="294214"/>
            <a:ext cx="8621486" cy="667891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Toepassingen (3)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33475" y="1094400"/>
            <a:ext cx="172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FFF-detectie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69" y="1556065"/>
            <a:ext cx="68008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574" y="1565589"/>
            <a:ext cx="16287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6791417" y="3577702"/>
            <a:ext cx="1065321" cy="1455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70664" y="4864362"/>
            <a:ext cx="3009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Resultaat sigmoïdmodel in buffer</a:t>
            </a:r>
          </a:p>
        </p:txBody>
      </p:sp>
    </p:spTree>
    <p:extLst>
      <p:ext uri="{BB962C8B-B14F-4D97-AF65-F5344CB8AC3E}">
        <p14:creationId xmlns:p14="http://schemas.microsoft.com/office/powerpoint/2010/main" val="302101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69" y="294214"/>
            <a:ext cx="8621486" cy="667891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Introductie (1)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5200" y="1654800"/>
            <a:ext cx="6652800" cy="2714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70400" y="4088400"/>
            <a:ext cx="614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909200" y="1892400"/>
            <a:ext cx="0" cy="2394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2527200" y="2374800"/>
            <a:ext cx="14400" cy="15408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5121600" y="2050800"/>
            <a:ext cx="14400" cy="18648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534400" y="2288400"/>
            <a:ext cx="1297200" cy="86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66800" y="3736800"/>
            <a:ext cx="252960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66800" y="2288400"/>
            <a:ext cx="252960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040000" y="2056800"/>
            <a:ext cx="0" cy="2316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831600" y="1968000"/>
            <a:ext cx="7200" cy="231900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566800" y="2288400"/>
            <a:ext cx="0" cy="792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541600" y="2374800"/>
            <a:ext cx="298080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06400" y="2043600"/>
            <a:ext cx="291600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386800" y="2043600"/>
            <a:ext cx="0" cy="3240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909200" y="3990000"/>
            <a:ext cx="19224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375200" y="1094400"/>
            <a:ext cx="7316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Parameters voor gesimplificeerd, theoretisch voorbeeld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375200" y="4557600"/>
            <a:ext cx="66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/>
              <a:t>Veldgrootte	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/>
              <a:t>Positie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/>
              <a:t>Centrum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/>
              <a:t>Veldvlakheid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/>
              <a:t>Symmetrie</a:t>
            </a:r>
            <a:r>
              <a:rPr lang="nl-NL" sz="1800" dirty="0" smtClean="0"/>
              <a:t>			/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/>
              <a:t>Normalisatieniveau</a:t>
            </a:r>
            <a:endParaRPr lang="en-US" sz="18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270000" y="4740000"/>
            <a:ext cx="252960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270000" y="4992000"/>
            <a:ext cx="19224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841200" y="5133600"/>
            <a:ext cx="0" cy="20370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539200" y="5337300"/>
            <a:ext cx="0" cy="3240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3712800" y="5819700"/>
            <a:ext cx="0" cy="792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3910800" y="5740500"/>
            <a:ext cx="0" cy="2211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835200" y="2043600"/>
            <a:ext cx="1286400" cy="2448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793200" y="6127200"/>
            <a:ext cx="165840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143200" y="5914500"/>
            <a:ext cx="0" cy="2211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930000" y="6144900"/>
            <a:ext cx="0" cy="792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816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69" y="294214"/>
            <a:ext cx="8621486" cy="667891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Toepassingen (4)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33475" y="1094400"/>
            <a:ext cx="3029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FFF: kunstmatig profiel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85" y="1556065"/>
            <a:ext cx="68675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33475" y="5832629"/>
            <a:ext cx="57959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G. </a:t>
            </a:r>
            <a:r>
              <a:rPr lang="en-US" sz="1600" dirty="0" err="1"/>
              <a:t>Budgell</a:t>
            </a:r>
            <a:r>
              <a:rPr lang="en-US" sz="1600" dirty="0"/>
              <a:t> </a:t>
            </a:r>
            <a:r>
              <a:rPr lang="en-US" sz="1600" i="1" dirty="0"/>
              <a:t>et al</a:t>
            </a:r>
            <a:r>
              <a:rPr lang="en-US" sz="1600" dirty="0"/>
              <a:t>: IPEM topical report 1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guidance on implementing flattening filter free (FFF) radiotherapy; </a:t>
            </a:r>
            <a:endParaRPr lang="en-US" sz="1600" dirty="0" smtClean="0"/>
          </a:p>
          <a:p>
            <a:r>
              <a:rPr lang="en-US" sz="1600" dirty="0" smtClean="0"/>
              <a:t>Phys</a:t>
            </a:r>
            <a:r>
              <a:rPr lang="en-US" sz="1600" dirty="0"/>
              <a:t>. Med. Biol. 61 (2016) 8360-8394</a:t>
            </a:r>
          </a:p>
        </p:txBody>
      </p:sp>
    </p:spTree>
    <p:extLst>
      <p:ext uri="{BB962C8B-B14F-4D97-AF65-F5344CB8AC3E}">
        <p14:creationId xmlns:p14="http://schemas.microsoft.com/office/powerpoint/2010/main" val="3295294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69" y="294214"/>
            <a:ext cx="8621486" cy="667891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Toepassingen (5)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33475" y="1094400"/>
            <a:ext cx="3063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MRL: partiële profielen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3" y="2788050"/>
            <a:ext cx="692467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3" y="1556065"/>
            <a:ext cx="2727712" cy="117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00" y="1550620"/>
            <a:ext cx="2700000" cy="1161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5525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69" y="294214"/>
            <a:ext cx="8621486" cy="667891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Toepassingen (6)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33475" y="1094400"/>
            <a:ext cx="2596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MRL: partiële </a:t>
            </a:r>
            <a:r>
              <a:rPr lang="nl-NL" dirty="0" err="1" smtClean="0"/>
              <a:t>pdd’s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3" y="3019588"/>
            <a:ext cx="699135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8" y="1550620"/>
            <a:ext cx="2643657" cy="1130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364" y="1550619"/>
            <a:ext cx="2635234" cy="113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59537" y="6049104"/>
            <a:ext cx="4122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Gereconstrueerd</a:t>
            </a:r>
            <a:r>
              <a:rPr lang="en-US" sz="1600" dirty="0" smtClean="0"/>
              <a:t> </a:t>
            </a:r>
            <a:r>
              <a:rPr lang="en-US" sz="1600" dirty="0" err="1" smtClean="0"/>
              <a:t>naar</a:t>
            </a:r>
            <a:r>
              <a:rPr lang="en-US" sz="1600" dirty="0" smtClean="0"/>
              <a:t> SSD100 (</a:t>
            </a:r>
            <a:r>
              <a:rPr lang="en-US" sz="1600" dirty="0" err="1" smtClean="0"/>
              <a:t>instelbaar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385475" y="2681034"/>
            <a:ext cx="2135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Meting SS80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340318" y="2681034"/>
            <a:ext cx="2135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Meting SSD68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025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69" y="294214"/>
            <a:ext cx="8621486" cy="667891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Introductie (2)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5200" y="1654800"/>
            <a:ext cx="6652800" cy="2714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70400" y="4088400"/>
            <a:ext cx="614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909200" y="1892400"/>
            <a:ext cx="0" cy="2394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2527200" y="2374800"/>
            <a:ext cx="14400" cy="15408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5121600" y="2050800"/>
            <a:ext cx="14400" cy="18648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66800" y="3736800"/>
            <a:ext cx="252960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831600" y="1968000"/>
            <a:ext cx="7200" cy="231900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909200" y="3990000"/>
            <a:ext cx="19224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375200" y="1094400"/>
            <a:ext cx="2359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Afhankelijkheden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375200" y="4521600"/>
            <a:ext cx="704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/>
              <a:t>Veldgrootte	volgt uit positie van flanken (</a:t>
            </a:r>
            <a:r>
              <a:rPr lang="nl-NL" sz="1800" i="1" dirty="0" smtClean="0"/>
              <a:t>veldgrenzen</a:t>
            </a:r>
            <a:r>
              <a:rPr lang="nl-NL" sz="18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/>
              <a:t>Positie		afstand van centrum tot referentiepunt (</a:t>
            </a:r>
            <a:r>
              <a:rPr lang="nl-NL" sz="1800" i="1" dirty="0" err="1" smtClean="0"/>
              <a:t>origin</a:t>
            </a:r>
            <a:r>
              <a:rPr lang="nl-NL" sz="18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/>
              <a:t>Centrum		gemiddelde van positie van flanken (?)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/>
              <a:t>Veldvlakheid	alleen binnen analysegebied (veldgrenzen?)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/>
              <a:t>Symmetrie</a:t>
            </a:r>
            <a:r>
              <a:rPr lang="nl-NL" sz="1800" dirty="0" smtClean="0"/>
              <a:t>		afwijking ten opzichte van norm van </a:t>
            </a:r>
            <a:r>
              <a:rPr lang="nl-NL" sz="1800" dirty="0"/>
              <a:t>symmetrisch </a:t>
            </a:r>
            <a:r>
              <a:rPr lang="nl-NL" sz="1800" dirty="0" smtClean="0"/>
              <a:t/>
            </a:r>
            <a:br>
              <a:rPr lang="nl-NL" sz="1800" dirty="0" smtClean="0"/>
            </a:br>
            <a:r>
              <a:rPr lang="nl-NL" sz="1800" dirty="0" smtClean="0"/>
              <a:t>				gelegen punten rondom centrum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/>
              <a:t>Normalisatie	waarde in centrum(?) </a:t>
            </a:r>
            <a:endParaRPr lang="en-US" sz="1800" dirty="0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2534400" y="2288400"/>
            <a:ext cx="1297200" cy="86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566800" y="2288400"/>
            <a:ext cx="252960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040000" y="2056800"/>
            <a:ext cx="0" cy="2316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566800" y="2288400"/>
            <a:ext cx="0" cy="792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541600" y="2374800"/>
            <a:ext cx="298080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606400" y="2043600"/>
            <a:ext cx="291600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5386800" y="2043600"/>
            <a:ext cx="0" cy="3240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3835200" y="2043600"/>
            <a:ext cx="1286400" cy="2448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69" y="294214"/>
            <a:ext cx="8621486" cy="667891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Introductie (3)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5200" y="1654800"/>
            <a:ext cx="6652800" cy="2714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70400" y="4088400"/>
            <a:ext cx="614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909200" y="1892400"/>
            <a:ext cx="0" cy="2394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2527200" y="2374800"/>
            <a:ext cx="14400" cy="15408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5121600" y="2050800"/>
            <a:ext cx="14400" cy="18648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375200" y="1094400"/>
            <a:ext cx="2030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Wat is “goed”?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375200" y="4622400"/>
            <a:ext cx="704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/>
              <a:t>Absolute afwijkingen ten opzichte van </a:t>
            </a:r>
            <a:r>
              <a:rPr lang="nl-NL" sz="1800" b="1" dirty="0" smtClean="0"/>
              <a:t>norm</a:t>
            </a:r>
            <a:r>
              <a:rPr lang="nl-NL" sz="1800" dirty="0" smtClean="0"/>
              <a:t>?</a:t>
            </a:r>
            <a:br>
              <a:rPr lang="nl-NL" sz="1800" dirty="0" smtClean="0"/>
            </a:br>
            <a:r>
              <a:rPr lang="nl-NL" sz="1800" dirty="0" smtClean="0"/>
              <a:t>en / of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>
                <a:solidFill>
                  <a:srgbClr val="00B050"/>
                </a:solidFill>
              </a:rPr>
              <a:t>Vergelijken met commissioning/TPS data (</a:t>
            </a:r>
            <a:r>
              <a:rPr lang="nl-NL" sz="1800" b="1" i="1" dirty="0" smtClean="0">
                <a:solidFill>
                  <a:srgbClr val="00B050"/>
                </a:solidFill>
              </a:rPr>
              <a:t>referentie</a:t>
            </a:r>
            <a:r>
              <a:rPr lang="nl-NL" sz="1800" dirty="0" smtClean="0">
                <a:solidFill>
                  <a:srgbClr val="00B050"/>
                </a:solidFill>
              </a:rPr>
              <a:t>)?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2534400" y="2288400"/>
            <a:ext cx="1297200" cy="86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3835200" y="2043600"/>
            <a:ext cx="1286400" cy="2448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5067600" y="2281200"/>
            <a:ext cx="14400" cy="1742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541600" y="2274600"/>
            <a:ext cx="2526000" cy="29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2541600" y="2281200"/>
            <a:ext cx="14400" cy="1742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831600" y="1968000"/>
            <a:ext cx="7200" cy="231900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7061400" y="2166000"/>
            <a:ext cx="5400" cy="1758000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766000" y="2166000"/>
            <a:ext cx="1290000" cy="166800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4476000" y="2246400"/>
            <a:ext cx="1290000" cy="86400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483200" y="2246400"/>
            <a:ext cx="0" cy="1671600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61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 flipH="1" flipV="1">
            <a:off x="5067600" y="2281200"/>
            <a:ext cx="14400" cy="1742400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541600" y="2274600"/>
            <a:ext cx="2526000" cy="29400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2541600" y="2281200"/>
            <a:ext cx="14400" cy="1742400"/>
          </a:xfrm>
          <a:prstGeom prst="line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69" y="294214"/>
            <a:ext cx="8621486" cy="667891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Introductie (4)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5200" y="1654800"/>
            <a:ext cx="6652800" cy="2714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70400" y="4088400"/>
            <a:ext cx="614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909200" y="1892400"/>
            <a:ext cx="0" cy="2394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2527200" y="2374800"/>
            <a:ext cx="14400" cy="15408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5121600" y="2050800"/>
            <a:ext cx="14400" cy="18648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375200" y="1094400"/>
            <a:ext cx="658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Keuze in UMCU voor QA: </a:t>
            </a:r>
            <a:r>
              <a:rPr lang="nl-NL" dirty="0" smtClean="0">
                <a:solidFill>
                  <a:srgbClr val="00B050"/>
                </a:solidFill>
              </a:rPr>
              <a:t>vergelijken met referentie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2534400" y="2288400"/>
            <a:ext cx="1297200" cy="86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3835200" y="2043600"/>
            <a:ext cx="1286400" cy="2448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831600" y="1968000"/>
            <a:ext cx="7200" cy="231900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7061400" y="2166000"/>
            <a:ext cx="5400" cy="1758000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766000" y="2166000"/>
            <a:ext cx="1290000" cy="166800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4476000" y="2246400"/>
            <a:ext cx="1290000" cy="86400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483200" y="2246400"/>
            <a:ext cx="0" cy="1671600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75200" y="4622400"/>
            <a:ext cx="704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/>
              <a:t>Werkt voor elk profiel en elke pdd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/>
              <a:t>Werkt ook voor veldvormen die buiten conventionele criteria vallen (BM, FFF).</a:t>
            </a:r>
          </a:p>
        </p:txBody>
      </p:sp>
    </p:spTree>
    <p:extLst>
      <p:ext uri="{BB962C8B-B14F-4D97-AF65-F5344CB8AC3E}">
        <p14:creationId xmlns:p14="http://schemas.microsoft.com/office/powerpoint/2010/main" val="2032330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69" y="294214"/>
            <a:ext cx="8621486" cy="667891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Introductie (5)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5200" y="1654800"/>
            <a:ext cx="6652800" cy="2714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70400" y="4088400"/>
            <a:ext cx="614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909200" y="1892400"/>
            <a:ext cx="0" cy="2394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2527200" y="2374800"/>
            <a:ext cx="14400" cy="15408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5121600" y="2050800"/>
            <a:ext cx="14400" cy="18648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375200" y="1094400"/>
            <a:ext cx="5117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vergelijken met referentie: complicaties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375200" y="4622400"/>
            <a:ext cx="704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/>
              <a:t>Profielen hebben niet zelfde centrum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/>
              <a:t>Referentie (mogelijk) ongewenst asymmetrisch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/>
              <a:t>Hoe te vergelijken?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2534400" y="2288400"/>
            <a:ext cx="1297200" cy="86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3835200" y="2043600"/>
            <a:ext cx="1286400" cy="2448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831600" y="1968000"/>
            <a:ext cx="7200" cy="231900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7061400" y="2166000"/>
            <a:ext cx="5400" cy="1758000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766000" y="2166000"/>
            <a:ext cx="1290000" cy="166800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4476000" y="2246400"/>
            <a:ext cx="1290000" cy="86400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483200" y="2246400"/>
            <a:ext cx="0" cy="1671600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758800" y="1968000"/>
            <a:ext cx="7200" cy="231900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5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69" y="294214"/>
            <a:ext cx="8621486" cy="667891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Introductie (6)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75200" y="1094400"/>
            <a:ext cx="2386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mtClean="0"/>
              <a:t>Praktijkvoorbeeld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375200" y="4622400"/>
            <a:ext cx="704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/>
              <a:t>Referentie moet opgeschoven worden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/>
              <a:t>Referentie (mogelijk) ongewenst asymmetrisch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800" dirty="0"/>
              <a:t>In penumbra-gebied geen zicht op fluentie → </a:t>
            </a:r>
            <a:r>
              <a:rPr lang="nl-NL" sz="1800" dirty="0" smtClean="0"/>
              <a:t>analyse</a:t>
            </a:r>
            <a:r>
              <a:rPr lang="en-US" sz="1800" dirty="0" err="1" smtClean="0"/>
              <a:t>gebied</a:t>
            </a:r>
            <a:r>
              <a:rPr lang="en-US" sz="1800" dirty="0" smtClean="0"/>
              <a:t> </a:t>
            </a:r>
            <a:r>
              <a:rPr lang="en-US" sz="1800" dirty="0" err="1" smtClean="0"/>
              <a:t>kleiner</a:t>
            </a:r>
            <a:endParaRPr lang="nl-NL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/>
              <a:t>Ruis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/>
              <a:t>Kleine verschillen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800" b="1" dirty="0"/>
              <a:t>Hoe te vergelijken?</a:t>
            </a:r>
            <a:endParaRPr lang="nl-NL" sz="18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200" y="1529015"/>
            <a:ext cx="690562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061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69" y="294214"/>
            <a:ext cx="8621486" cy="667891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Introductie (7)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75200" y="1094400"/>
            <a:ext cx="2386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mtClean="0"/>
              <a:t>Praktijkvoorbeeld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375200" y="4622400"/>
            <a:ext cx="704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/>
              <a:t>Ingezoomd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>
                <a:solidFill>
                  <a:srgbClr val="00B050"/>
                </a:solidFill>
              </a:rPr>
              <a:t>Referentie</a:t>
            </a:r>
            <a:r>
              <a:rPr lang="nl-NL" sz="1800" dirty="0" smtClean="0"/>
              <a:t> uitgelijnd op basis van centrum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>
                <a:solidFill>
                  <a:srgbClr val="00B050"/>
                </a:solidFill>
              </a:rPr>
              <a:t>Referentie</a:t>
            </a:r>
            <a:r>
              <a:rPr lang="nl-NL" sz="1800" dirty="0" smtClean="0"/>
              <a:t> (mogelijk) ongewenst asymmetrisch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800" dirty="0"/>
              <a:t>Ruis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/>
              <a:t>Relatieve afwijking veel kleiner dan absolute veldvlakheid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800" b="1" dirty="0" smtClean="0"/>
              <a:t>Hoe </a:t>
            </a:r>
            <a:r>
              <a:rPr lang="nl-NL" sz="1800" b="1" dirty="0"/>
              <a:t>te vergelijken?</a:t>
            </a:r>
            <a:endParaRPr lang="nl-NL" sz="18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200" y="1556401"/>
            <a:ext cx="69818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766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69" y="294214"/>
            <a:ext cx="8621486" cy="667891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Introductie (8)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75200" y="1094400"/>
            <a:ext cx="7023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Een oplossing: beoordeel de </a:t>
            </a:r>
            <a:r>
              <a:rPr lang="nl-NL" dirty="0" smtClean="0">
                <a:solidFill>
                  <a:srgbClr val="0000FF"/>
                </a:solidFill>
              </a:rPr>
              <a:t>deling</a:t>
            </a:r>
            <a:r>
              <a:rPr lang="nl-NL" dirty="0" smtClean="0"/>
              <a:t> van beide profielen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375200" y="4622400"/>
            <a:ext cx="704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>
                <a:solidFill>
                  <a:srgbClr val="00B050"/>
                </a:solidFill>
              </a:rPr>
              <a:t>Referentie</a:t>
            </a:r>
            <a:r>
              <a:rPr lang="nl-NL" sz="1800" dirty="0" smtClean="0"/>
              <a:t> uitgelijnd op basis van centrum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>
                <a:solidFill>
                  <a:srgbClr val="00B050"/>
                </a:solidFill>
              </a:rPr>
              <a:t>Referentie</a:t>
            </a:r>
            <a:r>
              <a:rPr lang="nl-NL" sz="1800" dirty="0" smtClean="0"/>
              <a:t> nog steeds (mogelijk) ongewenst asymmetrisch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>
                <a:solidFill>
                  <a:srgbClr val="0000FF"/>
                </a:solidFill>
              </a:rPr>
              <a:t>Deling</a:t>
            </a:r>
            <a:r>
              <a:rPr lang="nl-NL" sz="1800" dirty="0" smtClean="0"/>
              <a:t> geeft </a:t>
            </a:r>
            <a:r>
              <a:rPr lang="nl-NL" sz="1800" i="1" dirty="0" smtClean="0"/>
              <a:t>relatieve veldvlakheid</a:t>
            </a:r>
            <a:endParaRPr lang="nl-NL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nl-NL" sz="1800" dirty="0" smtClean="0"/>
              <a:t>Symmetrie volgt nog steeds uit </a:t>
            </a:r>
            <a:r>
              <a:rPr lang="nl-NL" sz="1800" dirty="0" smtClean="0">
                <a:solidFill>
                  <a:srgbClr val="FF0000"/>
                </a:solidFill>
              </a:rPr>
              <a:t>gemeten profiel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5200" y="1654800"/>
            <a:ext cx="6652800" cy="2714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70400" y="4088400"/>
            <a:ext cx="614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09200" y="1892400"/>
            <a:ext cx="0" cy="2394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527200" y="2374800"/>
            <a:ext cx="14400" cy="15408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5121600" y="2050800"/>
            <a:ext cx="14400" cy="18648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534400" y="2288400"/>
            <a:ext cx="1297200" cy="86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835200" y="2043600"/>
            <a:ext cx="1286400" cy="2448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31600" y="1968000"/>
            <a:ext cx="7200" cy="231900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116671" y="2127363"/>
            <a:ext cx="5400" cy="1758000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821271" y="2127363"/>
            <a:ext cx="1290000" cy="166800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2531271" y="2207763"/>
            <a:ext cx="1290000" cy="86400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538471" y="2207763"/>
            <a:ext cx="0" cy="1671600"/>
          </a:xfrm>
          <a:prstGeom prst="line">
            <a:avLst/>
          </a:prstGeom>
          <a:ln>
            <a:solidFill>
              <a:srgbClr val="00B050">
                <a:alpha val="6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527200" y="2294163"/>
            <a:ext cx="1311600" cy="255855"/>
          </a:xfrm>
          <a:prstGeom prst="straightConnector1">
            <a:avLst/>
          </a:prstGeom>
          <a:ln>
            <a:solidFill>
              <a:srgbClr val="0000FF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821271" y="2207763"/>
            <a:ext cx="1290000" cy="86400"/>
          </a:xfrm>
          <a:prstGeom prst="straightConnector1">
            <a:avLst/>
          </a:prstGeom>
          <a:ln>
            <a:solidFill>
              <a:srgbClr val="0000FF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12692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ard presentatie layout">
  <a:themeElements>
    <a:clrScheme name="Aangepast 2">
      <a:dk1>
        <a:srgbClr val="1C1C1C"/>
      </a:dk1>
      <a:lt1>
        <a:sysClr val="window" lastClr="FFFFFF"/>
      </a:lt1>
      <a:dk2>
        <a:srgbClr val="1961AB"/>
      </a:dk2>
      <a:lt2>
        <a:srgbClr val="EEECE1"/>
      </a:lt2>
      <a:accent1>
        <a:srgbClr val="2526A9"/>
      </a:accent1>
      <a:accent2>
        <a:srgbClr val="D0103A"/>
      </a:accent2>
      <a:accent3>
        <a:srgbClr val="79B829"/>
      </a:accent3>
      <a:accent4>
        <a:srgbClr val="0F84C9"/>
      </a:accent4>
      <a:accent5>
        <a:srgbClr val="FF6319"/>
      </a:accent5>
      <a:accent6>
        <a:srgbClr val="B7B1A9"/>
      </a:accent6>
      <a:hlink>
        <a:srgbClr val="2526A9"/>
      </a:hlink>
      <a:folHlink>
        <a:srgbClr val="B7B1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7_Standaardthema">
  <a:themeElements>
    <a:clrScheme name="Aangepast 2">
      <a:dk1>
        <a:srgbClr val="1C1C1C"/>
      </a:dk1>
      <a:lt1>
        <a:sysClr val="window" lastClr="FFFFFF"/>
      </a:lt1>
      <a:dk2>
        <a:srgbClr val="1961AB"/>
      </a:dk2>
      <a:lt2>
        <a:srgbClr val="EEECE1"/>
      </a:lt2>
      <a:accent1>
        <a:srgbClr val="2526A9"/>
      </a:accent1>
      <a:accent2>
        <a:srgbClr val="D0103A"/>
      </a:accent2>
      <a:accent3>
        <a:srgbClr val="79B829"/>
      </a:accent3>
      <a:accent4>
        <a:srgbClr val="0F84C9"/>
      </a:accent4>
      <a:accent5>
        <a:srgbClr val="FF6319"/>
      </a:accent5>
      <a:accent6>
        <a:srgbClr val="B7B1A9"/>
      </a:accent6>
      <a:hlink>
        <a:srgbClr val="2526A9"/>
      </a:hlink>
      <a:folHlink>
        <a:srgbClr val="B7B1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5_Standaardthema">
  <a:themeElements>
    <a:clrScheme name="Aangepast 2">
      <a:dk1>
        <a:srgbClr val="1C1C1C"/>
      </a:dk1>
      <a:lt1>
        <a:sysClr val="window" lastClr="FFFFFF"/>
      </a:lt1>
      <a:dk2>
        <a:srgbClr val="1961AB"/>
      </a:dk2>
      <a:lt2>
        <a:srgbClr val="EEECE1"/>
      </a:lt2>
      <a:accent1>
        <a:srgbClr val="2526A9"/>
      </a:accent1>
      <a:accent2>
        <a:srgbClr val="D0103A"/>
      </a:accent2>
      <a:accent3>
        <a:srgbClr val="79B829"/>
      </a:accent3>
      <a:accent4>
        <a:srgbClr val="0F84C9"/>
      </a:accent4>
      <a:accent5>
        <a:srgbClr val="FF6319"/>
      </a:accent5>
      <a:accent6>
        <a:srgbClr val="B7B1A9"/>
      </a:accent6>
      <a:hlink>
        <a:srgbClr val="2526A9"/>
      </a:hlink>
      <a:folHlink>
        <a:srgbClr val="B7B1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Standaard presentatie layout</Template>
  <TotalTime>807</TotalTime>
  <Words>423</Words>
  <Application>Microsoft Office PowerPoint</Application>
  <PresentationFormat>On-screen Show (4:3)</PresentationFormat>
  <Paragraphs>109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Standaard presentatie layout</vt:lpstr>
      <vt:lpstr>7_Standaardthema</vt:lpstr>
      <vt:lpstr>15_Standaardthema</vt:lpstr>
      <vt:lpstr>Linac profiles or:  How I Learned to Stop Worrying and Love Bistromath</vt:lpstr>
      <vt:lpstr>Introductie (1)</vt:lpstr>
      <vt:lpstr>Introductie (2)</vt:lpstr>
      <vt:lpstr>Introductie (3)</vt:lpstr>
      <vt:lpstr>Introductie (4)</vt:lpstr>
      <vt:lpstr>Introductie (5)</vt:lpstr>
      <vt:lpstr>Introductie (6)</vt:lpstr>
      <vt:lpstr>Introductie (7)</vt:lpstr>
      <vt:lpstr>Introductie (8)</vt:lpstr>
      <vt:lpstr>Stop Worrying</vt:lpstr>
      <vt:lpstr>and Love BistroMath</vt:lpstr>
      <vt:lpstr>Concepten (1)</vt:lpstr>
      <vt:lpstr>Concepten (2)</vt:lpstr>
      <vt:lpstr>Concepten (3)</vt:lpstr>
      <vt:lpstr>Concepten (4)</vt:lpstr>
      <vt:lpstr>Concepten (5)</vt:lpstr>
      <vt:lpstr>Toepassingen (1)</vt:lpstr>
      <vt:lpstr>Toepassingen (2)</vt:lpstr>
      <vt:lpstr>Toepassingen (3)</vt:lpstr>
      <vt:lpstr>Toepassingen (4)</vt:lpstr>
      <vt:lpstr>Toepassingen (5)</vt:lpstr>
      <vt:lpstr>Toepassingen (6)</vt:lpstr>
    </vt:vector>
  </TitlesOfParts>
  <Company>UMC Utrecht, depm.: Radiotherapy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X-jaw Accuracy @ MRL</dc:title>
  <dc:creator>Wilfred de Vries</dc:creator>
  <cp:lastModifiedBy>Theo</cp:lastModifiedBy>
  <cp:revision>46</cp:revision>
  <dcterms:created xsi:type="dcterms:W3CDTF">2016-11-02T13:20:50Z</dcterms:created>
  <dcterms:modified xsi:type="dcterms:W3CDTF">2017-06-18T09:42:34Z</dcterms:modified>
</cp:coreProperties>
</file>