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  <p:sldMasterId id="2147483666" r:id="rId3"/>
    <p:sldMasterId id="2147483674" r:id="rId4"/>
  </p:sldMasterIdLst>
  <p:notesMasterIdLst>
    <p:notesMasterId r:id="rId36"/>
  </p:notesMasterIdLst>
  <p:sldIdLst>
    <p:sldId id="288" r:id="rId5"/>
    <p:sldId id="275" r:id="rId6"/>
    <p:sldId id="309" r:id="rId7"/>
    <p:sldId id="289" r:id="rId8"/>
    <p:sldId id="290" r:id="rId9"/>
    <p:sldId id="291" r:id="rId10"/>
    <p:sldId id="302" r:id="rId11"/>
    <p:sldId id="303" r:id="rId12"/>
    <p:sldId id="304" r:id="rId13"/>
    <p:sldId id="305" r:id="rId14"/>
    <p:sldId id="307" r:id="rId15"/>
    <p:sldId id="308" r:id="rId16"/>
    <p:sldId id="306" r:id="rId17"/>
    <p:sldId id="271" r:id="rId18"/>
    <p:sldId id="286" r:id="rId19"/>
    <p:sldId id="287" r:id="rId20"/>
    <p:sldId id="296" r:id="rId21"/>
    <p:sldId id="293" r:id="rId22"/>
    <p:sldId id="294" r:id="rId23"/>
    <p:sldId id="295" r:id="rId24"/>
    <p:sldId id="267" r:id="rId25"/>
    <p:sldId id="263" r:id="rId26"/>
    <p:sldId id="279" r:id="rId27"/>
    <p:sldId id="265" r:id="rId28"/>
    <p:sldId id="285" r:id="rId29"/>
    <p:sldId id="283" r:id="rId30"/>
    <p:sldId id="297" r:id="rId31"/>
    <p:sldId id="298" r:id="rId32"/>
    <p:sldId id="299" r:id="rId33"/>
    <p:sldId id="300" r:id="rId34"/>
    <p:sldId id="301" r:id="rId35"/>
  </p:sldIdLst>
  <p:sldSz cx="9144000" cy="5143500" type="screen16x9"/>
  <p:notesSz cx="6810375" cy="9942513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CDB8A9-BF2D-4AC8-81D5-80A412EF7D2C}">
          <p14:sldIdLst>
            <p14:sldId id="288"/>
            <p14:sldId id="275"/>
            <p14:sldId id="309"/>
            <p14:sldId id="289"/>
            <p14:sldId id="290"/>
            <p14:sldId id="291"/>
            <p14:sldId id="302"/>
            <p14:sldId id="303"/>
            <p14:sldId id="304"/>
            <p14:sldId id="305"/>
            <p14:sldId id="307"/>
            <p14:sldId id="308"/>
            <p14:sldId id="306"/>
            <p14:sldId id="271"/>
            <p14:sldId id="286"/>
            <p14:sldId id="287"/>
            <p14:sldId id="296"/>
            <p14:sldId id="293"/>
            <p14:sldId id="294"/>
            <p14:sldId id="295"/>
            <p14:sldId id="267"/>
            <p14:sldId id="263"/>
            <p14:sldId id="279"/>
            <p14:sldId id="265"/>
            <p14:sldId id="285"/>
            <p14:sldId id="283"/>
          </p14:sldIdLst>
        </p14:section>
        <p14:section name="Untitled Section" id="{C26EED81-0370-487A-9273-5A4DCAC57F85}">
          <p14:sldIdLst>
            <p14:sldId id="297"/>
            <p14:sldId id="298"/>
            <p14:sldId id="299"/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464"/>
    <a:srgbClr val="0F84C9"/>
    <a:srgbClr val="1961AB"/>
    <a:srgbClr val="B7B145"/>
    <a:srgbClr val="79B829"/>
    <a:srgbClr val="D0103A"/>
    <a:srgbClr val="B7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5" autoAdjust="0"/>
    <p:restoredTop sz="77563" autoAdjust="0"/>
  </p:normalViewPr>
  <p:slideViewPr>
    <p:cSldViewPr snapToGrid="0" snapToObjects="1">
      <p:cViewPr>
        <p:scale>
          <a:sx n="110" d="100"/>
          <a:sy n="110" d="100"/>
        </p:scale>
        <p:origin x="-1650" y="-6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03" d="100"/>
          <a:sy n="103" d="100"/>
        </p:scale>
        <p:origin x="-3432" y="-96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8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E83C45B-31EC-4FF0-864D-CC4D113B226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5"/>
            <a:ext cx="5448300" cy="4474131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8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D31513-8F9F-40FB-B605-D1EE1DCD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 zit het met verlopen veldgrenzen?</a:t>
            </a:r>
          </a:p>
          <a:p>
            <a:r>
              <a:rPr lang="nl-NL" dirty="0" smtClean="0"/>
              <a:t>Hoe kom je aan die toppositienorm?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 zit het met verlopen veldgrenzen? – veldgrenzen bij X6, niet naar kijken bij FFF</a:t>
            </a:r>
          </a:p>
          <a:p>
            <a:endParaRPr lang="nl-NL" dirty="0" smtClean="0"/>
          </a:p>
          <a:p>
            <a:r>
              <a:rPr lang="nl-NL" dirty="0" smtClean="0"/>
              <a:t>Conceptueel:</a:t>
            </a:r>
          </a:p>
          <a:p>
            <a:r>
              <a:rPr lang="en-US" dirty="0" err="1" smtClean="0"/>
              <a:t>Midden</a:t>
            </a:r>
            <a:r>
              <a:rPr lang="en-US" dirty="0" smtClean="0"/>
              <a:t> </a:t>
            </a:r>
            <a:r>
              <a:rPr lang="en-US" dirty="0" err="1" smtClean="0"/>
              <a:t>bundel</a:t>
            </a:r>
            <a:r>
              <a:rPr lang="en-US" dirty="0" smtClean="0"/>
              <a:t> = top </a:t>
            </a:r>
            <a:r>
              <a:rPr lang="en-US" dirty="0" err="1" smtClean="0"/>
              <a:t>bundel</a:t>
            </a:r>
            <a:r>
              <a:rPr lang="en-US" dirty="0" smtClean="0"/>
              <a:t>: </a:t>
            </a:r>
            <a:r>
              <a:rPr lang="en-US" dirty="0" err="1" smtClean="0"/>
              <a:t>vervolg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</a:t>
            </a:r>
            <a:r>
              <a:rPr lang="en-US" baseline="0" dirty="0" smtClean="0"/>
              <a:t> 0. </a:t>
            </a:r>
            <a:r>
              <a:rPr lang="en-US" baseline="0" dirty="0" err="1" smtClean="0"/>
              <a:t>Tolerantie</a:t>
            </a:r>
            <a:r>
              <a:rPr lang="en-US" baseline="0" dirty="0" smtClean="0"/>
              <a:t> is 0.5 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QA </a:t>
            </a:r>
            <a:r>
              <a:rPr lang="en-US" dirty="0" err="1" smtClean="0"/>
              <a:t>o.b.v</a:t>
            </a:r>
            <a:r>
              <a:rPr lang="en-US" dirty="0" smtClean="0"/>
              <a:t>. </a:t>
            </a:r>
            <a:r>
              <a:rPr lang="en-US" dirty="0" err="1" smtClean="0"/>
              <a:t>relatieve</a:t>
            </a:r>
            <a:r>
              <a:rPr lang="en-US" dirty="0" smtClean="0"/>
              <a:t> </a:t>
            </a:r>
            <a:r>
              <a:rPr lang="en-US" dirty="0" err="1" smtClean="0"/>
              <a:t>vgl</a:t>
            </a:r>
            <a:r>
              <a:rPr lang="en-US" dirty="0" smtClean="0"/>
              <a:t>. </a:t>
            </a:r>
            <a:r>
              <a:rPr lang="en-US" dirty="0" err="1" smtClean="0"/>
              <a:t>Bundelkarakteristieken</a:t>
            </a:r>
            <a:r>
              <a:rPr lang="en-US" baseline="0" dirty="0" smtClean="0"/>
              <a:t> i</a:t>
            </a:r>
            <a:r>
              <a:rPr lang="en-US" dirty="0" smtClean="0"/>
              <a:t>n BM</a:t>
            </a:r>
          </a:p>
          <a:p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presentatie</a:t>
            </a:r>
            <a:r>
              <a:rPr lang="en-US" dirty="0" smtClean="0"/>
              <a:t> BM door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QA </a:t>
            </a:r>
            <a:r>
              <a:rPr lang="en-US" dirty="0" err="1" smtClean="0"/>
              <a:t>o.b.v</a:t>
            </a:r>
            <a:r>
              <a:rPr lang="en-US" dirty="0" smtClean="0"/>
              <a:t>. </a:t>
            </a:r>
            <a:r>
              <a:rPr lang="en-US" dirty="0" err="1" smtClean="0"/>
              <a:t>relatieve</a:t>
            </a:r>
            <a:r>
              <a:rPr lang="en-US" dirty="0" smtClean="0"/>
              <a:t> </a:t>
            </a:r>
            <a:r>
              <a:rPr lang="en-US" dirty="0" err="1" smtClean="0"/>
              <a:t>vgl</a:t>
            </a:r>
            <a:r>
              <a:rPr lang="en-US" dirty="0" smtClean="0"/>
              <a:t>. </a:t>
            </a:r>
            <a:r>
              <a:rPr lang="en-US" dirty="0" err="1" smtClean="0"/>
              <a:t>Bundelkarakteristieken</a:t>
            </a:r>
            <a:r>
              <a:rPr lang="en-US" baseline="0" dirty="0" smtClean="0"/>
              <a:t> i</a:t>
            </a:r>
            <a:r>
              <a:rPr lang="en-US" dirty="0" smtClean="0"/>
              <a:t>n BM</a:t>
            </a:r>
          </a:p>
          <a:p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presentatie</a:t>
            </a:r>
            <a:r>
              <a:rPr lang="en-US" dirty="0" smtClean="0"/>
              <a:t> BM door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23900" y="468153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0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28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85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948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76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5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3473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2704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/>
          <a:lstStyle/>
          <a:p>
            <a:fld id="{7136D17D-A935-41A7-951C-87D174FCF6DA}" type="datetimeFigureOut">
              <a:rPr lang="nl-NL" smtClean="0"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/>
          <a:lstStyle/>
          <a:p>
            <a:fld id="{50019197-5870-443D-8427-589C7B23A6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4676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/>
          <a:lstStyle/>
          <a:p>
            <a:fld id="{7136D17D-A935-41A7-951C-87D174FCF6DA}" type="datetimeFigureOut">
              <a:rPr lang="nl-NL" smtClean="0"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/>
          <a:lstStyle/>
          <a:p>
            <a:fld id="{50019197-5870-443D-8427-589C7B23A6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783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/>
          <a:lstStyle/>
          <a:p>
            <a:fld id="{7136D17D-A935-41A7-951C-87D174FCF6DA}" type="datetimeFigureOut">
              <a:rPr lang="nl-NL" smtClean="0"/>
              <a:t>5-12-2017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/>
          <a:lstStyle/>
          <a:p>
            <a:fld id="{50019197-5870-443D-8427-589C7B23A6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05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12" name="Subtitel 2"/>
          <p:cNvSpPr>
            <a:spLocks noGrp="1"/>
          </p:cNvSpPr>
          <p:nvPr>
            <p:ph type="subTitle" idx="1"/>
          </p:nvPr>
        </p:nvSpPr>
        <p:spPr>
          <a:xfrm>
            <a:off x="714665" y="2005879"/>
            <a:ext cx="7402749" cy="24447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5281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/>
          <a:lstStyle/>
          <a:p>
            <a:fld id="{7136D17D-A935-41A7-951C-87D174FCF6DA}" type="datetimeFigureOut">
              <a:rPr lang="nl-NL" smtClean="0"/>
              <a:t>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/>
          <a:lstStyle/>
          <a:p>
            <a:fld id="{50019197-5870-443D-8427-589C7B23A6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85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46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6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72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1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615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2" descr="corporate achtergrond Eng 16-9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2" descr="corporate 2 achtergrond 16-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Afbeelding 2" descr="corporate 3 achtergrond 16-9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42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43" r:id="rId13"/>
    <p:sldLayoutId id="2147484057" r:id="rId14"/>
    <p:sldLayoutId id="2147484058" r:id="rId15"/>
    <p:sldLayoutId id="2147484059" r:id="rId16"/>
    <p:sldLayoutId id="2147484060" r:id="rId17"/>
    <p:sldLayoutId id="2147484061" r:id="rId18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266400" y="1323000"/>
            <a:ext cx="8431200" cy="2138400"/>
          </a:xfrm>
        </p:spPr>
        <p:txBody>
          <a:bodyPr/>
          <a:lstStyle/>
          <a:p>
            <a:pPr algn="ctr"/>
            <a:r>
              <a:rPr lang="en-US" sz="3200" dirty="0" err="1" smtClean="0"/>
              <a:t>Mijn</a:t>
            </a:r>
            <a:r>
              <a:rPr lang="en-US" sz="3200" dirty="0" smtClean="0"/>
              <a:t> </a:t>
            </a:r>
            <a:r>
              <a:rPr lang="en-US" sz="3200" dirty="0" err="1" smtClean="0"/>
              <a:t>visie</a:t>
            </a:r>
            <a:r>
              <a:rPr lang="en-US" sz="3200" dirty="0" smtClean="0"/>
              <a:t> op FFF 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een</a:t>
            </a:r>
            <a:r>
              <a:rPr lang="en-US" sz="3200" dirty="0" smtClean="0"/>
              <a:t> </a:t>
            </a:r>
            <a:r>
              <a:rPr lang="en-US" sz="3200" dirty="0" err="1" smtClean="0"/>
              <a:t>beetje</a:t>
            </a:r>
            <a:r>
              <a:rPr lang="en-US" sz="3200" dirty="0" smtClean="0"/>
              <a:t> </a:t>
            </a:r>
            <a:r>
              <a:rPr lang="en-US" sz="3200" smtClean="0"/>
              <a:t>van Thijs)</a:t>
            </a:r>
            <a:endParaRPr lang="nl-NL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822355" y="3768212"/>
            <a:ext cx="25366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>
                <a:solidFill>
                  <a:schemeClr val="bg1"/>
                </a:solidFill>
              </a:rPr>
              <a:t>Theo van Soest, 20 juni 2017</a:t>
            </a:r>
          </a:p>
          <a:p>
            <a:pPr algn="r"/>
            <a:r>
              <a:rPr lang="nl-NL" sz="1400" i="1" dirty="0">
                <a:solidFill>
                  <a:schemeClr val="bg1"/>
                </a:solidFill>
              </a:rPr>
              <a:t>r</a:t>
            </a:r>
            <a:r>
              <a:rPr lang="nl-NL" sz="1400" i="1" dirty="0" smtClean="0">
                <a:solidFill>
                  <a:schemeClr val="bg1"/>
                </a:solidFill>
              </a:rPr>
              <a:t>evisie 27 juni </a:t>
            </a:r>
            <a:r>
              <a:rPr lang="nl-NL" sz="1400" i="1" dirty="0" smtClean="0">
                <a:solidFill>
                  <a:schemeClr val="bg1"/>
                </a:solidFill>
              </a:rPr>
              <a:t>2017</a:t>
            </a:r>
          </a:p>
          <a:p>
            <a:pPr algn="r"/>
            <a:r>
              <a:rPr lang="nl-NL" sz="1400" i="1" dirty="0" smtClean="0">
                <a:solidFill>
                  <a:schemeClr val="bg1"/>
                </a:solidFill>
              </a:rPr>
              <a:t>revisie 5 december 2017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 flipV="1">
            <a:off x="2535150" y="2358900"/>
            <a:ext cx="6450" cy="577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663098" y="2331509"/>
            <a:ext cx="0" cy="617822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20661"/>
            <a:ext cx="8621486" cy="500918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(5)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5200" y="1241100"/>
            <a:ext cx="6652800" cy="2035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30663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9200" y="1419300"/>
            <a:ext cx="0" cy="179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120550" y="2345625"/>
            <a:ext cx="15450" cy="5910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75200" y="3466800"/>
            <a:ext cx="70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Profielen uitlijnen op top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In </a:t>
            </a:r>
            <a:r>
              <a:rPr lang="nl-NL" sz="1400" dirty="0" smtClean="0">
                <a:solidFill>
                  <a:srgbClr val="FF0000"/>
                </a:solidFill>
              </a:rPr>
              <a:t>analyse</a:t>
            </a:r>
            <a:r>
              <a:rPr lang="nl-NL" sz="1400" dirty="0" smtClean="0"/>
              <a:t> is afwijking van top t.o.v. </a:t>
            </a:r>
            <a:r>
              <a:rPr lang="nl-NL" sz="1400" dirty="0" err="1" smtClean="0"/>
              <a:t>origin</a:t>
            </a:r>
            <a:r>
              <a:rPr lang="nl-NL" sz="1400" dirty="0" smtClean="0"/>
              <a:t> nog steeds relevante parameter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Uitlijning bij veldgrenzen minder goed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Delen en normeren in </a:t>
            </a:r>
            <a:r>
              <a:rPr lang="nl-NL" sz="1400" dirty="0" err="1" smtClean="0"/>
              <a:t>origin</a:t>
            </a:r>
            <a:r>
              <a:rPr lang="nl-NL" sz="1400" dirty="0" smtClean="0"/>
              <a:t> </a:t>
            </a:r>
            <a:r>
              <a:rPr lang="nl-NL" sz="1400" dirty="0" smtClean="0">
                <a:solidFill>
                  <a:srgbClr val="0000FF"/>
                </a:solidFill>
              </a:rPr>
              <a:t>(deling in blauw met eigen schaal)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27200" y="1716300"/>
            <a:ext cx="1304400" cy="642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3835200" y="1716300"/>
            <a:ext cx="1300800" cy="6238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52496" y="1498593"/>
            <a:ext cx="7200" cy="1739250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70790" y="2326662"/>
            <a:ext cx="0" cy="583175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826576" y="1723723"/>
            <a:ext cx="1438814" cy="59931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680366" y="1716300"/>
            <a:ext cx="1154836" cy="606733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731686" y="1476000"/>
            <a:ext cx="7200" cy="173925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961AB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dirty="0" err="1" smtClean="0"/>
              <a:t>stapje</a:t>
            </a:r>
            <a:r>
              <a:rPr lang="en-US" dirty="0" smtClean="0"/>
              <a:t> </a:t>
            </a:r>
            <a:r>
              <a:rPr lang="en-US" dirty="0" err="1" smtClean="0"/>
              <a:t>vooruit</a:t>
            </a:r>
            <a:r>
              <a:rPr lang="en-US" dirty="0" smtClean="0"/>
              <a:t> (FFF 2)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280330" y="1425058"/>
            <a:ext cx="0" cy="17959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5200" y="1631779"/>
            <a:ext cx="53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/>
              <a:t>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72797" y="2078548"/>
            <a:ext cx="53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>
                <a:solidFill>
                  <a:srgbClr val="0000FF"/>
                </a:solidFill>
              </a:rPr>
              <a:t>100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2663098" y="1762584"/>
            <a:ext cx="17268" cy="44677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80366" y="2209353"/>
            <a:ext cx="2502366" cy="17469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5201" y="820800"/>
            <a:ext cx="550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vergelijken met referentie: meerdere oplossingen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182732" y="2368003"/>
            <a:ext cx="0" cy="55144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20661"/>
            <a:ext cx="8621486" cy="500918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(5)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1434" y="3466800"/>
            <a:ext cx="7302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V</a:t>
            </a:r>
            <a:r>
              <a:rPr lang="nl-NL" sz="1400" dirty="0" smtClean="0"/>
              <a:t>eldgrenzen uitgelijnd op </a:t>
            </a:r>
            <a:r>
              <a:rPr lang="nl-NL" sz="1400" dirty="0" smtClean="0">
                <a:solidFill>
                  <a:srgbClr val="00B050"/>
                </a:solidFill>
              </a:rPr>
              <a:t>X6</a:t>
            </a:r>
            <a:r>
              <a:rPr lang="nl-NL" sz="1400" dirty="0" smtClean="0"/>
              <a:t>, kleine velden kunnen conventioneel vergeleken worden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Pas uittreepositie elektronenbundel aan (2T/2R)</a:t>
            </a:r>
            <a:endParaRPr lang="nl-NL" sz="1400" dirty="0" smtClean="0"/>
          </a:p>
          <a:p>
            <a:endParaRPr lang="nl-NL" sz="1400" dirty="0" smtClean="0">
              <a:solidFill>
                <a:srgbClr val="0000FF"/>
              </a:solidFill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961AB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dirty="0" err="1" smtClean="0"/>
              <a:t>grote</a:t>
            </a:r>
            <a:r>
              <a:rPr lang="en-US" dirty="0" smtClean="0"/>
              <a:t> </a:t>
            </a:r>
            <a:r>
              <a:rPr lang="en-US" dirty="0" err="1" smtClean="0"/>
              <a:t>stap</a:t>
            </a:r>
            <a:r>
              <a:rPr lang="en-US" dirty="0" smtClean="0"/>
              <a:t> </a:t>
            </a:r>
            <a:r>
              <a:rPr lang="en-US" dirty="0" err="1" smtClean="0"/>
              <a:t>vooruit</a:t>
            </a:r>
            <a:r>
              <a:rPr lang="en-US" dirty="0" smtClean="0"/>
              <a:t> (FFF </a:t>
            </a:r>
            <a:r>
              <a:rPr lang="en-US" dirty="0" smtClean="0"/>
              <a:t>3a), 5/12/2017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5201" y="820800"/>
            <a:ext cx="550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vergelijken met referentie: </a:t>
            </a:r>
            <a:r>
              <a:rPr lang="nl-NL" sz="1400" dirty="0" smtClean="0"/>
              <a:t>huidige status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70400" y="30663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909200" y="1419300"/>
            <a:ext cx="0" cy="179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553067" y="1631779"/>
            <a:ext cx="6450" cy="13142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878346" y="1631779"/>
            <a:ext cx="15450" cy="13142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40358" y="1498593"/>
            <a:ext cx="7200" cy="1739250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731686" y="1476000"/>
            <a:ext cx="7200" cy="173925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5200" y="1631779"/>
            <a:ext cx="53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/>
              <a:t>100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553067" y="1571031"/>
            <a:ext cx="328820" cy="86992"/>
          </a:xfrm>
          <a:custGeom>
            <a:avLst/>
            <a:gdLst>
              <a:gd name="connsiteX0" fmla="*/ 284672 w 284672"/>
              <a:gd name="connsiteY0" fmla="*/ 310689 h 310689"/>
              <a:gd name="connsiteX1" fmla="*/ 155276 w 284672"/>
              <a:gd name="connsiteY1" fmla="*/ 138 h 310689"/>
              <a:gd name="connsiteX2" fmla="*/ 0 w 284672"/>
              <a:gd name="connsiteY2" fmla="*/ 267557 h 310689"/>
              <a:gd name="connsiteX3" fmla="*/ 0 w 284672"/>
              <a:gd name="connsiteY3" fmla="*/ 267557 h 310689"/>
              <a:gd name="connsiteX4" fmla="*/ 0 w 284672"/>
              <a:gd name="connsiteY4" fmla="*/ 267557 h 31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72" h="310689">
                <a:moveTo>
                  <a:pt x="284672" y="310689"/>
                </a:moveTo>
                <a:cubicBezTo>
                  <a:pt x="243696" y="159008"/>
                  <a:pt x="202721" y="7327"/>
                  <a:pt x="155276" y="138"/>
                </a:cubicBezTo>
                <a:cubicBezTo>
                  <a:pt x="107831" y="-7051"/>
                  <a:pt x="0" y="267557"/>
                  <a:pt x="0" y="267557"/>
                </a:cubicBezTo>
                <a:lnTo>
                  <a:pt x="0" y="267557"/>
                </a:lnTo>
                <a:lnTo>
                  <a:pt x="0" y="267557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576077" y="1542651"/>
            <a:ext cx="6450" cy="1314239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3901356" y="1542651"/>
            <a:ext cx="15450" cy="1314240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3576077" y="1520007"/>
            <a:ext cx="328820" cy="48888"/>
          </a:xfrm>
          <a:custGeom>
            <a:avLst/>
            <a:gdLst>
              <a:gd name="connsiteX0" fmla="*/ 284672 w 284672"/>
              <a:gd name="connsiteY0" fmla="*/ 310689 h 310689"/>
              <a:gd name="connsiteX1" fmla="*/ 155276 w 284672"/>
              <a:gd name="connsiteY1" fmla="*/ 138 h 310689"/>
              <a:gd name="connsiteX2" fmla="*/ 0 w 284672"/>
              <a:gd name="connsiteY2" fmla="*/ 267557 h 310689"/>
              <a:gd name="connsiteX3" fmla="*/ 0 w 284672"/>
              <a:gd name="connsiteY3" fmla="*/ 267557 h 310689"/>
              <a:gd name="connsiteX4" fmla="*/ 0 w 284672"/>
              <a:gd name="connsiteY4" fmla="*/ 267557 h 31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72" h="310689">
                <a:moveTo>
                  <a:pt x="284672" y="310689"/>
                </a:moveTo>
                <a:cubicBezTo>
                  <a:pt x="243696" y="159008"/>
                  <a:pt x="202721" y="7327"/>
                  <a:pt x="155276" y="138"/>
                </a:cubicBezTo>
                <a:cubicBezTo>
                  <a:pt x="107831" y="-7051"/>
                  <a:pt x="0" y="267557"/>
                  <a:pt x="0" y="267557"/>
                </a:cubicBezTo>
                <a:lnTo>
                  <a:pt x="0" y="267557"/>
                </a:lnTo>
                <a:lnTo>
                  <a:pt x="0" y="267557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20661"/>
            <a:ext cx="8621486" cy="500918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(5)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5200" y="3466800"/>
            <a:ext cx="70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Profielen uitlijnen op </a:t>
            </a:r>
            <a:r>
              <a:rPr lang="nl-NL" sz="1400" dirty="0" smtClean="0"/>
              <a:t>veldgrenzen, veldgrenzen uitgelijnd op X6</a:t>
            </a:r>
            <a:endParaRPr lang="nl-NL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In </a:t>
            </a:r>
            <a:r>
              <a:rPr lang="nl-NL" sz="1400" dirty="0" smtClean="0">
                <a:solidFill>
                  <a:srgbClr val="FF0000"/>
                </a:solidFill>
              </a:rPr>
              <a:t>analyse</a:t>
            </a:r>
            <a:r>
              <a:rPr lang="nl-NL" sz="1400" dirty="0" smtClean="0"/>
              <a:t> is afwijking van top t.o.v. </a:t>
            </a:r>
            <a:r>
              <a:rPr lang="nl-NL" sz="1400" dirty="0" err="1" smtClean="0"/>
              <a:t>origin</a:t>
            </a:r>
            <a:r>
              <a:rPr lang="nl-NL" sz="1400" dirty="0" smtClean="0"/>
              <a:t> nog steeds relevante parameter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Top corrigeren middels uittreehoek elektronenbundel (1R/1T)</a:t>
            </a:r>
            <a:endParaRPr lang="nl-NL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Delen en normeren in </a:t>
            </a:r>
            <a:r>
              <a:rPr lang="nl-NL" sz="1400" dirty="0" err="1" smtClean="0"/>
              <a:t>CoF</a:t>
            </a:r>
            <a:r>
              <a:rPr lang="nl-NL" sz="1400" dirty="0" smtClean="0"/>
              <a:t> </a:t>
            </a:r>
            <a:r>
              <a:rPr lang="nl-NL" sz="1400" dirty="0" smtClean="0">
                <a:solidFill>
                  <a:srgbClr val="0000FF"/>
                </a:solidFill>
              </a:rPr>
              <a:t>(deling in blauw met eigen schaal)</a:t>
            </a: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961AB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dirty="0" err="1" smtClean="0"/>
              <a:t>grote</a:t>
            </a:r>
            <a:r>
              <a:rPr lang="en-US" dirty="0" smtClean="0"/>
              <a:t> </a:t>
            </a:r>
            <a:r>
              <a:rPr lang="en-US" dirty="0" err="1" smtClean="0"/>
              <a:t>stap</a:t>
            </a:r>
            <a:r>
              <a:rPr lang="en-US" dirty="0" smtClean="0"/>
              <a:t> </a:t>
            </a:r>
            <a:r>
              <a:rPr lang="en-US" dirty="0" err="1" smtClean="0"/>
              <a:t>vooruit</a:t>
            </a:r>
            <a:r>
              <a:rPr lang="en-US" dirty="0" smtClean="0"/>
              <a:t> (FFF </a:t>
            </a:r>
            <a:r>
              <a:rPr lang="en-US" dirty="0" smtClean="0"/>
              <a:t>3b) 5/12/2017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5201" y="820800"/>
            <a:ext cx="550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vergelijken met referentie: </a:t>
            </a:r>
            <a:r>
              <a:rPr lang="nl-NL" sz="1400" dirty="0" smtClean="0"/>
              <a:t>huidige status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533708" y="2368218"/>
            <a:ext cx="0" cy="561656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70400" y="30663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909200" y="1419300"/>
            <a:ext cx="0" cy="179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535150" y="2358900"/>
            <a:ext cx="6450" cy="577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120550" y="2345625"/>
            <a:ext cx="15450" cy="5910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527200" y="1716300"/>
            <a:ext cx="1304400" cy="642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835200" y="1716300"/>
            <a:ext cx="1300800" cy="6238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40358" y="1498593"/>
            <a:ext cx="7200" cy="1739250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141400" y="2326662"/>
            <a:ext cx="0" cy="583175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697186" y="1723723"/>
            <a:ext cx="1438814" cy="59931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542350" y="1716300"/>
            <a:ext cx="1154836" cy="606733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731686" y="1476000"/>
            <a:ext cx="7200" cy="173925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280330" y="1425058"/>
            <a:ext cx="0" cy="17959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5200" y="1631779"/>
            <a:ext cx="53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/>
              <a:t>100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72797" y="2078548"/>
            <a:ext cx="53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>
                <a:solidFill>
                  <a:srgbClr val="0000FF"/>
                </a:solidFill>
              </a:rPr>
              <a:t>100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821550" y="2139352"/>
            <a:ext cx="1299000" cy="7000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418998" y="2143614"/>
            <a:ext cx="1278188" cy="10243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697186" y="2130663"/>
            <a:ext cx="124364" cy="12833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20661"/>
            <a:ext cx="8621486" cy="500918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(5)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961AB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dirty="0" err="1" smtClean="0"/>
              <a:t>stapje</a:t>
            </a:r>
            <a:r>
              <a:rPr lang="en-US" dirty="0" smtClean="0"/>
              <a:t> </a:t>
            </a:r>
            <a:r>
              <a:rPr lang="en-US" dirty="0" err="1" smtClean="0"/>
              <a:t>vooruit</a:t>
            </a:r>
            <a:r>
              <a:rPr lang="en-US" dirty="0" smtClean="0"/>
              <a:t> (FFF </a:t>
            </a:r>
            <a:r>
              <a:rPr lang="en-US" dirty="0" err="1" smtClean="0"/>
              <a:t>praktijkvoorbeeld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7" y="1105777"/>
            <a:ext cx="4347714" cy="313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47" y="1105777"/>
            <a:ext cx="4347713" cy="313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7158" y="444377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00B050"/>
                </a:solidFill>
              </a:rPr>
              <a:t>n</a:t>
            </a:r>
            <a:r>
              <a:rPr lang="nl-NL" sz="1600" dirty="0" smtClean="0">
                <a:solidFill>
                  <a:srgbClr val="00B050"/>
                </a:solidFill>
              </a:rPr>
              <a:t>iets doen (beiden in </a:t>
            </a:r>
            <a:r>
              <a:rPr lang="nl-NL" sz="1600" dirty="0" err="1" smtClean="0">
                <a:solidFill>
                  <a:srgbClr val="00B050"/>
                </a:solidFill>
              </a:rPr>
              <a:t>origin</a:t>
            </a:r>
            <a:r>
              <a:rPr lang="nl-NL" sz="16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nl-NL" sz="1600" dirty="0">
                <a:solidFill>
                  <a:srgbClr val="00B050"/>
                </a:solidFill>
              </a:rPr>
              <a:t>d</a:t>
            </a:r>
            <a:r>
              <a:rPr lang="nl-NL" sz="1600" dirty="0" smtClean="0">
                <a:solidFill>
                  <a:srgbClr val="00B050"/>
                </a:solidFill>
              </a:rPr>
              <a:t>aarna </a:t>
            </a:r>
            <a:r>
              <a:rPr lang="nl-NL" sz="1600" dirty="0" err="1" smtClean="0">
                <a:solidFill>
                  <a:srgbClr val="00B050"/>
                </a:solidFill>
              </a:rPr>
              <a:t>top-positie</a:t>
            </a:r>
            <a:r>
              <a:rPr lang="nl-NL" sz="1600" dirty="0" smtClean="0">
                <a:solidFill>
                  <a:srgbClr val="00B050"/>
                </a:solidFill>
              </a:rPr>
              <a:t> corrigeren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32039" y="4443774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rgbClr val="FF0000"/>
                </a:solidFill>
              </a:rPr>
              <a:t>uitlijnen op </a:t>
            </a:r>
            <a:r>
              <a:rPr lang="nl-NL" sz="1600" dirty="0" smtClean="0">
                <a:solidFill>
                  <a:srgbClr val="FF0000"/>
                </a:solidFill>
              </a:rPr>
              <a:t>top</a:t>
            </a:r>
          </a:p>
          <a:p>
            <a:r>
              <a:rPr lang="nl-NL" sz="1600" dirty="0" smtClean="0">
                <a:solidFill>
                  <a:srgbClr val="FF0000"/>
                </a:solidFill>
              </a:rPr>
              <a:t>onjuiste aanpak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399" y="311308"/>
            <a:ext cx="3219195" cy="225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4268876" cy="1382743"/>
          </a:xfrm>
        </p:spPr>
        <p:txBody>
          <a:bodyPr/>
          <a:lstStyle/>
          <a:p>
            <a:r>
              <a:rPr lang="en-US" dirty="0" smtClean="0"/>
              <a:t>40 x 40 (</a:t>
            </a:r>
            <a:r>
              <a:rPr lang="en-US" dirty="0" err="1" smtClean="0"/>
              <a:t>hol</a:t>
            </a:r>
            <a:r>
              <a:rPr lang="en-US" dirty="0" smtClean="0"/>
              <a:t>)</a:t>
            </a:r>
          </a:p>
          <a:p>
            <a:r>
              <a:rPr lang="en-US" dirty="0" smtClean="0"/>
              <a:t>30 x 30 (</a:t>
            </a:r>
            <a:r>
              <a:rPr lang="en-US" dirty="0" err="1" smtClean="0"/>
              <a:t>eenduidige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3 x 3 (≈ </a:t>
            </a:r>
            <a:r>
              <a:rPr lang="en-US" dirty="0" err="1" smtClean="0"/>
              <a:t>conventioneel</a:t>
            </a:r>
            <a:r>
              <a:rPr lang="en-US" dirty="0" smtClean="0"/>
              <a:t> FF)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Bundelkarakteristieken</a:t>
            </a:r>
            <a:r>
              <a:rPr lang="en-US" dirty="0" smtClean="0"/>
              <a:t> FFF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00" y="2776555"/>
            <a:ext cx="3219194" cy="225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8" y="2776555"/>
            <a:ext cx="3219194" cy="225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FFF: </a:t>
            </a:r>
            <a:r>
              <a:rPr lang="en-US" dirty="0" err="1" smtClean="0"/>
              <a:t>Fogliata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89" y="1888824"/>
            <a:ext cx="6051430" cy="102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9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47" y="306236"/>
            <a:ext cx="3046840" cy="472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508204"/>
          </a:xfrm>
        </p:spPr>
        <p:txBody>
          <a:bodyPr/>
          <a:lstStyle/>
          <a:p>
            <a:r>
              <a:rPr lang="en-US" dirty="0" err="1" smtClean="0"/>
              <a:t>Fogliata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23" y="879894"/>
            <a:ext cx="4818963" cy="324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7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20661"/>
            <a:ext cx="8621486" cy="500918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Concepten (3)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21995" y="1128577"/>
            <a:ext cx="4540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Randdetectie met (top van) eerste afgeleide of sigmoïd</a:t>
            </a:r>
            <a:endParaRPr 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57" y="1589744"/>
            <a:ext cx="5465733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719136" y="371690"/>
            <a:ext cx="7543260" cy="508204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961AB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nl-NL" dirty="0" smtClean="0"/>
              <a:t>Thijs, Theo: derde afgeleide is onzin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68" y="477854"/>
            <a:ext cx="5607170" cy="447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IPEM: </a:t>
            </a:r>
            <a:r>
              <a:rPr lang="en-US" dirty="0" err="1" smtClean="0"/>
              <a:t>virtuele</a:t>
            </a:r>
            <a:r>
              <a:rPr lang="en-US" dirty="0" smtClean="0"/>
              <a:t> </a:t>
            </a:r>
            <a:r>
              <a:rPr lang="en-US" dirty="0" err="1" smtClean="0"/>
              <a:t>profielen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12" y="940279"/>
            <a:ext cx="5915812" cy="399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5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578762" cy="367736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FF </a:t>
            </a:r>
            <a:r>
              <a:rPr lang="en-US" b="1" dirty="0" err="1"/>
              <a:t>Bundels</a:t>
            </a:r>
            <a:endParaRPr lang="en-US" b="1" dirty="0"/>
          </a:p>
          <a:p>
            <a:pPr lvl="1"/>
            <a:r>
              <a:rPr lang="en-US" b="1" dirty="0"/>
              <a:t>NCS-8/9</a:t>
            </a:r>
          </a:p>
          <a:p>
            <a:pPr lvl="1"/>
            <a:r>
              <a:rPr lang="en-US" dirty="0"/>
              <a:t>AAPM TG51</a:t>
            </a:r>
          </a:p>
          <a:p>
            <a:pPr lvl="1"/>
            <a:r>
              <a:rPr lang="en-US" dirty="0"/>
              <a:t>DIN 6800-02</a:t>
            </a:r>
          </a:p>
          <a:p>
            <a:pPr lvl="1"/>
            <a:r>
              <a:rPr lang="en-US" dirty="0"/>
              <a:t>IEC 60976</a:t>
            </a:r>
          </a:p>
          <a:p>
            <a:pPr lvl="1"/>
            <a:r>
              <a:rPr lang="en-US" dirty="0"/>
              <a:t>IPEMB</a:t>
            </a:r>
          </a:p>
          <a:p>
            <a:pPr lvl="1"/>
            <a:r>
              <a:rPr lang="en-US" b="1" dirty="0" err="1" smtClean="0"/>
              <a:t>Elekta</a:t>
            </a:r>
            <a:endParaRPr lang="en-US" dirty="0"/>
          </a:p>
          <a:p>
            <a:pPr lvl="1"/>
            <a:r>
              <a:rPr lang="en-US" b="1" dirty="0" smtClean="0"/>
              <a:t>UMCU</a:t>
            </a:r>
            <a:endParaRPr lang="en-US" b="1" dirty="0"/>
          </a:p>
          <a:p>
            <a:pPr lvl="1"/>
            <a:r>
              <a:rPr lang="en-US" dirty="0" smtClean="0"/>
              <a:t>Etc.</a:t>
            </a:r>
            <a:endParaRPr lang="nl-NL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834842" cy="305626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FFF </a:t>
            </a:r>
            <a:r>
              <a:rPr lang="en-US" b="1" dirty="0" err="1"/>
              <a:t>Bundels</a:t>
            </a:r>
            <a:endParaRPr lang="en-US" b="1" dirty="0"/>
          </a:p>
          <a:p>
            <a:pPr lvl="1"/>
            <a:r>
              <a:rPr lang="en-US" b="1" dirty="0" smtClean="0"/>
              <a:t>UMCU</a:t>
            </a:r>
            <a:endParaRPr lang="en-US" b="1" dirty="0"/>
          </a:p>
          <a:p>
            <a:pPr lvl="1"/>
            <a:r>
              <a:rPr lang="en-US" dirty="0" err="1" smtClean="0"/>
              <a:t>Elekta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artikel</a:t>
            </a:r>
            <a:r>
              <a:rPr lang="en-US" dirty="0" smtClean="0"/>
              <a:t> (</a:t>
            </a:r>
            <a:r>
              <a:rPr lang="en-US" dirty="0" err="1" smtClean="0"/>
              <a:t>Fogliata</a:t>
            </a:r>
            <a:r>
              <a:rPr lang="en-US" dirty="0" smtClean="0"/>
              <a:t>)</a:t>
            </a:r>
          </a:p>
          <a:p>
            <a:pPr lvl="1"/>
            <a:r>
              <a:rPr lang="nl-NL" dirty="0" smtClean="0"/>
              <a:t>IPEM-rapport 1</a:t>
            </a:r>
            <a:endParaRPr lang="en-US" dirty="0"/>
          </a:p>
          <a:p>
            <a:pPr lvl="1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NCS-</a:t>
            </a:r>
            <a:r>
              <a:rPr lang="nl-NL" dirty="0" err="1" smtClean="0">
                <a:solidFill>
                  <a:schemeClr val="bg1">
                    <a:lumMod val="75000"/>
                  </a:schemeClr>
                </a:solidFill>
              </a:rPr>
              <a:t>subcie</a:t>
            </a:r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nl-NL" dirty="0" err="1" smtClean="0">
                <a:solidFill>
                  <a:schemeClr val="bg1">
                    <a:lumMod val="75000"/>
                  </a:schemeClr>
                </a:solidFill>
              </a:rPr>
              <a:t>Linac</a:t>
            </a:r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 QA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Bestaande</a:t>
            </a:r>
            <a:r>
              <a:rPr lang="en-US" dirty="0" smtClean="0"/>
              <a:t> QA </a:t>
            </a:r>
            <a:r>
              <a:rPr lang="en-US" dirty="0" err="1" smtClean="0"/>
              <a:t>protocollen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20661"/>
            <a:ext cx="8621486" cy="500918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Toepassingen (4)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3476" y="625763"/>
            <a:ext cx="33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FFF: kunstmatig profiel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69" y="1167049"/>
            <a:ext cx="5878641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33475" y="4374472"/>
            <a:ext cx="6264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G. </a:t>
            </a:r>
            <a:r>
              <a:rPr lang="en-US" sz="1600" dirty="0" err="1"/>
              <a:t>Budgell</a:t>
            </a:r>
            <a:r>
              <a:rPr lang="en-US" sz="1600" dirty="0"/>
              <a:t> </a:t>
            </a:r>
            <a:r>
              <a:rPr lang="en-US" sz="1600" i="1" dirty="0"/>
              <a:t>et al</a:t>
            </a:r>
            <a:r>
              <a:rPr lang="en-US" sz="1600" dirty="0"/>
              <a:t>: IPEM topical report 1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guidance on implementing flattening filter free (FFF) radiotherapy; </a:t>
            </a:r>
            <a:endParaRPr lang="en-US" sz="1600" dirty="0" smtClean="0"/>
          </a:p>
          <a:p>
            <a:r>
              <a:rPr lang="en-US" sz="1600" dirty="0" smtClean="0"/>
              <a:t>Phys</a:t>
            </a:r>
            <a:r>
              <a:rPr lang="en-US" sz="1600" dirty="0"/>
              <a:t>. Med. Biol. 61 (2016) 8360-8394</a:t>
            </a:r>
          </a:p>
        </p:txBody>
      </p:sp>
    </p:spTree>
    <p:extLst>
      <p:ext uri="{BB962C8B-B14F-4D97-AF65-F5344CB8AC3E}">
        <p14:creationId xmlns:p14="http://schemas.microsoft.com/office/powerpoint/2010/main" val="4201678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Bundelposities (FFF / FF)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290638"/>
            <a:ext cx="5694779" cy="3783295"/>
          </a:xfrm>
        </p:spPr>
      </p:pic>
    </p:spTree>
    <p:extLst>
      <p:ext uri="{BB962C8B-B14F-4D97-AF65-F5344CB8AC3E}">
        <p14:creationId xmlns:p14="http://schemas.microsoft.com/office/powerpoint/2010/main" val="14680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Aandachtspunten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afregelen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FFF (1)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29018" y="1119996"/>
            <a:ext cx="7529182" cy="34606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Bij FF werkt filter als versterkingsfactor voor stabiliteit</a:t>
            </a:r>
          </a:p>
          <a:p>
            <a:pPr lvl="1" indent="-342900"/>
            <a:r>
              <a:rPr lang="nl-NL" sz="1800" dirty="0" smtClean="0"/>
              <a:t>Positiefout van bundel komt als asymmetrie naar voren.</a:t>
            </a:r>
            <a:endParaRPr lang="en-US" sz="1800" dirty="0" smtClean="0"/>
          </a:p>
          <a:p>
            <a:pPr lvl="1" indent="-342900"/>
            <a:r>
              <a:rPr lang="nl-NL" sz="1800" dirty="0" smtClean="0"/>
              <a:t>Bundelenergie goed stabiel te houden met </a:t>
            </a:r>
            <a:r>
              <a:rPr lang="nl-NL" sz="1800" dirty="0" err="1" smtClean="0"/>
              <a:t>hump</a:t>
            </a:r>
            <a:r>
              <a:rPr lang="nl-NL" sz="1800" dirty="0"/>
              <a:t>-</a:t>
            </a:r>
            <a:r>
              <a:rPr lang="nl-NL" sz="1800" dirty="0" smtClean="0"/>
              <a:t>meting.</a:t>
            </a:r>
          </a:p>
          <a:p>
            <a:r>
              <a:rPr lang="nl-NL" sz="2000" dirty="0" smtClean="0"/>
              <a:t>Bij FFF blijft symmetriefout minimaal maar toppositie verandert aanzienlijk.</a:t>
            </a:r>
          </a:p>
          <a:p>
            <a:pPr lvl="1"/>
            <a:r>
              <a:rPr lang="nl-NL" sz="1800" dirty="0" smtClean="0"/>
              <a:t>Is de </a:t>
            </a:r>
            <a:r>
              <a:rPr lang="nl-NL" sz="1800" dirty="0" err="1"/>
              <a:t>l</a:t>
            </a:r>
            <a:r>
              <a:rPr lang="nl-NL" sz="1800" dirty="0" err="1" smtClean="0"/>
              <a:t>inac</a:t>
            </a:r>
            <a:r>
              <a:rPr lang="nl-NL" sz="1800" dirty="0" smtClean="0"/>
              <a:t> in staat fout in toppositie tijdig te herkennen?</a:t>
            </a:r>
          </a:p>
          <a:p>
            <a:pPr lvl="1"/>
            <a:r>
              <a:rPr lang="nl-NL" sz="1800" dirty="0" smtClean="0"/>
              <a:t>2</a:t>
            </a:r>
            <a:r>
              <a:rPr lang="nl-NL" sz="1800" dirty="0" smtClean="0">
                <a:solidFill>
                  <a:srgbClr val="FF0000"/>
                </a:solidFill>
              </a:rPr>
              <a:t>T</a:t>
            </a:r>
            <a:r>
              <a:rPr lang="nl-NL" sz="1800" dirty="0" smtClean="0"/>
              <a:t> Loop </a:t>
            </a:r>
            <a:r>
              <a:rPr lang="nl-NL" sz="1800" dirty="0" err="1" smtClean="0"/>
              <a:t>gain</a:t>
            </a:r>
            <a:r>
              <a:rPr lang="nl-NL" sz="1800" dirty="0" smtClean="0"/>
              <a:t> naar 20 (i.p.v. 2 volgens </a:t>
            </a:r>
            <a:r>
              <a:rPr lang="nl-NL" sz="1800" dirty="0" err="1" smtClean="0"/>
              <a:t>Elekta</a:t>
            </a:r>
            <a:r>
              <a:rPr lang="nl-NL" sz="1800" dirty="0" smtClean="0"/>
              <a:t>)</a:t>
            </a:r>
          </a:p>
          <a:p>
            <a:pPr lvl="1"/>
            <a:r>
              <a:rPr lang="nl-NL" sz="1800" dirty="0"/>
              <a:t>Methode voor bepalen juiste focuspositie nodig.</a:t>
            </a:r>
          </a:p>
          <a:p>
            <a:pPr lvl="1"/>
            <a:r>
              <a:rPr lang="nl-NL" sz="1800" dirty="0"/>
              <a:t>X6 </a:t>
            </a:r>
            <a:r>
              <a:rPr lang="nl-NL" sz="1800" dirty="0" smtClean="0"/>
              <a:t>leidend</a:t>
            </a:r>
          </a:p>
          <a:p>
            <a:pPr lvl="1"/>
            <a:r>
              <a:rPr lang="nl-NL" sz="1800" dirty="0" smtClean="0"/>
              <a:t>Streven is toppositie-afwijking &lt; 1 </a:t>
            </a:r>
            <a:r>
              <a:rPr lang="nl-NL" sz="1800" dirty="0"/>
              <a:t>mm.</a:t>
            </a:r>
          </a:p>
          <a:p>
            <a:pPr marL="457200" lvl="1" indent="0">
              <a:buNone/>
            </a:pPr>
            <a:endParaRPr lang="nl-NL" sz="1800" dirty="0"/>
          </a:p>
          <a:p>
            <a:pPr lvl="1"/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3262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Aandachtspunten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afregelen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FFF (2)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29018" y="938850"/>
            <a:ext cx="7529182" cy="35296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nl-NL" sz="2000" dirty="0" smtClean="0"/>
              <a:t>Bepaal rotatiepunt voor X6 (FF)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/>
              <a:t>Stel </a:t>
            </a:r>
            <a:r>
              <a:rPr lang="nl-NL" sz="2000" i="1" dirty="0" err="1" smtClean="0"/>
              <a:t>origin</a:t>
            </a:r>
            <a:r>
              <a:rPr lang="nl-NL" sz="2000" dirty="0" smtClean="0"/>
              <a:t> (waterbak) in op dit draaipunt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/>
              <a:t>Gebruik bij verdere analyses dit referentiepunt als </a:t>
            </a:r>
            <a:r>
              <a:rPr lang="nl-NL" sz="2000" i="1" dirty="0" smtClean="0"/>
              <a:t>veldcentrum</a:t>
            </a:r>
            <a:r>
              <a:rPr lang="nl-NL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/>
              <a:t>Er is nu een verschil tussen het </a:t>
            </a:r>
            <a:r>
              <a:rPr lang="nl-NL" sz="2000" i="1" dirty="0" smtClean="0"/>
              <a:t>veldcentrum</a:t>
            </a:r>
            <a:r>
              <a:rPr lang="nl-NL" sz="2000" dirty="0" smtClean="0"/>
              <a:t> en het </a:t>
            </a:r>
            <a:r>
              <a:rPr lang="nl-NL" sz="2000" i="1" dirty="0" smtClean="0"/>
              <a:t>midden van de bundel</a:t>
            </a:r>
            <a:r>
              <a:rPr lang="nl-NL" sz="2000" dirty="0" smtClean="0"/>
              <a:t>.</a:t>
            </a:r>
          </a:p>
          <a:p>
            <a:pPr marL="857250" lvl="1" indent="-457200"/>
            <a:r>
              <a:rPr lang="nl-NL" sz="1800" dirty="0" smtClean="0"/>
              <a:t>Voor X6 en X10 volgt </a:t>
            </a:r>
            <a:r>
              <a:rPr lang="nl-NL" sz="1800" dirty="0"/>
              <a:t>het </a:t>
            </a:r>
            <a:r>
              <a:rPr lang="nl-NL" sz="1800" i="1" dirty="0"/>
              <a:t>midden van de bundel</a:t>
            </a:r>
            <a:r>
              <a:rPr lang="nl-NL" sz="1800" dirty="0"/>
              <a:t> </a:t>
            </a:r>
            <a:r>
              <a:rPr lang="nl-NL" sz="1800" dirty="0" smtClean="0"/>
              <a:t>uit de flankposities; focuspositie, BF/BC en blokken beïnvloeden dit.</a:t>
            </a:r>
          </a:p>
          <a:p>
            <a:pPr marL="857250" lvl="1" indent="-457200"/>
            <a:r>
              <a:rPr lang="nl-NL" sz="1800" dirty="0" smtClean="0"/>
              <a:t>Voor FFF is </a:t>
            </a:r>
            <a:r>
              <a:rPr lang="nl-NL" sz="1800" dirty="0"/>
              <a:t>het </a:t>
            </a:r>
            <a:r>
              <a:rPr lang="nl-NL" sz="1800" i="1" dirty="0"/>
              <a:t>midden van de bundel</a:t>
            </a:r>
            <a:r>
              <a:rPr lang="nl-NL" sz="1800" dirty="0"/>
              <a:t> </a:t>
            </a:r>
            <a:r>
              <a:rPr lang="nl-NL" sz="1800" dirty="0" smtClean="0"/>
              <a:t>ook de </a:t>
            </a:r>
            <a:r>
              <a:rPr lang="nl-NL" sz="1800" i="1" dirty="0"/>
              <a:t>top</a:t>
            </a:r>
            <a:r>
              <a:rPr lang="nl-NL" sz="1800" dirty="0"/>
              <a:t> van </a:t>
            </a:r>
            <a:r>
              <a:rPr lang="nl-NL" sz="1800" dirty="0" smtClean="0"/>
              <a:t>de bundel; alleen focuspositie en BF/BC beïnvloeden dit.</a:t>
            </a:r>
          </a:p>
        </p:txBody>
      </p:sp>
    </p:spTree>
    <p:extLst>
      <p:ext uri="{BB962C8B-B14F-4D97-AF65-F5344CB8AC3E}">
        <p14:creationId xmlns:p14="http://schemas.microsoft.com/office/powerpoint/2010/main" val="9565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bepaal</a:t>
            </a:r>
            <a:r>
              <a:rPr lang="en-US" dirty="0" smtClean="0"/>
              <a:t> je de top?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2" t="10313" r="11880" b="33308"/>
          <a:stretch/>
        </p:blipFill>
        <p:spPr bwMode="auto">
          <a:xfrm>
            <a:off x="342058" y="1182457"/>
            <a:ext cx="5025506" cy="295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3114138" y="1238953"/>
            <a:ext cx="1923688" cy="103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7826" y="1069676"/>
            <a:ext cx="3778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Modelleren veldmaximum (“top”-model)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3830130" y="1846059"/>
            <a:ext cx="1207696" cy="52237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7826" y="2076050"/>
            <a:ext cx="40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Modelleren van (kruispunt van) hellingen in veldregio (“</a:t>
            </a:r>
            <a:r>
              <a:rPr lang="nl-NL" sz="1600" dirty="0" err="1" smtClean="0"/>
              <a:t>slopes</a:t>
            </a:r>
            <a:r>
              <a:rPr lang="nl-NL" sz="1600" dirty="0" smtClean="0"/>
              <a:t>”-model)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49169" y="4341922"/>
            <a:ext cx="7173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Nb: onderlinge afwijkingen zijn klein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86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909638"/>
            <a:ext cx="28860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2" y="1135329"/>
            <a:ext cx="4699687" cy="217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1101" y="371690"/>
            <a:ext cx="8032937" cy="817022"/>
          </a:xfrm>
        </p:spPr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&amp; </a:t>
            </a:r>
            <a:r>
              <a:rPr lang="en-US" dirty="0" err="1" smtClean="0"/>
              <a:t>beoordeling</a:t>
            </a:r>
            <a:r>
              <a:rPr lang="en-US" dirty="0" smtClean="0"/>
              <a:t> </a:t>
            </a:r>
            <a:r>
              <a:rPr lang="en-US" dirty="0" err="1" smtClean="0"/>
              <a:t>m.b.v</a:t>
            </a:r>
            <a:r>
              <a:rPr lang="en-US" dirty="0" smtClean="0"/>
              <a:t>. </a:t>
            </a:r>
            <a:r>
              <a:rPr lang="en-US" dirty="0" err="1" smtClean="0"/>
              <a:t>BistroMath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198406" y="1095554"/>
            <a:ext cx="6071286" cy="25189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Preset FFF</a:t>
            </a:r>
          </a:p>
          <a:p>
            <a:r>
              <a:rPr lang="en-US" sz="1800" dirty="0" smtClean="0"/>
              <a:t>Detect FFF</a:t>
            </a: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Center of field: origin</a:t>
            </a:r>
          </a:p>
          <a:p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Normalisation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: origin</a:t>
            </a:r>
          </a:p>
          <a:p>
            <a:r>
              <a:rPr lang="nl-NL" sz="1800" dirty="0" smtClean="0">
                <a:solidFill>
                  <a:schemeClr val="bg1">
                    <a:lumMod val="65000"/>
                  </a:schemeClr>
                </a:solidFill>
              </a:rPr>
              <a:t>FFF center: origin</a:t>
            </a:r>
          </a:p>
          <a:p>
            <a:r>
              <a:rPr lang="nl-NL" sz="1800" dirty="0" smtClean="0">
                <a:solidFill>
                  <a:schemeClr val="bg1">
                    <a:lumMod val="65000"/>
                  </a:schemeClr>
                </a:solidFill>
              </a:rPr>
              <a:t>FFF peak: Top Model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Edge detection: Sigmoid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6" y="3444095"/>
            <a:ext cx="22288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951562" y="1268083"/>
            <a:ext cx="0" cy="319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46120" y="2130723"/>
            <a:ext cx="47445" cy="627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34626" y="2231367"/>
            <a:ext cx="47445" cy="627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881223" y="1427671"/>
            <a:ext cx="2009954" cy="2186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81223" y="2231238"/>
            <a:ext cx="1653402" cy="173129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881223" y="1345721"/>
            <a:ext cx="3881886" cy="295023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81224" y="1664898"/>
            <a:ext cx="4968814" cy="2924355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759789" y="1664898"/>
            <a:ext cx="1544129" cy="2053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9136" y="371690"/>
            <a:ext cx="8424864" cy="817022"/>
          </a:xfrm>
        </p:spPr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&amp; </a:t>
            </a:r>
            <a:r>
              <a:rPr lang="en-US" dirty="0" err="1" smtClean="0"/>
              <a:t>beoordeling</a:t>
            </a:r>
            <a:r>
              <a:rPr lang="en-US" dirty="0" smtClean="0"/>
              <a:t> </a:t>
            </a:r>
            <a:r>
              <a:rPr lang="en-US" dirty="0" err="1" smtClean="0"/>
              <a:t>m.b.v</a:t>
            </a:r>
            <a:r>
              <a:rPr lang="en-US" dirty="0" smtClean="0"/>
              <a:t>. </a:t>
            </a:r>
            <a:r>
              <a:rPr lang="en-US" dirty="0" err="1" smtClean="0"/>
              <a:t>BistroMath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198406" y="1095555"/>
            <a:ext cx="6071286" cy="315890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Preset FFF</a:t>
            </a: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Detect FFF</a:t>
            </a:r>
          </a:p>
          <a:p>
            <a:r>
              <a:rPr lang="en-US" sz="1800" dirty="0" smtClean="0"/>
              <a:t>Center of field: origin</a:t>
            </a:r>
          </a:p>
          <a:p>
            <a:r>
              <a:rPr lang="en-US" sz="1800" dirty="0" err="1" smtClean="0"/>
              <a:t>Normalisation</a:t>
            </a:r>
            <a:r>
              <a:rPr lang="en-US" sz="1800" dirty="0" smtClean="0"/>
              <a:t>: origin</a:t>
            </a:r>
          </a:p>
          <a:p>
            <a:r>
              <a:rPr lang="nl-NL" sz="1800" dirty="0" smtClean="0"/>
              <a:t>FFF center: origin</a:t>
            </a:r>
          </a:p>
          <a:p>
            <a:r>
              <a:rPr lang="nl-NL" sz="1800" dirty="0" smtClean="0"/>
              <a:t>FFF peak: Top Model</a:t>
            </a:r>
            <a:endParaRPr lang="en-US" sz="1800" dirty="0" smtClean="0"/>
          </a:p>
          <a:p>
            <a:r>
              <a:rPr lang="en-US" sz="1800" dirty="0" smtClean="0"/>
              <a:t>Edge detection: Sigmoid model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17" y="881063"/>
            <a:ext cx="49339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192" y="3706842"/>
            <a:ext cx="22764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72596" y="1984075"/>
            <a:ext cx="1121434" cy="526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21484" y="2343499"/>
            <a:ext cx="1072546" cy="416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72596" y="2656936"/>
            <a:ext cx="1084062" cy="1222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8616" y="2981861"/>
            <a:ext cx="1035174" cy="1118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9" y="3578254"/>
            <a:ext cx="21526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9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75609"/>
            <a:ext cx="7772400" cy="1102519"/>
          </a:xfrm>
        </p:spPr>
        <p:txBody>
          <a:bodyPr/>
          <a:lstStyle/>
          <a:p>
            <a:r>
              <a:rPr lang="en-US" dirty="0" smtClean="0"/>
              <a:t>‘Fast’ … ‘Faster’ … ‘FFF’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1960" y="3477937"/>
            <a:ext cx="4744616" cy="131445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Versnellertechnicidag</a:t>
            </a:r>
            <a:endParaRPr lang="en-US" dirty="0" smtClean="0"/>
          </a:p>
          <a:p>
            <a:r>
              <a:rPr lang="en-US" dirty="0" smtClean="0"/>
              <a:t>16 </a:t>
            </a:r>
            <a:r>
              <a:rPr lang="en-US" dirty="0"/>
              <a:t>September </a:t>
            </a:r>
            <a:r>
              <a:rPr lang="en-US" dirty="0" smtClean="0"/>
              <a:t>2015 - AMC </a:t>
            </a:r>
          </a:p>
          <a:p>
            <a:r>
              <a:rPr lang="en-US" dirty="0" smtClean="0"/>
              <a:t>Thijs Perik (AVL)</a:t>
            </a:r>
            <a:endParaRPr lang="nl-NL" dirty="0"/>
          </a:p>
        </p:txBody>
      </p:sp>
      <p:pic>
        <p:nvPicPr>
          <p:cNvPr id="4" name="Picture 2" descr="D:\Dropbox\06 - NKI-AVL\Presentatie plaatjes\JoeBar_GAAA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11" y="3445968"/>
            <a:ext cx="2505936" cy="13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Position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21604"/>
            <a:ext cx="8189656" cy="3394472"/>
          </a:xfrm>
        </p:spPr>
        <p:txBody>
          <a:bodyPr/>
          <a:lstStyle/>
          <a:p>
            <a:r>
              <a:rPr lang="en-US" dirty="0" smtClean="0"/>
              <a:t>X-</a:t>
            </a:r>
            <a:r>
              <a:rPr lang="en-US" dirty="0" err="1" smtClean="0"/>
              <a:t>positie</a:t>
            </a:r>
            <a:r>
              <a:rPr lang="en-US" dirty="0" smtClean="0"/>
              <a:t> van het </a:t>
            </a:r>
            <a:r>
              <a:rPr lang="en-US" dirty="0" err="1" smtClean="0"/>
              <a:t>snijpunt</a:t>
            </a:r>
            <a:r>
              <a:rPr lang="en-US" dirty="0" smtClean="0"/>
              <a:t> van 2 </a:t>
            </a:r>
            <a:r>
              <a:rPr lang="en-US" dirty="0" err="1" smtClean="0"/>
              <a:t>lijnen</a:t>
            </a:r>
            <a:r>
              <a:rPr lang="en-US" dirty="0" smtClean="0"/>
              <a:t> (F en G) door het </a:t>
            </a:r>
            <a:r>
              <a:rPr lang="en-US" dirty="0" err="1" smtClean="0"/>
              <a:t>profiel</a:t>
            </a:r>
            <a:endParaRPr lang="en-US" dirty="0" smtClean="0"/>
          </a:p>
          <a:p>
            <a:pPr lvl="1"/>
            <a:r>
              <a:rPr lang="en-US" dirty="0" smtClean="0"/>
              <a:t>F </a:t>
            </a:r>
            <a:r>
              <a:rPr lang="en-US" dirty="0"/>
              <a:t>	</a:t>
            </a:r>
            <a:r>
              <a:rPr lang="en-US" dirty="0" smtClean="0"/>
              <a:t>= (-2/3f,y) &amp; (-1/3f,y) </a:t>
            </a:r>
            <a:r>
              <a:rPr lang="en-US" dirty="0"/>
              <a:t>m</a:t>
            </a:r>
            <a:r>
              <a:rPr lang="en-US" dirty="0" smtClean="0"/>
              <a:t>m</a:t>
            </a:r>
          </a:p>
          <a:p>
            <a:pPr lvl="1"/>
            <a:r>
              <a:rPr lang="en-US" dirty="0" smtClean="0"/>
              <a:t>G 	= (1/3f,y) &amp; (2/3f,y) </a:t>
            </a:r>
            <a:r>
              <a:rPr lang="en-US" dirty="0"/>
              <a:t>m</a:t>
            </a:r>
            <a:r>
              <a:rPr lang="en-US" dirty="0" smtClean="0"/>
              <a:t>m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veldgrootte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Sterk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afhankelijk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van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symmetrie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maar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niet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hetzelfde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!!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314" name="Picture 2" descr="http://www.clonepod.org/wp-content/uploads/2014/11/new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477"/>
            <a:ext cx="1223098" cy="11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r="24069" b="67828"/>
          <a:stretch/>
        </p:blipFill>
        <p:spPr bwMode="auto">
          <a:xfrm>
            <a:off x="6228184" y="2193711"/>
            <a:ext cx="2130640" cy="48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12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0578"/>
            <a:ext cx="8384438" cy="476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779912" y="735546"/>
            <a:ext cx="2808312" cy="21062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2182096" y="862396"/>
            <a:ext cx="2749944" cy="1979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431216" y="2618460"/>
            <a:ext cx="72008" cy="540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300192" y="2618460"/>
            <a:ext cx="72008" cy="540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3406232" y="1906152"/>
            <a:ext cx="72008" cy="540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338996" y="1895922"/>
            <a:ext cx="72008" cy="540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4390972" y="1214580"/>
            <a:ext cx="72008" cy="5400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15293" y="3326805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Tilt</a:t>
            </a:r>
            <a:endParaRPr lang="nl-NL" dirty="0"/>
          </a:p>
        </p:txBody>
      </p:sp>
      <p:cxnSp>
        <p:nvCxnSpPr>
          <p:cNvPr id="11" name="Straight Connector 9"/>
          <p:cNvCxnSpPr/>
          <p:nvPr/>
        </p:nvCxnSpPr>
        <p:spPr>
          <a:xfrm flipV="1">
            <a:off x="1547664" y="2645463"/>
            <a:ext cx="5832648" cy="74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2816355" y="3326805"/>
            <a:ext cx="342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Peak </a:t>
            </a:r>
            <a:r>
              <a:rPr lang="en-US" sz="4400" dirty="0" err="1">
                <a:latin typeface="+mj-lt"/>
                <a:ea typeface="+mj-ea"/>
                <a:cs typeface="+mj-cs"/>
              </a:rPr>
              <a:t>Postition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64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>
          <a:xfrm>
            <a:off x="897147" y="1288930"/>
            <a:ext cx="7056408" cy="597739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Gewijzigde afregelstrategie FFF: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Aanpassing</a:t>
            </a:r>
            <a:r>
              <a:rPr lang="en-US" dirty="0" smtClean="0"/>
              <a:t> 5 </a:t>
            </a:r>
            <a:r>
              <a:rPr lang="en-US" dirty="0" err="1" smtClean="0"/>
              <a:t>december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0873" y="2202544"/>
            <a:ext cx="6542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NL" sz="1800" dirty="0" smtClean="0"/>
              <a:t>Eerst veldgrenzen goed zetten, daarna top verplaatsen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46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FFF </a:t>
            </a:r>
            <a:r>
              <a:rPr lang="en-US" dirty="0" err="1" smtClean="0"/>
              <a:t>Veldgrootte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Schouderpunt</a:t>
            </a:r>
            <a:endParaRPr lang="en-US" b="1" dirty="0" smtClean="0"/>
          </a:p>
          <a:p>
            <a:r>
              <a:rPr lang="en-US" dirty="0" err="1"/>
              <a:t>Voordelen</a:t>
            </a:r>
            <a:endParaRPr lang="en-US" dirty="0" smtClean="0"/>
          </a:p>
          <a:p>
            <a:pPr lvl="1"/>
            <a:r>
              <a:rPr lang="en-US" dirty="0" smtClean="0"/>
              <a:t>‘Hele’ penumbra</a:t>
            </a:r>
          </a:p>
          <a:p>
            <a:pPr lvl="1"/>
            <a:r>
              <a:rPr lang="en-US" dirty="0" smtClean="0"/>
              <a:t>50%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overeen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Nadelen</a:t>
            </a:r>
            <a:endParaRPr lang="en-US" dirty="0" smtClean="0"/>
          </a:p>
          <a:p>
            <a:pPr lvl="1"/>
            <a:r>
              <a:rPr lang="en-US" dirty="0" smtClean="0"/>
              <a:t>FF veld </a:t>
            </a:r>
            <a:r>
              <a:rPr lang="en-US" dirty="0" err="1" smtClean="0"/>
              <a:t>nodig</a:t>
            </a:r>
            <a:endParaRPr lang="en-US" dirty="0" smtClean="0"/>
          </a:p>
          <a:p>
            <a:pPr lvl="1"/>
            <a:r>
              <a:rPr lang="en-US" dirty="0" err="1" smtClean="0"/>
              <a:t>Fitwaarden</a:t>
            </a:r>
            <a:r>
              <a:rPr lang="en-US" dirty="0" smtClean="0"/>
              <a:t> </a:t>
            </a:r>
            <a:r>
              <a:rPr lang="en-US" dirty="0" err="1" smtClean="0"/>
              <a:t>gebaseerd</a:t>
            </a:r>
            <a:r>
              <a:rPr lang="en-US" dirty="0" smtClean="0"/>
              <a:t> op </a:t>
            </a:r>
            <a:r>
              <a:rPr lang="en-US" dirty="0" err="1" smtClean="0"/>
              <a:t>initiele</a:t>
            </a:r>
            <a:r>
              <a:rPr lang="en-US" dirty="0" smtClean="0"/>
              <a:t> </a:t>
            </a:r>
            <a:r>
              <a:rPr lang="en-US" dirty="0" err="1" smtClean="0"/>
              <a:t>veldgrootte</a:t>
            </a:r>
            <a:endParaRPr lang="en-US" dirty="0" smtClean="0"/>
          </a:p>
          <a:p>
            <a:pPr lvl="1"/>
            <a:r>
              <a:rPr lang="en-US" dirty="0" err="1" smtClean="0"/>
              <a:t>Complexe</a:t>
            </a:r>
            <a:r>
              <a:rPr lang="en-US" dirty="0" smtClean="0"/>
              <a:t> </a:t>
            </a:r>
            <a:r>
              <a:rPr lang="en-US" dirty="0" err="1" smtClean="0"/>
              <a:t>afgeleide</a:t>
            </a:r>
            <a:r>
              <a:rPr lang="en-US" dirty="0" smtClean="0"/>
              <a:t> – </a:t>
            </a:r>
            <a:r>
              <a:rPr lang="en-US" dirty="0" err="1" smtClean="0"/>
              <a:t>hoge</a:t>
            </a:r>
            <a:r>
              <a:rPr lang="en-US" dirty="0" smtClean="0"/>
              <a:t> </a:t>
            </a:r>
            <a:r>
              <a:rPr lang="en-US" dirty="0" err="1" smtClean="0"/>
              <a:t>resolutie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endParaRPr lang="en-US" dirty="0" smtClean="0"/>
          </a:p>
          <a:p>
            <a:pPr lvl="1"/>
            <a:r>
              <a:rPr lang="en-US" dirty="0" err="1" smtClean="0"/>
              <a:t>Hernomalisatie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Inflectie</a:t>
            </a:r>
            <a:endParaRPr lang="en-US" b="1" dirty="0" smtClean="0"/>
          </a:p>
          <a:p>
            <a:r>
              <a:rPr lang="en-US" dirty="0" err="1" smtClean="0"/>
              <a:t>Voordelen</a:t>
            </a:r>
            <a:endParaRPr lang="en-US" dirty="0" smtClean="0"/>
          </a:p>
          <a:p>
            <a:pPr lvl="1"/>
            <a:r>
              <a:rPr lang="en-US" dirty="0" err="1"/>
              <a:t>Geen</a:t>
            </a:r>
            <a:r>
              <a:rPr lang="en-US" dirty="0"/>
              <a:t> FF veld </a:t>
            </a:r>
            <a:r>
              <a:rPr lang="en-US" dirty="0" err="1"/>
              <a:t>nodig</a:t>
            </a:r>
            <a:endParaRPr lang="en-US" dirty="0"/>
          </a:p>
          <a:p>
            <a:pPr lvl="1"/>
            <a:r>
              <a:rPr lang="en-US" dirty="0" err="1" smtClean="0"/>
              <a:t>Profiel</a:t>
            </a:r>
            <a:r>
              <a:rPr lang="en-US" dirty="0" smtClean="0"/>
              <a:t> </a:t>
            </a:r>
            <a:r>
              <a:rPr lang="en-US" dirty="0" err="1" smtClean="0"/>
              <a:t>blijft</a:t>
            </a:r>
            <a:r>
              <a:rPr lang="en-US" dirty="0" smtClean="0"/>
              <a:t> intact</a:t>
            </a:r>
          </a:p>
          <a:p>
            <a:pPr lvl="1"/>
            <a:endParaRPr lang="en-US" dirty="0"/>
          </a:p>
          <a:p>
            <a:r>
              <a:rPr lang="en-US" dirty="0" err="1"/>
              <a:t>Nadelen</a:t>
            </a:r>
            <a:endParaRPr lang="en-US" dirty="0"/>
          </a:p>
          <a:p>
            <a:pPr lvl="1"/>
            <a:r>
              <a:rPr lang="en-US" dirty="0" smtClean="0"/>
              <a:t>Fit</a:t>
            </a:r>
            <a:endParaRPr lang="en-US" dirty="0"/>
          </a:p>
          <a:p>
            <a:pPr lvl="1"/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overeen</a:t>
            </a:r>
            <a:r>
              <a:rPr lang="en-US" dirty="0" smtClean="0"/>
              <a:t> met de 50% </a:t>
            </a:r>
            <a:r>
              <a:rPr lang="en-US" dirty="0" err="1" smtClean="0"/>
              <a:t>waarde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89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QA</a:t>
            </a:r>
            <a:endParaRPr lang="nl-N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6584" y="2100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AVL “</a:t>
            </a:r>
            <a:r>
              <a:rPr lang="en-US" dirty="0" err="1"/>
              <a:t>Er</a:t>
            </a:r>
            <a:r>
              <a:rPr lang="en-US" dirty="0"/>
              <a:t> is </a:t>
            </a:r>
            <a:r>
              <a:rPr lang="en-US" dirty="0" err="1"/>
              <a:t>niets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” </a:t>
            </a:r>
            <a:r>
              <a:rPr lang="en-US" dirty="0" err="1"/>
              <a:t>methode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55875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Monitorkamer gebruikt de +/- 12 cm punten op een profiel voor meten/bijregelen van de bundel.</a:t>
            </a:r>
          </a:p>
          <a:p>
            <a:r>
              <a:rPr lang="nl-NL" dirty="0"/>
              <a:t>Routinematig afstellen wordt ‘altijd’ gedaan bij een 40x40 cm veld.</a:t>
            </a:r>
          </a:p>
          <a:p>
            <a:r>
              <a:rPr lang="nl-NL" dirty="0" smtClean="0"/>
              <a:t>De </a:t>
            </a:r>
            <a:r>
              <a:rPr lang="nl-NL" dirty="0"/>
              <a:t>posities die </a:t>
            </a:r>
            <a:r>
              <a:rPr lang="nl-NL" dirty="0" err="1"/>
              <a:t>Fogliata</a:t>
            </a:r>
            <a:r>
              <a:rPr lang="nl-NL" dirty="0"/>
              <a:t> voorstelt zijn niet logisch.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800" i="1" dirty="0"/>
              <a:t>(1/3 en 2/3 van het profiel) </a:t>
            </a:r>
            <a:endParaRPr lang="nl-NL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nl-NL" dirty="0" smtClean="0"/>
          </a:p>
          <a:p>
            <a:pPr>
              <a:buFont typeface="Courier New" panose="02070309020205020404" pitchFamily="49" charset="0"/>
              <a:buChar char="o"/>
            </a:pP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AVL Voorstel: </a:t>
            </a:r>
            <a:r>
              <a:rPr lang="nl-NL" i="1" u="sng" dirty="0"/>
              <a:t>6 cm &amp; 12 cm</a:t>
            </a:r>
            <a:r>
              <a:rPr lang="nl-NL" i="1" dirty="0"/>
              <a:t> </a:t>
            </a:r>
          </a:p>
          <a:p>
            <a:pPr marL="0" indent="0">
              <a:buNone/>
            </a:pPr>
            <a:r>
              <a:rPr lang="nl-NL" sz="2000" i="1" dirty="0"/>
              <a:t>			(30% en 60%)</a:t>
            </a:r>
          </a:p>
          <a:p>
            <a:pPr marL="0" indent="0">
              <a:buNone/>
            </a:pPr>
            <a:r>
              <a:rPr lang="nl-NL" i="1" dirty="0"/>
              <a:t>Voordeel:</a:t>
            </a:r>
          </a:p>
          <a:p>
            <a:pPr>
              <a:buFontTx/>
              <a:buChar char="-"/>
            </a:pPr>
            <a:r>
              <a:rPr lang="nl-NL" sz="2300" i="1" dirty="0"/>
              <a:t>Geen interpolatie tussen meetkamers</a:t>
            </a:r>
          </a:p>
          <a:p>
            <a:pPr>
              <a:buFontTx/>
              <a:buChar char="-"/>
            </a:pPr>
            <a:r>
              <a:rPr lang="nl-NL" sz="2300" i="1" dirty="0"/>
              <a:t>Gepositioneerd op toestelparameters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605177"/>
            <a:ext cx="4184536" cy="228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20661"/>
            <a:ext cx="8621486" cy="500918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(1)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5200" y="1241100"/>
            <a:ext cx="6652800" cy="2035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30663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9200" y="1419300"/>
            <a:ext cx="0" cy="179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27200" y="1781100"/>
            <a:ext cx="14400" cy="1155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121600" y="1538100"/>
            <a:ext cx="14400" cy="139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34400" y="1716300"/>
            <a:ext cx="1297200" cy="6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6800" y="2802600"/>
            <a:ext cx="25296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66800" y="1716300"/>
            <a:ext cx="25296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40000" y="1542600"/>
            <a:ext cx="0" cy="1737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831600" y="1476000"/>
            <a:ext cx="7200" cy="17392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566800" y="1716300"/>
            <a:ext cx="0" cy="594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41600" y="1781100"/>
            <a:ext cx="29808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06400" y="1532700"/>
            <a:ext cx="2916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86800" y="1532700"/>
            <a:ext cx="0" cy="243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09200" y="2992500"/>
            <a:ext cx="19224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12768" y="873599"/>
            <a:ext cx="5008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Parameters voor gesimplificeerd, theoretisch voorbeeldprofiel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375200" y="3418200"/>
            <a:ext cx="665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Veldgrootte	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Positie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Centrum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Veldvlakheid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Symmetrie			/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Normalisatieniveau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270000" y="3555000"/>
            <a:ext cx="25296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70000" y="3744000"/>
            <a:ext cx="19224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41200" y="3850200"/>
            <a:ext cx="0" cy="1527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539200" y="4002975"/>
            <a:ext cx="0" cy="243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712800" y="4364775"/>
            <a:ext cx="0" cy="594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910800" y="4305375"/>
            <a:ext cx="0" cy="16582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835200" y="1532700"/>
            <a:ext cx="1286400" cy="183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793200" y="4595400"/>
            <a:ext cx="16584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3200" y="4435875"/>
            <a:ext cx="0" cy="16582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30000" y="4608675"/>
            <a:ext cx="0" cy="594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3"/>
          <p:cNvSpPr txBox="1">
            <a:spLocks/>
          </p:cNvSpPr>
          <p:nvPr/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961AB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dirty="0" err="1" smtClean="0"/>
              <a:t>stapje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20661"/>
            <a:ext cx="8621486" cy="500918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(3)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5200" y="1241100"/>
            <a:ext cx="6652800" cy="2035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30663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9200" y="1419300"/>
            <a:ext cx="0" cy="179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27200" y="1781100"/>
            <a:ext cx="14400" cy="1155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121600" y="1538100"/>
            <a:ext cx="14400" cy="139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5200" y="820800"/>
            <a:ext cx="1341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Wat is “goed”?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375200" y="3466800"/>
            <a:ext cx="704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Absolute afwijkingen ten opzichte van </a:t>
            </a:r>
            <a:r>
              <a:rPr lang="nl-NL" sz="1400" b="1" dirty="0" smtClean="0"/>
              <a:t>norm</a:t>
            </a:r>
            <a:r>
              <a:rPr lang="nl-NL" sz="1400" dirty="0" smtClean="0"/>
              <a:t>?</a:t>
            </a:r>
            <a:br>
              <a:rPr lang="nl-NL" sz="1400" dirty="0" smtClean="0"/>
            </a:br>
            <a:r>
              <a:rPr lang="nl-NL" sz="1400" dirty="0" smtClean="0"/>
              <a:t>en / of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>
                <a:solidFill>
                  <a:srgbClr val="00B050"/>
                </a:solidFill>
              </a:rPr>
              <a:t>Vergelijken met commissioning/TPS data (</a:t>
            </a:r>
            <a:r>
              <a:rPr lang="nl-NL" sz="1400" b="1" i="1" dirty="0" smtClean="0">
                <a:solidFill>
                  <a:srgbClr val="00B050"/>
                </a:solidFill>
              </a:rPr>
              <a:t>referentie</a:t>
            </a:r>
            <a:r>
              <a:rPr lang="nl-NL" sz="1400" dirty="0" smtClean="0">
                <a:solidFill>
                  <a:srgbClr val="00B050"/>
                </a:solidFill>
              </a:rPr>
              <a:t>)?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34400" y="1716300"/>
            <a:ext cx="1297200" cy="6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35200" y="1532700"/>
            <a:ext cx="1286400" cy="183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067600" y="1710900"/>
            <a:ext cx="14400" cy="1306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541600" y="1705950"/>
            <a:ext cx="2526000" cy="220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541600" y="1710900"/>
            <a:ext cx="14400" cy="1306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31600" y="1476000"/>
            <a:ext cx="7200" cy="17392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061400" y="1624500"/>
            <a:ext cx="5400" cy="13185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766000" y="1624500"/>
            <a:ext cx="1290000" cy="1251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476000" y="1684800"/>
            <a:ext cx="1290000" cy="648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483200" y="1684800"/>
            <a:ext cx="0" cy="12537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3"/>
          <p:cNvSpPr txBox="1">
            <a:spLocks/>
          </p:cNvSpPr>
          <p:nvPr/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961AB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dirty="0" err="1" smtClean="0"/>
              <a:t>stapje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 smtClean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H="1" flipV="1">
            <a:off x="5067600" y="1710900"/>
            <a:ext cx="14400" cy="1306800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541600" y="1705950"/>
            <a:ext cx="2526000" cy="22050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541600" y="1710900"/>
            <a:ext cx="14400" cy="1306800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20661"/>
            <a:ext cx="8621486" cy="500918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(4)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5200" y="1241100"/>
            <a:ext cx="6652800" cy="2035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30663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9200" y="1419300"/>
            <a:ext cx="0" cy="179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27200" y="1781100"/>
            <a:ext cx="14400" cy="1155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121600" y="1538100"/>
            <a:ext cx="14400" cy="139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5200" y="820800"/>
            <a:ext cx="428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Keuze in UMCU voor QA: </a:t>
            </a:r>
            <a:r>
              <a:rPr lang="nl-NL" sz="1400" dirty="0" smtClean="0">
                <a:solidFill>
                  <a:srgbClr val="00B050"/>
                </a:solidFill>
              </a:rPr>
              <a:t>vergelijken met referentie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34400" y="1716300"/>
            <a:ext cx="1297200" cy="6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35200" y="1532700"/>
            <a:ext cx="1286400" cy="183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31600" y="1476000"/>
            <a:ext cx="7200" cy="17392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061400" y="1624500"/>
            <a:ext cx="5400" cy="13185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766000" y="1624500"/>
            <a:ext cx="1290000" cy="1251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476000" y="1684800"/>
            <a:ext cx="1290000" cy="648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483200" y="1684800"/>
            <a:ext cx="0" cy="12537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5200" y="3466800"/>
            <a:ext cx="70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Werkt voor elk profiel en elke pdd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Werkt ook voor veldvormen die buiten conventionele criteria vallen (BM, FFF).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961AB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dirty="0" err="1" smtClean="0"/>
              <a:t>stapje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 smtClean="0"/>
              <a:t>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20661"/>
            <a:ext cx="8621486" cy="500918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(5)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5200" y="1241100"/>
            <a:ext cx="6652800" cy="2035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30663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9200" y="1419300"/>
            <a:ext cx="0" cy="179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27200" y="1781100"/>
            <a:ext cx="14400" cy="1155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121600" y="1538100"/>
            <a:ext cx="14400" cy="139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5201" y="820800"/>
            <a:ext cx="327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vergelijken met referentie: complicaties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375200" y="3466800"/>
            <a:ext cx="70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Profielen hebben niet zelfde centrum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En wat is centrumdefinitie?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Referentie (mogelijk) ongewenst asymmetrisch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Hoe te vergelijken?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34400" y="1716300"/>
            <a:ext cx="1297200" cy="6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35200" y="1532700"/>
            <a:ext cx="1286400" cy="183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31600" y="1476000"/>
            <a:ext cx="7200" cy="173925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061400" y="1539368"/>
            <a:ext cx="5400" cy="13185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766000" y="1538100"/>
            <a:ext cx="1300800" cy="2115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476000" y="1684800"/>
            <a:ext cx="1290000" cy="648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483200" y="1684800"/>
            <a:ext cx="0" cy="12537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758800" y="1476000"/>
            <a:ext cx="7200" cy="1739250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961AB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dirty="0" err="1" smtClean="0"/>
              <a:t>stapje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 smtClean="0"/>
              <a:t>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20661"/>
            <a:ext cx="8621486" cy="500918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(5)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5200" y="1241100"/>
            <a:ext cx="6652800" cy="2035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30663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9200" y="1419300"/>
            <a:ext cx="0" cy="179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27200" y="1781100"/>
            <a:ext cx="14400" cy="1155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121600" y="1538100"/>
            <a:ext cx="14400" cy="139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5201" y="820800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vergelijken met referentie: oplossingen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375200" y="3466800"/>
            <a:ext cx="704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Centrum uitlijnen op basis van veldgrenzen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Imperfecte referentie (optioneel) symmetrisch maken.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Delen en normeren in centrum </a:t>
            </a:r>
            <a:r>
              <a:rPr lang="nl-NL" sz="1400" dirty="0" smtClean="0">
                <a:solidFill>
                  <a:srgbClr val="0000FF"/>
                </a:solidFill>
              </a:rPr>
              <a:t>(deling in blauw met eigen schaal)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34400" y="1716300"/>
            <a:ext cx="1297200" cy="6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35200" y="1532700"/>
            <a:ext cx="1286400" cy="183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31600" y="1476000"/>
            <a:ext cx="7200" cy="173925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5120550" y="1599750"/>
            <a:ext cx="5400" cy="13185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817950" y="1572744"/>
            <a:ext cx="1302600" cy="150978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535150" y="1658922"/>
            <a:ext cx="1290000" cy="648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542350" y="1676174"/>
            <a:ext cx="0" cy="12537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826576" y="1484626"/>
            <a:ext cx="7200" cy="1739250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961AB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dirty="0" err="1" smtClean="0"/>
              <a:t>stapje</a:t>
            </a:r>
            <a:r>
              <a:rPr lang="en-US" dirty="0" smtClean="0"/>
              <a:t> </a:t>
            </a:r>
            <a:r>
              <a:rPr lang="en-US" dirty="0" err="1" smtClean="0"/>
              <a:t>vooruit</a:t>
            </a:r>
            <a:r>
              <a:rPr lang="en-US" dirty="0" smtClean="0"/>
              <a:t> (</a:t>
            </a:r>
            <a:r>
              <a:rPr lang="en-US" dirty="0" err="1" smtClean="0"/>
              <a:t>conventioneel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280330" y="1425058"/>
            <a:ext cx="0" cy="17959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5200" y="1631779"/>
            <a:ext cx="53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/>
              <a:t>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72797" y="2078548"/>
            <a:ext cx="53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>
                <a:solidFill>
                  <a:srgbClr val="0000FF"/>
                </a:solidFill>
              </a:rPr>
              <a:t>100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21550" y="2001330"/>
            <a:ext cx="1314450" cy="13802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542350" y="2145105"/>
            <a:ext cx="1279630" cy="30479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 flipV="1">
            <a:off x="2533708" y="2368218"/>
            <a:ext cx="0" cy="561656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20661"/>
            <a:ext cx="8621486" cy="500918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(5)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5200" y="1241100"/>
            <a:ext cx="6652800" cy="2035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30663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9200" y="1419300"/>
            <a:ext cx="0" cy="179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35150" y="2358900"/>
            <a:ext cx="6450" cy="577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120550" y="2345625"/>
            <a:ext cx="15450" cy="5910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75200" y="3466800"/>
            <a:ext cx="70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Profielen uitlijnen op </a:t>
            </a:r>
            <a:r>
              <a:rPr lang="nl-NL" sz="1400" dirty="0" err="1" smtClean="0"/>
              <a:t>origin</a:t>
            </a:r>
            <a:r>
              <a:rPr lang="nl-NL" sz="1400" dirty="0" smtClean="0"/>
              <a:t> (niets doen): toppen mogelijk ongelijk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400" dirty="0" smtClean="0"/>
              <a:t>Delen en normeren in </a:t>
            </a:r>
            <a:r>
              <a:rPr lang="nl-NL" sz="1400" dirty="0" err="1" smtClean="0"/>
              <a:t>origin</a:t>
            </a:r>
            <a:r>
              <a:rPr lang="nl-NL" sz="1400" dirty="0" smtClean="0"/>
              <a:t> </a:t>
            </a:r>
            <a:r>
              <a:rPr lang="nl-NL" sz="1400" dirty="0" smtClean="0">
                <a:solidFill>
                  <a:srgbClr val="0000FF"/>
                </a:solidFill>
              </a:rPr>
              <a:t>(deling in blauw met eigen schaal)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27200" y="1716300"/>
            <a:ext cx="1304400" cy="642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3835200" y="1716300"/>
            <a:ext cx="1300800" cy="6238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740358" y="1498593"/>
            <a:ext cx="7200" cy="1739250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141400" y="2326662"/>
            <a:ext cx="0" cy="583175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697186" y="1723723"/>
            <a:ext cx="1438814" cy="59931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542350" y="1716300"/>
            <a:ext cx="1154836" cy="606733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731686" y="1476000"/>
            <a:ext cx="7200" cy="173925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961AB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dirty="0" err="1" smtClean="0"/>
              <a:t>stapje</a:t>
            </a:r>
            <a:r>
              <a:rPr lang="en-US" dirty="0" smtClean="0"/>
              <a:t> </a:t>
            </a:r>
            <a:r>
              <a:rPr lang="en-US" dirty="0" err="1" smtClean="0"/>
              <a:t>vooruit</a:t>
            </a:r>
            <a:r>
              <a:rPr lang="en-US" dirty="0" smtClean="0"/>
              <a:t> (FFF 1)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280330" y="1425058"/>
            <a:ext cx="0" cy="17959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5200" y="1631779"/>
            <a:ext cx="53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/>
              <a:t>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72797" y="2078548"/>
            <a:ext cx="53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>
                <a:solidFill>
                  <a:srgbClr val="0000FF"/>
                </a:solidFill>
              </a:rPr>
              <a:t>100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21550" y="2139352"/>
            <a:ext cx="1299000" cy="7000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18998" y="2143614"/>
            <a:ext cx="1278188" cy="10243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5201" y="820800"/>
            <a:ext cx="550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vergelijken met referentie: meerdere oplossingen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697186" y="2130663"/>
            <a:ext cx="124364" cy="12833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CU PPT Corporate 16-9 E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ustomProperties xmlns="http://www.documentaal.nl/CustomProperties"/>
</file>

<file path=customXml/itemProps1.xml><?xml version="1.0" encoding="utf-8"?>
<ds:datastoreItem xmlns:ds="http://schemas.openxmlformats.org/officeDocument/2006/customXml" ds:itemID="{20C294C6-EB1B-491D-9F49-8788FFD15A8E}">
  <ds:schemaRefs>
    <ds:schemaRef ds:uri="http://www.documentaal.nl/Custom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Corporate 16-9 ENG</Template>
  <TotalTime>8998</TotalTime>
  <Words>1041</Words>
  <Application>Microsoft Office PowerPoint</Application>
  <PresentationFormat>On-screen Show (16:9)</PresentationFormat>
  <Paragraphs>207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UMCU PPT Corporate 16-9 ENG</vt:lpstr>
      <vt:lpstr>4_Office-thema</vt:lpstr>
      <vt:lpstr>8_Office-thema</vt:lpstr>
      <vt:lpstr>Mijn visie op FFF  (en een beetje van Thijs)</vt:lpstr>
      <vt:lpstr>Bestaande QA protocollen</vt:lpstr>
      <vt:lpstr>Aanpassing 5 december 2017</vt:lpstr>
      <vt:lpstr>Introductie (1)</vt:lpstr>
      <vt:lpstr>Introductie (3)</vt:lpstr>
      <vt:lpstr>Introductie (4)</vt:lpstr>
      <vt:lpstr>Introductie (5)</vt:lpstr>
      <vt:lpstr>Introductie (5)</vt:lpstr>
      <vt:lpstr>Introductie (5)</vt:lpstr>
      <vt:lpstr>Introductie (5)</vt:lpstr>
      <vt:lpstr>Introductie (5)</vt:lpstr>
      <vt:lpstr>Introductie (5)</vt:lpstr>
      <vt:lpstr>Introductie (5)</vt:lpstr>
      <vt:lpstr>Bundelkarakteristieken FFF</vt:lpstr>
      <vt:lpstr>Analyse FFF: Fogliata</vt:lpstr>
      <vt:lpstr>Fogliata</vt:lpstr>
      <vt:lpstr>Concepten (3)</vt:lpstr>
      <vt:lpstr>IPEM</vt:lpstr>
      <vt:lpstr>IPEM: virtuele profielen</vt:lpstr>
      <vt:lpstr>Toepassingen (4)</vt:lpstr>
      <vt:lpstr>Bundelposities (FFF / FF) </vt:lpstr>
      <vt:lpstr>Aandachtspunten bij afregelen voor FFF (1)</vt:lpstr>
      <vt:lpstr>Aandachtspunten bij afregelen voor FFF (2)</vt:lpstr>
      <vt:lpstr>Hoe bepaal je de top?</vt:lpstr>
      <vt:lpstr>Analyse &amp; beoordeling m.b.v. BistroMath (1)</vt:lpstr>
      <vt:lpstr>Analyse &amp; beoordeling m.b.v. BistroMath (2)</vt:lpstr>
      <vt:lpstr>‘Fast’ … ‘Faster’ … ‘FFF’</vt:lpstr>
      <vt:lpstr>Peak Position</vt:lpstr>
      <vt:lpstr>PowerPoint Presentation</vt:lpstr>
      <vt:lpstr>FFF Veldgrootte</vt:lpstr>
      <vt:lpstr>Routine QA</vt:lpstr>
    </vt:vector>
  </TitlesOfParts>
  <Company>UMC Utrecht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Theo</dc:creator>
  <cp:lastModifiedBy>Theo van Soest</cp:lastModifiedBy>
  <cp:revision>291</cp:revision>
  <cp:lastPrinted>2017-02-02T13:14:55Z</cp:lastPrinted>
  <dcterms:created xsi:type="dcterms:W3CDTF">2013-12-10T14:39:48Z</dcterms:created>
  <dcterms:modified xsi:type="dcterms:W3CDTF">2017-12-05T12:39:24Z</dcterms:modified>
</cp:coreProperties>
</file>