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2"/>
    <p:sldMasterId id="2147483666" r:id="rId3"/>
    <p:sldMasterId id="2147483674" r:id="rId4"/>
  </p:sldMasterIdLst>
  <p:notesMasterIdLst>
    <p:notesMasterId r:id="rId18"/>
  </p:notesMasterIdLst>
  <p:sldIdLst>
    <p:sldId id="257" r:id="rId5"/>
    <p:sldId id="261" r:id="rId6"/>
    <p:sldId id="262" r:id="rId7"/>
    <p:sldId id="263" r:id="rId8"/>
    <p:sldId id="264" r:id="rId9"/>
    <p:sldId id="267" r:id="rId10"/>
    <p:sldId id="268" r:id="rId11"/>
    <p:sldId id="273" r:id="rId12"/>
    <p:sldId id="265" r:id="rId13"/>
    <p:sldId id="266" r:id="rId14"/>
    <p:sldId id="269" r:id="rId15"/>
    <p:sldId id="272" r:id="rId16"/>
    <p:sldId id="274" r:id="rId17"/>
  </p:sldIdLst>
  <p:sldSz cx="9144000" cy="5143500" type="screen16x9"/>
  <p:notesSz cx="6810375" cy="9942513"/>
  <p:defaultTextStyle>
    <a:defPPr>
      <a:defRPr lang="nl-NL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CDB8A9-BF2D-4AC8-81D5-80A412EF7D2C}">
          <p14:sldIdLst>
            <p14:sldId id="257"/>
            <p14:sldId id="261"/>
            <p14:sldId id="262"/>
            <p14:sldId id="263"/>
            <p14:sldId id="264"/>
            <p14:sldId id="267"/>
            <p14:sldId id="268"/>
            <p14:sldId id="273"/>
            <p14:sldId id="265"/>
            <p14:sldId id="266"/>
            <p14:sldId id="269"/>
            <p14:sldId id="272"/>
          </p14:sldIdLst>
        </p14:section>
        <p14:section name="Untitled Section" id="{C26EED81-0370-487A-9273-5A4DCAC57F85}">
          <p14:sldIdLst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84C9"/>
    <a:srgbClr val="79B829"/>
    <a:srgbClr val="1961AB"/>
    <a:srgbClr val="FF6464"/>
    <a:srgbClr val="B7B145"/>
    <a:srgbClr val="D0103A"/>
    <a:srgbClr val="B7B1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94" autoAdjust="0"/>
    <p:restoredTop sz="77563" autoAdjust="0"/>
  </p:normalViewPr>
  <p:slideViewPr>
    <p:cSldViewPr snapToGrid="0" snapToObjects="1">
      <p:cViewPr>
        <p:scale>
          <a:sx n="110" d="100"/>
          <a:sy n="110" d="100"/>
        </p:scale>
        <p:origin x="426" y="-1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2094" y="-108"/>
      </p:cViewPr>
      <p:guideLst>
        <p:guide orient="horz" pos="3132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1162" cy="497126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7638" y="0"/>
            <a:ext cx="2951162" cy="497126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EE83C45B-31EC-4FF0-864D-CC4D113B226C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695"/>
            <a:ext cx="5448300" cy="4474131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3662"/>
            <a:ext cx="2951162" cy="497126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7638" y="9443662"/>
            <a:ext cx="2951162" cy="497126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08D31513-8F9F-40FB-B605-D1EE1DCDB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64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</a:t>
            </a:r>
            <a:r>
              <a:rPr lang="en-US" baseline="0" dirty="0" smtClean="0"/>
              <a:t> op: </a:t>
            </a:r>
            <a:r>
              <a:rPr lang="en-US" baseline="0" dirty="0" err="1" smtClean="0"/>
              <a:t>dit</a:t>
            </a:r>
            <a:r>
              <a:rPr lang="en-US" baseline="0" dirty="0" smtClean="0"/>
              <a:t> is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project </a:t>
            </a:r>
            <a:r>
              <a:rPr lang="en-US" baseline="0" dirty="0" err="1" smtClean="0"/>
              <a:t>waar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bijna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collega’s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mee</a:t>
            </a:r>
            <a:r>
              <a:rPr lang="en-US" baseline="0" dirty="0" smtClean="0"/>
              <a:t> of minder </a:t>
            </a:r>
            <a:r>
              <a:rPr lang="en-US" baseline="0" dirty="0" err="1" smtClean="0"/>
              <a:t>hun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rol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hebben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gehad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7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66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66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66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66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66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66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66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66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66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66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66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66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718545" y="1637845"/>
            <a:ext cx="7402748" cy="782344"/>
          </a:xfrm>
          <a:prstGeom prst="rect">
            <a:avLst/>
          </a:prstGeom>
        </p:spPr>
        <p:txBody>
          <a:bodyPr/>
          <a:lstStyle>
            <a:lvl1pPr algn="l" defTabSz="88900">
              <a:defRPr sz="3500" b="1" i="0" cap="none">
                <a:solidFill>
                  <a:schemeClr val="bg1"/>
                </a:solidFill>
                <a:latin typeface="Segoe UI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8" name="Subtitel 2"/>
          <p:cNvSpPr>
            <a:spLocks noGrp="1"/>
          </p:cNvSpPr>
          <p:nvPr>
            <p:ph type="subTitle" idx="1"/>
          </p:nvPr>
        </p:nvSpPr>
        <p:spPr>
          <a:xfrm>
            <a:off x="718544" y="2420189"/>
            <a:ext cx="740274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i="0" baseline="0">
                <a:solidFill>
                  <a:schemeClr val="bg1"/>
                </a:solidFill>
                <a:latin typeface="Segoe UI"/>
                <a:cs typeface="Segoe U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723900" y="4681538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r>
              <a:rPr lang="nl-NL" smtClean="0"/>
              <a:t>Theo van Soest, 13/01/2020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900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719136" y="1291082"/>
            <a:ext cx="7543260" cy="348880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</a:lstStyle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  <a:p>
            <a:pPr lvl="3"/>
            <a:r>
              <a:rPr lang="nl-BE" dirty="0" smtClean="0"/>
              <a:t>Vierde niveau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r>
              <a:rPr lang="nl-NL" smtClean="0"/>
              <a:t>Theo van Soest, 13/01/2020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428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3"/>
          <p:cNvSpPr>
            <a:spLocks noGrp="1"/>
          </p:cNvSpPr>
          <p:nvPr>
            <p:ph sz="half" idx="13"/>
          </p:nvPr>
        </p:nvSpPr>
        <p:spPr>
          <a:xfrm>
            <a:off x="725819" y="1291446"/>
            <a:ext cx="3665166" cy="4274226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9045" y="1291446"/>
            <a:ext cx="3665166" cy="4274226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5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r>
              <a:rPr lang="nl-NL" smtClean="0"/>
              <a:t>Theo van Soest, 13/01/2020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1858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5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05480" y="1302089"/>
            <a:ext cx="366840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</p:txBody>
      </p:sp>
      <p:sp>
        <p:nvSpPr>
          <p:cNvPr id="6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05480" y="2028320"/>
            <a:ext cx="3668409" cy="3445551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600">
                <a:latin typeface="Segoe UI"/>
              </a:defRPr>
            </a:lvl3pPr>
            <a:lvl4pPr>
              <a:defRPr sz="1600">
                <a:latin typeface="Segoe UI"/>
              </a:defRPr>
            </a:lvl4pPr>
            <a:lvl5pPr>
              <a:defRPr sz="1600">
                <a:latin typeface="Segoe U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</p:txBody>
      </p:sp>
      <p:sp>
        <p:nvSpPr>
          <p:cNvPr id="7" name="Tijdelijke aanduiding voor tekst 2"/>
          <p:cNvSpPr>
            <a:spLocks noGrp="1"/>
          </p:cNvSpPr>
          <p:nvPr>
            <p:ph type="body" idx="13"/>
          </p:nvPr>
        </p:nvSpPr>
        <p:spPr>
          <a:xfrm>
            <a:off x="4585735" y="1302089"/>
            <a:ext cx="366840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585735" y="2028320"/>
            <a:ext cx="3668409" cy="3445551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600">
                <a:latin typeface="Segoe UI"/>
              </a:defRPr>
            </a:lvl3pPr>
            <a:lvl4pPr>
              <a:defRPr sz="1600">
                <a:latin typeface="Segoe UI"/>
              </a:defRPr>
            </a:lvl4pPr>
            <a:lvl5pPr>
              <a:defRPr sz="1600">
                <a:latin typeface="Segoe U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15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r>
              <a:rPr lang="nl-NL" smtClean="0"/>
              <a:t>Theo van Soest, 13/01/2020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9487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5" name="Tijdelijke aanduiding voor inhoud 3"/>
          <p:cNvSpPr>
            <a:spLocks noGrp="1"/>
          </p:cNvSpPr>
          <p:nvPr>
            <p:ph sz="half" idx="16"/>
          </p:nvPr>
        </p:nvSpPr>
        <p:spPr>
          <a:xfrm>
            <a:off x="4631630" y="1303097"/>
            <a:ext cx="3665166" cy="152386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</p:txBody>
      </p:sp>
      <p:sp>
        <p:nvSpPr>
          <p:cNvPr id="8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739620" y="1310393"/>
            <a:ext cx="3663950" cy="15165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9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4633814" y="2979362"/>
            <a:ext cx="3665166" cy="152386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</p:txBody>
      </p:sp>
      <p:sp>
        <p:nvSpPr>
          <p:cNvPr id="10" name="Tijdelijke aanduiding voor afbeelding 3"/>
          <p:cNvSpPr>
            <a:spLocks noGrp="1"/>
          </p:cNvSpPr>
          <p:nvPr>
            <p:ph type="pic" sz="quarter" idx="22"/>
          </p:nvPr>
        </p:nvSpPr>
        <p:spPr>
          <a:xfrm>
            <a:off x="741804" y="2986658"/>
            <a:ext cx="3663950" cy="15165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23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r>
              <a:rPr lang="nl-NL" smtClean="0"/>
              <a:t>Theo van Soest, 13/01/2020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4768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5" name="Tijdelijke aanduiding voor inhoud 3"/>
          <p:cNvSpPr>
            <a:spLocks noGrp="1"/>
          </p:cNvSpPr>
          <p:nvPr>
            <p:ph sz="half" idx="17"/>
          </p:nvPr>
        </p:nvSpPr>
        <p:spPr>
          <a:xfrm>
            <a:off x="4617974" y="2987706"/>
            <a:ext cx="3665166" cy="1461412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</p:txBody>
      </p:sp>
      <p:sp>
        <p:nvSpPr>
          <p:cNvPr id="6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4619190" y="1278194"/>
            <a:ext cx="3663950" cy="15214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725964" y="1278194"/>
            <a:ext cx="3663950" cy="15214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725964" y="2987706"/>
            <a:ext cx="3665166" cy="1461412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22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r>
              <a:rPr lang="nl-NL" smtClean="0"/>
              <a:t>Theo van Soest, 13/01/2020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6052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134733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34517" y="2874761"/>
            <a:ext cx="5765260" cy="606255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1961AB"/>
                </a:solidFill>
              </a:defRPr>
            </a:lvl1pPr>
          </a:lstStyle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5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34517" y="3481016"/>
            <a:ext cx="5765260" cy="42153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0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</p:txBody>
      </p:sp>
      <p:sp>
        <p:nvSpPr>
          <p:cNvPr id="6" name="Tijdelijke aanduiding voor afbeelding 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2690394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2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r>
              <a:rPr lang="nl-NL" smtClean="0"/>
              <a:t>Theo van Soest, 13/01/2020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270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714666" y="1140080"/>
            <a:ext cx="7402748" cy="667890"/>
          </a:xfrm>
          <a:prstGeom prst="rect">
            <a:avLst/>
          </a:prstGeom>
        </p:spPr>
        <p:txBody>
          <a:bodyPr/>
          <a:lstStyle>
            <a:lvl1pPr algn="l">
              <a:defRPr sz="3000" b="1" i="0" cap="none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12" name="Subtitel 2"/>
          <p:cNvSpPr>
            <a:spLocks noGrp="1"/>
          </p:cNvSpPr>
          <p:nvPr>
            <p:ph type="subTitle" idx="1"/>
          </p:nvPr>
        </p:nvSpPr>
        <p:spPr>
          <a:xfrm>
            <a:off x="714665" y="2005879"/>
            <a:ext cx="7402749" cy="244479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i="0" baseline="0">
                <a:solidFill>
                  <a:srgbClr val="B7B1A9"/>
                </a:solidFill>
                <a:latin typeface="Segoe UI"/>
                <a:cs typeface="Segoe U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 smtClean="0"/>
              <a:t>Klik om de titelstijl van het model te bewerken</a:t>
            </a:r>
            <a:endParaRPr lang="nl-NL" dirty="0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r>
              <a:rPr lang="nl-NL" smtClean="0"/>
              <a:t>Theo van Soest, 13/01/2020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528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719136" y="1291082"/>
            <a:ext cx="7543260" cy="348880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</a:lstStyle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  <a:p>
            <a:pPr lvl="3"/>
            <a:r>
              <a:rPr lang="nl-BE" dirty="0" smtClean="0"/>
              <a:t>Vierde niveau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r>
              <a:rPr lang="nl-NL" smtClean="0"/>
              <a:t>Theo van Soest, 13/01/2020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468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3"/>
          <p:cNvSpPr>
            <a:spLocks noGrp="1"/>
          </p:cNvSpPr>
          <p:nvPr>
            <p:ph sz="half" idx="13"/>
          </p:nvPr>
        </p:nvSpPr>
        <p:spPr>
          <a:xfrm>
            <a:off x="725819" y="1291446"/>
            <a:ext cx="3665166" cy="4274226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9045" y="1291446"/>
            <a:ext cx="3665166" cy="4274226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5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r>
              <a:rPr lang="nl-NL" smtClean="0"/>
              <a:t>Theo van Soest, 13/01/2020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9696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5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05480" y="1302089"/>
            <a:ext cx="366840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</p:txBody>
      </p:sp>
      <p:sp>
        <p:nvSpPr>
          <p:cNvPr id="6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05480" y="2028320"/>
            <a:ext cx="3668409" cy="3445551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600">
                <a:latin typeface="Segoe UI"/>
              </a:defRPr>
            </a:lvl3pPr>
            <a:lvl4pPr>
              <a:defRPr sz="1600">
                <a:latin typeface="Segoe UI"/>
              </a:defRPr>
            </a:lvl4pPr>
            <a:lvl5pPr>
              <a:defRPr sz="1600">
                <a:latin typeface="Segoe U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</p:txBody>
      </p:sp>
      <p:sp>
        <p:nvSpPr>
          <p:cNvPr id="7" name="Tijdelijke aanduiding voor tekst 2"/>
          <p:cNvSpPr>
            <a:spLocks noGrp="1"/>
          </p:cNvSpPr>
          <p:nvPr>
            <p:ph type="body" idx="13"/>
          </p:nvPr>
        </p:nvSpPr>
        <p:spPr>
          <a:xfrm>
            <a:off x="4585735" y="1302089"/>
            <a:ext cx="366840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585735" y="2028320"/>
            <a:ext cx="3668409" cy="3445551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600">
                <a:latin typeface="Segoe UI"/>
              </a:defRPr>
            </a:lvl3pPr>
            <a:lvl4pPr>
              <a:defRPr sz="1600">
                <a:latin typeface="Segoe UI"/>
              </a:defRPr>
            </a:lvl4pPr>
            <a:lvl5pPr>
              <a:defRPr sz="1600">
                <a:latin typeface="Segoe U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15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r>
              <a:rPr lang="nl-NL" smtClean="0"/>
              <a:t>Theo van Soest, 13/01/2020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572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5" name="Tijdelijke aanduiding voor inhoud 3"/>
          <p:cNvSpPr>
            <a:spLocks noGrp="1"/>
          </p:cNvSpPr>
          <p:nvPr>
            <p:ph sz="half" idx="16"/>
          </p:nvPr>
        </p:nvSpPr>
        <p:spPr>
          <a:xfrm>
            <a:off x="4631630" y="1303097"/>
            <a:ext cx="3665166" cy="152386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</p:txBody>
      </p:sp>
      <p:sp>
        <p:nvSpPr>
          <p:cNvPr id="8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739620" y="1310393"/>
            <a:ext cx="3663950" cy="15165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9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4633814" y="2979362"/>
            <a:ext cx="3665166" cy="152386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</p:txBody>
      </p:sp>
      <p:sp>
        <p:nvSpPr>
          <p:cNvPr id="10" name="Tijdelijke aanduiding voor afbeelding 3"/>
          <p:cNvSpPr>
            <a:spLocks noGrp="1"/>
          </p:cNvSpPr>
          <p:nvPr>
            <p:ph type="pic" sz="quarter" idx="22"/>
          </p:nvPr>
        </p:nvSpPr>
        <p:spPr>
          <a:xfrm>
            <a:off x="741804" y="2986658"/>
            <a:ext cx="3663950" cy="15165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23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r>
              <a:rPr lang="nl-NL" smtClean="0"/>
              <a:t>Theo van Soest, 13/01/2020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33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5" name="Tijdelijke aanduiding voor inhoud 3"/>
          <p:cNvSpPr>
            <a:spLocks noGrp="1"/>
          </p:cNvSpPr>
          <p:nvPr>
            <p:ph sz="half" idx="17"/>
          </p:nvPr>
        </p:nvSpPr>
        <p:spPr>
          <a:xfrm>
            <a:off x="4617974" y="2987706"/>
            <a:ext cx="3665166" cy="1461412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</p:txBody>
      </p:sp>
      <p:sp>
        <p:nvSpPr>
          <p:cNvPr id="6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4619190" y="1278194"/>
            <a:ext cx="3663950" cy="15214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725964" y="1278194"/>
            <a:ext cx="3663950" cy="15214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725964" y="2987706"/>
            <a:ext cx="3665166" cy="1461412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22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r>
              <a:rPr lang="nl-NL" smtClean="0"/>
              <a:t>Theo van Soest, 13/01/2020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3144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761518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34517" y="2874761"/>
            <a:ext cx="5765260" cy="606255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1961AB"/>
                </a:solidFill>
              </a:defRPr>
            </a:lvl1pPr>
          </a:lstStyle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5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34517" y="3481016"/>
            <a:ext cx="5765260" cy="42153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0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</p:txBody>
      </p:sp>
      <p:sp>
        <p:nvSpPr>
          <p:cNvPr id="6" name="Tijdelijke aanduiding voor afbeelding 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2690394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2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r>
              <a:rPr lang="nl-NL" smtClean="0"/>
              <a:t>Theo van Soest, 13/01/2020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87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fbeelding 2" descr="corporate achtergrond Eng 16-9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67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Afbeelding 2" descr="corporate 2 achtergrond 16-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Afbeelding 2" descr="corporate 3 achtergrond 16-9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42" r:id="rId6"/>
    <p:sldLayoutId id="2147484051" r:id="rId7"/>
    <p:sldLayoutId id="2147484052" r:id="rId8"/>
    <p:sldLayoutId id="2147484053" r:id="rId9"/>
    <p:sldLayoutId id="2147484054" r:id="rId10"/>
    <p:sldLayoutId id="2147484055" r:id="rId11"/>
    <p:sldLayoutId id="2147484056" r:id="rId12"/>
    <p:sldLayoutId id="2147484043" r:id="rId13"/>
    <p:sldLayoutId id="2147484057" r:id="rId14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C:\Theo\Delphi\projects\BistroMath\output\BistroMath.chm::/html/hs18.ht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mk:@MSITStore:C:\Theo\Delphi\projects\BistroMath\output\BistroMath.chm::/html/hs910.ht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/>
          <p:cNvSpPr>
            <a:spLocks noGrp="1"/>
          </p:cNvSpPr>
          <p:nvPr>
            <p:ph type="ctrTitle"/>
          </p:nvPr>
        </p:nvSpPr>
        <p:spPr bwMode="auto">
          <a:xfrm>
            <a:off x="309562" y="1404938"/>
            <a:ext cx="8193087" cy="1173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nl-NL" noProof="0" dirty="0" smtClean="0">
                <a:latin typeface="Segoe UI" pitchFamily="34" charset="0"/>
              </a:rPr>
              <a:t>Ontwikkelingen BistroMath</a:t>
            </a:r>
            <a:endParaRPr lang="nl-NL" noProof="0" dirty="0" smtClean="0">
              <a:latin typeface="Segoe UI" pitchFamily="34" charset="0"/>
            </a:endParaRPr>
          </a:p>
        </p:txBody>
      </p:sp>
      <p:sp>
        <p:nvSpPr>
          <p:cNvPr id="20483" name="Subtitel 2"/>
          <p:cNvSpPr>
            <a:spLocks noGrp="1"/>
          </p:cNvSpPr>
          <p:nvPr>
            <p:ph type="subTitle" idx="1"/>
          </p:nvPr>
        </p:nvSpPr>
        <p:spPr bwMode="auto">
          <a:xfrm>
            <a:off x="1630393" y="4088921"/>
            <a:ext cx="6598727" cy="5434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nl-NL" sz="1400" b="1" dirty="0" smtClean="0">
                <a:latin typeface="Segoe UI" pitchFamily="34" charset="0"/>
                <a:cs typeface="Segoe UI" pitchFamily="34" charset="0"/>
              </a:rPr>
              <a:t>Theo </a:t>
            </a:r>
            <a:r>
              <a:rPr lang="nl-NL" sz="1400" b="1" dirty="0">
                <a:latin typeface="Segoe UI" pitchFamily="34" charset="0"/>
                <a:cs typeface="Segoe UI" pitchFamily="34" charset="0"/>
              </a:rPr>
              <a:t>van </a:t>
            </a:r>
            <a:r>
              <a:rPr lang="nl-NL" sz="1400" b="1" dirty="0" smtClean="0">
                <a:latin typeface="Segoe UI" pitchFamily="34" charset="0"/>
                <a:cs typeface="Segoe UI" pitchFamily="34" charset="0"/>
              </a:rPr>
              <a:t>Soest, 13 januari 2020 </a:t>
            </a:r>
            <a:endParaRPr lang="nl-NL" sz="1400" b="1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627292"/>
          </a:xfrm>
        </p:spPr>
        <p:txBody>
          <a:bodyPr/>
          <a:lstStyle/>
          <a:p>
            <a:r>
              <a:rPr lang="nl-NL" noProof="0" dirty="0" smtClean="0"/>
              <a:t>Simple Mode (ook in presentatieregels)</a:t>
            </a:r>
            <a:endParaRPr lang="nl-NL" noProof="0" dirty="0"/>
          </a:p>
        </p:txBody>
      </p:sp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857" y="998538"/>
            <a:ext cx="4791311" cy="348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809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5" y="371690"/>
            <a:ext cx="8071181" cy="627292"/>
          </a:xfrm>
        </p:spPr>
        <p:txBody>
          <a:bodyPr/>
          <a:lstStyle/>
          <a:p>
            <a:r>
              <a:rPr lang="nl-NL" noProof="0" dirty="0" smtClean="0"/>
              <a:t>Koppeling met </a:t>
            </a:r>
            <a:r>
              <a:rPr lang="nl-NL" noProof="0" dirty="0" smtClean="0"/>
              <a:t>meetformulier </a:t>
            </a:r>
            <a:r>
              <a:rPr lang="nl-NL" noProof="0" dirty="0" smtClean="0"/>
              <a:t>via prikbord (1)</a:t>
            </a:r>
            <a:endParaRPr lang="nl-N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5" y="998982"/>
            <a:ext cx="8286841" cy="3488805"/>
          </a:xfrm>
        </p:spPr>
        <p:txBody>
          <a:bodyPr/>
          <a:lstStyle/>
          <a:p>
            <a:r>
              <a:rPr lang="nl-NL" dirty="0" smtClean="0"/>
              <a:t>Zet SpecialMode2 aan.</a:t>
            </a:r>
          </a:p>
          <a:p>
            <a:r>
              <a:rPr lang="nl-NL" dirty="0" smtClean="0"/>
              <a:t>Configureer SpecialMode[2]-parameters.</a:t>
            </a:r>
          </a:p>
          <a:p>
            <a:r>
              <a:rPr lang="nl-NL" dirty="0" smtClean="0"/>
              <a:t>Evaluatie-types gelijk aan presentatieregels.</a:t>
            </a:r>
          </a:p>
          <a:p>
            <a:r>
              <a:rPr lang="nl-NL" dirty="0" smtClean="0"/>
              <a:t>BistroMath zal nu steeds een lange tekstregel op prikbord zetten.</a:t>
            </a:r>
          </a:p>
          <a:p>
            <a:r>
              <a:rPr lang="nl-NL" dirty="0" smtClean="0"/>
              <a:t>Meetformulier bevat </a:t>
            </a:r>
            <a:r>
              <a:rPr lang="nl-NL" dirty="0" smtClean="0"/>
              <a:t>knoppen om zo’n regel van prikbord te pakken en te interpreteren.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5857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740" y="830293"/>
            <a:ext cx="33242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2096219" y="1742536"/>
            <a:ext cx="2918522" cy="2518914"/>
          </a:xfrm>
          <a:prstGeom prst="straightConnector1">
            <a:avLst/>
          </a:prstGeom>
          <a:ln>
            <a:solidFill>
              <a:schemeClr val="accent1">
                <a:alpha val="32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924532" cy="627292"/>
          </a:xfrm>
        </p:spPr>
        <p:txBody>
          <a:bodyPr/>
          <a:lstStyle/>
          <a:p>
            <a:r>
              <a:rPr lang="nl-NL" noProof="0" dirty="0" smtClean="0"/>
              <a:t>Koppeling met </a:t>
            </a:r>
            <a:r>
              <a:rPr lang="nl-NL" noProof="0" dirty="0" smtClean="0"/>
              <a:t>meetformulier </a:t>
            </a:r>
            <a:r>
              <a:rPr lang="nl-NL" noProof="0" dirty="0" smtClean="0"/>
              <a:t>via prikbord (2)</a:t>
            </a:r>
            <a:endParaRPr lang="nl-NL" noProof="0" dirty="0"/>
          </a:p>
        </p:txBody>
      </p:sp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19135" y="998982"/>
            <a:ext cx="8286841" cy="348880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Segoe UI"/>
                <a:ea typeface="ＭＳ Ｐゴシック" charset="-128"/>
                <a:cs typeface="ＭＳ Ｐゴシック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 UI"/>
                <a:ea typeface="ＭＳ Ｐゴシック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Segoe UI"/>
                <a:ea typeface="ＭＳ Ｐゴシック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700" kern="1200">
                <a:solidFill>
                  <a:schemeClr val="tx1"/>
                </a:solidFill>
                <a:latin typeface="Segoe UI"/>
                <a:ea typeface="ＭＳ Ｐゴシック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700" kern="1200">
                <a:solidFill>
                  <a:schemeClr val="tx1"/>
                </a:solidFill>
                <a:latin typeface="Segoe UI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100" b="1" dirty="0" err="1" smtClean="0">
                <a:solidFill>
                  <a:srgbClr val="1961AB"/>
                </a:solidFill>
              </a:rPr>
              <a:t>Configuratievoorbeeld</a:t>
            </a:r>
            <a:endParaRPr lang="en-US" sz="1100" b="1" dirty="0" smtClean="0">
              <a:solidFill>
                <a:srgbClr val="1961AB"/>
              </a:solidFill>
            </a:endParaRP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[</a:t>
            </a:r>
            <a:r>
              <a:rPr lang="en-US" sz="1100" dirty="0" err="1"/>
              <a:t>AnalyseForm</a:t>
            </a:r>
            <a:r>
              <a:rPr lang="en-US" sz="1100" dirty="0"/>
              <a:t>]</a:t>
            </a:r>
          </a:p>
          <a:p>
            <a:pPr marL="0" indent="0">
              <a:buNone/>
            </a:pPr>
            <a:r>
              <a:rPr lang="en-US" sz="1100" dirty="0" smtClean="0"/>
              <a:t>SpecialModeItem2=1</a:t>
            </a:r>
          </a:p>
          <a:p>
            <a:pPr marL="0" indent="0">
              <a:buNone/>
            </a:pPr>
            <a:endParaRPr lang="nl-NL" sz="1100" dirty="0" smtClean="0"/>
          </a:p>
          <a:p>
            <a:pPr marL="0" indent="0">
              <a:buNone/>
            </a:pPr>
            <a:r>
              <a:rPr lang="nl-NL" sz="1100" dirty="0" smtClean="0"/>
              <a:t>[</a:t>
            </a:r>
            <a:r>
              <a:rPr lang="nl-NL" sz="1100" dirty="0"/>
              <a:t>SpecialModes]</a:t>
            </a:r>
          </a:p>
          <a:p>
            <a:pPr marL="0" indent="0">
              <a:buNone/>
            </a:pPr>
            <a:r>
              <a:rPr lang="nl-NL" sz="1100" dirty="0" smtClean="0"/>
              <a:t>;</a:t>
            </a:r>
            <a:r>
              <a:rPr lang="nl-NL" sz="1100" dirty="0"/>
              <a:t>number of decimals</a:t>
            </a:r>
          </a:p>
          <a:p>
            <a:pPr marL="0" indent="0">
              <a:buNone/>
            </a:pPr>
            <a:r>
              <a:rPr lang="nl-NL" sz="1100" dirty="0"/>
              <a:t>SpecialMode[2]Float[1]=4</a:t>
            </a:r>
          </a:p>
          <a:p>
            <a:pPr marL="0" indent="0">
              <a:buNone/>
            </a:pPr>
            <a:r>
              <a:rPr lang="nl-NL" sz="1100" dirty="0"/>
              <a:t>;profiles, non-wedged</a:t>
            </a:r>
          </a:p>
          <a:p>
            <a:pPr marL="0" indent="0">
              <a:buNone/>
            </a:pPr>
            <a:r>
              <a:rPr lang="nl-NL" sz="1100" dirty="0" smtClean="0"/>
              <a:t>SpecialMode[2]String[1</a:t>
            </a:r>
            <a:r>
              <a:rPr lang="nl-NL" sz="1100" dirty="0"/>
              <a:t>]=b,c,-b,+b,-i,+i,i,-e,+e,e,d,f,s,L,a,w,-p,+p</a:t>
            </a:r>
          </a:p>
          <a:p>
            <a:pPr marL="0" indent="0">
              <a:buNone/>
            </a:pPr>
            <a:r>
              <a:rPr lang="nl-NL" sz="1100" dirty="0"/>
              <a:t>;wedge detection symmetry value</a:t>
            </a:r>
          </a:p>
          <a:p>
            <a:pPr marL="0" indent="0">
              <a:buNone/>
            </a:pPr>
            <a:r>
              <a:rPr lang="nl-NL" sz="1100" dirty="0"/>
              <a:t>SpecialMode[2]Float[2]=1.1</a:t>
            </a:r>
          </a:p>
          <a:p>
            <a:pPr marL="0" indent="0">
              <a:buNone/>
            </a:pPr>
            <a:r>
              <a:rPr lang="nl-NL" sz="1100" dirty="0"/>
              <a:t>;export to clipboard</a:t>
            </a:r>
          </a:p>
          <a:p>
            <a:pPr marL="0" indent="0">
              <a:buNone/>
            </a:pPr>
            <a:r>
              <a:rPr lang="nl-NL" sz="1100" dirty="0"/>
              <a:t>SpecialMode[2]Float[3]=</a:t>
            </a:r>
            <a:r>
              <a:rPr lang="nl-NL" sz="1100" dirty="0" smtClean="0"/>
              <a:t>1</a:t>
            </a:r>
          </a:p>
          <a:p>
            <a:pPr marL="0" indent="0">
              <a:buNone/>
            </a:pPr>
            <a:r>
              <a:rPr lang="nl-NL" sz="1100" dirty="0" smtClean="0"/>
              <a:t>;wedged profiles</a:t>
            </a:r>
          </a:p>
          <a:p>
            <a:pPr marL="0" indent="0">
              <a:buNone/>
            </a:pPr>
            <a:r>
              <a:rPr lang="nl-NL" sz="1100" dirty="0" smtClean="0"/>
              <a:t>SpecialMode[2]String[2]=b,c,-b,+b,-E,+E,d,w,</a:t>
            </a:r>
          </a:p>
        </p:txBody>
      </p:sp>
    </p:spTree>
    <p:extLst>
      <p:ext uri="{BB962C8B-B14F-4D97-AF65-F5344CB8AC3E}">
        <p14:creationId xmlns:p14="http://schemas.microsoft.com/office/powerpoint/2010/main" val="37879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5" y="371690"/>
            <a:ext cx="8071181" cy="627292"/>
          </a:xfrm>
        </p:spPr>
        <p:txBody>
          <a:bodyPr/>
          <a:lstStyle/>
          <a:p>
            <a:r>
              <a:rPr lang="nl-NL" noProof="0" dirty="0" smtClean="0"/>
              <a:t>Koppeling met </a:t>
            </a:r>
            <a:r>
              <a:rPr lang="nl-NL" noProof="0" dirty="0" smtClean="0"/>
              <a:t>meetformulier </a:t>
            </a:r>
            <a:r>
              <a:rPr lang="nl-NL" noProof="0" dirty="0" smtClean="0"/>
              <a:t>via prikbord </a:t>
            </a:r>
            <a:r>
              <a:rPr lang="nl-NL" noProof="0" dirty="0" smtClean="0"/>
              <a:t>(3)</a:t>
            </a:r>
            <a:endParaRPr lang="nl-N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5" y="998982"/>
            <a:ext cx="8286841" cy="3488805"/>
          </a:xfrm>
        </p:spPr>
        <p:txBody>
          <a:bodyPr/>
          <a:lstStyle/>
          <a:p>
            <a:pPr marL="0" indent="0">
              <a:buNone/>
            </a:pPr>
            <a:r>
              <a:rPr lang="nl-NL" dirty="0" smtClean="0"/>
              <a:t>Voorbeeld van uitvoer (als één lange tekstregel).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en-US" sz="1400" dirty="0" err="1" smtClean="0"/>
              <a:t>BistroMath,analysis</a:t>
            </a:r>
            <a:r>
              <a:rPr lang="en-US" sz="1400" dirty="0" smtClean="0"/>
              <a:t>-time=11-1-2020 13:14:44,</a:t>
            </a:r>
            <a:r>
              <a:rPr lang="en-US" sz="1400" i="1" dirty="0" smtClean="0"/>
              <a:t>date=20120301,time=14:33</a:t>
            </a:r>
            <a:r>
              <a:rPr lang="en-US" sz="1400" dirty="0" smtClean="0"/>
              <a:t>,file=default.txt, </a:t>
            </a:r>
            <a:r>
              <a:rPr lang="en-US" sz="1400" dirty="0" err="1" smtClean="0"/>
              <a:t>linac</a:t>
            </a:r>
            <a:r>
              <a:rPr lang="en-US" sz="1400" dirty="0" smtClean="0"/>
              <a:t>=</a:t>
            </a:r>
            <a:r>
              <a:rPr lang="en-US" sz="1400" dirty="0" err="1" smtClean="0"/>
              <a:t>selftest,</a:t>
            </a:r>
            <a:r>
              <a:rPr lang="en-US" sz="1400" i="1" dirty="0" err="1" smtClean="0"/>
              <a:t>modality</a:t>
            </a:r>
            <a:r>
              <a:rPr lang="en-US" sz="1400" i="1" dirty="0" smtClean="0"/>
              <a:t>=</a:t>
            </a:r>
            <a:r>
              <a:rPr lang="en-US" sz="1400" i="1" dirty="0" err="1" smtClean="0"/>
              <a:t>X,energy</a:t>
            </a:r>
            <a:r>
              <a:rPr lang="en-US" sz="1400" i="1" dirty="0" smtClean="0"/>
              <a:t>=6</a:t>
            </a:r>
            <a:r>
              <a:rPr lang="en-US" sz="1400" dirty="0" smtClean="0"/>
              <a:t>,wedge=0,</a:t>
            </a:r>
            <a:r>
              <a:rPr lang="en-US" sz="1400" u="sng" dirty="0" smtClean="0"/>
              <a:t>scan=</a:t>
            </a:r>
            <a:r>
              <a:rPr lang="en-US" sz="1400" u="sng" dirty="0" err="1" smtClean="0"/>
              <a:t>c:A</a:t>
            </a:r>
            <a:r>
              <a:rPr lang="en-US" sz="1400" u="sng" dirty="0" smtClean="0"/>
              <a:t>-</a:t>
            </a:r>
            <a:r>
              <a:rPr lang="en-US" sz="1400" u="sng" dirty="0"/>
              <a:t>&gt;</a:t>
            </a:r>
            <a:r>
              <a:rPr lang="en-US" sz="1400" u="sng" dirty="0" err="1"/>
              <a:t>B</a:t>
            </a:r>
            <a:r>
              <a:rPr lang="en-US" sz="1400" dirty="0" err="1"/>
              <a:t>,</a:t>
            </a:r>
            <a:r>
              <a:rPr lang="en-US" sz="1400" b="1" dirty="0" err="1"/>
              <a:t>scale</a:t>
            </a:r>
            <a:r>
              <a:rPr lang="en-US" sz="1400" b="1" dirty="0"/>
              <a:t>=</a:t>
            </a:r>
            <a:r>
              <a:rPr lang="en-US" sz="1400" b="1" dirty="0" err="1"/>
              <a:t>mm</a:t>
            </a:r>
            <a:r>
              <a:rPr lang="en-US" sz="1400" dirty="0" err="1"/>
              <a:t>,depth</a:t>
            </a:r>
            <a:r>
              <a:rPr lang="en-US" sz="1400" dirty="0"/>
              <a:t>=50.0,field=400x400</a:t>
            </a:r>
            <a:r>
              <a:rPr lang="en-US" sz="1400" dirty="0" smtClean="0"/>
              <a:t>, b=20.1875,c=20.1875</a:t>
            </a:r>
            <a:r>
              <a:rPr lang="en-US" sz="1400" dirty="0"/>
              <a:t>,</a:t>
            </a:r>
            <a:r>
              <a:rPr lang="en-US" sz="1400" dirty="0">
                <a:solidFill>
                  <a:srgbClr val="FF0000"/>
                </a:solidFill>
              </a:rPr>
              <a:t>-b=-189.1370,+b=229.5120</a:t>
            </a:r>
            <a:r>
              <a:rPr lang="en-US" sz="1400" dirty="0"/>
              <a:t>,</a:t>
            </a:r>
            <a:r>
              <a:rPr lang="en-US" sz="1400" dirty="0">
                <a:solidFill>
                  <a:srgbClr val="00B050"/>
                </a:solidFill>
              </a:rPr>
              <a:t>-i=-188.8177,+i=229.1287,i=20.1555</a:t>
            </a:r>
            <a:r>
              <a:rPr lang="en-US" sz="1400" dirty="0" smtClean="0"/>
              <a:t>, </a:t>
            </a:r>
            <a:br>
              <a:rPr lang="en-US" sz="1400" dirty="0" smtClean="0"/>
            </a:br>
            <a:r>
              <a:rPr lang="en-US" sz="1400" dirty="0" smtClean="0">
                <a:solidFill>
                  <a:srgbClr val="0F84C9"/>
                </a:solidFill>
              </a:rPr>
              <a:t>-</a:t>
            </a:r>
            <a:r>
              <a:rPr lang="en-US" sz="1400" dirty="0">
                <a:solidFill>
                  <a:srgbClr val="0F84C9"/>
                </a:solidFill>
              </a:rPr>
              <a:t>e=-188.4922,+</a:t>
            </a:r>
            <a:r>
              <a:rPr lang="en-US" sz="1400" dirty="0" smtClean="0">
                <a:solidFill>
                  <a:srgbClr val="0F84C9"/>
                </a:solidFill>
              </a:rPr>
              <a:t>e=229.2276,e=20.3677</a:t>
            </a:r>
            <a:r>
              <a:rPr lang="en-US" sz="1400" dirty="0" smtClean="0"/>
              <a:t>,d=0.7056,f=2.0064,s=100.8511,L=0.5092,a=0.3855,</a:t>
            </a:r>
            <a:br>
              <a:rPr lang="en-US" sz="1400" dirty="0" smtClean="0"/>
            </a:br>
            <a:r>
              <a:rPr lang="en-US" sz="1400" dirty="0" smtClean="0"/>
              <a:t>w=418.6489</a:t>
            </a:r>
            <a:r>
              <a:rPr lang="en-US" sz="1400" dirty="0"/>
              <a:t>,-p=7.3563,+p=7.3554,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-u=-</a:t>
            </a:r>
            <a:r>
              <a:rPr 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188.6448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,+</a:t>
            </a:r>
            <a:r>
              <a:rPr 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u=229.0097,u=20.1825</a:t>
            </a:r>
          </a:p>
          <a:p>
            <a:pPr marL="0" indent="0">
              <a:buNone/>
            </a:pPr>
            <a:endParaRPr lang="nl-NL" sz="14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nl-NL" sz="1200" dirty="0" smtClean="0">
                <a:solidFill>
                  <a:srgbClr val="FF0000"/>
                </a:solidFill>
              </a:rPr>
              <a:t>b: 50%-veldgrenzen</a:t>
            </a:r>
          </a:p>
          <a:p>
            <a:pPr marL="0" indent="0">
              <a:buNone/>
            </a:pPr>
            <a:r>
              <a:rPr lang="nl-NL" sz="1200" dirty="0" smtClean="0">
                <a:solidFill>
                  <a:srgbClr val="00B050"/>
                </a:solidFill>
              </a:rPr>
              <a:t>e: edge (maximumpositie eerste afgeleide)</a:t>
            </a:r>
          </a:p>
          <a:p>
            <a:pPr marL="0" indent="0">
              <a:buNone/>
            </a:pPr>
            <a:r>
              <a:rPr lang="nl-NL" sz="1200" dirty="0" smtClean="0">
                <a:solidFill>
                  <a:srgbClr val="0F84C9"/>
                </a:solidFill>
              </a:rPr>
              <a:t>i: sigmoïd-analyse (buigingspunt)</a:t>
            </a:r>
          </a:p>
          <a:p>
            <a:pPr marL="0" indent="0">
              <a:buNone/>
            </a:pPr>
            <a:r>
              <a:rPr lang="nl-NL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u: </a:t>
            </a:r>
            <a:r>
              <a:rPr lang="nl-NL" sz="1200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users dose</a:t>
            </a:r>
            <a:r>
              <a:rPr lang="nl-NL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-veldgrenzen (hier 53%)</a:t>
            </a:r>
            <a:endParaRPr lang="nl-NL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nl-N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4385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627292"/>
          </a:xfrm>
        </p:spPr>
        <p:txBody>
          <a:bodyPr/>
          <a:lstStyle/>
          <a:p>
            <a:r>
              <a:rPr lang="nl-NL" noProof="0" dirty="0" smtClean="0"/>
              <a:t>Status en toekomst</a:t>
            </a:r>
            <a:endParaRPr lang="nl-N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5" y="998982"/>
            <a:ext cx="8286841" cy="3900822"/>
          </a:xfrm>
        </p:spPr>
        <p:txBody>
          <a:bodyPr/>
          <a:lstStyle/>
          <a:p>
            <a:r>
              <a:rPr lang="nl-NL" sz="2000" dirty="0" smtClean="0"/>
              <a:t>Tot en met versie 3.30.x geschreven in Borland Delphi7.</a:t>
            </a:r>
            <a:endParaRPr lang="nl-NL" sz="2000" dirty="0"/>
          </a:p>
          <a:p>
            <a:r>
              <a:rPr lang="nl-NL" dirty="0" smtClean="0"/>
              <a:t>Delphi7 is verouderd, code daarom niet toekomstbestendig.</a:t>
            </a:r>
          </a:p>
          <a:p>
            <a:r>
              <a:rPr lang="nl-NL" dirty="0" smtClean="0"/>
              <a:t>Alternatief: Lazarus, open source Pascal ontwikkelomgeving.</a:t>
            </a:r>
          </a:p>
          <a:p>
            <a:r>
              <a:rPr lang="nl-NL" dirty="0" smtClean="0"/>
              <a:t>Doel: volledige </a:t>
            </a:r>
            <a:r>
              <a:rPr lang="nl-NL" dirty="0" smtClean="0"/>
              <a:t>omzetting, waarbij de code </a:t>
            </a:r>
            <a:r>
              <a:rPr lang="nl-NL" i="1" dirty="0" smtClean="0"/>
              <a:t>out of the box </a:t>
            </a:r>
            <a:r>
              <a:rPr lang="nl-NL" dirty="0" smtClean="0"/>
              <a:t>gecompileerd </a:t>
            </a:r>
            <a:r>
              <a:rPr lang="nl-NL" dirty="0" smtClean="0"/>
              <a:t>kan worden.</a:t>
            </a:r>
          </a:p>
          <a:p>
            <a:r>
              <a:rPr lang="nl-NL" dirty="0" smtClean="0"/>
              <a:t>Conversie naar Lazarus duurt lang, besteedbare tijd beperkt.</a:t>
            </a:r>
          </a:p>
          <a:p>
            <a:r>
              <a:rPr lang="nl-NL" dirty="0" smtClean="0"/>
              <a:t>Conversie analysemodule af in zomer 2019, bedieningsmodule moet opnieuw opgezet worden.</a:t>
            </a:r>
          </a:p>
          <a:p>
            <a:r>
              <a:rPr lang="nl-NL" dirty="0" smtClean="0"/>
              <a:t>Status van BistroMath in QMS </a:t>
            </a:r>
            <a:r>
              <a:rPr lang="nl-NL" dirty="0" smtClean="0"/>
              <a:t>onzeker; consequenties groot.</a:t>
            </a:r>
            <a:endParaRPr lang="nl-NL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7473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627292"/>
          </a:xfrm>
        </p:spPr>
        <p:txBody>
          <a:bodyPr/>
          <a:lstStyle/>
          <a:p>
            <a:r>
              <a:rPr lang="nl-NL" noProof="0" dirty="0" smtClean="0"/>
              <a:t>Klinische versie 3.30.x</a:t>
            </a:r>
            <a:endParaRPr lang="nl-N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5" y="998982"/>
            <a:ext cx="8286841" cy="3488805"/>
          </a:xfrm>
        </p:spPr>
        <p:txBody>
          <a:bodyPr/>
          <a:lstStyle/>
          <a:p>
            <a:r>
              <a:rPr lang="nl-NL" dirty="0" smtClean="0"/>
              <a:t>Ontwerp in Delphi bevroren op versie 3.30 (december 2018).</a:t>
            </a:r>
          </a:p>
          <a:p>
            <a:r>
              <a:rPr lang="nl-NL" dirty="0" smtClean="0"/>
              <a:t>Reparaties en kleine toevoegingen in subversies.</a:t>
            </a:r>
          </a:p>
          <a:p>
            <a:r>
              <a:rPr lang="nl-NL" dirty="0" smtClean="0"/>
              <a:t>Verbeteren en uitbreiden help-bestand.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8378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5" y="371690"/>
            <a:ext cx="8278215" cy="627292"/>
          </a:xfrm>
        </p:spPr>
        <p:txBody>
          <a:bodyPr/>
          <a:lstStyle/>
          <a:p>
            <a:r>
              <a:rPr lang="nl-NL" dirty="0" smtClean="0"/>
              <a:t>Datapresentatie</a:t>
            </a:r>
            <a:r>
              <a:rPr lang="nl-NL" noProof="0" dirty="0" smtClean="0"/>
              <a:t> configureerbaar (</a:t>
            </a:r>
            <a:r>
              <a:rPr lang="nl-NL" sz="2000" dirty="0" smtClean="0"/>
              <a:t>≥</a:t>
            </a:r>
            <a:r>
              <a:rPr lang="nl-NL" dirty="0" smtClean="0"/>
              <a:t> </a:t>
            </a:r>
            <a:r>
              <a:rPr lang="nl-NL" noProof="0" dirty="0" smtClean="0"/>
              <a:t>v 3.20)</a:t>
            </a:r>
            <a:endParaRPr lang="nl-NL" noProof="0" dirty="0"/>
          </a:p>
        </p:txBody>
      </p:sp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233" y="998982"/>
            <a:ext cx="5488132" cy="3974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3209026" y="2958860"/>
            <a:ext cx="336431" cy="6987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67192" y="2620306"/>
            <a:ext cx="3238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smtClean="0">
                <a:solidFill>
                  <a:schemeClr val="accent1">
                    <a:lumMod val="75000"/>
                  </a:schemeClr>
                </a:solidFill>
              </a:rPr>
              <a:t>Locatie van alle presentatieregels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09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627292"/>
          </a:xfrm>
        </p:spPr>
        <p:txBody>
          <a:bodyPr/>
          <a:lstStyle/>
          <a:p>
            <a:r>
              <a:rPr lang="nl-NL" noProof="0" dirty="0" smtClean="0"/>
              <a:t>Presentatieregels (1): voorbeeld</a:t>
            </a:r>
            <a:endParaRPr lang="nl-N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5" y="998982"/>
            <a:ext cx="8286841" cy="3488805"/>
          </a:xfrm>
        </p:spPr>
        <p:txBody>
          <a:bodyPr/>
          <a:lstStyle/>
          <a:p>
            <a:r>
              <a:rPr lang="nl-NL" sz="2000" dirty="0" smtClean="0"/>
              <a:t>Code bevat standaard-set.</a:t>
            </a:r>
          </a:p>
          <a:p>
            <a:r>
              <a:rPr lang="nl-NL" sz="2000" dirty="0" smtClean="0"/>
              <a:t>Standaard-set kan geëxporteerd worden als configuratie</a:t>
            </a:r>
            <a:r>
              <a:rPr lang="nl-NL" sz="2000" dirty="0" smtClean="0"/>
              <a:t>.</a:t>
            </a:r>
          </a:p>
          <a:p>
            <a:r>
              <a:rPr lang="nl-NL" sz="2000" i="1" dirty="0" smtClean="0">
                <a:solidFill>
                  <a:schemeClr val="bg1">
                    <a:lumMod val="65000"/>
                  </a:schemeClr>
                </a:solidFill>
              </a:rPr>
              <a:t>Simple Mode</a:t>
            </a:r>
            <a:r>
              <a:rPr lang="nl-NL" sz="2000" dirty="0" smtClean="0">
                <a:solidFill>
                  <a:schemeClr val="bg1">
                    <a:lumMod val="65000"/>
                  </a:schemeClr>
                </a:solidFill>
              </a:rPr>
              <a:t> (“cond:s”) niet in standaardregels </a:t>
            </a:r>
            <a:r>
              <a:rPr lang="nl-NL" sz="20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nl-NL" sz="2000" dirty="0" smtClean="0">
                <a:solidFill>
                  <a:schemeClr val="bg1">
                    <a:lumMod val="65000"/>
                  </a:schemeClr>
                </a:solidFill>
              </a:rPr>
              <a:t>≥ v3.30.9).</a:t>
            </a:r>
            <a:endParaRPr lang="nl-NL" sz="2000" i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sz="1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PanelElements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=,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add=0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doc=v(build),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id,curve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sel,</a:t>
            </a:r>
            <a:r>
              <a:rPr lang="en-US" sz="1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eval.type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,multiplier,errorval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,"label",</a:t>
            </a:r>
            <a:r>
              <a:rPr lang="en-US" sz="1100" dirty="0" smtClean="0">
                <a:solidFill>
                  <a:srgbClr val="1961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deci,unit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,col,row,</a:t>
            </a:r>
            <a:r>
              <a:rPr lang="en-US" sz="11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mod,energy, 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scan </a:t>
            </a: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[,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:-][,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:-][,color:-]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12=v623,12,-1,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,1,9e9,"Center",</a:t>
            </a:r>
            <a:r>
              <a:rPr lang="en-US" sz="1100" dirty="0">
                <a:solidFill>
                  <a:srgbClr val="1961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2,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,1,0,</a:t>
            </a: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XEPO,0,H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,annot:!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rzcCS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1=v650,1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,-1,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,1,0,"Normalisation",</a:t>
            </a:r>
            <a:r>
              <a:rPr lang="en-US" sz="1100" dirty="0">
                <a:solidFill>
                  <a:srgbClr val="1961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2,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,0,0,XEPO,0,A,annot:rcnS,</a:t>
            </a:r>
            <a:r>
              <a:rPr lang="en-US" sz="11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cond:s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7=v607,7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,-1,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,1,0,"Symmetry",</a:t>
            </a:r>
            <a:r>
              <a:rPr lang="en-US" sz="1100" dirty="0">
                <a:solidFill>
                  <a:srgbClr val="1961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1,%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0,5,</a:t>
            </a:r>
            <a:r>
              <a:rPr lang="en-US" sz="11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XEPO,0,H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,annot:rzs</a:t>
            </a:r>
            <a:b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20=v650,20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,-1,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P10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,100,-1,"-",</a:t>
            </a:r>
            <a:r>
              <a:rPr lang="en-US" sz="1100" dirty="0">
                <a:solidFill>
                  <a:srgbClr val="1961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2,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,1,1,</a:t>
            </a: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XP,0,V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,annot:!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rfRS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*,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color:n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9809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627292"/>
          </a:xfrm>
        </p:spPr>
        <p:txBody>
          <a:bodyPr/>
          <a:lstStyle/>
          <a:p>
            <a:r>
              <a:rPr lang="nl-NL" noProof="0" dirty="0" smtClean="0"/>
              <a:t>Presentatieregels (2): uitgebreide help</a:t>
            </a:r>
            <a:endParaRPr lang="nl-N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5" y="998982"/>
            <a:ext cx="8286841" cy="3488805"/>
          </a:xfrm>
        </p:spPr>
        <p:txBody>
          <a:bodyPr/>
          <a:lstStyle/>
          <a:p>
            <a:pPr marL="0" indent="0">
              <a:buNone/>
            </a:pPr>
            <a:endParaRPr lang="en-US" sz="1100" b="1" dirty="0"/>
          </a:p>
          <a:p>
            <a:pPr marL="0" indent="0">
              <a:buNone/>
            </a:pPr>
            <a:r>
              <a:rPr lang="nl-NL" sz="1100" b="1" dirty="0"/>
              <a:t>Rule list format</a:t>
            </a:r>
            <a:endParaRPr lang="nl-NL" sz="1100" dirty="0"/>
          </a:p>
          <a:p>
            <a:pPr marL="0" indent="0">
              <a:buNone/>
            </a:pPr>
            <a:r>
              <a:rPr lang="en-US" sz="1100" dirty="0"/>
              <a:t>Each rule consists of a series of values separated by a delimiter. The default delimiter is a comma ("</a:t>
            </a:r>
            <a:r>
              <a:rPr lang="en-US" sz="1100" b="1" dirty="0"/>
              <a:t>,</a:t>
            </a:r>
            <a:r>
              <a:rPr lang="en-US" sz="1100" dirty="0"/>
              <a:t>"). This may be changed at any time and will be used for all following rules.</a:t>
            </a:r>
          </a:p>
          <a:p>
            <a:pPr marL="0" indent="0">
              <a:buNone/>
            </a:pPr>
            <a:endParaRPr lang="nl-NL" sz="1100" dirty="0"/>
          </a:p>
          <a:p>
            <a:pPr marL="0" indent="0">
              <a:buNone/>
            </a:pPr>
            <a:r>
              <a:rPr lang="nl-NL" sz="1100" i="1" dirty="0"/>
              <a:t>;changing the delimiter</a:t>
            </a:r>
          </a:p>
          <a:p>
            <a:pPr marL="0" indent="0">
              <a:buNone/>
            </a:pPr>
            <a:r>
              <a:rPr lang="nl-NL" sz="1100" dirty="0">
                <a:solidFill>
                  <a:srgbClr val="1961AB"/>
                </a:solidFill>
              </a:rPr>
              <a:t>sep=,</a:t>
            </a:r>
          </a:p>
          <a:p>
            <a:pPr marL="0" indent="0">
              <a:buNone/>
            </a:pPr>
            <a:endParaRPr lang="nl-NL" sz="1100" dirty="0"/>
          </a:p>
          <a:p>
            <a:pPr marL="0" indent="0">
              <a:buNone/>
            </a:pPr>
            <a:r>
              <a:rPr lang="en-US" sz="1100" i="1" dirty="0"/>
              <a:t>;adding to existing rules (1) or start from scratch (0)</a:t>
            </a:r>
            <a:endParaRPr lang="en-US" sz="1100" dirty="0"/>
          </a:p>
          <a:p>
            <a:pPr marL="0" indent="0">
              <a:buNone/>
            </a:pPr>
            <a:r>
              <a:rPr lang="nl-NL" sz="1100" dirty="0">
                <a:solidFill>
                  <a:srgbClr val="1961AB"/>
                </a:solidFill>
              </a:rPr>
              <a:t>add=1</a:t>
            </a:r>
          </a:p>
          <a:p>
            <a:pPr marL="0" indent="0">
              <a:buNone/>
            </a:pPr>
            <a:endParaRPr lang="nl-NL" sz="1100" dirty="0"/>
          </a:p>
          <a:p>
            <a:pPr marL="0" indent="0">
              <a:buNone/>
            </a:pPr>
            <a:r>
              <a:rPr lang="en-US" sz="1100" dirty="0"/>
              <a:t>Therefore the general format is:</a:t>
            </a:r>
          </a:p>
          <a:p>
            <a:pPr marL="0" indent="0">
              <a:buNone/>
            </a:pPr>
            <a:r>
              <a:rPr lang="nl-NL" sz="1100" dirty="0" smtClean="0">
                <a:solidFill>
                  <a:srgbClr val="1961AB"/>
                </a:solidFill>
              </a:rPr>
              <a:t>unique_ident_string=item{delimiter}item</a:t>
            </a:r>
            <a:r>
              <a:rPr lang="nl-NL" sz="1100" dirty="0">
                <a:solidFill>
                  <a:srgbClr val="1961AB"/>
                </a:solidFill>
              </a:rPr>
              <a:t>[{delimiter}item]</a:t>
            </a:r>
          </a:p>
          <a:p>
            <a:pPr marL="0" indent="0">
              <a:buNone/>
            </a:pPr>
            <a:endParaRPr lang="nl-NL" sz="1100" dirty="0"/>
          </a:p>
          <a:p>
            <a:pPr marL="0" indent="0">
              <a:buNone/>
            </a:pPr>
            <a:r>
              <a:rPr lang="en-US" sz="1100" dirty="0"/>
              <a:t>As ident for each rule is the </a:t>
            </a:r>
            <a:r>
              <a:rPr lang="en-US" sz="1100" i="1" dirty="0"/>
              <a:t>id</a:t>
            </a:r>
            <a:r>
              <a:rPr lang="en-US" sz="1100" dirty="0"/>
              <a:t>-number taken, but it can be any text except "</a:t>
            </a:r>
            <a:r>
              <a:rPr lang="en-US" sz="1100" dirty="0" err="1" smtClean="0"/>
              <a:t>sep</a:t>
            </a:r>
            <a:r>
              <a:rPr lang="en-US" sz="1100" dirty="0" smtClean="0"/>
              <a:t>“, “add” </a:t>
            </a:r>
            <a:r>
              <a:rPr lang="en-US" sz="1100" dirty="0"/>
              <a:t>and "doc".</a:t>
            </a:r>
            <a:br>
              <a:rPr lang="en-US" sz="1100" dirty="0"/>
            </a:br>
            <a:r>
              <a:rPr lang="en-US" sz="1100" dirty="0"/>
              <a:t>The current setup of a rule is given by the "doc" string.</a:t>
            </a:r>
          </a:p>
          <a:p>
            <a:pPr marL="0" indent="0">
              <a:buNone/>
            </a:pPr>
            <a:r>
              <a:rPr lang="nl-NL" sz="1100" dirty="0">
                <a:solidFill>
                  <a:srgbClr val="1961AB"/>
                </a:solidFill>
              </a:rPr>
              <a:t>doc=v{</a:t>
            </a:r>
            <a:r>
              <a:rPr lang="nl-NL" sz="1100" i="1" dirty="0">
                <a:solidFill>
                  <a:srgbClr val="1961AB"/>
                </a:solidFill>
              </a:rPr>
              <a:t>build</a:t>
            </a:r>
            <a:r>
              <a:rPr lang="nl-NL" sz="1100" dirty="0">
                <a:solidFill>
                  <a:srgbClr val="1961AB"/>
                </a:solidFill>
              </a:rPr>
              <a:t>},id,curve sel,eval.type,multiplier,errorval,"label",deci,unit,col,row,mod,energy,scan type[,cond:-][,annot:-][,color:-]</a:t>
            </a: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3524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627292"/>
          </a:xfrm>
        </p:spPr>
        <p:txBody>
          <a:bodyPr/>
          <a:lstStyle/>
          <a:p>
            <a:r>
              <a:rPr lang="nl-NL" noProof="0" dirty="0" smtClean="0"/>
              <a:t>Presentatieregels (3): evaluation type</a:t>
            </a:r>
            <a:endParaRPr lang="nl-N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5" y="998982"/>
            <a:ext cx="8286841" cy="3488805"/>
          </a:xfrm>
        </p:spPr>
        <p:txBody>
          <a:bodyPr/>
          <a:lstStyle/>
          <a:p>
            <a:pPr marL="0" indent="0">
              <a:buNone/>
            </a:pPr>
            <a:r>
              <a:rPr lang="en-US" sz="1100" b="1" dirty="0" smtClean="0"/>
              <a:t>evaluation </a:t>
            </a:r>
            <a:r>
              <a:rPr lang="en-US" sz="1100" b="1" dirty="0"/>
              <a:t>type</a:t>
            </a:r>
          </a:p>
          <a:p>
            <a:pPr marL="0" indent="0">
              <a:buNone/>
            </a:pPr>
            <a:r>
              <a:rPr lang="en-US" sz="1100" dirty="0"/>
              <a:t>The currently supported evaluation data types are listed below. These are used in both </a:t>
            </a:r>
            <a:r>
              <a:rPr lang="en-US" sz="1100" dirty="0">
                <a:hlinkClick r:id="rId3" action="ppaction://hlinkfile"/>
              </a:rPr>
              <a:t>Results panel rules</a:t>
            </a:r>
            <a:r>
              <a:rPr lang="en-US" sz="1100" dirty="0"/>
              <a:t> and </a:t>
            </a:r>
            <a:r>
              <a:rPr lang="en-US" sz="1100" dirty="0">
                <a:hlinkClick r:id="rId4" action="ppaction://hlinkfile"/>
              </a:rPr>
              <a:t>special modes</a:t>
            </a:r>
            <a:r>
              <a:rPr lang="en-US" sz="1100" dirty="0"/>
              <a:t>. In the first route only a single parameter per position on the </a:t>
            </a:r>
            <a:r>
              <a:rPr lang="en-US" sz="1100" i="1" dirty="0"/>
              <a:t>Results panel</a:t>
            </a:r>
            <a:r>
              <a:rPr lang="en-US" sz="1100" dirty="0"/>
              <a:t> can be used. </a:t>
            </a:r>
            <a:r>
              <a:rPr lang="en-US" sz="1100" i="1" dirty="0"/>
              <a:t>Special modes</a:t>
            </a:r>
            <a:r>
              <a:rPr lang="en-US" sz="1100" dirty="0"/>
              <a:t> allow to combine these parameters. Each evaluation </a:t>
            </a:r>
            <a:r>
              <a:rPr lang="en-US" sz="1100" dirty="0" smtClean="0"/>
              <a:t>type </a:t>
            </a:r>
            <a:r>
              <a:rPr lang="en-US" sz="1100" dirty="0"/>
              <a:t>is called with a case sensitive single letter.</a:t>
            </a:r>
          </a:p>
          <a:p>
            <a:pPr marL="0" indent="0">
              <a:buNone/>
            </a:pPr>
            <a:r>
              <a:rPr lang="en-US" sz="1100" dirty="0"/>
              <a:t>  </a:t>
            </a:r>
            <a:r>
              <a:rPr lang="en-US" sz="1100" dirty="0" err="1"/>
              <a:t>EvaluationXtypes</a:t>
            </a:r>
            <a:r>
              <a:rPr lang="en-US" sz="1100" dirty="0"/>
              <a:t> = [</a:t>
            </a:r>
            <a:r>
              <a:rPr lang="en-US" sz="1100" dirty="0">
                <a:solidFill>
                  <a:srgbClr val="1961AB"/>
                </a:solidFill>
              </a:rPr>
              <a:t>'a','b','c','d','D','e','F','f','G','i','L','l','M','m','N','n','p','q','P','s','S','T','u','w','X','x','Y</a:t>
            </a:r>
            <a:r>
              <a:rPr lang="en-US" sz="1100" dirty="0" smtClean="0">
                <a:solidFill>
                  <a:srgbClr val="1961AB"/>
                </a:solidFill>
              </a:rPr>
              <a:t>',#0</a:t>
            </a:r>
            <a:r>
              <a:rPr lang="en-US" sz="1100" dirty="0" smtClean="0"/>
              <a:t>];</a:t>
            </a:r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Parameters </a:t>
            </a:r>
            <a:r>
              <a:rPr lang="en-US" sz="1100" dirty="0"/>
              <a:t>with the exclamation symbol (!) have a </a:t>
            </a:r>
            <a:r>
              <a:rPr lang="en-US" sz="1100" i="1" dirty="0"/>
              <a:t>left </a:t>
            </a:r>
            <a:r>
              <a:rPr lang="en-US" sz="1100" dirty="0"/>
              <a:t>and </a:t>
            </a:r>
            <a:r>
              <a:rPr lang="en-US" sz="1100" i="1" dirty="0"/>
              <a:t>right </a:t>
            </a:r>
            <a:r>
              <a:rPr lang="en-US" sz="1100" dirty="0"/>
              <a:t>result. Therefore the left result is obtained as "-{evaluation type}" and the right results as "+{evaluation type}". When no sign is given the result will be the average of left and right value.</a:t>
            </a:r>
          </a:p>
          <a:p>
            <a:pPr marL="0" indent="0">
              <a:buNone/>
            </a:pPr>
            <a:r>
              <a:rPr lang="en-US" sz="1100" dirty="0"/>
              <a:t> </a:t>
            </a:r>
          </a:p>
          <a:p>
            <a:pPr marL="0" indent="0">
              <a:buNone/>
            </a:pPr>
            <a:r>
              <a:rPr lang="en-US" sz="1100" dirty="0"/>
              <a:t>    </a:t>
            </a:r>
            <a:r>
              <a:rPr lang="en-US" sz="1100" dirty="0" smtClean="0"/>
              <a:t>a</a:t>
            </a:r>
            <a:r>
              <a:rPr lang="en-US" sz="1100" dirty="0"/>
              <a:t>	</a:t>
            </a:r>
            <a:r>
              <a:rPr lang="en-US" sz="1100" dirty="0" smtClean="0">
                <a:solidFill>
                  <a:srgbClr val="FF0000"/>
                </a:solidFill>
              </a:rPr>
              <a:t>Area </a:t>
            </a:r>
            <a:r>
              <a:rPr lang="en-US" sz="1100" dirty="0">
                <a:solidFill>
                  <a:srgbClr val="FF0000"/>
                </a:solidFill>
              </a:rPr>
              <a:t>ratio based on user's choices for center position</a:t>
            </a:r>
          </a:p>
          <a:p>
            <a:pPr marL="0" indent="0">
              <a:buNone/>
            </a:pPr>
            <a:r>
              <a:rPr lang="en-US" sz="1100" dirty="0" smtClean="0"/>
              <a:t>		</a:t>
            </a:r>
            <a:r>
              <a:rPr lang="en-US" sz="1100" dirty="0" err="1" smtClean="0">
                <a:solidFill>
                  <a:srgbClr val="00B050"/>
                </a:solidFill>
              </a:rPr>
              <a:t>wSource</a:t>
            </a:r>
            <a:r>
              <a:rPr lang="en-US" sz="1100" dirty="0" smtClean="0">
                <a:solidFill>
                  <a:srgbClr val="00B050"/>
                </a:solidFill>
              </a:rPr>
              <a:t>[</a:t>
            </a:r>
            <a:r>
              <a:rPr lang="en-US" sz="1100" dirty="0" err="1" smtClean="0">
                <a:solidFill>
                  <a:srgbClr val="00B050"/>
                </a:solidFill>
              </a:rPr>
              <a:t>Xsource</a:t>
            </a:r>
            <a:r>
              <a:rPr lang="en-US" sz="1100" dirty="0">
                <a:solidFill>
                  <a:srgbClr val="00B050"/>
                </a:solidFill>
              </a:rPr>
              <a:t>].</a:t>
            </a:r>
            <a:r>
              <a:rPr lang="en-US" sz="1100" dirty="0" err="1">
                <a:solidFill>
                  <a:srgbClr val="00B050"/>
                </a:solidFill>
              </a:rPr>
              <a:t>twSymAreaRatio</a:t>
            </a:r>
            <a:endParaRPr lang="en-US" sz="11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100" dirty="0"/>
              <a:t>  ! </a:t>
            </a:r>
            <a:r>
              <a:rPr lang="en-US" sz="1100" dirty="0" smtClean="0"/>
              <a:t>b</a:t>
            </a:r>
            <a:r>
              <a:rPr lang="en-US" sz="1100" dirty="0"/>
              <a:t>	</a:t>
            </a:r>
            <a:r>
              <a:rPr lang="en-US" sz="1100" dirty="0" smtClean="0">
                <a:solidFill>
                  <a:srgbClr val="FF0000"/>
                </a:solidFill>
              </a:rPr>
              <a:t>Border </a:t>
            </a:r>
            <a:r>
              <a:rPr lang="en-US" sz="1100" dirty="0">
                <a:solidFill>
                  <a:srgbClr val="FF0000"/>
                </a:solidFill>
              </a:rPr>
              <a:t>position based on edges user choices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	</a:t>
            </a:r>
            <a:r>
              <a:rPr lang="en-US" sz="1100" dirty="0" err="1" smtClean="0">
                <a:solidFill>
                  <a:srgbClr val="00B050"/>
                </a:solidFill>
              </a:rPr>
              <a:t>wSource</a:t>
            </a:r>
            <a:r>
              <a:rPr lang="en-US" sz="1100" dirty="0" smtClean="0">
                <a:solidFill>
                  <a:srgbClr val="00B050"/>
                </a:solidFill>
              </a:rPr>
              <a:t>[</a:t>
            </a:r>
            <a:r>
              <a:rPr lang="en-US" sz="1100" dirty="0" err="1" smtClean="0">
                <a:solidFill>
                  <a:srgbClr val="00B050"/>
                </a:solidFill>
              </a:rPr>
              <a:t>Xsource</a:t>
            </a:r>
            <a:r>
              <a:rPr lang="en-US" sz="1100" dirty="0">
                <a:solidFill>
                  <a:srgbClr val="00B050"/>
                </a:solidFill>
              </a:rPr>
              <a:t>].</a:t>
            </a:r>
            <a:r>
              <a:rPr lang="en-US" sz="1100" dirty="0" err="1">
                <a:solidFill>
                  <a:srgbClr val="00B050"/>
                </a:solidFill>
              </a:rPr>
              <a:t>twLevelPos</a:t>
            </a:r>
            <a:r>
              <a:rPr lang="en-US" sz="1100" dirty="0">
                <a:solidFill>
                  <a:srgbClr val="00B050"/>
                </a:solidFill>
              </a:rPr>
              <a:t>[</a:t>
            </a:r>
            <a:r>
              <a:rPr lang="en-US" sz="1100" dirty="0" err="1">
                <a:solidFill>
                  <a:srgbClr val="00B050"/>
                </a:solidFill>
              </a:rPr>
              <a:t>twUsedEdgeLevel</a:t>
            </a:r>
            <a:r>
              <a:rPr lang="en-US" sz="1100" dirty="0">
                <a:solidFill>
                  <a:srgbClr val="00B050"/>
                </a:solidFill>
              </a:rPr>
              <a:t>].Penumbra[side].</a:t>
            </a:r>
            <a:r>
              <a:rPr lang="en-US" sz="1100" dirty="0" err="1">
                <a:solidFill>
                  <a:srgbClr val="00B050"/>
                </a:solidFill>
              </a:rPr>
              <a:t>Calc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/>
              <a:t>    c </a:t>
            </a:r>
            <a:r>
              <a:rPr lang="en-US" sz="1100" dirty="0" smtClean="0"/>
              <a:t>	</a:t>
            </a:r>
            <a:r>
              <a:rPr lang="en-US" sz="1100" dirty="0" smtClean="0">
                <a:solidFill>
                  <a:srgbClr val="FF0000"/>
                </a:solidFill>
              </a:rPr>
              <a:t>Center </a:t>
            </a:r>
            <a:r>
              <a:rPr lang="en-US" sz="1100" dirty="0">
                <a:solidFill>
                  <a:srgbClr val="FF0000"/>
                </a:solidFill>
              </a:rPr>
              <a:t>position as </a:t>
            </a:r>
            <a:r>
              <a:rPr lang="en-US" sz="1100" dirty="0" smtClean="0">
                <a:solidFill>
                  <a:srgbClr val="FF0000"/>
                </a:solidFill>
              </a:rPr>
              <a:t>defined </a:t>
            </a:r>
            <a:r>
              <a:rPr lang="en-US" sz="1100" dirty="0">
                <a:solidFill>
                  <a:srgbClr val="FF0000"/>
                </a:solidFill>
              </a:rPr>
              <a:t>by user's choices</a:t>
            </a:r>
          </a:p>
          <a:p>
            <a:pPr marL="0" indent="0">
              <a:buNone/>
            </a:pPr>
            <a:r>
              <a:rPr lang="en-US" sz="1100" dirty="0"/>
              <a:t>            </a:t>
            </a:r>
            <a:r>
              <a:rPr lang="en-US" sz="1100" dirty="0" smtClean="0"/>
              <a:t>	</a:t>
            </a:r>
            <a:r>
              <a:rPr lang="en-US" sz="1100" dirty="0" err="1" smtClean="0">
                <a:solidFill>
                  <a:srgbClr val="00B050"/>
                </a:solidFill>
              </a:rPr>
              <a:t>wSource</a:t>
            </a:r>
            <a:r>
              <a:rPr lang="en-US" sz="1100" dirty="0" smtClean="0">
                <a:solidFill>
                  <a:srgbClr val="00B050"/>
                </a:solidFill>
              </a:rPr>
              <a:t>[</a:t>
            </a:r>
            <a:r>
              <a:rPr lang="en-US" sz="1100" dirty="0" err="1" smtClean="0">
                <a:solidFill>
                  <a:srgbClr val="00B050"/>
                </a:solidFill>
              </a:rPr>
              <a:t>Xsource</a:t>
            </a:r>
            <a:r>
              <a:rPr lang="en-US" sz="1100" dirty="0">
                <a:solidFill>
                  <a:srgbClr val="00B050"/>
                </a:solidFill>
              </a:rPr>
              <a:t>].</a:t>
            </a:r>
            <a:r>
              <a:rPr lang="en-US" sz="1100" dirty="0" err="1">
                <a:solidFill>
                  <a:srgbClr val="00B050"/>
                </a:solidFill>
              </a:rPr>
              <a:t>twCenterPosCm</a:t>
            </a:r>
            <a:r>
              <a:rPr lang="en-US" sz="1100" dirty="0"/>
              <a:t> as defined by choices</a:t>
            </a:r>
          </a:p>
          <a:p>
            <a:pPr marL="0" indent="0">
              <a:buNone/>
            </a:pPr>
            <a:r>
              <a:rPr lang="en-US" sz="1100" dirty="0"/>
              <a:t>    </a:t>
            </a:r>
            <a:r>
              <a:rPr lang="en-US" sz="1100" dirty="0" smtClean="0"/>
              <a:t>d</a:t>
            </a:r>
            <a:r>
              <a:rPr lang="en-US" sz="1100" dirty="0"/>
              <a:t>	</a:t>
            </a:r>
            <a:r>
              <a:rPr lang="en-US" sz="1100" dirty="0" smtClean="0">
                <a:solidFill>
                  <a:srgbClr val="FF0000"/>
                </a:solidFill>
              </a:rPr>
              <a:t>Relative </a:t>
            </a:r>
            <a:r>
              <a:rPr lang="en-US" sz="1100" dirty="0">
                <a:solidFill>
                  <a:srgbClr val="FF0000"/>
                </a:solidFill>
              </a:rPr>
              <a:t>flatness</a:t>
            </a:r>
            <a:r>
              <a:rPr lang="en-US" sz="1100" dirty="0"/>
              <a:t> </a:t>
            </a:r>
          </a:p>
          <a:p>
            <a:pPr marL="0" indent="0">
              <a:buNone/>
            </a:pPr>
            <a:r>
              <a:rPr lang="en-US" sz="1100" dirty="0"/>
              <a:t>   	</a:t>
            </a:r>
            <a:r>
              <a:rPr lang="en-US" sz="1100" dirty="0" smtClean="0"/>
              <a:t>	</a:t>
            </a:r>
            <a:r>
              <a:rPr lang="en-US" sz="1100" dirty="0" err="1" smtClean="0">
                <a:solidFill>
                  <a:srgbClr val="00B050"/>
                </a:solidFill>
              </a:rPr>
              <a:t>wSource</a:t>
            </a:r>
            <a:r>
              <a:rPr lang="en-US" sz="1100" dirty="0" smtClean="0">
                <a:solidFill>
                  <a:srgbClr val="00B050"/>
                </a:solidFill>
              </a:rPr>
              <a:t>[</a:t>
            </a:r>
            <a:r>
              <a:rPr lang="en-US" sz="1100" dirty="0" err="1" smtClean="0">
                <a:solidFill>
                  <a:srgbClr val="00B050"/>
                </a:solidFill>
              </a:rPr>
              <a:t>dsCalculated</a:t>
            </a:r>
            <a:r>
              <a:rPr lang="en-US" sz="1100" dirty="0">
                <a:solidFill>
                  <a:srgbClr val="00B050"/>
                </a:solidFill>
              </a:rPr>
              <a:t>].</a:t>
            </a:r>
            <a:r>
              <a:rPr lang="en-US" sz="1100" dirty="0" err="1" smtClean="0">
                <a:solidFill>
                  <a:srgbClr val="00B050"/>
                </a:solidFill>
              </a:rPr>
              <a:t>twFlatness</a:t>
            </a:r>
            <a:r>
              <a:rPr lang="en-US" sz="1100" dirty="0" smtClean="0">
                <a:solidFill>
                  <a:srgbClr val="00B050"/>
                </a:solidFill>
              </a:rPr>
              <a:t>*100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9384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627292"/>
          </a:xfrm>
        </p:spPr>
        <p:txBody>
          <a:bodyPr/>
          <a:lstStyle/>
          <a:p>
            <a:r>
              <a:rPr lang="nl-NL" noProof="0" dirty="0" smtClean="0"/>
              <a:t>Presentatieregels </a:t>
            </a:r>
            <a:r>
              <a:rPr lang="nl-NL" noProof="0" dirty="0" smtClean="0"/>
              <a:t>(4): terug naar basis</a:t>
            </a:r>
            <a:endParaRPr lang="nl-NL" noProof="0" dirty="0"/>
          </a:p>
        </p:txBody>
      </p:sp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279" y="1188712"/>
            <a:ext cx="1734808" cy="344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3864634" y="2665562"/>
            <a:ext cx="2096219" cy="345057"/>
          </a:xfrm>
          <a:prstGeom prst="ellipse">
            <a:avLst/>
          </a:prstGeom>
          <a:gradFill>
            <a:gsLst>
              <a:gs pos="88000">
                <a:schemeClr val="accent1">
                  <a:tint val="100000"/>
                  <a:shade val="100000"/>
                  <a:satMod val="130000"/>
                  <a:alpha val="8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5390" y="2725469"/>
            <a:ext cx="2794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Exporteer regels zonodig opnieuw.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1856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627292"/>
          </a:xfrm>
        </p:spPr>
        <p:txBody>
          <a:bodyPr/>
          <a:lstStyle/>
          <a:p>
            <a:r>
              <a:rPr lang="nl-NL" noProof="0" dirty="0" smtClean="0"/>
              <a:t>Versie 3.30.9 (10/01/2020)</a:t>
            </a:r>
            <a:endParaRPr lang="nl-N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5" y="998982"/>
            <a:ext cx="8286841" cy="3488805"/>
          </a:xfrm>
        </p:spPr>
        <p:txBody>
          <a:bodyPr/>
          <a:lstStyle/>
          <a:p>
            <a:r>
              <a:rPr lang="nl-NL" dirty="0" smtClean="0"/>
              <a:t>Toevoeging “Simple Mode”.</a:t>
            </a:r>
          </a:p>
          <a:p>
            <a:r>
              <a:rPr lang="nl-NL" dirty="0" smtClean="0"/>
              <a:t>Herziening en uitbreiding van SpecialMode2 ten behoeve van koppeling met formulier.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9809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CU PPT Corporate 16-9 ENG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4_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8_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ustomProperties xmlns="http://www.documentaal.nl/CustomProperties"/>
</file>

<file path=customXml/itemProps1.xml><?xml version="1.0" encoding="utf-8"?>
<ds:datastoreItem xmlns:ds="http://schemas.openxmlformats.org/officeDocument/2006/customXml" ds:itemID="{20C294C6-EB1B-491D-9F49-8788FFD15A8E}">
  <ds:schemaRefs>
    <ds:schemaRef ds:uri="http://www.documentaal.nl/Custom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UMCU PPT Corporate 16-9 ENG</Template>
  <TotalTime>9072</TotalTime>
  <Words>565</Words>
  <Application>Microsoft Office PowerPoint</Application>
  <PresentationFormat>On-screen Show (16:9)</PresentationFormat>
  <Paragraphs>106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UMCU PPT Corporate 16-9 ENG</vt:lpstr>
      <vt:lpstr>4_Office-thema</vt:lpstr>
      <vt:lpstr>8_Office-thema</vt:lpstr>
      <vt:lpstr>Ontwikkelingen BistroMath</vt:lpstr>
      <vt:lpstr>Status en toekomst</vt:lpstr>
      <vt:lpstr>Klinische versie 3.30.x</vt:lpstr>
      <vt:lpstr>Datapresentatie configureerbaar (≥ v 3.20)</vt:lpstr>
      <vt:lpstr>Presentatieregels (1): voorbeeld</vt:lpstr>
      <vt:lpstr>Presentatieregels (2): uitgebreide help</vt:lpstr>
      <vt:lpstr>Presentatieregels (3): evaluation type</vt:lpstr>
      <vt:lpstr>Presentatieregels (4): terug naar basis</vt:lpstr>
      <vt:lpstr>Versie 3.30.9 (10/01/2020)</vt:lpstr>
      <vt:lpstr>Simple Mode (ook in presentatieregels)</vt:lpstr>
      <vt:lpstr>Koppeling met meetformulier via prikbord (1)</vt:lpstr>
      <vt:lpstr>Koppeling met meetformulier via prikbord (2)</vt:lpstr>
      <vt:lpstr>Koppeling met meetformulier via prikbord (3)</vt:lpstr>
    </vt:vector>
  </TitlesOfParts>
  <Company>UMC Utrecht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Theo</dc:creator>
  <cp:lastModifiedBy>Theo</cp:lastModifiedBy>
  <cp:revision>294</cp:revision>
  <cp:lastPrinted>2017-02-02T13:14:55Z</cp:lastPrinted>
  <dcterms:created xsi:type="dcterms:W3CDTF">2013-12-10T14:39:48Z</dcterms:created>
  <dcterms:modified xsi:type="dcterms:W3CDTF">2020-01-11T12:35:36Z</dcterms:modified>
</cp:coreProperties>
</file>