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2"/>
    <p:sldMasterId id="2147483666" r:id="rId3"/>
    <p:sldMasterId id="2147483674" r:id="rId4"/>
  </p:sldMasterIdLst>
  <p:notesMasterIdLst>
    <p:notesMasterId r:id="rId26"/>
  </p:notesMasterIdLst>
  <p:sldIdLst>
    <p:sldId id="257" r:id="rId5"/>
    <p:sldId id="261" r:id="rId6"/>
    <p:sldId id="262" r:id="rId7"/>
    <p:sldId id="286" r:id="rId8"/>
    <p:sldId id="263" r:id="rId9"/>
    <p:sldId id="264" r:id="rId10"/>
    <p:sldId id="267" r:id="rId11"/>
    <p:sldId id="268" r:id="rId12"/>
    <p:sldId id="273" r:id="rId13"/>
    <p:sldId id="269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5143500" type="screen16x9"/>
  <p:notesSz cx="6810375" cy="9942513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DB8A9-BF2D-4AC8-81D5-80A412EF7D2C}">
          <p14:sldIdLst>
            <p14:sldId id="257"/>
            <p14:sldId id="261"/>
            <p14:sldId id="262"/>
            <p14:sldId id="286"/>
            <p14:sldId id="263"/>
            <p14:sldId id="264"/>
            <p14:sldId id="267"/>
            <p14:sldId id="268"/>
            <p14:sldId id="273"/>
            <p14:sldId id="269"/>
            <p14:sldId id="272"/>
          </p14:sldIdLst>
        </p14:section>
        <p14:section name="Untitled Section" id="{C26EED81-0370-487A-9273-5A4DCAC57F85}">
          <p14:sldIdLst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64"/>
    <a:srgbClr val="0F84C9"/>
    <a:srgbClr val="79B829"/>
    <a:srgbClr val="1961AB"/>
    <a:srgbClr val="B7B145"/>
    <a:srgbClr val="D0103A"/>
    <a:srgbClr val="B7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77563" autoAdjust="0"/>
  </p:normalViewPr>
  <p:slideViewPr>
    <p:cSldViewPr snapToGrid="0" snapToObjects="1">
      <p:cViewPr varScale="1">
        <p:scale>
          <a:sx n="153" d="100"/>
          <a:sy n="153" d="100"/>
        </p:scale>
        <p:origin x="168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094" y="-108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E83C45B-31EC-4FF0-864D-CC4D113B226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D31513-8F9F-40FB-B605-D1EE1DCD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en-US" baseline="0" dirty="0"/>
              <a:t> op: </a:t>
            </a:r>
            <a:r>
              <a:rPr lang="en-US" baseline="0" dirty="0" err="1"/>
              <a:t>dit</a:t>
            </a:r>
            <a:r>
              <a:rPr lang="en-US" baseline="0" dirty="0"/>
              <a:t> is </a:t>
            </a:r>
            <a:r>
              <a:rPr lang="en-US" baseline="0" dirty="0" err="1"/>
              <a:t>een</a:t>
            </a:r>
            <a:r>
              <a:rPr lang="en-US" baseline="0" dirty="0"/>
              <a:t> project </a:t>
            </a:r>
            <a:r>
              <a:rPr lang="en-US" baseline="0" dirty="0" err="1"/>
              <a:t>waar</a:t>
            </a:r>
            <a:r>
              <a:rPr lang="en-US" baseline="0" dirty="0"/>
              <a:t> </a:t>
            </a:r>
            <a:r>
              <a:rPr lang="en-US" baseline="0" dirty="0" err="1"/>
              <a:t>bijna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</a:t>
            </a:r>
            <a:r>
              <a:rPr lang="en-US" baseline="0" dirty="0" err="1"/>
              <a:t>collega’s</a:t>
            </a:r>
            <a:r>
              <a:rPr lang="en-US" baseline="0" dirty="0"/>
              <a:t> </a:t>
            </a:r>
            <a:r>
              <a:rPr lang="en-US" baseline="0" dirty="0" err="1"/>
              <a:t>mee</a:t>
            </a:r>
            <a:r>
              <a:rPr lang="en-US" baseline="0" dirty="0"/>
              <a:t> of minder </a:t>
            </a:r>
            <a:r>
              <a:rPr lang="en-US" baseline="0" dirty="0" err="1"/>
              <a:t>hun</a:t>
            </a:r>
            <a:r>
              <a:rPr lang="en-US" baseline="0" dirty="0"/>
              <a:t> </a:t>
            </a:r>
            <a:r>
              <a:rPr lang="en-US" baseline="0" dirty="0" err="1"/>
              <a:t>rol</a:t>
            </a:r>
            <a:r>
              <a:rPr lang="en-US" baseline="0" dirty="0"/>
              <a:t> in </a:t>
            </a:r>
            <a:r>
              <a:rPr lang="en-US" baseline="0" dirty="0" err="1"/>
              <a:t>hebben</a:t>
            </a:r>
            <a:r>
              <a:rPr lang="en-US" baseline="0" dirty="0"/>
              <a:t> (</a:t>
            </a:r>
            <a:r>
              <a:rPr lang="en-US" baseline="0" dirty="0" err="1"/>
              <a:t>gehad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6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8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2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0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0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23900" y="468153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4090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0342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66185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91948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0547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34605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3473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7627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12" name="Subtitel 2"/>
          <p:cNvSpPr>
            <a:spLocks noGrp="1"/>
          </p:cNvSpPr>
          <p:nvPr>
            <p:ph type="subTitle" idx="1"/>
          </p:nvPr>
        </p:nvSpPr>
        <p:spPr>
          <a:xfrm>
            <a:off x="714665" y="2005879"/>
            <a:ext cx="7402749" cy="24447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6752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4046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6696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7357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793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7931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15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118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2" descr="corporate achtergrond Eng 16-9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2" descr="corporate 2 achtergrond 16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corporate 3 achtergrond 16-9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42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43" r:id="rId13"/>
    <p:sldLayoutId id="2147484057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Q:\Lazarus\projects\BistroMath\output\BistroMath_400.chm::/html/hs70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k:@MSITStore:Q:\Lazarus\projects\BistroMath\output\BistroMath_400.chm::/html/hs940.htm#ini_only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k:@MSITStore:Q:\Lazarus\projects\BistroMath\output\BistroMath_400.chm::/html/hs110.htm" TargetMode="External"/><Relationship Id="rId3" Type="http://schemas.openxmlformats.org/officeDocument/2006/relationships/hyperlink" Target="mk:@MSITStore:Q:\Lazarus\projects\BistroMath\output\BistroMath_400.chm::/html/hs994.htm" TargetMode="External"/><Relationship Id="rId7" Type="http://schemas.openxmlformats.org/officeDocument/2006/relationships/hyperlink" Target="mk:@MSITStore:Q:\Lazarus\projects\BistroMath\output\BistroMath_400.chm::/html/hs50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mk:@MSITStore:Q:\Lazarus\projects\BistroMath\output\BistroMath_400.chm::/html/hs18.htm#evaluation_types" TargetMode="External"/><Relationship Id="rId5" Type="http://schemas.openxmlformats.org/officeDocument/2006/relationships/hyperlink" Target="mk:@MSITStore:Q:\Lazarus\projects\BistroMath\output\BistroMath_400.chm::/html/hs129.htm" TargetMode="External"/><Relationship Id="rId10" Type="http://schemas.openxmlformats.org/officeDocument/2006/relationships/hyperlink" Target="mk:@MSITStore:Q:\Lazarus\projects\BistroMath\output\BistroMath_400.chm::/html/hs4.htm#configuration_files" TargetMode="External"/><Relationship Id="rId4" Type="http://schemas.openxmlformats.org/officeDocument/2006/relationships/hyperlink" Target="mk:@MSITStore:Q:\Lazarus\projects\BistroMath\output\BistroMath_400.chm::/html/hs1090.htm" TargetMode="External"/><Relationship Id="rId9" Type="http://schemas.openxmlformats.org/officeDocument/2006/relationships/hyperlink" Target="mk:@MSITStore:Q:\Lazarus\projects\BistroMath\output\BistroMath_400.chm::/html/hs18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Q:\Lazarus\projects\BistroMath\output\BistroMath_400.chm::/html/hs21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k:@MSITStore:Q:\Lazarus\projects\BistroMath\output\BistroMath_400.chm::/html/hs11.htm#annotations" TargetMode="External"/><Relationship Id="rId4" Type="http://schemas.openxmlformats.org/officeDocument/2006/relationships/hyperlink" Target="mk:@MSITStore:Q:\Lazarus\projects\BistroMath\output\BistroMath_400.chm::/html/hs23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heo\Delphi\projects\BistroMath\output\BistroMath.chm::/html/hs18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mk:@MSITStore:C:\Theo\Delphi\projects\BistroMath\output\BistroMath.chm::/html/hs910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309562" y="1404938"/>
            <a:ext cx="8193087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noProof="0" dirty="0">
                <a:latin typeface="Segoe UI" pitchFamily="34" charset="0"/>
              </a:rPr>
              <a:t>Ontwikkelingen BistroMath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1630393" y="4088921"/>
            <a:ext cx="6598727" cy="5434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nl-NL" sz="1400" b="1" dirty="0">
                <a:latin typeface="Segoe UI" pitchFamily="34" charset="0"/>
                <a:cs typeface="Segoe UI" pitchFamily="34" charset="0"/>
              </a:rPr>
              <a:t>Theo van Soest, 14 augustus 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/>
              <a:t>Koppeling met meetformulier via prikbord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/>
              <a:t>Zet SpecialMode2 aan.</a:t>
            </a:r>
          </a:p>
          <a:p>
            <a:r>
              <a:rPr lang="nl-NL" dirty="0"/>
              <a:t>Configureer SpecialMode[2]-parameters.</a:t>
            </a:r>
          </a:p>
          <a:p>
            <a:r>
              <a:rPr lang="nl-NL" dirty="0"/>
              <a:t>Evaluatie-types gelijk aan presentatieregels.</a:t>
            </a:r>
          </a:p>
          <a:p>
            <a:r>
              <a:rPr lang="nl-NL" dirty="0"/>
              <a:t>BistroMath zal nu steeds een lange tekstregel op prikbord zetten.</a:t>
            </a:r>
          </a:p>
          <a:p>
            <a:r>
              <a:rPr lang="nl-NL" dirty="0"/>
              <a:t>Meetformulier bevat knoppen om zo’n regel van prikbord te pakken en te interpreteren.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857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40" y="830293"/>
            <a:ext cx="33242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096219" y="1742536"/>
            <a:ext cx="2918522" cy="2518914"/>
          </a:xfrm>
          <a:prstGeom prst="straightConnector1">
            <a:avLst/>
          </a:prstGeom>
          <a:ln>
            <a:solidFill>
              <a:schemeClr val="accent1">
                <a:alpha val="32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924532" cy="627292"/>
          </a:xfrm>
        </p:spPr>
        <p:txBody>
          <a:bodyPr/>
          <a:lstStyle/>
          <a:p>
            <a:r>
              <a:rPr lang="nl-NL" noProof="0" dirty="0"/>
              <a:t>Koppeling met meetformulier via prikbord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135" y="998982"/>
            <a:ext cx="8286841" cy="34888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err="1">
                <a:solidFill>
                  <a:srgbClr val="1961AB"/>
                </a:solidFill>
              </a:rPr>
              <a:t>Configuratievoorbeeld</a:t>
            </a:r>
            <a:endParaRPr lang="en-US" sz="1100" b="1" dirty="0">
              <a:solidFill>
                <a:srgbClr val="1961AB"/>
              </a:solidFill>
            </a:endParaRP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</a:t>
            </a:r>
            <a:r>
              <a:rPr lang="en-US" sz="1100" dirty="0" err="1"/>
              <a:t>AnalyseForm</a:t>
            </a:r>
            <a:r>
              <a:rPr lang="en-US" sz="1100" dirty="0"/>
              <a:t>]</a:t>
            </a:r>
          </a:p>
          <a:p>
            <a:pPr marL="0" indent="0">
              <a:buNone/>
            </a:pPr>
            <a:r>
              <a:rPr lang="en-US" sz="1100" dirty="0"/>
              <a:t>SpecialModeItem2=1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dirty="0"/>
              <a:t>[SpecialModes]</a:t>
            </a:r>
          </a:p>
          <a:p>
            <a:pPr marL="0" indent="0">
              <a:buNone/>
            </a:pPr>
            <a:r>
              <a:rPr lang="nl-NL" sz="1100" dirty="0"/>
              <a:t>;number of decimals</a:t>
            </a:r>
          </a:p>
          <a:p>
            <a:pPr marL="0" indent="0">
              <a:buNone/>
            </a:pPr>
            <a:r>
              <a:rPr lang="nl-NL" sz="1100" dirty="0"/>
              <a:t>SpecialMode[2]Float[1]=4</a:t>
            </a:r>
          </a:p>
          <a:p>
            <a:pPr marL="0" indent="0">
              <a:buNone/>
            </a:pPr>
            <a:r>
              <a:rPr lang="nl-NL" sz="1100" dirty="0"/>
              <a:t>;profiles, non-wedged</a:t>
            </a:r>
          </a:p>
          <a:p>
            <a:pPr marL="0" indent="0">
              <a:buNone/>
            </a:pPr>
            <a:r>
              <a:rPr lang="nl-NL" sz="1100" dirty="0"/>
              <a:t>SpecialMode[2]String[1]=b,c,-b,+b,-i,+i,i,-e,+e,e,d,f,s,L,a,w,-p,+p</a:t>
            </a:r>
          </a:p>
          <a:p>
            <a:pPr marL="0" indent="0">
              <a:buNone/>
            </a:pPr>
            <a:r>
              <a:rPr lang="nl-NL" sz="1100" dirty="0"/>
              <a:t>;wedge detection symmetry value</a:t>
            </a:r>
          </a:p>
          <a:p>
            <a:pPr marL="0" indent="0">
              <a:buNone/>
            </a:pPr>
            <a:r>
              <a:rPr lang="nl-NL" sz="1100" dirty="0"/>
              <a:t>SpecialMode[2]Float[2]=1.1</a:t>
            </a:r>
          </a:p>
          <a:p>
            <a:pPr marL="0" indent="0">
              <a:buNone/>
            </a:pPr>
            <a:r>
              <a:rPr lang="nl-NL" sz="1100" dirty="0"/>
              <a:t>;export to clipboard</a:t>
            </a:r>
          </a:p>
          <a:p>
            <a:pPr marL="0" indent="0">
              <a:buNone/>
            </a:pPr>
            <a:r>
              <a:rPr lang="nl-NL" sz="1100" dirty="0"/>
              <a:t>SpecialMode[2]Float[3]=1</a:t>
            </a:r>
          </a:p>
          <a:p>
            <a:pPr marL="0" indent="0">
              <a:buNone/>
            </a:pPr>
            <a:r>
              <a:rPr lang="nl-NL" sz="1100" dirty="0"/>
              <a:t>;wedged profiles</a:t>
            </a:r>
          </a:p>
          <a:p>
            <a:pPr marL="0" indent="0">
              <a:buNone/>
            </a:pPr>
            <a:r>
              <a:rPr lang="nl-NL" sz="1100" dirty="0"/>
              <a:t>SpecialMode[2]String[2]=b,c,-b,+b,-E,+E,d,w,</a:t>
            </a:r>
          </a:p>
        </p:txBody>
      </p:sp>
    </p:spTree>
    <p:extLst>
      <p:ext uri="{BB962C8B-B14F-4D97-AF65-F5344CB8AC3E}">
        <p14:creationId xmlns:p14="http://schemas.microsoft.com/office/powerpoint/2010/main" val="37879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/>
              <a:t>Koppeling met meetformulier via prikbord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Voorbeeld van uitvoer (als één lange tekstregel).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sz="1400" dirty="0" err="1"/>
              <a:t>BistroMath,analysis</a:t>
            </a:r>
            <a:r>
              <a:rPr lang="en-US" sz="1400" dirty="0"/>
              <a:t>-time=11-1-2020 13:14:44,</a:t>
            </a:r>
            <a:r>
              <a:rPr lang="en-US" sz="1400" i="1" dirty="0"/>
              <a:t>date=20120301,time=14:33</a:t>
            </a:r>
            <a:r>
              <a:rPr lang="en-US" sz="1400" dirty="0"/>
              <a:t>,file=default.txt, </a:t>
            </a:r>
            <a:r>
              <a:rPr lang="en-US" sz="1400" dirty="0" err="1"/>
              <a:t>linac</a:t>
            </a:r>
            <a:r>
              <a:rPr lang="en-US" sz="1400" dirty="0"/>
              <a:t>=</a:t>
            </a:r>
            <a:r>
              <a:rPr lang="en-US" sz="1400" dirty="0" err="1"/>
              <a:t>selftest,</a:t>
            </a:r>
            <a:r>
              <a:rPr lang="en-US" sz="1400" i="1" dirty="0" err="1"/>
              <a:t>modality</a:t>
            </a:r>
            <a:r>
              <a:rPr lang="en-US" sz="1400" i="1" dirty="0"/>
              <a:t>=</a:t>
            </a:r>
            <a:r>
              <a:rPr lang="en-US" sz="1400" i="1" dirty="0" err="1"/>
              <a:t>X,energy</a:t>
            </a:r>
            <a:r>
              <a:rPr lang="en-US" sz="1400" i="1" dirty="0"/>
              <a:t>=6</a:t>
            </a:r>
            <a:r>
              <a:rPr lang="en-US" sz="1400" dirty="0"/>
              <a:t>,wedge=0,</a:t>
            </a:r>
            <a:r>
              <a:rPr lang="en-US" sz="1400" u="sng" dirty="0"/>
              <a:t>scan=</a:t>
            </a:r>
            <a:r>
              <a:rPr lang="en-US" sz="1400" u="sng" dirty="0" err="1"/>
              <a:t>c:A</a:t>
            </a:r>
            <a:r>
              <a:rPr lang="en-US" sz="1400" u="sng" dirty="0"/>
              <a:t>-&gt;</a:t>
            </a:r>
            <a:r>
              <a:rPr lang="en-US" sz="1400" u="sng" dirty="0" err="1"/>
              <a:t>B</a:t>
            </a:r>
            <a:r>
              <a:rPr lang="en-US" sz="1400" dirty="0" err="1"/>
              <a:t>,</a:t>
            </a:r>
            <a:r>
              <a:rPr lang="en-US" sz="1400" b="1" dirty="0" err="1"/>
              <a:t>scale</a:t>
            </a:r>
            <a:r>
              <a:rPr lang="en-US" sz="1400" b="1" dirty="0"/>
              <a:t>=</a:t>
            </a:r>
            <a:r>
              <a:rPr lang="en-US" sz="1400" b="1" dirty="0" err="1"/>
              <a:t>mm</a:t>
            </a:r>
            <a:r>
              <a:rPr lang="en-US" sz="1400" dirty="0" err="1"/>
              <a:t>,depth</a:t>
            </a:r>
            <a:r>
              <a:rPr lang="en-US" sz="1400" dirty="0"/>
              <a:t>=50.0,field=400x400, b=20.1875,c=20.1875,</a:t>
            </a:r>
            <a:r>
              <a:rPr lang="en-US" sz="1400" dirty="0">
                <a:solidFill>
                  <a:srgbClr val="FF0000"/>
                </a:solidFill>
              </a:rPr>
              <a:t>-b=-189.1370,+b=229.5120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00B050"/>
                </a:solidFill>
              </a:rPr>
              <a:t>-i=-188.8177,+i=229.1287,i=20.1555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>
                <a:solidFill>
                  <a:srgbClr val="0F84C9"/>
                </a:solidFill>
              </a:rPr>
              <a:t>-e=-188.4922,+e=229.2276,e=20.3677</a:t>
            </a:r>
            <a:r>
              <a:rPr lang="en-US" sz="1400" dirty="0"/>
              <a:t>,d=0.7056,f=2.0064,s=100.8511,L=0.5092,a=0.3855,</a:t>
            </a:r>
            <a:br>
              <a:rPr lang="en-US" sz="1400" dirty="0"/>
            </a:br>
            <a:r>
              <a:rPr lang="en-US" sz="1400" dirty="0"/>
              <a:t>w=418.6489,-p=7.3563,+p=7.3554,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-u=-188.6448,+u=229.0097,u=20.1825</a:t>
            </a:r>
          </a:p>
          <a:p>
            <a:pPr marL="0" indent="0">
              <a:buNone/>
            </a:pPr>
            <a:endParaRPr lang="nl-NL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FF0000"/>
                </a:solidFill>
              </a:rPr>
              <a:t>b: 50%-veldgrenzen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B050"/>
                </a:solidFill>
              </a:rPr>
              <a:t>e: edge (maximumpositie eerste afgeleide)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F84C9"/>
                </a:solidFill>
              </a:rPr>
              <a:t>i: sigmoïd-analyse (buigingspunt)</a:t>
            </a:r>
          </a:p>
          <a:p>
            <a:pPr marL="0" indent="0">
              <a:buNone/>
            </a:pPr>
            <a:r>
              <a:rPr lang="nl-NL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u: </a:t>
            </a:r>
            <a:r>
              <a:rPr lang="nl-NL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users dose</a:t>
            </a:r>
            <a:r>
              <a:rPr lang="nl-NL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-veldgrenzen (hier 53%)</a:t>
            </a:r>
          </a:p>
          <a:p>
            <a:pPr marL="0" indent="0">
              <a:buNone/>
            </a:pPr>
            <a:endParaRPr lang="nl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385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3.30.20 (01/07/2020)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All these changes are also incorporated in the upcoming version 4.00.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New: An extra option is added to the file menu to save also the filtered version of a curve (if available).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In the </a:t>
            </a:r>
            <a:r>
              <a:rPr lang="en-US" sz="1200" dirty="0">
                <a:hlinkClick r:id="rId3" action="ppaction://hlinkfile"/>
              </a:rPr>
              <a:t>Processing menu</a:t>
            </a:r>
            <a:r>
              <a:rPr lang="en-US" sz="1200" dirty="0"/>
              <a:t> an option is added to apply the calculated sigmoid fit to a copy of the measurement in the Buffer curve. This might be convenient to observe the results of the sigmoid fit.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The clipboard observer now ignores text data which start with "</a:t>
            </a:r>
            <a:r>
              <a:rPr lang="en-US" sz="1200" dirty="0" err="1"/>
              <a:t>BistroMath</a:t>
            </a:r>
            <a:r>
              <a:rPr lang="en-US" sz="1200" dirty="0"/>
              <a:t>" or are less or equal the </a:t>
            </a:r>
            <a:r>
              <a:rPr lang="en-US" sz="1200" dirty="0">
                <a:hlinkClick r:id="rId4" action="ppaction://hlinkfile"/>
              </a:rPr>
              <a:t>configurable value</a:t>
            </a:r>
            <a:r>
              <a:rPr lang="en-US" sz="1200" dirty="0"/>
              <a:t> </a:t>
            </a:r>
            <a:r>
              <a:rPr lang="en-US" sz="1200" i="1" dirty="0" err="1"/>
              <a:t>MinClipBoardBytes</a:t>
            </a:r>
            <a:r>
              <a:rPr lang="en-US" sz="1200" dirty="0"/>
              <a:t>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Clicking on values in the Results panel will copy the result to the clipboard.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Major design change</a:t>
            </a:r>
            <a:r>
              <a:rPr lang="en-US" sz="1200" dirty="0"/>
              <a:t>: The separate editor window is replaced by a raw data tab.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Minor design change</a:t>
            </a:r>
            <a:r>
              <a:rPr lang="en-US" sz="1200" dirty="0"/>
              <a:t>: Due to discontinued support for 80 bit floating point values on Windows10/64, in this version a </a:t>
            </a:r>
            <a:r>
              <a:rPr lang="en-US" sz="1200" dirty="0" err="1"/>
              <a:t>discretisation</a:t>
            </a:r>
            <a:r>
              <a:rPr lang="en-US" sz="1200" dirty="0"/>
              <a:t> is built in the way </a:t>
            </a:r>
            <a:r>
              <a:rPr lang="en-US" sz="1200" dirty="0" err="1"/>
              <a:t>BistroMath</a:t>
            </a:r>
            <a:r>
              <a:rPr lang="en-US" sz="1200" dirty="0"/>
              <a:t> decides which points to use for the quadratic filtering and first derivative. Although the calculation differences are far beyond clinical relevance, this effect can change on a random basis which points to include. It will have some influences on field borders, at most 0.03 mm in the supplied test data. This new </a:t>
            </a:r>
            <a:r>
              <a:rPr lang="en-US" sz="1200" dirty="0" err="1"/>
              <a:t>discretisation</a:t>
            </a:r>
            <a:r>
              <a:rPr lang="en-US" sz="1200" dirty="0"/>
              <a:t> will also be used in the upcoming version 4 and therefore will show exactly reproducible result compared with this version. [v17]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073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4.00 </a:t>
            </a:r>
            <a:r>
              <a:rPr lang="nl-NL" noProof="0" dirty="0" err="1"/>
              <a:t>alpha</a:t>
            </a:r>
            <a:r>
              <a:rPr lang="nl-NL" dirty="0"/>
              <a:t>,</a:t>
            </a:r>
            <a:r>
              <a:rPr lang="nl-NL" noProof="0" dirty="0"/>
              <a:t>14/08/2020</a:t>
            </a:r>
            <a:r>
              <a:rPr lang="nl-NL" dirty="0"/>
              <a:t> (1)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844238"/>
          </a:xfrm>
        </p:spPr>
        <p:txBody>
          <a:bodyPr/>
          <a:lstStyle/>
          <a:p>
            <a:r>
              <a:rPr lang="en-US" sz="1200" dirty="0"/>
              <a:t>All changes, most of them initiated in the porting process, as published in </a:t>
            </a:r>
            <a:r>
              <a:rPr lang="en-US" sz="1200" dirty="0">
                <a:hlinkClick r:id="rId3" action="ppaction://hlinkfile"/>
              </a:rPr>
              <a:t>v3.30</a:t>
            </a:r>
            <a:r>
              <a:rPr lang="en-US" sz="1200" dirty="0"/>
              <a:t> and subversions are ported to version 4.00. </a:t>
            </a:r>
          </a:p>
          <a:p>
            <a:r>
              <a:rPr lang="en-US" sz="1200" dirty="0"/>
              <a:t>Due to the </a:t>
            </a:r>
            <a:r>
              <a:rPr lang="en-US" sz="1200" dirty="0">
                <a:hlinkClick r:id="rId4" action="ppaction://hlinkfile"/>
              </a:rPr>
              <a:t>deprecated support of the x87 math processor</a:t>
            </a:r>
            <a:r>
              <a:rPr lang="en-US" sz="1200" dirty="0"/>
              <a:t> in Windows10/64bits exact reproduction with previous versions before 3.30.18 is not possible. </a:t>
            </a:r>
          </a:p>
          <a:p>
            <a:r>
              <a:rPr lang="en-US" sz="1200" dirty="0"/>
              <a:t>New: The sigmoid model may be used as </a:t>
            </a:r>
            <a:r>
              <a:rPr lang="en-US" sz="1200" dirty="0">
                <a:hlinkClick r:id="rId5" action="ppaction://hlinkfile"/>
              </a:rPr>
              <a:t>alternative to calculate 50% border positions</a:t>
            </a:r>
            <a:r>
              <a:rPr lang="en-US" sz="1200" dirty="0"/>
              <a:t>. Also the </a:t>
            </a:r>
            <a:r>
              <a:rPr lang="en-US" sz="1200" i="1" dirty="0"/>
              <a:t>inflection point</a:t>
            </a:r>
            <a:r>
              <a:rPr lang="en-US" sz="1200" dirty="0"/>
              <a:t> is more precise calculated as the derivative function which amplifies the noise by its nature. </a:t>
            </a:r>
          </a:p>
          <a:p>
            <a:r>
              <a:rPr lang="en-US" sz="1200" dirty="0"/>
              <a:t>New: The profile value at a position as percentage of the border to center of field (Profile Evaluation Point) is introduced as </a:t>
            </a:r>
            <a:r>
              <a:rPr lang="en-US" sz="1200" dirty="0">
                <a:hlinkClick r:id="rId6" action="ppaction://hlinkfile"/>
              </a:rPr>
              <a:t>evaluation type</a:t>
            </a:r>
            <a:r>
              <a:rPr lang="en-US" sz="1200" dirty="0"/>
              <a:t> "r" / "R" for the results panel and specialmode2. </a:t>
            </a:r>
          </a:p>
          <a:p>
            <a:r>
              <a:rPr lang="en-US" sz="1200" dirty="0"/>
              <a:t>New: In the viewing menu an Auto </a:t>
            </a:r>
            <a:r>
              <a:rPr lang="en-US" sz="1200" dirty="0" err="1"/>
              <a:t>Unzoom</a:t>
            </a:r>
            <a:r>
              <a:rPr lang="en-US" sz="1200" dirty="0"/>
              <a:t> item is added for FFF profiles. </a:t>
            </a:r>
          </a:p>
          <a:p>
            <a:r>
              <a:rPr lang="en-US" sz="1200" dirty="0"/>
              <a:t>New: The right axis can be </a:t>
            </a:r>
            <a:r>
              <a:rPr lang="en-US" sz="1200" dirty="0">
                <a:hlinkClick r:id="rId7" action="ppaction://hlinkfile"/>
              </a:rPr>
              <a:t>linked to the grid</a:t>
            </a:r>
            <a:r>
              <a:rPr lang="en-US" sz="1200" dirty="0"/>
              <a:t>. </a:t>
            </a:r>
          </a:p>
          <a:p>
            <a:r>
              <a:rPr lang="en-US" sz="1200" dirty="0"/>
              <a:t>New: A pdf print of the </a:t>
            </a:r>
            <a:r>
              <a:rPr lang="en-US" sz="1200" dirty="0">
                <a:hlinkClick r:id="rId8" action="ppaction://hlinkfile"/>
              </a:rPr>
              <a:t>current window</a:t>
            </a:r>
            <a:r>
              <a:rPr lang="en-US" sz="1200" dirty="0"/>
              <a:t>. </a:t>
            </a:r>
          </a:p>
          <a:p>
            <a:r>
              <a:rPr lang="en-US" sz="1200" dirty="0"/>
              <a:t>New: In the </a:t>
            </a:r>
            <a:r>
              <a:rPr lang="en-US" sz="1200" dirty="0">
                <a:hlinkClick r:id="rId9" action="ppaction://hlinkfile"/>
              </a:rPr>
              <a:t>Result Panel rules</a:t>
            </a:r>
            <a:r>
              <a:rPr lang="en-US" sz="1200" dirty="0"/>
              <a:t> two new conditions (N=Standard field type, S=Small field type, see below) and field size limits are introduced. </a:t>
            </a:r>
          </a:p>
          <a:p>
            <a:r>
              <a:rPr lang="en-US" sz="1200" dirty="0"/>
              <a:t>Changes in configuration file: a lot of elements were renamed. Backward compatibility is guaranteed with on-the-fly conversion. See </a:t>
            </a:r>
            <a:r>
              <a:rPr lang="en-US" sz="1200" dirty="0">
                <a:hlinkClick r:id="rId10" action="ppaction://hlinkfile"/>
              </a:rPr>
              <a:t>configuration issues</a:t>
            </a:r>
            <a:r>
              <a:rPr lang="en-US" sz="1200" dirty="0"/>
              <a:t>.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06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4.00 </a:t>
            </a:r>
            <a:r>
              <a:rPr lang="nl-NL" noProof="0" dirty="0" err="1"/>
              <a:t>alpha</a:t>
            </a:r>
            <a:r>
              <a:rPr lang="nl-NL" dirty="0"/>
              <a:t>,</a:t>
            </a:r>
            <a:r>
              <a:rPr lang="nl-NL" noProof="0" dirty="0"/>
              <a:t>14/08/2020</a:t>
            </a:r>
            <a:r>
              <a:rPr lang="nl-NL" dirty="0"/>
              <a:t> (2)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en-US" sz="1200" dirty="0"/>
              <a:t>Minor design change: The </a:t>
            </a:r>
            <a:r>
              <a:rPr lang="en-US" sz="1200" dirty="0" err="1">
                <a:hlinkClick r:id="rId3" action="ppaction://hlinkfile"/>
              </a:rPr>
              <a:t>statusbar</a:t>
            </a:r>
            <a:r>
              <a:rPr lang="en-US" sz="1200" dirty="0"/>
              <a:t> is now split in two parts. At the right side the confirmed scan number in a multi scan file is shown; for a single data set the number of measurement points.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Minor design change: The right axis labels are now aligned with the left axis grid at the minor costs of less nice numbers. It can be unlinked also.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Minor design change: The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SelfTest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removed from standard release builds although the code is maintained and used during development. Therefore SpecialMode4 is also removed.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Minor design change: Graph panel, graph grid and general panels (as a group) have configurable colors.</a:t>
            </a:r>
            <a:r>
              <a:rPr lang="en-US" sz="1200" dirty="0"/>
              <a:t> </a:t>
            </a:r>
          </a:p>
          <a:p>
            <a:r>
              <a:rPr lang="en-US" sz="1200" dirty="0"/>
              <a:t>Minor design change: When switching between tabs the shift of a curve is preserved; using </a:t>
            </a:r>
            <a:r>
              <a:rPr lang="en-US" sz="1200" i="1" dirty="0"/>
              <a:t>Load current data</a:t>
            </a:r>
            <a:r>
              <a:rPr lang="en-US" sz="1200" dirty="0"/>
              <a:t> in the </a:t>
            </a:r>
            <a:r>
              <a:rPr lang="en-US" sz="1200" i="1" dirty="0"/>
              <a:t>File</a:t>
            </a:r>
            <a:r>
              <a:rPr lang="en-US" sz="1200" dirty="0"/>
              <a:t> menu does not.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Design change: Edge annotations which reflect the primary edge definition can be suppressed.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Design change: A </a:t>
            </a:r>
            <a:r>
              <a:rPr lang="en-US" sz="1200" i="1" dirty="0">
                <a:solidFill>
                  <a:srgbClr val="FF0000"/>
                </a:solidFill>
              </a:rPr>
              <a:t>new information type</a:t>
            </a:r>
            <a:r>
              <a:rPr lang="en-US" sz="1200" dirty="0">
                <a:solidFill>
                  <a:srgbClr val="FF0000"/>
                </a:solidFill>
              </a:rPr>
              <a:t> is introduced: the </a:t>
            </a:r>
            <a:r>
              <a:rPr lang="en-US" sz="1200" i="1" dirty="0">
                <a:solidFill>
                  <a:srgbClr val="FF000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 type</a:t>
            </a:r>
            <a:r>
              <a:rPr lang="en-US" sz="1200" dirty="0">
                <a:solidFill>
                  <a:srgbClr val="FF0000"/>
                </a:solidFill>
              </a:rPr>
              <a:t>. This replaces the (unnamed) </a:t>
            </a:r>
            <a:r>
              <a:rPr lang="en-US" sz="1200" i="1" dirty="0">
                <a:solidFill>
                  <a:srgbClr val="FF0000"/>
                </a:solidFill>
              </a:rPr>
              <a:t>default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Wedge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i="1" dirty="0">
                <a:solidFill>
                  <a:srgbClr val="FF0000"/>
                </a:solidFill>
              </a:rPr>
              <a:t>FFF </a:t>
            </a:r>
            <a:r>
              <a:rPr lang="en-US" sz="1200" dirty="0" err="1">
                <a:solidFill>
                  <a:srgbClr val="FF0000"/>
                </a:solidFill>
              </a:rPr>
              <a:t>charcteristic</a:t>
            </a:r>
            <a:r>
              <a:rPr lang="en-US" sz="1200" dirty="0">
                <a:solidFill>
                  <a:srgbClr val="FF0000"/>
                </a:solidFill>
              </a:rPr>
              <a:t> with the new Field types </a:t>
            </a:r>
            <a:r>
              <a:rPr lang="en-US" sz="1200" i="1" dirty="0">
                <a:solidFill>
                  <a:srgbClr val="FF0000"/>
                </a:solidFill>
              </a:rPr>
              <a:t>Standard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FFF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Small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i="1" dirty="0">
                <a:solidFill>
                  <a:srgbClr val="FF0000"/>
                </a:solidFill>
              </a:rPr>
              <a:t>Wedge</a:t>
            </a:r>
            <a:r>
              <a:rPr lang="en-US" sz="12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200" dirty="0"/>
              <a:t>Design change: The </a:t>
            </a:r>
            <a:r>
              <a:rPr lang="en-US" sz="1200" dirty="0">
                <a:hlinkClick r:id="rId5" action="ppaction://hlinkfile"/>
              </a:rPr>
              <a:t>annotation</a:t>
            </a:r>
            <a:r>
              <a:rPr lang="en-US" sz="1200" dirty="0"/>
              <a:t> for edge values based on the sigmoid inflection point is changed from </a:t>
            </a:r>
            <a:r>
              <a:rPr lang="en-US" sz="1200" b="1" i="1" dirty="0"/>
              <a:t>s</a:t>
            </a:r>
            <a:r>
              <a:rPr lang="en-US" sz="1200" dirty="0"/>
              <a:t> to </a:t>
            </a:r>
            <a:r>
              <a:rPr lang="en-US" sz="1200" b="1" i="1" dirty="0"/>
              <a:t>i</a:t>
            </a:r>
            <a:r>
              <a:rPr lang="en-US" sz="1200" dirty="0"/>
              <a:t>nn, where </a:t>
            </a:r>
            <a:r>
              <a:rPr lang="en-US" sz="1200" dirty="0" err="1"/>
              <a:t>nn</a:t>
            </a:r>
            <a:r>
              <a:rPr lang="en-US" sz="1200" dirty="0"/>
              <a:t> is the actual dose level. A new 50%-level based on sigmoid analysis with annotation </a:t>
            </a:r>
            <a:r>
              <a:rPr lang="en-US" sz="1200" b="1" i="1" dirty="0"/>
              <a:t>s</a:t>
            </a:r>
            <a:r>
              <a:rPr lang="en-US" sz="1200" dirty="0"/>
              <a:t> is introduced. The evaluation types for these choices are '</a:t>
            </a:r>
            <a:r>
              <a:rPr lang="en-US" sz="1200" dirty="0" err="1"/>
              <a:t>i</a:t>
            </a:r>
            <a:r>
              <a:rPr lang="en-US" sz="1200" dirty="0"/>
              <a:t>' and 'I' respectively. The sigmoid may also be used to find the position at user's level (</a:t>
            </a:r>
            <a:r>
              <a:rPr lang="en-US" sz="1200" dirty="0" err="1"/>
              <a:t>evalution</a:t>
            </a:r>
            <a:r>
              <a:rPr lang="en-US" sz="1200" dirty="0"/>
              <a:t> type 'U').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528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29"/>
            <a:ext cx="9144000" cy="4870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0808" y="1004045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13" y="356966"/>
            <a:ext cx="1738555" cy="1037525"/>
          </a:xfrm>
          <a:prstGeom prst="rect">
            <a:avLst/>
          </a:prstGeom>
          <a:ln>
            <a:solidFill>
              <a:srgbClr val="FF6464"/>
            </a:solidFill>
          </a:ln>
        </p:spPr>
      </p:pic>
    </p:spTree>
    <p:extLst>
      <p:ext uri="{BB962C8B-B14F-4D97-AF65-F5344CB8AC3E}">
        <p14:creationId xmlns:p14="http://schemas.microsoft.com/office/powerpoint/2010/main" val="30317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8" y="397048"/>
            <a:ext cx="6866233" cy="4452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353466" y="2324326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2" y="1996133"/>
            <a:ext cx="3105150" cy="2143125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5" name="Oval 4"/>
          <p:cNvSpPr/>
          <p:nvPr/>
        </p:nvSpPr>
        <p:spPr>
          <a:xfrm>
            <a:off x="402886" y="3618854"/>
            <a:ext cx="960965" cy="333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47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8" y="397048"/>
            <a:ext cx="6866233" cy="4452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353466" y="2324326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41" y="1828608"/>
            <a:ext cx="3095625" cy="2390775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5" name="Oval 4"/>
          <p:cNvSpPr/>
          <p:nvPr/>
        </p:nvSpPr>
        <p:spPr>
          <a:xfrm>
            <a:off x="2392501" y="3494868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424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4" y="315868"/>
            <a:ext cx="7284688" cy="4724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88" y="245190"/>
            <a:ext cx="2516471" cy="3008519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9" name="Oval 8"/>
          <p:cNvSpPr/>
          <p:nvPr/>
        </p:nvSpPr>
        <p:spPr>
          <a:xfrm>
            <a:off x="927912" y="650929"/>
            <a:ext cx="645166" cy="387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1759057" y="906651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531384" y="911820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461287" y="919569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406677" y="927318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A5902-746C-4A89-8D77-ABA5F863B933}"/>
              </a:ext>
            </a:extLst>
          </p:cNvPr>
          <p:cNvSpPr txBox="1"/>
          <p:nvPr/>
        </p:nvSpPr>
        <p:spPr>
          <a:xfrm>
            <a:off x="5213621" y="1039679"/>
            <a:ext cx="1823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>
                <a:solidFill>
                  <a:srgbClr val="00B050"/>
                </a:solidFill>
              </a:rPr>
              <a:t>Measurement</a:t>
            </a:r>
            <a:r>
              <a:rPr lang="nl-NL" sz="1400" i="1" dirty="0">
                <a:solidFill>
                  <a:srgbClr val="00B050"/>
                </a:solidFill>
              </a:rPr>
              <a:t> menu </a:t>
            </a:r>
            <a:br>
              <a:rPr lang="nl-NL" sz="1400" i="1" dirty="0">
                <a:solidFill>
                  <a:srgbClr val="00B050"/>
                </a:solidFill>
              </a:rPr>
            </a:br>
            <a:r>
              <a:rPr lang="nl-NL" sz="1400" dirty="0">
                <a:solidFill>
                  <a:srgbClr val="00B050"/>
                </a:solidFill>
              </a:rPr>
              <a:t>veel kleiner:</a:t>
            </a:r>
            <a:br>
              <a:rPr lang="nl-NL" sz="1400" dirty="0">
                <a:solidFill>
                  <a:srgbClr val="00B050"/>
                </a:solidFill>
              </a:rPr>
            </a:br>
            <a:r>
              <a:rPr lang="nl-NL" sz="1400" i="1" dirty="0">
                <a:solidFill>
                  <a:srgbClr val="00B050"/>
                </a:solidFill>
              </a:rPr>
              <a:t>Field Types tab</a:t>
            </a:r>
          </a:p>
        </p:txBody>
      </p:sp>
    </p:spTree>
    <p:extLst>
      <p:ext uri="{BB962C8B-B14F-4D97-AF65-F5344CB8AC3E}">
        <p14:creationId xmlns:p14="http://schemas.microsoft.com/office/powerpoint/2010/main" val="164705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Status en toekomst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900822"/>
          </a:xfrm>
        </p:spPr>
        <p:txBody>
          <a:bodyPr/>
          <a:lstStyle/>
          <a:p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Tot en met versie 3.30.x geschreven in Borland Delphi7.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Delphi7 is verouderd, code daarom niet toekomstbestendig.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Alternatief: Lazarus, open source Pascal ontwikkelomgeving.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Conversie naar Lazarus duurt lang, besteedbare tijd beperkt.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Conversie analysemodule af in zomer 2019, bedieningsmodule moet opnieuw opgezet worden. </a:t>
            </a:r>
          </a:p>
          <a:p>
            <a:r>
              <a:rPr lang="nl-NL" dirty="0"/>
              <a:t>Dankzij Corona-crisis ineens veel tijd beschikbaar.</a:t>
            </a:r>
          </a:p>
          <a:p>
            <a:r>
              <a:rPr lang="nl-NL" dirty="0"/>
              <a:t>Status van BistroMath in QMS onzeker; consequenties groot.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473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6" y="320665"/>
            <a:ext cx="7121955" cy="461877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65219" y="550190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AE097-3BE2-447D-A109-17F932DD4DB5}"/>
              </a:ext>
            </a:extLst>
          </p:cNvPr>
          <p:cNvSpPr txBox="1"/>
          <p:nvPr/>
        </p:nvSpPr>
        <p:spPr>
          <a:xfrm>
            <a:off x="3588707" y="1897693"/>
            <a:ext cx="35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solidFill>
                  <a:srgbClr val="00B050"/>
                </a:solidFill>
              </a:rPr>
              <a:t>Tekst (en dus data) </a:t>
            </a:r>
            <a:r>
              <a:rPr lang="nl-NL" sz="2000" i="1" dirty="0" err="1">
                <a:solidFill>
                  <a:srgbClr val="00B050"/>
                </a:solidFill>
              </a:rPr>
              <a:t>wijzigbaar</a:t>
            </a:r>
            <a:endParaRPr lang="nl-NL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6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7" y="346636"/>
            <a:ext cx="7129705" cy="4623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4314286" y="581186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9FBDB-559C-453B-B1A0-13E3F973A51C}"/>
              </a:ext>
            </a:extLst>
          </p:cNvPr>
          <p:cNvSpPr txBox="1"/>
          <p:nvPr/>
        </p:nvSpPr>
        <p:spPr>
          <a:xfrm>
            <a:off x="3394553" y="1526519"/>
            <a:ext cx="4052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solidFill>
                  <a:srgbClr val="00B050"/>
                </a:solidFill>
              </a:rPr>
              <a:t>Wanneer een referentie niet laadt</a:t>
            </a:r>
            <a:br>
              <a:rPr lang="nl-NL" sz="2000" i="1" dirty="0">
                <a:solidFill>
                  <a:srgbClr val="00B050"/>
                </a:solidFill>
              </a:rPr>
            </a:br>
            <a:r>
              <a:rPr lang="nl-NL" sz="2000" i="1" dirty="0">
                <a:solidFill>
                  <a:srgbClr val="00B050"/>
                </a:solidFill>
              </a:rPr>
              <a:t>is hier meer informatie te vinden.</a:t>
            </a:r>
          </a:p>
        </p:txBody>
      </p:sp>
    </p:spTree>
    <p:extLst>
      <p:ext uri="{BB962C8B-B14F-4D97-AF65-F5344CB8AC3E}">
        <p14:creationId xmlns:p14="http://schemas.microsoft.com/office/powerpoint/2010/main" val="29195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Prepublicatie NCS-33, juli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771CD-6BFB-4B78-BABE-8EFD630E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7" y="1114914"/>
            <a:ext cx="4380951" cy="2646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10C53-075C-45A7-9DE5-2F10ED374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66" y="1293164"/>
            <a:ext cx="4380952" cy="267058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B436A7B-1611-4DA4-82E0-E753342F25DE}"/>
              </a:ext>
            </a:extLst>
          </p:cNvPr>
          <p:cNvSpPr/>
          <p:nvPr/>
        </p:nvSpPr>
        <p:spPr>
          <a:xfrm>
            <a:off x="219646" y="3405416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678E3-2E07-4916-B114-6FD536AD7AA1}"/>
              </a:ext>
            </a:extLst>
          </p:cNvPr>
          <p:cNvSpPr/>
          <p:nvPr/>
        </p:nvSpPr>
        <p:spPr>
          <a:xfrm>
            <a:off x="4480574" y="1591234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D630CF-62A7-40A5-AD8C-CD5B2F5DB3DC}"/>
              </a:ext>
            </a:extLst>
          </p:cNvPr>
          <p:cNvSpPr/>
          <p:nvPr/>
        </p:nvSpPr>
        <p:spPr>
          <a:xfrm>
            <a:off x="4482662" y="1843842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6985A1-28BA-455D-A00D-FFC9E6F45211}"/>
              </a:ext>
            </a:extLst>
          </p:cNvPr>
          <p:cNvSpPr/>
          <p:nvPr/>
        </p:nvSpPr>
        <p:spPr>
          <a:xfrm>
            <a:off x="4442996" y="2969094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78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Klinische versie 3.30.x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/>
              <a:t>Ontwerp in Delphi bevroren op versie 3.30 (december 2018).</a:t>
            </a:r>
          </a:p>
          <a:p>
            <a:r>
              <a:rPr lang="nl-NL" dirty="0"/>
              <a:t>Reparaties en kleine toevoegingen in subversies.</a:t>
            </a:r>
          </a:p>
          <a:p>
            <a:r>
              <a:rPr lang="nl-NL" dirty="0"/>
              <a:t>Verbeteren en uitbreiden help-bestand.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968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278215" cy="627292"/>
          </a:xfrm>
        </p:spPr>
        <p:txBody>
          <a:bodyPr/>
          <a:lstStyle/>
          <a:p>
            <a:r>
              <a:rPr lang="nl-NL" dirty="0"/>
              <a:t>Datapresentatie</a:t>
            </a:r>
            <a:r>
              <a:rPr lang="nl-NL" noProof="0" dirty="0"/>
              <a:t> configureerbaar (</a:t>
            </a:r>
            <a:r>
              <a:rPr lang="nl-NL" sz="2000" dirty="0"/>
              <a:t>≥</a:t>
            </a:r>
            <a:r>
              <a:rPr lang="nl-NL" dirty="0"/>
              <a:t> </a:t>
            </a:r>
            <a:r>
              <a:rPr lang="nl-NL" noProof="0" dirty="0"/>
              <a:t>v 3.20)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3" y="998982"/>
            <a:ext cx="5488132" cy="397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209026" y="2958860"/>
            <a:ext cx="336431" cy="69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192" y="2620306"/>
            <a:ext cx="323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>
                    <a:lumMod val="75000"/>
                  </a:schemeClr>
                </a:solidFill>
              </a:rPr>
              <a:t>Locatie van alle presentatieregels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(1):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sz="2000" dirty="0"/>
              <a:t>Code bevat standaard-set.</a:t>
            </a:r>
          </a:p>
          <a:p>
            <a:r>
              <a:rPr lang="nl-NL" sz="2000" dirty="0"/>
              <a:t>Standaard-set kan geëxporteerd worden als configuratie.</a:t>
            </a:r>
          </a:p>
          <a:p>
            <a:r>
              <a:rPr lang="nl-NL" sz="2000" i="1" dirty="0">
                <a:solidFill>
                  <a:schemeClr val="bg1">
                    <a:lumMod val="65000"/>
                  </a:schemeClr>
                </a:solidFill>
              </a:rPr>
              <a:t>Simple Mode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 (“cond:s”) niet in standaardregels (≥ v3.30.9).</a:t>
            </a:r>
            <a:endParaRPr lang="nl-NL" sz="20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PanelElements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add=0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doc=v(build),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id,curve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sel,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eval.type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,multiplier,errorval,"label",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deci,unit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,col,row,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mod,energy,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scan 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:-][,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:-][,color:-]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12=v623,12,-1,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,1,9e9,"Center",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XEPO,0,H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rzcCS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1=v650,1,-1,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,1,0,"Normalisation",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,0,0,XEPO,0,A,annot:rcnS,</a:t>
            </a: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cond:s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7=v607,7,-1,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,1,0,"Symmetry",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1,%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,0,5,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XEPO,0,H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,annot:rzs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20=v650,20,-1,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,100,-1,"-",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,1,1,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XP,0,V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(2): uitgebreide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nl-NL" sz="1100" b="1" dirty="0"/>
              <a:t>Rule list format</a:t>
            </a:r>
            <a:endParaRPr lang="nl-NL" sz="1100" dirty="0"/>
          </a:p>
          <a:p>
            <a:pPr marL="0" indent="0">
              <a:buNone/>
            </a:pPr>
            <a:r>
              <a:rPr lang="en-US" sz="1100" dirty="0"/>
              <a:t>Each rule consists of a series of values separated by a delimiter. The default delimiter is a comma ("</a:t>
            </a:r>
            <a:r>
              <a:rPr lang="en-US" sz="1100" b="1" dirty="0"/>
              <a:t>,</a:t>
            </a:r>
            <a:r>
              <a:rPr lang="en-US" sz="1100" dirty="0"/>
              <a:t>"). This may be changed at any time and will be used for all following rules.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i="1" dirty="0"/>
              <a:t>;changing the delimiter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sep=,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i="1" dirty="0"/>
              <a:t>;adding to existing rules (1) or start from scratch (0)</a:t>
            </a:r>
            <a:endParaRPr lang="en-US" sz="1100" dirty="0"/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add=1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dirty="0"/>
              <a:t>Therefore the general format is: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unique_ident_string=item{delimiter}item[{delimiter}item]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dirty="0"/>
              <a:t>As ident for each rule is the </a:t>
            </a:r>
            <a:r>
              <a:rPr lang="en-US" sz="1100" i="1" dirty="0"/>
              <a:t>id</a:t>
            </a:r>
            <a:r>
              <a:rPr lang="en-US" sz="1100" dirty="0"/>
              <a:t>-number taken, but it can be any text except "</a:t>
            </a:r>
            <a:r>
              <a:rPr lang="en-US" sz="1100" dirty="0" err="1"/>
              <a:t>sep</a:t>
            </a:r>
            <a:r>
              <a:rPr lang="en-US" sz="1100" dirty="0"/>
              <a:t>“, “add” and "doc".</a:t>
            </a:r>
            <a:br>
              <a:rPr lang="en-US" sz="1100" dirty="0"/>
            </a:br>
            <a:r>
              <a:rPr lang="en-US" sz="1100" dirty="0"/>
              <a:t>The current setup of a rule is given by the "doc" string.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doc=v{</a:t>
            </a:r>
            <a:r>
              <a:rPr lang="nl-NL" sz="1100" i="1" dirty="0">
                <a:solidFill>
                  <a:srgbClr val="1961AB"/>
                </a:solidFill>
              </a:rPr>
              <a:t>build</a:t>
            </a:r>
            <a:r>
              <a:rPr lang="nl-NL" sz="1100" dirty="0">
                <a:solidFill>
                  <a:srgbClr val="1961AB"/>
                </a:solidFill>
              </a:rPr>
              <a:t>},id,curve sel,eval.type,multiplier,errorval,"label",deci,unit,col,row,mod,energy,scan type[,cond:-][,annot:-][,color:-]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2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(3): evaluation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evaluation type</a:t>
            </a:r>
          </a:p>
          <a:p>
            <a:pPr marL="0" indent="0">
              <a:buNone/>
            </a:pPr>
            <a:r>
              <a:rPr lang="en-US" sz="1100" dirty="0"/>
              <a:t>The currently supported evaluation data types are listed below. These are used in both </a:t>
            </a:r>
            <a:r>
              <a:rPr lang="en-US" sz="1100" dirty="0">
                <a:hlinkClick r:id="rId3" action="ppaction://hlinkfile"/>
              </a:rPr>
              <a:t>Results panel rules</a:t>
            </a:r>
            <a:r>
              <a:rPr lang="en-US" sz="1100" dirty="0"/>
              <a:t> and </a:t>
            </a:r>
            <a:r>
              <a:rPr lang="en-US" sz="1100" dirty="0">
                <a:hlinkClick r:id="rId4" action="ppaction://hlinkfile"/>
              </a:rPr>
              <a:t>special modes</a:t>
            </a:r>
            <a:r>
              <a:rPr lang="en-US" sz="1100" dirty="0"/>
              <a:t>. In the first route only a single parameter per position on the </a:t>
            </a:r>
            <a:r>
              <a:rPr lang="en-US" sz="1100" i="1" dirty="0"/>
              <a:t>Results panel</a:t>
            </a:r>
            <a:r>
              <a:rPr lang="en-US" sz="1100" dirty="0"/>
              <a:t> can be used. </a:t>
            </a:r>
            <a:r>
              <a:rPr lang="en-US" sz="1100" i="1" dirty="0"/>
              <a:t>Special modes</a:t>
            </a:r>
            <a:r>
              <a:rPr lang="en-US" sz="1100" dirty="0"/>
              <a:t> allow to combine these parameters. Each evaluation type is called with a case sensitive single letter.</a:t>
            </a:r>
          </a:p>
          <a:p>
            <a:pPr marL="0" indent="0">
              <a:buNone/>
            </a:pPr>
            <a:r>
              <a:rPr lang="en-US" sz="1100" dirty="0"/>
              <a:t>  </a:t>
            </a:r>
            <a:r>
              <a:rPr lang="en-US" sz="1100" dirty="0" err="1"/>
              <a:t>EvaluationXtypes</a:t>
            </a:r>
            <a:r>
              <a:rPr lang="en-US" sz="1100" dirty="0"/>
              <a:t> = [</a:t>
            </a:r>
            <a:r>
              <a:rPr lang="en-US" sz="1100" dirty="0">
                <a:solidFill>
                  <a:srgbClr val="1961AB"/>
                </a:solidFill>
              </a:rPr>
              <a:t>'a','b','c','d','D','e','F','f','G','i','L','l','M','m','N','n','p','q','P', ‘</a:t>
            </a:r>
            <a:r>
              <a:rPr lang="en-US" sz="1100" dirty="0" err="1">
                <a:solidFill>
                  <a:srgbClr val="1961AB"/>
                </a:solidFill>
              </a:rPr>
              <a:t>r',’R</a:t>
            </a:r>
            <a:r>
              <a:rPr lang="en-US" sz="1100" dirty="0">
                <a:solidFill>
                  <a:srgbClr val="1961AB"/>
                </a:solidFill>
              </a:rPr>
              <a:t>', '</a:t>
            </a:r>
            <a:r>
              <a:rPr lang="en-US" sz="1100" dirty="0" err="1">
                <a:solidFill>
                  <a:srgbClr val="1961AB"/>
                </a:solidFill>
              </a:rPr>
              <a:t>s','S</a:t>
            </a:r>
            <a:r>
              <a:rPr lang="en-US" sz="1100" dirty="0">
                <a:solidFill>
                  <a:srgbClr val="1961AB"/>
                </a:solidFill>
              </a:rPr>
              <a:t>', 'T','u','w','X','x','Y',#0</a:t>
            </a:r>
            <a:r>
              <a:rPr lang="en-US" sz="1100" dirty="0"/>
              <a:t>];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Parameters with the exclamation symbol (!) have a </a:t>
            </a:r>
            <a:r>
              <a:rPr lang="en-US" sz="1100" i="1" dirty="0"/>
              <a:t>left </a:t>
            </a:r>
            <a:r>
              <a:rPr lang="en-US" sz="1100" dirty="0"/>
              <a:t>and </a:t>
            </a:r>
            <a:r>
              <a:rPr lang="en-US" sz="1100" i="1" dirty="0"/>
              <a:t>right </a:t>
            </a:r>
            <a:r>
              <a:rPr lang="en-US" sz="1100" dirty="0"/>
              <a:t>result. Therefore the left result is obtained as "-{evaluation type}" and the right results as "+{evaluation type}". When no sign is given the result will be the average of left and right value.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    a	</a:t>
            </a:r>
            <a:r>
              <a:rPr lang="en-US" sz="1100" dirty="0">
                <a:solidFill>
                  <a:srgbClr val="FF0000"/>
                </a:solidFill>
              </a:rPr>
              <a:t>Area ratio based on user's choices for center position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twSymAreaRatio</a:t>
            </a:r>
            <a:endParaRPr lang="en-US" sz="1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100" dirty="0"/>
              <a:t>  ! b	</a:t>
            </a:r>
            <a:r>
              <a:rPr lang="en-US" sz="1100" dirty="0">
                <a:solidFill>
                  <a:srgbClr val="FF0000"/>
                </a:solidFill>
              </a:rPr>
              <a:t>Border position based on edges user choices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twLevelPos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twUsedEdgeLevel</a:t>
            </a:r>
            <a:r>
              <a:rPr lang="en-US" sz="1100" dirty="0">
                <a:solidFill>
                  <a:srgbClr val="00B050"/>
                </a:solidFill>
              </a:rPr>
              <a:t>].Penumbra[side].</a:t>
            </a:r>
            <a:r>
              <a:rPr lang="en-US" sz="1100" dirty="0" err="1">
                <a:solidFill>
                  <a:srgbClr val="00B050"/>
                </a:solidFill>
              </a:rPr>
              <a:t>Calc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    c 	</a:t>
            </a:r>
            <a:r>
              <a:rPr lang="en-US" sz="1100" dirty="0">
                <a:solidFill>
                  <a:srgbClr val="FF0000"/>
                </a:solidFill>
              </a:rPr>
              <a:t>Center position as defined by user's choices</a:t>
            </a:r>
          </a:p>
          <a:p>
            <a:pPr marL="0" indent="0">
              <a:buNone/>
            </a:pPr>
            <a:r>
              <a:rPr lang="en-US" sz="1100" dirty="0"/>
              <a:t>            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twCenterPosCm</a:t>
            </a:r>
            <a:r>
              <a:rPr lang="en-US" sz="1100" dirty="0"/>
              <a:t> as defined by choices</a:t>
            </a:r>
          </a:p>
          <a:p>
            <a:pPr marL="0" indent="0">
              <a:buNone/>
            </a:pPr>
            <a:r>
              <a:rPr lang="en-US" sz="1100" dirty="0"/>
              <a:t>    d	</a:t>
            </a:r>
            <a:r>
              <a:rPr lang="en-US" sz="1100" dirty="0">
                <a:solidFill>
                  <a:srgbClr val="FF0000"/>
                </a:solidFill>
              </a:rPr>
              <a:t>Relative flatness</a:t>
            </a: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   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dsCalculated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twFlatness</a:t>
            </a:r>
            <a:r>
              <a:rPr lang="en-US" sz="1100" dirty="0">
                <a:solidFill>
                  <a:srgbClr val="00B050"/>
                </a:solidFill>
              </a:rPr>
              <a:t>*100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384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(4): terug naar basis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79" y="1188712"/>
            <a:ext cx="1734808" cy="344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864634" y="2665562"/>
            <a:ext cx="2096219" cy="345057"/>
          </a:xfrm>
          <a:prstGeom prst="ellipse">
            <a:avLst/>
          </a:prstGeom>
          <a:gradFill>
            <a:gsLst>
              <a:gs pos="8800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390" y="2725469"/>
            <a:ext cx="279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Exporteer regels zonodig opnieuw.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8560678"/>
      </p:ext>
    </p:extLst>
  </p:cSld>
  <p:clrMapOvr>
    <a:masterClrMapping/>
  </p:clrMapOvr>
</p:sld>
</file>

<file path=ppt/theme/theme1.xml><?xml version="1.0" encoding="utf-8"?>
<a:theme xmlns:a="http://schemas.openxmlformats.org/drawingml/2006/main" name="UMCU PPT Corporate 16-9 E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20C294C6-EB1B-491D-9F49-8788FFD15A8E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Corporate 16-9 ENG</Template>
  <TotalTime>9315</TotalTime>
  <Words>2040</Words>
  <Application>Microsoft Office PowerPoint</Application>
  <PresentationFormat>On-screen Show (16:9)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Segoe UI</vt:lpstr>
      <vt:lpstr>UMCU PPT Corporate 16-9 ENG</vt:lpstr>
      <vt:lpstr>4_Office-thema</vt:lpstr>
      <vt:lpstr>8_Office-thema</vt:lpstr>
      <vt:lpstr>Ontwikkelingen BistroMath</vt:lpstr>
      <vt:lpstr>Status en toekomst</vt:lpstr>
      <vt:lpstr>Prepublicatie NCS-33, juli 2020</vt:lpstr>
      <vt:lpstr>Klinische versie 3.30.x</vt:lpstr>
      <vt:lpstr>Datapresentatie configureerbaar (≥ v 3.20)</vt:lpstr>
      <vt:lpstr>Presentatieregels (1): voorbeeld</vt:lpstr>
      <vt:lpstr>Presentatieregels (2): uitgebreide help</vt:lpstr>
      <vt:lpstr>Presentatieregels (3): evaluation type</vt:lpstr>
      <vt:lpstr>Presentatieregels (4): terug naar basis</vt:lpstr>
      <vt:lpstr>Koppeling met meetformulier via prikbord (1)</vt:lpstr>
      <vt:lpstr>Koppeling met meetformulier via prikbord (2)</vt:lpstr>
      <vt:lpstr>Koppeling met meetformulier via prikbord (3)</vt:lpstr>
      <vt:lpstr>Versie 3.30.20 (01/07/2020)</vt:lpstr>
      <vt:lpstr>Versie 4.00 alpha,14/08/2020 (1)</vt:lpstr>
      <vt:lpstr>Versie 4.00 alpha,14/08/2020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UMC Utrecht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Theo</dc:creator>
  <cp:lastModifiedBy>Theo</cp:lastModifiedBy>
  <cp:revision>309</cp:revision>
  <cp:lastPrinted>2017-02-02T13:14:55Z</cp:lastPrinted>
  <dcterms:created xsi:type="dcterms:W3CDTF">2013-12-10T14:39:48Z</dcterms:created>
  <dcterms:modified xsi:type="dcterms:W3CDTF">2020-08-16T08:59:11Z</dcterms:modified>
</cp:coreProperties>
</file>