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2"/>
    <p:sldMasterId id="2147483666" r:id="rId3"/>
    <p:sldMasterId id="2147483674" r:id="rId4"/>
  </p:sldMasterIdLst>
  <p:notesMasterIdLst>
    <p:notesMasterId r:id="rId12"/>
  </p:notesMasterIdLst>
  <p:sldIdLst>
    <p:sldId id="257" r:id="rId5"/>
    <p:sldId id="261" r:id="rId6"/>
    <p:sldId id="262" r:id="rId7"/>
    <p:sldId id="287" r:id="rId8"/>
    <p:sldId id="283" r:id="rId9"/>
    <p:sldId id="263" r:id="rId10"/>
    <p:sldId id="269" r:id="rId11"/>
  </p:sldIdLst>
  <p:sldSz cx="9144000" cy="5143500" type="screen16x9"/>
  <p:notesSz cx="6810375" cy="9942513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CDB8A9-BF2D-4AC8-81D5-80A412EF7D2C}">
          <p14:sldIdLst>
            <p14:sldId id="257"/>
            <p14:sldId id="261"/>
            <p14:sldId id="262"/>
            <p14:sldId id="287"/>
            <p14:sldId id="283"/>
            <p14:sldId id="263"/>
            <p14:sldId id="269"/>
          </p14:sldIdLst>
        </p14:section>
        <p14:section name="Untitled Section" id="{C26EED81-0370-487A-9273-5A4DCAC57F8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464"/>
    <a:srgbClr val="0F84C9"/>
    <a:srgbClr val="79B829"/>
    <a:srgbClr val="1961AB"/>
    <a:srgbClr val="B7B145"/>
    <a:srgbClr val="D0103A"/>
    <a:srgbClr val="B7B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77563" autoAdjust="0"/>
  </p:normalViewPr>
  <p:slideViewPr>
    <p:cSldViewPr snapToGrid="0" snapToObjects="1">
      <p:cViewPr varScale="1">
        <p:scale>
          <a:sx n="153" d="100"/>
          <a:sy n="153" d="100"/>
        </p:scale>
        <p:origin x="210" y="22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2094" y="-108"/>
      </p:cViewPr>
      <p:guideLst>
        <p:guide orient="horz" pos="3132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162" cy="497126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8" y="0"/>
            <a:ext cx="2951162" cy="497126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E83C45B-31EC-4FF0-864D-CC4D113B226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5"/>
            <a:ext cx="5448300" cy="4474131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3662"/>
            <a:ext cx="2951162" cy="49712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8" y="9443662"/>
            <a:ext cx="2951162" cy="49712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08D31513-8F9F-40FB-B605-D1EE1DCDB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</a:t>
            </a:r>
            <a:r>
              <a:rPr lang="en-US" baseline="0" dirty="0"/>
              <a:t> op: </a:t>
            </a:r>
            <a:r>
              <a:rPr lang="en-US" baseline="0" dirty="0" err="1"/>
              <a:t>dit</a:t>
            </a:r>
            <a:r>
              <a:rPr lang="en-US" baseline="0" dirty="0"/>
              <a:t> is </a:t>
            </a:r>
            <a:r>
              <a:rPr lang="en-US" baseline="0" dirty="0" err="1"/>
              <a:t>een</a:t>
            </a:r>
            <a:r>
              <a:rPr lang="en-US" baseline="0" dirty="0"/>
              <a:t> project </a:t>
            </a:r>
            <a:r>
              <a:rPr lang="en-US" baseline="0" dirty="0" err="1"/>
              <a:t>waar</a:t>
            </a:r>
            <a:r>
              <a:rPr lang="en-US" baseline="0" dirty="0"/>
              <a:t> </a:t>
            </a:r>
            <a:r>
              <a:rPr lang="en-US" baseline="0" dirty="0" err="1"/>
              <a:t>bijna</a:t>
            </a:r>
            <a:r>
              <a:rPr lang="en-US" baseline="0" dirty="0"/>
              <a:t> </a:t>
            </a:r>
            <a:r>
              <a:rPr lang="en-US" baseline="0" dirty="0" err="1"/>
              <a:t>alle</a:t>
            </a:r>
            <a:r>
              <a:rPr lang="en-US" baseline="0" dirty="0"/>
              <a:t> </a:t>
            </a:r>
            <a:r>
              <a:rPr lang="en-US" baseline="0" dirty="0" err="1"/>
              <a:t>collega’s</a:t>
            </a:r>
            <a:r>
              <a:rPr lang="en-US" baseline="0" dirty="0"/>
              <a:t> </a:t>
            </a:r>
            <a:r>
              <a:rPr lang="en-US" baseline="0" dirty="0" err="1"/>
              <a:t>mee</a:t>
            </a:r>
            <a:r>
              <a:rPr lang="en-US" baseline="0" dirty="0"/>
              <a:t> of minder </a:t>
            </a:r>
            <a:r>
              <a:rPr lang="en-US" baseline="0" dirty="0" err="1"/>
              <a:t>hun</a:t>
            </a:r>
            <a:r>
              <a:rPr lang="en-US" baseline="0" dirty="0"/>
              <a:t> </a:t>
            </a:r>
            <a:r>
              <a:rPr lang="en-US" baseline="0" dirty="0" err="1"/>
              <a:t>rol</a:t>
            </a:r>
            <a:r>
              <a:rPr lang="en-US" baseline="0" dirty="0"/>
              <a:t> in </a:t>
            </a:r>
            <a:r>
              <a:rPr lang="en-US" baseline="0" dirty="0" err="1"/>
              <a:t>hebben</a:t>
            </a:r>
            <a:r>
              <a:rPr lang="en-US" baseline="0" dirty="0"/>
              <a:t> (</a:t>
            </a:r>
            <a:r>
              <a:rPr lang="en-US" baseline="0" dirty="0" err="1"/>
              <a:t>gehad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7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96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48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718545" y="1637845"/>
            <a:ext cx="7402748" cy="782344"/>
          </a:xfrm>
          <a:prstGeom prst="rect">
            <a:avLst/>
          </a:prstGeom>
        </p:spPr>
        <p:txBody>
          <a:bodyPr/>
          <a:lstStyle>
            <a:lvl1pPr algn="l" defTabSz="88900">
              <a:defRPr sz="3500" b="1" i="0" cap="none">
                <a:solidFill>
                  <a:schemeClr val="bg1"/>
                </a:solidFill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8" name="Subtitel 2"/>
          <p:cNvSpPr>
            <a:spLocks noGrp="1"/>
          </p:cNvSpPr>
          <p:nvPr>
            <p:ph type="subTitle" idx="1"/>
          </p:nvPr>
        </p:nvSpPr>
        <p:spPr>
          <a:xfrm>
            <a:off x="718544" y="2420189"/>
            <a:ext cx="740274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i="0" baseline="0">
                <a:solidFill>
                  <a:schemeClr val="bg1"/>
                </a:solidFill>
                <a:latin typeface="Segoe UI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23900" y="4681538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140900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719136" y="1291082"/>
            <a:ext cx="7543260" cy="348880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  <a:p>
            <a:pPr lvl="3"/>
            <a:r>
              <a:rPr lang="nl-BE" dirty="0"/>
              <a:t>Vierde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103428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725819" y="1291446"/>
            <a:ext cx="3665166" cy="427422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5" y="1291446"/>
            <a:ext cx="3665166" cy="427422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3661858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05480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05480" y="2028320"/>
            <a:ext cx="3668409" cy="34455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585735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585735" y="2028320"/>
            <a:ext cx="3668409" cy="34455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1919487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6"/>
          </p:nvPr>
        </p:nvSpPr>
        <p:spPr>
          <a:xfrm>
            <a:off x="4631630" y="1303097"/>
            <a:ext cx="3665166" cy="15238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39620" y="1310393"/>
            <a:ext cx="3663950" cy="1516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633814" y="2979362"/>
            <a:ext cx="3665166" cy="15238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10" name="Tijdelijke aanduiding voor afbeelding 3"/>
          <p:cNvSpPr>
            <a:spLocks noGrp="1"/>
          </p:cNvSpPr>
          <p:nvPr>
            <p:ph type="pic" sz="quarter" idx="22"/>
          </p:nvPr>
        </p:nvSpPr>
        <p:spPr>
          <a:xfrm>
            <a:off x="741804" y="2986658"/>
            <a:ext cx="3663950" cy="1516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23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105476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17974" y="2987706"/>
            <a:ext cx="3665166" cy="1461412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19190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25964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725964" y="2987706"/>
            <a:ext cx="3665166" cy="1461412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2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3346052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134733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34517" y="2874761"/>
            <a:ext cx="5765260" cy="60625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1961AB"/>
                </a:solidFill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34517" y="3481016"/>
            <a:ext cx="5765260" cy="4215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0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2690394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27627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714666" y="1140080"/>
            <a:ext cx="7402748" cy="667890"/>
          </a:xfrm>
          <a:prstGeom prst="rect">
            <a:avLst/>
          </a:prstGeom>
        </p:spPr>
        <p:txBody>
          <a:bodyPr/>
          <a:lstStyle>
            <a:lvl1pPr algn="l">
              <a:defRPr sz="3000" b="1" i="0" cap="none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12" name="Subtitel 2"/>
          <p:cNvSpPr>
            <a:spLocks noGrp="1"/>
          </p:cNvSpPr>
          <p:nvPr>
            <p:ph type="subTitle" idx="1"/>
          </p:nvPr>
        </p:nvSpPr>
        <p:spPr>
          <a:xfrm>
            <a:off x="714665" y="2005879"/>
            <a:ext cx="7402749" cy="24447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i="0" baseline="0">
                <a:solidFill>
                  <a:srgbClr val="B7B1A9"/>
                </a:solidFill>
                <a:latin typeface="Segoe UI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Klik om de titelstijl van het model te bewerken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267528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719136" y="1291082"/>
            <a:ext cx="7543260" cy="348880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  <a:p>
            <a:pPr lvl="3"/>
            <a:r>
              <a:rPr lang="nl-BE" dirty="0"/>
              <a:t>Vierde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340468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725819" y="1291446"/>
            <a:ext cx="3665166" cy="427422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5" y="1291446"/>
            <a:ext cx="3665166" cy="427422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166969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05480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05480" y="2028320"/>
            <a:ext cx="3668409" cy="34455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585735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585735" y="2028320"/>
            <a:ext cx="3668409" cy="34455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373572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6"/>
          </p:nvPr>
        </p:nvSpPr>
        <p:spPr>
          <a:xfrm>
            <a:off x="4631630" y="1303097"/>
            <a:ext cx="3665166" cy="15238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39620" y="1310393"/>
            <a:ext cx="3663950" cy="1516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633814" y="2979362"/>
            <a:ext cx="3665166" cy="15238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10" name="Tijdelijke aanduiding voor afbeelding 3"/>
          <p:cNvSpPr>
            <a:spLocks noGrp="1"/>
          </p:cNvSpPr>
          <p:nvPr>
            <p:ph type="pic" sz="quarter" idx="22"/>
          </p:nvPr>
        </p:nvSpPr>
        <p:spPr>
          <a:xfrm>
            <a:off x="741804" y="2986658"/>
            <a:ext cx="3663950" cy="1516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23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37933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17974" y="2987706"/>
            <a:ext cx="3665166" cy="1461412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19190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25964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725964" y="2987706"/>
            <a:ext cx="3665166" cy="1461412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2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279314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76151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34517" y="2874761"/>
            <a:ext cx="5765260" cy="60625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1961AB"/>
                </a:solidFill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34517" y="3481016"/>
            <a:ext cx="5765260" cy="4215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0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2690394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21187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fbeelding 2" descr="corporate achtergrond Eng 16-9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6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Afbeelding 2" descr="corporate 2 achtergrond 16-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Afbeelding 2" descr="corporate 3 achtergrond 16-9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42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  <p:sldLayoutId id="2147484043" r:id="rId13"/>
    <p:sldLayoutId id="2147484057" r:id="rId14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595C45-B5BA-42D1-967F-8816E831B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7079"/>
            <a:ext cx="9144000" cy="3224289"/>
          </a:xfrm>
          <a:prstGeom prst="rect">
            <a:avLst/>
          </a:prstGeom>
        </p:spPr>
      </p:pic>
      <p:sp>
        <p:nvSpPr>
          <p:cNvPr id="20482" name="Titel 1"/>
          <p:cNvSpPr>
            <a:spLocks noGrp="1"/>
          </p:cNvSpPr>
          <p:nvPr>
            <p:ph type="ctrTitle"/>
          </p:nvPr>
        </p:nvSpPr>
        <p:spPr bwMode="auto">
          <a:xfrm>
            <a:off x="1950471" y="2100133"/>
            <a:ext cx="4406488" cy="1173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nl-NL" dirty="0">
                <a:solidFill>
                  <a:srgbClr val="FF0000"/>
                </a:solidFill>
                <a:latin typeface="Segoe UI" pitchFamily="34" charset="0"/>
              </a:rPr>
              <a:t>B</a:t>
            </a:r>
            <a:r>
              <a:rPr lang="nl-NL" noProof="0" dirty="0" err="1">
                <a:solidFill>
                  <a:srgbClr val="FF0000"/>
                </a:solidFill>
                <a:latin typeface="Segoe UI" pitchFamily="34" charset="0"/>
              </a:rPr>
              <a:t>istroMath</a:t>
            </a:r>
            <a:r>
              <a:rPr lang="nl-NL" noProof="0" dirty="0">
                <a:solidFill>
                  <a:srgbClr val="FF0000"/>
                </a:solidFill>
                <a:latin typeface="Segoe UI" pitchFamily="34" charset="0"/>
              </a:rPr>
              <a:t> 4.0</a:t>
            </a:r>
          </a:p>
        </p:txBody>
      </p:sp>
      <p:sp>
        <p:nvSpPr>
          <p:cNvPr id="20483" name="Subtitel 2"/>
          <p:cNvSpPr>
            <a:spLocks noGrp="1"/>
          </p:cNvSpPr>
          <p:nvPr>
            <p:ph type="subTitle" idx="1"/>
          </p:nvPr>
        </p:nvSpPr>
        <p:spPr bwMode="auto">
          <a:xfrm>
            <a:off x="1630393" y="4088921"/>
            <a:ext cx="6598727" cy="5434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nl-NL" sz="1400" b="1" dirty="0">
                <a:latin typeface="Segoe UI" pitchFamily="34" charset="0"/>
                <a:cs typeface="Segoe UI" pitchFamily="34" charset="0"/>
              </a:rPr>
              <a:t>Theo van Soest</a:t>
            </a:r>
            <a:r>
              <a:rPr lang="nl-NL" sz="1400" b="1">
                <a:latin typeface="Segoe UI" pitchFamily="34" charset="0"/>
                <a:cs typeface="Segoe UI" pitchFamily="34" charset="0"/>
              </a:rPr>
              <a:t>, 22 </a:t>
            </a:r>
            <a:r>
              <a:rPr lang="nl-NL" sz="1400" b="1" dirty="0">
                <a:latin typeface="Segoe UI" pitchFamily="34" charset="0"/>
                <a:cs typeface="Segoe UI" pitchFamily="34" charset="0"/>
              </a:rPr>
              <a:t>oktober 2020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7D59C6-C9BE-463D-B794-8BC5F9398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54000" contrast="-6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3061" y="3670210"/>
            <a:ext cx="7519051" cy="1016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627292"/>
          </a:xfrm>
        </p:spPr>
        <p:txBody>
          <a:bodyPr/>
          <a:lstStyle/>
          <a:p>
            <a:r>
              <a:rPr lang="nl-NL" noProof="0" dirty="0"/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945" y="998982"/>
            <a:ext cx="8286841" cy="3385128"/>
          </a:xfrm>
        </p:spPr>
        <p:txBody>
          <a:bodyPr/>
          <a:lstStyle/>
          <a:p>
            <a:r>
              <a:rPr lang="nl-NL" sz="2000" dirty="0">
                <a:solidFill>
                  <a:schemeClr val="bg1">
                    <a:lumMod val="50000"/>
                  </a:schemeClr>
                </a:solidFill>
              </a:rPr>
              <a:t>Tot en met versie 3.30.x geschreven in Borland Delphi7.</a:t>
            </a:r>
          </a:p>
          <a:p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Delphi7 is verouderd, code daarom niet toekomstbestendig.</a:t>
            </a:r>
          </a:p>
          <a:p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Alternatief: Lazarus/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FreePascal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, open source Pascal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multi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-platform compiler en ontwikkelomgeving.</a:t>
            </a:r>
          </a:p>
          <a:p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Conversie analysemodule af in zomer 2019, bedieningsmodule moet opnieuw opgezet worden. </a:t>
            </a:r>
            <a:br>
              <a:rPr lang="nl-NL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nl-NL" dirty="0">
                <a:solidFill>
                  <a:schemeClr val="bg1">
                    <a:lumMod val="50000"/>
                  </a:schemeClr>
                </a:solidFill>
              </a:rPr>
            </a:br>
            <a:endParaRPr lang="nl-N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nl-NL" dirty="0">
                <a:solidFill>
                  <a:srgbClr val="FF0000"/>
                </a:solidFill>
              </a:rPr>
              <a:t>Dankzij Corona-crisis ineens veel tijd beschikbaar.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473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627292"/>
          </a:xfrm>
        </p:spPr>
        <p:txBody>
          <a:bodyPr/>
          <a:lstStyle/>
          <a:p>
            <a:r>
              <a:rPr lang="nl-NL" noProof="0" dirty="0"/>
              <a:t>Prepublicatie NCS-33, juli 2020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E771CD-6BFB-4B78-BABE-8EFD630EC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47" y="1114914"/>
            <a:ext cx="4380951" cy="26465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410C53-075C-45A7-9DE5-2F10ED374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66" y="1293164"/>
            <a:ext cx="4380952" cy="267058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B436A7B-1611-4DA4-82E0-E753342F25DE}"/>
              </a:ext>
            </a:extLst>
          </p:cNvPr>
          <p:cNvSpPr/>
          <p:nvPr/>
        </p:nvSpPr>
        <p:spPr>
          <a:xfrm>
            <a:off x="219646" y="3405416"/>
            <a:ext cx="960965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2678E3-2E07-4916-B114-6FD536AD7AA1}"/>
              </a:ext>
            </a:extLst>
          </p:cNvPr>
          <p:cNvSpPr/>
          <p:nvPr/>
        </p:nvSpPr>
        <p:spPr>
          <a:xfrm>
            <a:off x="4480574" y="1591234"/>
            <a:ext cx="960965" cy="2688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D630CF-62A7-40A5-AD8C-CD5B2F5DB3DC}"/>
              </a:ext>
            </a:extLst>
          </p:cNvPr>
          <p:cNvSpPr/>
          <p:nvPr/>
        </p:nvSpPr>
        <p:spPr>
          <a:xfrm>
            <a:off x="4482662" y="1843842"/>
            <a:ext cx="960965" cy="2688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6985A1-28BA-455D-A00D-FFC9E6F45211}"/>
              </a:ext>
            </a:extLst>
          </p:cNvPr>
          <p:cNvSpPr/>
          <p:nvPr/>
        </p:nvSpPr>
        <p:spPr>
          <a:xfrm>
            <a:off x="4442996" y="2969094"/>
            <a:ext cx="960965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2F71CD-FB16-4DC8-9D26-B335A55AED5B}"/>
              </a:ext>
            </a:extLst>
          </p:cNvPr>
          <p:cNvSpPr/>
          <p:nvPr/>
        </p:nvSpPr>
        <p:spPr>
          <a:xfrm>
            <a:off x="4457610" y="3516063"/>
            <a:ext cx="960965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FCA634-76EE-487C-A48A-CA448853E6C6}"/>
              </a:ext>
            </a:extLst>
          </p:cNvPr>
          <p:cNvSpPr txBox="1"/>
          <p:nvPr/>
        </p:nvSpPr>
        <p:spPr>
          <a:xfrm rot="19061782">
            <a:off x="534833" y="897558"/>
            <a:ext cx="530762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5000" b="1" dirty="0" err="1">
                <a:solidFill>
                  <a:schemeClr val="tx1">
                    <a:alpha val="16000"/>
                  </a:schemeClr>
                </a:solidFill>
              </a:rPr>
              <a:t>done</a:t>
            </a:r>
            <a:endParaRPr lang="nl-NL" sz="15000" b="1" dirty="0">
              <a:solidFill>
                <a:schemeClr val="tx1">
                  <a:alpha val="16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78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51C508-EE10-4D88-A888-05A90D64A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54" y="834857"/>
            <a:ext cx="6158867" cy="3936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148" y="365427"/>
            <a:ext cx="8329808" cy="627292"/>
          </a:xfrm>
        </p:spPr>
        <p:txBody>
          <a:bodyPr/>
          <a:lstStyle/>
          <a:p>
            <a:r>
              <a:rPr lang="nl-NL" noProof="0" dirty="0"/>
              <a:t>NCS-33</a:t>
            </a:r>
            <a:r>
              <a:rPr lang="nl-NL" dirty="0"/>
              <a:t>: inflectiepunt en dynamische penumbra</a:t>
            </a:r>
            <a:endParaRPr lang="nl-NL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2678E3-2E07-4916-B114-6FD536AD7AA1}"/>
              </a:ext>
            </a:extLst>
          </p:cNvPr>
          <p:cNvSpPr/>
          <p:nvPr/>
        </p:nvSpPr>
        <p:spPr>
          <a:xfrm>
            <a:off x="2445099" y="3914807"/>
            <a:ext cx="960965" cy="2688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2F71CD-FB16-4DC8-9D26-B335A55AED5B}"/>
              </a:ext>
            </a:extLst>
          </p:cNvPr>
          <p:cNvSpPr/>
          <p:nvPr/>
        </p:nvSpPr>
        <p:spPr>
          <a:xfrm>
            <a:off x="2459713" y="4133588"/>
            <a:ext cx="960965" cy="2718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C83C91-5A21-4AC5-871C-8D10589B6C0B}"/>
              </a:ext>
            </a:extLst>
          </p:cNvPr>
          <p:cNvSpPr/>
          <p:nvPr/>
        </p:nvSpPr>
        <p:spPr>
          <a:xfrm>
            <a:off x="4165337" y="3528165"/>
            <a:ext cx="960965" cy="2718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CA80F-FC09-4376-AB17-3B37A82633B9}"/>
              </a:ext>
            </a:extLst>
          </p:cNvPr>
          <p:cNvSpPr txBox="1"/>
          <p:nvPr/>
        </p:nvSpPr>
        <p:spPr>
          <a:xfrm>
            <a:off x="3613759" y="3922078"/>
            <a:ext cx="41905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FFF: veldgrens m.b.v. inflectiepunt (</a:t>
            </a:r>
            <a:r>
              <a:rPr lang="nl-NL" sz="1100" dirty="0" err="1"/>
              <a:t>D</a:t>
            </a:r>
            <a:r>
              <a:rPr lang="nl-NL" sz="1100" baseline="-25000" dirty="0" err="1"/>
              <a:t>rel,infl</a:t>
            </a:r>
            <a:r>
              <a:rPr lang="nl-NL" sz="1100" dirty="0"/>
              <a:t>=</a:t>
            </a:r>
            <a:r>
              <a:rPr lang="nl-NL" sz="1100" dirty="0">
                <a:solidFill>
                  <a:srgbClr val="0000FF"/>
                </a:solidFill>
              </a:rPr>
              <a:t>33</a:t>
            </a:r>
            <a:r>
              <a:rPr lang="nl-NL" sz="1100" dirty="0"/>
              <a:t>% in dit voorbeeld)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5033C-B9C8-4937-9312-00AD7AC96298}"/>
              </a:ext>
            </a:extLst>
          </p:cNvPr>
          <p:cNvSpPr txBox="1"/>
          <p:nvPr/>
        </p:nvSpPr>
        <p:spPr>
          <a:xfrm>
            <a:off x="3613759" y="4174975"/>
            <a:ext cx="29658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“80” = 80*33/50=</a:t>
            </a:r>
            <a:r>
              <a:rPr lang="nl-NL" sz="1100" dirty="0">
                <a:solidFill>
                  <a:srgbClr val="0000FF"/>
                </a:solidFill>
              </a:rPr>
              <a:t>52.8</a:t>
            </a:r>
            <a:r>
              <a:rPr lang="nl-NL" sz="1100" dirty="0"/>
              <a:t>; “20” = 20*33/50=</a:t>
            </a:r>
            <a:r>
              <a:rPr lang="nl-NL" sz="1100" dirty="0">
                <a:solidFill>
                  <a:srgbClr val="0000FF"/>
                </a:solidFill>
              </a:rPr>
              <a:t>13.2</a:t>
            </a:r>
            <a:r>
              <a:rPr lang="nl-NL" sz="1100" dirty="0"/>
              <a:t>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C4B332-DC5F-477C-9605-35484B9465AD}"/>
              </a:ext>
            </a:extLst>
          </p:cNvPr>
          <p:cNvSpPr/>
          <p:nvPr/>
        </p:nvSpPr>
        <p:spPr>
          <a:xfrm>
            <a:off x="660145" y="805848"/>
            <a:ext cx="960965" cy="27182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47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020EB4-C550-47DC-AE31-723208F03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44" y="854932"/>
            <a:ext cx="6493373" cy="41507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262" y="608445"/>
            <a:ext cx="2516471" cy="3008519"/>
          </a:xfrm>
          <a:prstGeom prst="rect">
            <a:avLst/>
          </a:prstGeom>
          <a:ln>
            <a:solidFill>
              <a:srgbClr val="FF6464"/>
            </a:solidFill>
          </a:ln>
        </p:spPr>
      </p:pic>
      <p:sp>
        <p:nvSpPr>
          <p:cNvPr id="9" name="Oval 8"/>
          <p:cNvSpPr/>
          <p:nvPr/>
        </p:nvSpPr>
        <p:spPr>
          <a:xfrm>
            <a:off x="1569639" y="1188712"/>
            <a:ext cx="645166" cy="2699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/>
          <p:cNvSpPr/>
          <p:nvPr/>
        </p:nvSpPr>
        <p:spPr>
          <a:xfrm>
            <a:off x="2564976" y="1365623"/>
            <a:ext cx="429192" cy="2256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3383549" y="1365623"/>
            <a:ext cx="429192" cy="2256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4245963" y="1363515"/>
            <a:ext cx="429192" cy="2256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6F789E-41B3-4D70-9F85-1CC9099C43BB}"/>
              </a:ext>
            </a:extLst>
          </p:cNvPr>
          <p:cNvSpPr/>
          <p:nvPr/>
        </p:nvSpPr>
        <p:spPr>
          <a:xfrm>
            <a:off x="5033221" y="1365623"/>
            <a:ext cx="429192" cy="2256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7A5902-746C-4A89-8D77-ABA5F863B933}"/>
              </a:ext>
            </a:extLst>
          </p:cNvPr>
          <p:cNvSpPr txBox="1"/>
          <p:nvPr/>
        </p:nvSpPr>
        <p:spPr>
          <a:xfrm>
            <a:off x="6875417" y="3735326"/>
            <a:ext cx="1823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i="1" dirty="0" err="1">
                <a:solidFill>
                  <a:srgbClr val="00B050"/>
                </a:solidFill>
              </a:rPr>
              <a:t>Measurement</a:t>
            </a:r>
            <a:r>
              <a:rPr lang="nl-NL" sz="1400" i="1" dirty="0">
                <a:solidFill>
                  <a:srgbClr val="00B050"/>
                </a:solidFill>
              </a:rPr>
              <a:t> menu </a:t>
            </a:r>
            <a:br>
              <a:rPr lang="nl-NL" sz="1400" i="1" dirty="0">
                <a:solidFill>
                  <a:srgbClr val="00B050"/>
                </a:solidFill>
              </a:rPr>
            </a:br>
            <a:r>
              <a:rPr lang="nl-NL" sz="1400" dirty="0">
                <a:solidFill>
                  <a:srgbClr val="00B050"/>
                </a:solidFill>
              </a:rPr>
              <a:t>veel kleiner</a:t>
            </a:r>
            <a:endParaRPr lang="nl-NL" sz="1400" i="1" dirty="0">
              <a:solidFill>
                <a:srgbClr val="00B05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6910B4-D942-4EB9-BFBA-EE88EB9EC14D}"/>
              </a:ext>
            </a:extLst>
          </p:cNvPr>
          <p:cNvSpPr/>
          <p:nvPr/>
        </p:nvSpPr>
        <p:spPr>
          <a:xfrm>
            <a:off x="1839391" y="1369386"/>
            <a:ext cx="429192" cy="2256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FFE5AF5-D445-4D48-8686-A3084F1F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48" y="365427"/>
            <a:ext cx="8329808" cy="627292"/>
          </a:xfrm>
        </p:spPr>
        <p:txBody>
          <a:bodyPr/>
          <a:lstStyle/>
          <a:p>
            <a:r>
              <a:rPr lang="nl-NL" noProof="0" dirty="0"/>
              <a:t>introductie veldtype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37F52E-3697-4213-AC01-DCE338FBBEFC}"/>
              </a:ext>
            </a:extLst>
          </p:cNvPr>
          <p:cNvSpPr/>
          <p:nvPr/>
        </p:nvSpPr>
        <p:spPr>
          <a:xfrm>
            <a:off x="5868288" y="1373974"/>
            <a:ext cx="429192" cy="2256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705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5" y="371690"/>
            <a:ext cx="8278215" cy="627292"/>
          </a:xfrm>
        </p:spPr>
        <p:txBody>
          <a:bodyPr/>
          <a:lstStyle/>
          <a:p>
            <a:r>
              <a:rPr lang="nl-NL" dirty="0"/>
              <a:t>Datapresentatie</a:t>
            </a:r>
            <a:r>
              <a:rPr lang="nl-NL" noProof="0" dirty="0"/>
              <a:t> configureerbaar (</a:t>
            </a:r>
            <a:r>
              <a:rPr lang="nl-NL" sz="2000" dirty="0"/>
              <a:t>≥</a:t>
            </a:r>
            <a:r>
              <a:rPr lang="nl-NL" dirty="0"/>
              <a:t> </a:t>
            </a:r>
            <a:r>
              <a:rPr lang="nl-NL" noProof="0" dirty="0"/>
              <a:t>v 3.20)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33" y="998982"/>
            <a:ext cx="5488132" cy="397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3209026" y="2958860"/>
            <a:ext cx="336431" cy="698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67192" y="2620306"/>
            <a:ext cx="3238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accent1">
                    <a:lumMod val="75000"/>
                  </a:schemeClr>
                </a:solidFill>
              </a:rPr>
              <a:t>Locatie van alle presentatieregels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09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5" y="371690"/>
            <a:ext cx="8071181" cy="627292"/>
          </a:xfrm>
        </p:spPr>
        <p:txBody>
          <a:bodyPr/>
          <a:lstStyle/>
          <a:p>
            <a:r>
              <a:rPr lang="nl-NL" noProof="0" dirty="0"/>
              <a:t>Koppeling met meetformulier via prikbord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5" y="998982"/>
            <a:ext cx="8286841" cy="3488805"/>
          </a:xfrm>
        </p:spPr>
        <p:txBody>
          <a:bodyPr/>
          <a:lstStyle/>
          <a:p>
            <a:r>
              <a:rPr lang="nl-NL" dirty="0"/>
              <a:t>Zet SpecialMode2 aan.</a:t>
            </a:r>
          </a:p>
          <a:p>
            <a:r>
              <a:rPr lang="nl-NL" dirty="0"/>
              <a:t>Configureer SpecialMode[2]-parameters.</a:t>
            </a:r>
          </a:p>
          <a:p>
            <a:r>
              <a:rPr lang="nl-NL" dirty="0"/>
              <a:t>Evaluatie-types gelijk aan presentatieregels.</a:t>
            </a:r>
          </a:p>
          <a:p>
            <a:r>
              <a:rPr lang="nl-NL" dirty="0"/>
              <a:t>BistroMath zal nu steeds een lange tekstregel op prikbord zetten.</a:t>
            </a:r>
          </a:p>
          <a:p>
            <a:r>
              <a:rPr lang="nl-NL" dirty="0"/>
              <a:t>Meetformulier bevat knoppen om zo’n regel van prikbord te pakken en te interpreteren.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8572014"/>
      </p:ext>
    </p:extLst>
  </p:cSld>
  <p:clrMapOvr>
    <a:masterClrMapping/>
  </p:clrMapOvr>
</p:sld>
</file>

<file path=ppt/theme/theme1.xml><?xml version="1.0" encoding="utf-8"?>
<a:theme xmlns:a="http://schemas.openxmlformats.org/drawingml/2006/main" name="UMCU PPT Corporate 16-9 ENG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8_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ustomProperties xmlns="http://www.documentaal.nl/CustomProperties"/>
</file>

<file path=customXml/itemProps1.xml><?xml version="1.0" encoding="utf-8"?>
<ds:datastoreItem xmlns:ds="http://schemas.openxmlformats.org/officeDocument/2006/customXml" ds:itemID="{20C294C6-EB1B-491D-9F49-8788FFD15A8E}">
  <ds:schemaRefs>
    <ds:schemaRef ds:uri="http://www.documentaal.nl/Custom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UMCU PPT Corporate 16-9 ENG</Template>
  <TotalTime>9734</TotalTime>
  <Words>204</Words>
  <Application>Microsoft Office PowerPoint</Application>
  <PresentationFormat>On-screen Show (16:9)</PresentationFormat>
  <Paragraphs>31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UI</vt:lpstr>
      <vt:lpstr>UMCU PPT Corporate 16-9 ENG</vt:lpstr>
      <vt:lpstr>4_Office-thema</vt:lpstr>
      <vt:lpstr>8_Office-thema</vt:lpstr>
      <vt:lpstr>BistroMath 4.0</vt:lpstr>
      <vt:lpstr>Status</vt:lpstr>
      <vt:lpstr>Prepublicatie NCS-33, juli 2020</vt:lpstr>
      <vt:lpstr>NCS-33: inflectiepunt en dynamische penumbra</vt:lpstr>
      <vt:lpstr>introductie veldtype</vt:lpstr>
      <vt:lpstr>Datapresentatie configureerbaar (≥ v 3.20)</vt:lpstr>
      <vt:lpstr>Koppeling met meetformulier via prikbord</vt:lpstr>
    </vt:vector>
  </TitlesOfParts>
  <Company>UMC Utrecht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Theo</dc:creator>
  <cp:lastModifiedBy>Theo</cp:lastModifiedBy>
  <cp:revision>331</cp:revision>
  <cp:lastPrinted>2017-02-02T13:14:55Z</cp:lastPrinted>
  <dcterms:created xsi:type="dcterms:W3CDTF">2013-12-10T14:39:48Z</dcterms:created>
  <dcterms:modified xsi:type="dcterms:W3CDTF">2020-10-22T07:43:22Z</dcterms:modified>
</cp:coreProperties>
</file>