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  <p:sldMasterId id="2147483666" r:id="rId3"/>
    <p:sldMasterId id="2147483674" r:id="rId4"/>
  </p:sldMasterIdLst>
  <p:notesMasterIdLst>
    <p:notesMasterId r:id="rId22"/>
  </p:notesMasterIdLst>
  <p:sldIdLst>
    <p:sldId id="257" r:id="rId5"/>
    <p:sldId id="261" r:id="rId6"/>
    <p:sldId id="270" r:id="rId7"/>
    <p:sldId id="264" r:id="rId8"/>
    <p:sldId id="272" r:id="rId9"/>
    <p:sldId id="273" r:id="rId10"/>
    <p:sldId id="274" r:id="rId11"/>
    <p:sldId id="275" r:id="rId12"/>
    <p:sldId id="271" r:id="rId13"/>
    <p:sldId id="267" r:id="rId14"/>
    <p:sldId id="263" r:id="rId15"/>
    <p:sldId id="279" r:id="rId16"/>
    <p:sldId id="281" r:id="rId17"/>
    <p:sldId id="265" r:id="rId18"/>
    <p:sldId id="285" r:id="rId19"/>
    <p:sldId id="283" r:id="rId20"/>
    <p:sldId id="282" r:id="rId21"/>
  </p:sldIdLst>
  <p:sldSz cx="9144000" cy="5143500" type="screen16x9"/>
  <p:notesSz cx="6810375" cy="9942513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CDB8A9-BF2D-4AC8-81D5-80A412EF7D2C}">
          <p14:sldIdLst>
            <p14:sldId id="257"/>
            <p14:sldId id="261"/>
            <p14:sldId id="270"/>
            <p14:sldId id="264"/>
            <p14:sldId id="272"/>
            <p14:sldId id="273"/>
            <p14:sldId id="274"/>
            <p14:sldId id="275"/>
            <p14:sldId id="271"/>
            <p14:sldId id="267"/>
            <p14:sldId id="263"/>
            <p14:sldId id="279"/>
            <p14:sldId id="281"/>
            <p14:sldId id="265"/>
            <p14:sldId id="285"/>
            <p14:sldId id="283"/>
            <p14:sldId id="282"/>
          </p14:sldIdLst>
        </p14:section>
        <p14:section name="Untitled Section" id="{C26EED81-0370-487A-9273-5A4DCAC57F8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64"/>
    <a:srgbClr val="0F84C9"/>
    <a:srgbClr val="1961AB"/>
    <a:srgbClr val="B7B145"/>
    <a:srgbClr val="79B829"/>
    <a:srgbClr val="D0103A"/>
    <a:srgbClr val="B7B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35" autoAdjust="0"/>
    <p:restoredTop sz="77563" autoAdjust="0"/>
  </p:normalViewPr>
  <p:slideViewPr>
    <p:cSldViewPr snapToGrid="0" snapToObjects="1">
      <p:cViewPr>
        <p:scale>
          <a:sx n="110" d="100"/>
          <a:sy n="110" d="100"/>
        </p:scale>
        <p:origin x="-72" y="-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103" d="100"/>
          <a:sy n="103" d="100"/>
        </p:scale>
        <p:origin x="-3432" y="-96"/>
      </p:cViewPr>
      <p:guideLst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8" y="0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E83C45B-31EC-4FF0-864D-CC4D113B226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5"/>
            <a:ext cx="5448300" cy="4474131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8" y="9443662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8D31513-8F9F-40FB-B605-D1EE1DCD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r>
              <a:rPr lang="en-US" baseline="0" dirty="0" smtClean="0"/>
              <a:t> op: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project </a:t>
            </a:r>
            <a:r>
              <a:rPr lang="en-US" baseline="0" dirty="0" err="1" smtClean="0"/>
              <a:t>waar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collega’s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</a:t>
            </a:r>
            <a:r>
              <a:rPr lang="en-US" baseline="0" dirty="0" smtClean="0"/>
              <a:t> of minder </a:t>
            </a:r>
            <a:r>
              <a:rPr lang="en-US" baseline="0" dirty="0" err="1" smtClean="0"/>
              <a:t>hun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rol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gehad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Eerst</a:t>
            </a:r>
            <a:r>
              <a:rPr lang="en-US" dirty="0" smtClean="0"/>
              <a:t> </a:t>
            </a:r>
            <a:r>
              <a:rPr lang="en-US" dirty="0" err="1" smtClean="0"/>
              <a:t>geef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kort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wat</a:t>
            </a:r>
            <a:r>
              <a:rPr lang="en-US" dirty="0" smtClean="0"/>
              <a:t> de status is van de </a:t>
            </a:r>
            <a:r>
              <a:rPr lang="en-US" dirty="0" err="1" smtClean="0"/>
              <a:t>klinsiche</a:t>
            </a:r>
            <a:r>
              <a:rPr lang="en-US" dirty="0" smtClean="0"/>
              <a:t> </a:t>
            </a:r>
            <a:r>
              <a:rPr lang="en-US" dirty="0" err="1" smtClean="0"/>
              <a:t>implementatie</a:t>
            </a:r>
            <a:r>
              <a:rPr lang="en-US" dirty="0" smtClean="0"/>
              <a:t>: </a:t>
            </a:r>
            <a:r>
              <a:rPr lang="en-US" dirty="0" err="1" smtClean="0"/>
              <a:t>hoever</a:t>
            </a:r>
            <a:r>
              <a:rPr lang="en-US" dirty="0" smtClean="0"/>
              <a:t> we </a:t>
            </a:r>
            <a:r>
              <a:rPr lang="en-US" dirty="0" err="1" smtClean="0"/>
              <a:t>zijn</a:t>
            </a:r>
            <a:r>
              <a:rPr lang="en-US" dirty="0" smtClean="0"/>
              <a:t> en </a:t>
            </a: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gebeuren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endParaRPr lang="en-US" dirty="0" smtClean="0"/>
          </a:p>
          <a:p>
            <a:r>
              <a:rPr lang="en-US" dirty="0" smtClean="0"/>
              <a:t>vv.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diepte</a:t>
            </a:r>
            <a:r>
              <a:rPr lang="en-US" baseline="0" dirty="0" smtClean="0"/>
              <a:t> in en </a:t>
            </a:r>
            <a:r>
              <a:rPr lang="en-US" baseline="0" dirty="0" err="1" smtClean="0"/>
              <a:t>benoem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</a:t>
            </a:r>
            <a:r>
              <a:rPr lang="en-US" baseline="0" dirty="0" smtClean="0"/>
              <a:t> op basis van </a:t>
            </a:r>
            <a:r>
              <a:rPr lang="en-US" baseline="0" dirty="0" err="1" smtClean="0"/>
              <a:t>welke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kriteria</a:t>
            </a:r>
            <a:r>
              <a:rPr lang="en-US" baseline="0" dirty="0" smtClean="0"/>
              <a:t> we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FFF </a:t>
            </a:r>
            <a:r>
              <a:rPr lang="en-US" baseline="0" dirty="0" err="1" smtClean="0"/>
              <a:t>bundel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beoordelen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regelen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QA-en </a:t>
            </a:r>
            <a:r>
              <a:rPr lang="en-US" baseline="0" dirty="0" err="1" smtClean="0"/>
              <a:t>hebben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nl-NL" sz="2000" dirty="0" smtClean="0"/>
              <a:t>Status - </a:t>
            </a:r>
            <a:r>
              <a:rPr lang="nl-NL" sz="2000" dirty="0" smtClean="0">
                <a:solidFill>
                  <a:srgbClr val="FF0000"/>
                </a:solidFill>
              </a:rPr>
              <a:t>AV</a:t>
            </a:r>
            <a:endParaRPr lang="nl-NL" sz="2000" dirty="0" smtClean="0"/>
          </a:p>
          <a:p>
            <a:pPr lvl="1"/>
            <a:r>
              <a:rPr lang="nl-NL" sz="1800" noProof="0" dirty="0" smtClean="0"/>
              <a:t>Afgerond</a:t>
            </a:r>
          </a:p>
          <a:p>
            <a:pPr lvl="1"/>
            <a:r>
              <a:rPr lang="nl-NL" sz="1800" dirty="0" smtClean="0"/>
              <a:t>Restpunten</a:t>
            </a:r>
          </a:p>
          <a:p>
            <a:r>
              <a:rPr lang="nl-NL" dirty="0" smtClean="0"/>
              <a:t>Bundelkarakteristieken - </a:t>
            </a:r>
            <a:r>
              <a:rPr lang="nl-NL" dirty="0" smtClean="0">
                <a:solidFill>
                  <a:srgbClr val="FF0000"/>
                </a:solidFill>
              </a:rPr>
              <a:t>AV</a:t>
            </a:r>
          </a:p>
          <a:p>
            <a:r>
              <a:rPr lang="nl-NL" dirty="0" smtClean="0"/>
              <a:t>Afregelen bundel: - </a:t>
            </a:r>
            <a:r>
              <a:rPr lang="nl-NL" dirty="0" smtClean="0">
                <a:solidFill>
                  <a:srgbClr val="FF0000"/>
                </a:solidFill>
              </a:rPr>
              <a:t>DW</a:t>
            </a:r>
          </a:p>
          <a:p>
            <a:r>
              <a:rPr lang="nl-NL" dirty="0" smtClean="0"/>
              <a:t>Beoordelen bundel - </a:t>
            </a:r>
            <a:r>
              <a:rPr lang="nl-NL" dirty="0" smtClean="0">
                <a:solidFill>
                  <a:srgbClr val="FF0000"/>
                </a:solidFill>
              </a:rPr>
              <a:t>AV</a:t>
            </a:r>
          </a:p>
          <a:p>
            <a:r>
              <a:rPr lang="nl-NL" dirty="0" smtClean="0"/>
              <a:t>QA in </a:t>
            </a:r>
            <a:r>
              <a:rPr lang="nl-NL" dirty="0" err="1" smtClean="0"/>
              <a:t>practise</a:t>
            </a:r>
            <a:r>
              <a:rPr lang="nl-NL" dirty="0" smtClean="0"/>
              <a:t> – </a:t>
            </a:r>
            <a:r>
              <a:rPr lang="nl-NL" dirty="0" smtClean="0">
                <a:solidFill>
                  <a:srgbClr val="FF0000"/>
                </a:solidFill>
              </a:rPr>
              <a:t>TS</a:t>
            </a:r>
          </a:p>
          <a:p>
            <a:endParaRPr lang="nl-NL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op: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noem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zaken</a:t>
            </a:r>
            <a:r>
              <a:rPr lang="en-US" dirty="0" smtClean="0"/>
              <a:t> die recent </a:t>
            </a:r>
            <a:r>
              <a:rPr lang="en-US" dirty="0" err="1" smtClean="0"/>
              <a:t>afgerond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Er</a:t>
            </a:r>
            <a:r>
              <a:rPr lang="en-US" dirty="0" smtClean="0"/>
              <a:t> is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gebeurd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Varian</a:t>
            </a:r>
            <a:r>
              <a:rPr lang="nl-NL" dirty="0" smtClean="0"/>
              <a:t>:</a:t>
            </a:r>
            <a:r>
              <a:rPr lang="nl-NL" baseline="0" dirty="0" smtClean="0"/>
              <a:t> bundelenergie niet aangepast, effectieve fotonenenergie lager dan X6</a:t>
            </a:r>
          </a:p>
          <a:p>
            <a:r>
              <a:rPr lang="nl-NL" baseline="0" dirty="0" err="1" smtClean="0"/>
              <a:t>Elekta</a:t>
            </a:r>
            <a:r>
              <a:rPr lang="nl-NL" baseline="0" dirty="0" smtClean="0"/>
              <a:t>: Bundelenergie verhoogd, effectieve fotonenenergie vergelijkbaar met X6.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18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Ook pdd20/10 vergelijken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0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 zit het met verlopen veldgrenzen?</a:t>
            </a:r>
          </a:p>
          <a:p>
            <a:r>
              <a:rPr lang="nl-NL" dirty="0" smtClean="0"/>
              <a:t>Hoe kom je aan die toppositienorm?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85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 zit het met verlopen veldgrenzen? – veldgrenzen bij X6, niet naar kijken bij FFF</a:t>
            </a:r>
          </a:p>
          <a:p>
            <a:endParaRPr lang="nl-NL" dirty="0" smtClean="0"/>
          </a:p>
          <a:p>
            <a:r>
              <a:rPr lang="nl-NL" dirty="0" smtClean="0"/>
              <a:t>Conceptueel:</a:t>
            </a:r>
          </a:p>
          <a:p>
            <a:r>
              <a:rPr lang="en-US" dirty="0" err="1" smtClean="0"/>
              <a:t>Midden</a:t>
            </a:r>
            <a:r>
              <a:rPr lang="en-US" dirty="0" smtClean="0"/>
              <a:t> </a:t>
            </a:r>
            <a:r>
              <a:rPr lang="en-US" dirty="0" err="1" smtClean="0"/>
              <a:t>bundel</a:t>
            </a:r>
            <a:r>
              <a:rPr lang="en-US" dirty="0" smtClean="0"/>
              <a:t> = top </a:t>
            </a:r>
            <a:r>
              <a:rPr lang="en-US" dirty="0" err="1" smtClean="0"/>
              <a:t>bundel</a:t>
            </a:r>
            <a:r>
              <a:rPr lang="en-US" dirty="0" smtClean="0"/>
              <a:t>: </a:t>
            </a:r>
            <a:r>
              <a:rPr lang="en-US" dirty="0" err="1" smtClean="0"/>
              <a:t>vervolg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coll</a:t>
            </a:r>
            <a:r>
              <a:rPr lang="en-US" baseline="0" dirty="0" smtClean="0"/>
              <a:t> 0. </a:t>
            </a:r>
            <a:r>
              <a:rPr lang="en-US" baseline="0" dirty="0" err="1" smtClean="0"/>
              <a:t>Tolerantie</a:t>
            </a:r>
            <a:r>
              <a:rPr lang="en-US" baseline="0" dirty="0" smtClean="0"/>
              <a:t> is 0.5 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85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QA </a:t>
            </a:r>
            <a:r>
              <a:rPr lang="en-US" dirty="0" err="1" smtClean="0"/>
              <a:t>o.b.v</a:t>
            </a:r>
            <a:r>
              <a:rPr lang="en-US" dirty="0" smtClean="0"/>
              <a:t>. </a:t>
            </a:r>
            <a:r>
              <a:rPr lang="en-US" dirty="0" err="1" smtClean="0"/>
              <a:t>relatieve</a:t>
            </a:r>
            <a:r>
              <a:rPr lang="en-US" dirty="0" smtClean="0"/>
              <a:t> </a:t>
            </a:r>
            <a:r>
              <a:rPr lang="en-US" dirty="0" err="1" smtClean="0"/>
              <a:t>vgl</a:t>
            </a:r>
            <a:r>
              <a:rPr lang="en-US" dirty="0" smtClean="0"/>
              <a:t>. </a:t>
            </a:r>
            <a:r>
              <a:rPr lang="en-US" dirty="0" err="1" smtClean="0"/>
              <a:t>Bundelkarakteristieken</a:t>
            </a:r>
            <a:r>
              <a:rPr lang="en-US" baseline="0" dirty="0" smtClean="0"/>
              <a:t> i</a:t>
            </a:r>
            <a:r>
              <a:rPr lang="en-US" dirty="0" smtClean="0"/>
              <a:t>n BM</a:t>
            </a:r>
          </a:p>
          <a:p>
            <a:r>
              <a:rPr lang="en-US" dirty="0" err="1" smtClean="0"/>
              <a:t>Interactieve</a:t>
            </a:r>
            <a:r>
              <a:rPr lang="en-US" dirty="0" smtClean="0"/>
              <a:t> </a:t>
            </a:r>
            <a:r>
              <a:rPr lang="en-US" dirty="0" err="1" smtClean="0"/>
              <a:t>presentatie</a:t>
            </a:r>
            <a:r>
              <a:rPr lang="en-US" dirty="0" smtClean="0"/>
              <a:t> BM door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1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QA </a:t>
            </a:r>
            <a:r>
              <a:rPr lang="en-US" dirty="0" err="1" smtClean="0"/>
              <a:t>o.b.v</a:t>
            </a:r>
            <a:r>
              <a:rPr lang="en-US" dirty="0" smtClean="0"/>
              <a:t>. </a:t>
            </a:r>
            <a:r>
              <a:rPr lang="en-US" dirty="0" err="1" smtClean="0"/>
              <a:t>relatieve</a:t>
            </a:r>
            <a:r>
              <a:rPr lang="en-US" dirty="0" smtClean="0"/>
              <a:t> </a:t>
            </a:r>
            <a:r>
              <a:rPr lang="en-US" dirty="0" err="1" smtClean="0"/>
              <a:t>vgl</a:t>
            </a:r>
            <a:r>
              <a:rPr lang="en-US" dirty="0" smtClean="0"/>
              <a:t>. </a:t>
            </a:r>
            <a:r>
              <a:rPr lang="en-US" dirty="0" err="1" smtClean="0"/>
              <a:t>Bundelkarakteristieken</a:t>
            </a:r>
            <a:r>
              <a:rPr lang="en-US" baseline="0" dirty="0" smtClean="0"/>
              <a:t> i</a:t>
            </a:r>
            <a:r>
              <a:rPr lang="en-US" dirty="0" smtClean="0"/>
              <a:t>n BM</a:t>
            </a:r>
          </a:p>
          <a:p>
            <a:r>
              <a:rPr lang="en-US" dirty="0" err="1" smtClean="0"/>
              <a:t>Interactieve</a:t>
            </a:r>
            <a:r>
              <a:rPr lang="en-US" dirty="0" smtClean="0"/>
              <a:t> </a:t>
            </a:r>
            <a:r>
              <a:rPr lang="en-US" dirty="0" err="1" smtClean="0"/>
              <a:t>presentatie</a:t>
            </a:r>
            <a:r>
              <a:rPr lang="en-US" dirty="0" smtClean="0"/>
              <a:t> BM door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8545" y="1637845"/>
            <a:ext cx="7402748" cy="782344"/>
          </a:xfrm>
          <a:prstGeom prst="rect">
            <a:avLst/>
          </a:prstGeom>
        </p:spPr>
        <p:txBody>
          <a:bodyPr/>
          <a:lstStyle>
            <a:lvl1pPr algn="l" defTabSz="88900">
              <a:defRPr sz="35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8544" y="2420189"/>
            <a:ext cx="740274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23900" y="468153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00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2"/>
            <a:ext cx="7543260" cy="348880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28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185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9487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76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052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34733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690394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27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714666" y="1140080"/>
            <a:ext cx="7402748" cy="667890"/>
          </a:xfrm>
          <a:prstGeom prst="rect">
            <a:avLst/>
          </a:prstGeom>
        </p:spPr>
        <p:txBody>
          <a:bodyPr/>
          <a:lstStyle>
            <a:lvl1pPr algn="l">
              <a:defRPr sz="3000" b="1" i="0" cap="none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12" name="Subtitel 2"/>
          <p:cNvSpPr>
            <a:spLocks noGrp="1"/>
          </p:cNvSpPr>
          <p:nvPr>
            <p:ph type="subTitle" idx="1"/>
          </p:nvPr>
        </p:nvSpPr>
        <p:spPr>
          <a:xfrm>
            <a:off x="714665" y="2005879"/>
            <a:ext cx="7402749" cy="24447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rgbClr val="B7B1A9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Klik om de 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528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2"/>
            <a:ext cx="7543260" cy="348880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468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69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572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3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14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6151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690394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2" descr="corporate achtergrond Eng 16-9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2" descr="corporate 2 achtergrond 16-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Afbeelding 2" descr="corporate 3 achtergrond 16-9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42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43" r:id="rId13"/>
    <p:sldLayoutId id="2147484057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ctrTitle"/>
          </p:nvPr>
        </p:nvSpPr>
        <p:spPr bwMode="auto">
          <a:xfrm>
            <a:off x="309562" y="1404938"/>
            <a:ext cx="8193087" cy="1173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noProof="0" dirty="0" smtClean="0">
                <a:latin typeface="Segoe UI" pitchFamily="34" charset="0"/>
              </a:rPr>
              <a:t>QA</a:t>
            </a:r>
            <a:br>
              <a:rPr lang="nl-NL" noProof="0" dirty="0" smtClean="0">
                <a:latin typeface="Segoe UI" pitchFamily="34" charset="0"/>
              </a:rPr>
            </a:br>
            <a:r>
              <a:rPr lang="nl-NL" noProof="0" dirty="0" err="1" smtClean="0">
                <a:latin typeface="Segoe UI" pitchFamily="34" charset="0"/>
              </a:rPr>
              <a:t>Flattening</a:t>
            </a:r>
            <a:r>
              <a:rPr lang="nl-NL" noProof="0" dirty="0" smtClean="0">
                <a:latin typeface="Segoe UI" pitchFamily="34" charset="0"/>
              </a:rPr>
              <a:t> Filter Free (FFF)</a:t>
            </a:r>
          </a:p>
        </p:txBody>
      </p:sp>
      <p:sp>
        <p:nvSpPr>
          <p:cNvPr id="20483" name="Subtitel 2"/>
          <p:cNvSpPr>
            <a:spLocks noGrp="1"/>
          </p:cNvSpPr>
          <p:nvPr>
            <p:ph type="subTitle" idx="1"/>
          </p:nvPr>
        </p:nvSpPr>
        <p:spPr bwMode="auto">
          <a:xfrm>
            <a:off x="341312" y="2933700"/>
            <a:ext cx="8402637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NL" b="1" dirty="0" err="1" smtClean="0">
                <a:latin typeface="Segoe UI" pitchFamily="34" charset="0"/>
                <a:cs typeface="Segoe UI" pitchFamily="34" charset="0"/>
              </a:rPr>
              <a:t>Emy</a:t>
            </a:r>
            <a:r>
              <a:rPr lang="nl-NL" b="1" dirty="0" smtClean="0">
                <a:latin typeface="Segoe UI" pitchFamily="34" charset="0"/>
                <a:cs typeface="Segoe UI" pitchFamily="34" charset="0"/>
              </a:rPr>
              <a:t> v. Aert, Gerard Havekes, </a:t>
            </a:r>
            <a:r>
              <a:rPr lang="nl-NL" b="1" dirty="0" err="1">
                <a:latin typeface="Segoe UI" pitchFamily="34" charset="0"/>
                <a:cs typeface="Segoe UI" pitchFamily="34" charset="0"/>
              </a:rPr>
              <a:t>Kübra</a:t>
            </a:r>
            <a:r>
              <a:rPr lang="nl-NL" b="1" dirty="0">
                <a:latin typeface="Segoe UI" pitchFamily="34" charset="0"/>
                <a:cs typeface="Segoe UI" pitchFamily="34" charset="0"/>
              </a:rPr>
              <a:t> </a:t>
            </a:r>
            <a:r>
              <a:rPr lang="nl-NL" b="1" dirty="0" smtClean="0">
                <a:latin typeface="Segoe UI" pitchFamily="34" charset="0"/>
                <a:cs typeface="Segoe UI" pitchFamily="34" charset="0"/>
              </a:rPr>
              <a:t>Ishakoglu, Bernhard Klok, Jan Kok, Theo </a:t>
            </a:r>
            <a:r>
              <a:rPr lang="nl-NL" b="1" dirty="0">
                <a:latin typeface="Segoe UI" pitchFamily="34" charset="0"/>
                <a:cs typeface="Segoe UI" pitchFamily="34" charset="0"/>
              </a:rPr>
              <a:t>van </a:t>
            </a:r>
            <a:r>
              <a:rPr lang="nl-NL" b="1" dirty="0" smtClean="0">
                <a:latin typeface="Segoe UI" pitchFamily="34" charset="0"/>
                <a:cs typeface="Segoe UI" pitchFamily="34" charset="0"/>
              </a:rPr>
              <a:t>Soest, Daan Wolters, </a:t>
            </a:r>
            <a:r>
              <a:rPr lang="nl-NL" b="1" dirty="0" err="1" smtClean="0">
                <a:latin typeface="Segoe UI" pitchFamily="34" charset="0"/>
                <a:cs typeface="Segoe UI" pitchFamily="34" charset="0"/>
              </a:rPr>
              <a:t>Enrica</a:t>
            </a:r>
            <a:r>
              <a:rPr lang="nl-NL" b="1" dirty="0" smtClean="0">
                <a:latin typeface="Segoe UI" pitchFamily="34" charset="0"/>
                <a:cs typeface="Segoe UI" pitchFamily="34" charset="0"/>
              </a:rPr>
              <a:t> Seravalli</a:t>
            </a:r>
            <a:r>
              <a:rPr lang="nl-NL" b="1" dirty="0">
                <a:latin typeface="Segoe UI" pitchFamily="34" charset="0"/>
                <a:cs typeface="Segoe UI" pitchFamily="34" charset="0"/>
              </a:rPr>
              <a:t>, Arjan </a:t>
            </a:r>
            <a:r>
              <a:rPr lang="nl-NL" b="1" dirty="0" smtClean="0">
                <a:latin typeface="Segoe UI" pitchFamily="34" charset="0"/>
                <a:cs typeface="Segoe UI" pitchFamily="34" charset="0"/>
              </a:rPr>
              <a:t>Verduin, </a:t>
            </a:r>
            <a:r>
              <a:rPr lang="nl-NL" b="1" dirty="0" err="1">
                <a:latin typeface="Segoe UI" pitchFamily="34" charset="0"/>
                <a:cs typeface="Segoe UI" pitchFamily="34" charset="0"/>
              </a:rPr>
              <a:t>Wilfred</a:t>
            </a:r>
            <a:r>
              <a:rPr lang="nl-NL" b="1" dirty="0">
                <a:latin typeface="Segoe UI" pitchFamily="34" charset="0"/>
                <a:cs typeface="Segoe UI" pitchFamily="34" charset="0"/>
              </a:rPr>
              <a:t> </a:t>
            </a:r>
            <a:r>
              <a:rPr lang="nl-NL" b="1" dirty="0" smtClean="0">
                <a:latin typeface="Segoe UI" pitchFamily="34" charset="0"/>
                <a:cs typeface="Segoe UI" pitchFamily="34" charset="0"/>
              </a:rPr>
              <a:t>de Vries</a:t>
            </a:r>
            <a:endParaRPr lang="nl-NL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Bundelposities (FFF / FF)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290638"/>
            <a:ext cx="5694779" cy="3783295"/>
          </a:xfrm>
        </p:spPr>
      </p:pic>
    </p:spTree>
    <p:extLst>
      <p:ext uri="{BB962C8B-B14F-4D97-AF65-F5344CB8AC3E}">
        <p14:creationId xmlns:p14="http://schemas.microsoft.com/office/powerpoint/2010/main" val="14680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Aandachtspunten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afregelen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FFF (1)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929018" y="1119996"/>
            <a:ext cx="7529182" cy="34606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Segoe UI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 smtClean="0"/>
              <a:t>Bij FF werkt filter als versterkingsfactor voor stabiliteit</a:t>
            </a:r>
          </a:p>
          <a:p>
            <a:pPr lvl="1" indent="-342900"/>
            <a:r>
              <a:rPr lang="nl-NL" sz="1800" dirty="0" smtClean="0"/>
              <a:t>Positiefout van bundel komt als asymmetrie naar voren.</a:t>
            </a:r>
            <a:endParaRPr lang="en-US" sz="1800" dirty="0" smtClean="0"/>
          </a:p>
          <a:p>
            <a:pPr lvl="1" indent="-342900"/>
            <a:r>
              <a:rPr lang="nl-NL" sz="1800" dirty="0" smtClean="0"/>
              <a:t>Bundelenergie goed stabiel te houden met </a:t>
            </a:r>
            <a:r>
              <a:rPr lang="nl-NL" sz="1800" dirty="0" err="1" smtClean="0"/>
              <a:t>hump</a:t>
            </a:r>
            <a:r>
              <a:rPr lang="nl-NL" sz="1800" dirty="0"/>
              <a:t>-</a:t>
            </a:r>
            <a:r>
              <a:rPr lang="nl-NL" sz="1800" dirty="0" smtClean="0"/>
              <a:t>meting.</a:t>
            </a:r>
          </a:p>
          <a:p>
            <a:r>
              <a:rPr lang="nl-NL" sz="2000" dirty="0" smtClean="0"/>
              <a:t>Bij FFF blijft symmetriefout minimaal maar toppositie verandert aanzienlijk.</a:t>
            </a:r>
          </a:p>
          <a:p>
            <a:pPr lvl="1"/>
            <a:r>
              <a:rPr lang="nl-NL" sz="1800" dirty="0" smtClean="0"/>
              <a:t>Is de </a:t>
            </a:r>
            <a:r>
              <a:rPr lang="nl-NL" sz="1800" dirty="0" err="1"/>
              <a:t>l</a:t>
            </a:r>
            <a:r>
              <a:rPr lang="nl-NL" sz="1800" dirty="0" err="1" smtClean="0"/>
              <a:t>inac</a:t>
            </a:r>
            <a:r>
              <a:rPr lang="nl-NL" sz="1800" dirty="0" smtClean="0"/>
              <a:t> in staat fout in toppositie tijdig te herkennen?</a:t>
            </a:r>
          </a:p>
          <a:p>
            <a:pPr lvl="1"/>
            <a:r>
              <a:rPr lang="nl-NL" sz="1800" dirty="0" smtClean="0"/>
              <a:t>2</a:t>
            </a:r>
            <a:r>
              <a:rPr lang="nl-NL" sz="1800" dirty="0" smtClean="0">
                <a:solidFill>
                  <a:srgbClr val="FF0000"/>
                </a:solidFill>
              </a:rPr>
              <a:t>T</a:t>
            </a:r>
            <a:r>
              <a:rPr lang="nl-NL" sz="1800" dirty="0" smtClean="0"/>
              <a:t> Loop </a:t>
            </a:r>
            <a:r>
              <a:rPr lang="nl-NL" sz="1800" dirty="0" err="1" smtClean="0"/>
              <a:t>gain</a:t>
            </a:r>
            <a:r>
              <a:rPr lang="nl-NL" sz="1800" dirty="0" smtClean="0"/>
              <a:t> naar 20 (i.p.v. 2 volgens </a:t>
            </a:r>
            <a:r>
              <a:rPr lang="nl-NL" sz="1800" dirty="0" err="1" smtClean="0"/>
              <a:t>Elekta</a:t>
            </a:r>
            <a:r>
              <a:rPr lang="nl-NL" sz="1800" dirty="0" smtClean="0"/>
              <a:t>)</a:t>
            </a:r>
          </a:p>
          <a:p>
            <a:pPr lvl="1"/>
            <a:r>
              <a:rPr lang="nl-NL" sz="1800" dirty="0"/>
              <a:t>Methode voor bepalen juiste focuspositie nodig.</a:t>
            </a:r>
          </a:p>
          <a:p>
            <a:pPr lvl="1"/>
            <a:r>
              <a:rPr lang="nl-NL" sz="1800" dirty="0"/>
              <a:t>X6 </a:t>
            </a:r>
            <a:r>
              <a:rPr lang="nl-NL" sz="1800" dirty="0" smtClean="0"/>
              <a:t>leidend</a:t>
            </a:r>
          </a:p>
          <a:p>
            <a:pPr lvl="1"/>
            <a:r>
              <a:rPr lang="nl-NL" sz="1800" dirty="0" smtClean="0"/>
              <a:t>Streven is toppositie-afwijking &lt; 1 </a:t>
            </a:r>
            <a:r>
              <a:rPr lang="nl-NL" sz="1800" dirty="0"/>
              <a:t>mm.</a:t>
            </a:r>
          </a:p>
          <a:p>
            <a:pPr marL="457200" lvl="1" indent="0">
              <a:buNone/>
            </a:pPr>
            <a:endParaRPr lang="nl-NL" sz="1800" dirty="0"/>
          </a:p>
          <a:p>
            <a:pPr lvl="1"/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3262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Aandachtspunten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afregelen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FFF (2)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929018" y="938850"/>
            <a:ext cx="7529182" cy="352963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Segoe UI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nl-NL" sz="2000" dirty="0" smtClean="0"/>
              <a:t>Bepaal rotatiepunt voor X6 (FF)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/>
              <a:t>Stel </a:t>
            </a:r>
            <a:r>
              <a:rPr lang="nl-NL" sz="2000" i="1" dirty="0" err="1" smtClean="0"/>
              <a:t>origin</a:t>
            </a:r>
            <a:r>
              <a:rPr lang="nl-NL" sz="2000" dirty="0" smtClean="0"/>
              <a:t> (waterbak) in op dit draaipunt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/>
              <a:t>Gebruik bij verdere analyses dit referentiepunt als </a:t>
            </a:r>
            <a:r>
              <a:rPr lang="nl-NL" sz="2000" i="1" dirty="0" smtClean="0"/>
              <a:t>veldcentrum</a:t>
            </a:r>
            <a:r>
              <a:rPr lang="nl-NL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/>
              <a:t>Er is nu een verschil tussen het </a:t>
            </a:r>
            <a:r>
              <a:rPr lang="nl-NL" sz="2000" i="1" dirty="0" smtClean="0"/>
              <a:t>veldcentrum</a:t>
            </a:r>
            <a:r>
              <a:rPr lang="nl-NL" sz="2000" dirty="0" smtClean="0"/>
              <a:t> en het </a:t>
            </a:r>
            <a:r>
              <a:rPr lang="nl-NL" sz="2000" i="1" dirty="0" smtClean="0"/>
              <a:t>midden van de bundel</a:t>
            </a:r>
            <a:r>
              <a:rPr lang="nl-NL" sz="2000" dirty="0" smtClean="0"/>
              <a:t>.</a:t>
            </a:r>
          </a:p>
          <a:p>
            <a:pPr marL="857250" lvl="1" indent="-457200"/>
            <a:r>
              <a:rPr lang="nl-NL" sz="1800" dirty="0" smtClean="0"/>
              <a:t>Voor X6 en X10 volgt </a:t>
            </a:r>
            <a:r>
              <a:rPr lang="nl-NL" sz="1800" dirty="0"/>
              <a:t>het </a:t>
            </a:r>
            <a:r>
              <a:rPr lang="nl-NL" sz="1800" i="1" dirty="0"/>
              <a:t>midden van de bundel</a:t>
            </a:r>
            <a:r>
              <a:rPr lang="nl-NL" sz="1800" dirty="0"/>
              <a:t> </a:t>
            </a:r>
            <a:r>
              <a:rPr lang="nl-NL" sz="1800" dirty="0" smtClean="0"/>
              <a:t>uit de flankposities; focuspositie, BF/BC en blokken beïnvloeden dit.</a:t>
            </a:r>
          </a:p>
          <a:p>
            <a:pPr marL="857250" lvl="1" indent="-457200"/>
            <a:r>
              <a:rPr lang="nl-NL" sz="1800" dirty="0" smtClean="0"/>
              <a:t>Voor FFF is </a:t>
            </a:r>
            <a:r>
              <a:rPr lang="nl-NL" sz="1800" dirty="0"/>
              <a:t>het </a:t>
            </a:r>
            <a:r>
              <a:rPr lang="nl-NL" sz="1800" i="1" dirty="0"/>
              <a:t>midden van de bundel</a:t>
            </a:r>
            <a:r>
              <a:rPr lang="nl-NL" sz="1800" dirty="0"/>
              <a:t> </a:t>
            </a:r>
            <a:r>
              <a:rPr lang="nl-NL" sz="1800" dirty="0" smtClean="0"/>
              <a:t>ook de </a:t>
            </a:r>
            <a:r>
              <a:rPr lang="nl-NL" sz="1800" i="1" dirty="0"/>
              <a:t>top</a:t>
            </a:r>
            <a:r>
              <a:rPr lang="nl-NL" sz="1800" dirty="0"/>
              <a:t> van </a:t>
            </a:r>
            <a:r>
              <a:rPr lang="nl-NL" sz="1800" dirty="0" smtClean="0"/>
              <a:t>de bundel; alleen focuspositie en BF/BC beïnvloeden dit.</a:t>
            </a:r>
          </a:p>
        </p:txBody>
      </p:sp>
    </p:spTree>
    <p:extLst>
      <p:ext uri="{BB962C8B-B14F-4D97-AF65-F5344CB8AC3E}">
        <p14:creationId xmlns:p14="http://schemas.microsoft.com/office/powerpoint/2010/main" val="9565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0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Hoe </a:t>
            </a:r>
            <a:r>
              <a:rPr lang="en-US" dirty="0" err="1" smtClean="0"/>
              <a:t>bepaal</a:t>
            </a:r>
            <a:r>
              <a:rPr lang="en-US" dirty="0" smtClean="0"/>
              <a:t> je de top?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2" t="10313" r="11880" b="33308"/>
          <a:stretch/>
        </p:blipFill>
        <p:spPr bwMode="auto">
          <a:xfrm>
            <a:off x="342058" y="1182457"/>
            <a:ext cx="5025506" cy="295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3114138" y="1238953"/>
            <a:ext cx="1923688" cy="103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7826" y="1069676"/>
            <a:ext cx="3778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Modelleren veldmaximum (“top”-model)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 flipV="1">
            <a:off x="3830130" y="1846059"/>
            <a:ext cx="1207696" cy="52237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37826" y="2076050"/>
            <a:ext cx="401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Modelleren van (kruispunt van) hellingen in veldregio (“</a:t>
            </a:r>
            <a:r>
              <a:rPr lang="nl-NL" sz="1600" dirty="0" err="1" smtClean="0"/>
              <a:t>slopes</a:t>
            </a:r>
            <a:r>
              <a:rPr lang="nl-NL" sz="1600" dirty="0" smtClean="0"/>
              <a:t>”-model)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49169" y="4341922"/>
            <a:ext cx="7173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Nb: onderlinge afwijkingen zijn klein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86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909638"/>
            <a:ext cx="28860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2" y="1135329"/>
            <a:ext cx="4699687" cy="217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1101" y="371690"/>
            <a:ext cx="8032937" cy="817022"/>
          </a:xfrm>
        </p:spPr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&amp; </a:t>
            </a:r>
            <a:r>
              <a:rPr lang="en-US" dirty="0" err="1" smtClean="0"/>
              <a:t>beoordeling</a:t>
            </a:r>
            <a:r>
              <a:rPr lang="en-US" dirty="0" smtClean="0"/>
              <a:t> </a:t>
            </a:r>
            <a:r>
              <a:rPr lang="en-US" dirty="0" err="1" smtClean="0"/>
              <a:t>m.b.v</a:t>
            </a:r>
            <a:r>
              <a:rPr lang="en-US" dirty="0" smtClean="0"/>
              <a:t>. </a:t>
            </a:r>
            <a:r>
              <a:rPr lang="en-US" dirty="0" err="1" smtClean="0"/>
              <a:t>BistroMath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>
          <a:xfrm>
            <a:off x="198406" y="1095554"/>
            <a:ext cx="6071286" cy="251891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Preset </a:t>
            </a:r>
            <a:r>
              <a:rPr lang="en-US" sz="2000" dirty="0" smtClean="0"/>
              <a:t>FFF</a:t>
            </a:r>
          </a:p>
          <a:p>
            <a:r>
              <a:rPr lang="en-US" sz="1800" dirty="0" smtClean="0"/>
              <a:t>Detect FFF</a:t>
            </a:r>
          </a:p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Center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of field: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origin</a:t>
            </a:r>
          </a:p>
          <a:p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Normalisation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origin</a:t>
            </a:r>
          </a:p>
          <a:p>
            <a:r>
              <a:rPr lang="nl-NL" sz="1800" dirty="0" smtClean="0">
                <a:solidFill>
                  <a:schemeClr val="bg1">
                    <a:lumMod val="65000"/>
                  </a:schemeClr>
                </a:solidFill>
              </a:rPr>
              <a:t>FFF center: origin</a:t>
            </a:r>
          </a:p>
          <a:p>
            <a:r>
              <a:rPr lang="nl-NL" sz="1800" dirty="0" smtClean="0">
                <a:solidFill>
                  <a:schemeClr val="bg1">
                    <a:lumMod val="65000"/>
                  </a:schemeClr>
                </a:solidFill>
              </a:rPr>
              <a:t>FFF peak: Top Model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Edge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detection: Sigmoid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6" y="3444095"/>
            <a:ext cx="22288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951562" y="1268083"/>
            <a:ext cx="0" cy="3191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46120" y="2130723"/>
            <a:ext cx="47445" cy="627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34626" y="2231367"/>
            <a:ext cx="47445" cy="627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881223" y="1427671"/>
            <a:ext cx="2009954" cy="2186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81223" y="2231238"/>
            <a:ext cx="1653402" cy="173129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881223" y="1345721"/>
            <a:ext cx="3881886" cy="2950234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81224" y="1664898"/>
            <a:ext cx="4968814" cy="2924355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1759789" y="1664898"/>
            <a:ext cx="1544129" cy="2053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05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9136" y="371690"/>
            <a:ext cx="8424864" cy="817022"/>
          </a:xfrm>
        </p:spPr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&amp; </a:t>
            </a:r>
            <a:r>
              <a:rPr lang="en-US" dirty="0" err="1" smtClean="0"/>
              <a:t>beoordeling</a:t>
            </a:r>
            <a:r>
              <a:rPr lang="en-US" dirty="0" smtClean="0"/>
              <a:t> </a:t>
            </a:r>
            <a:r>
              <a:rPr lang="en-US" dirty="0" err="1" smtClean="0"/>
              <a:t>m.b.v</a:t>
            </a:r>
            <a:r>
              <a:rPr lang="en-US" dirty="0" smtClean="0"/>
              <a:t>. </a:t>
            </a:r>
            <a:r>
              <a:rPr lang="en-US" dirty="0" err="1" smtClean="0"/>
              <a:t>BistroMath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>
          <a:xfrm>
            <a:off x="198406" y="1095555"/>
            <a:ext cx="6071286" cy="315890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Preset </a:t>
            </a:r>
            <a:r>
              <a:rPr lang="en-US" sz="2000" dirty="0" smtClean="0"/>
              <a:t>FFF</a:t>
            </a:r>
          </a:p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Detect FFF</a:t>
            </a:r>
          </a:p>
          <a:p>
            <a:r>
              <a:rPr lang="en-US" sz="1800" dirty="0" smtClean="0"/>
              <a:t>Center </a:t>
            </a:r>
            <a:r>
              <a:rPr lang="en-US" sz="1800" dirty="0" smtClean="0"/>
              <a:t>of field: </a:t>
            </a:r>
            <a:r>
              <a:rPr lang="en-US" sz="1800" dirty="0" smtClean="0"/>
              <a:t>origin</a:t>
            </a:r>
          </a:p>
          <a:p>
            <a:r>
              <a:rPr lang="en-US" sz="1800" dirty="0" err="1" smtClean="0"/>
              <a:t>Normalisation</a:t>
            </a:r>
            <a:r>
              <a:rPr lang="en-US" sz="1800" dirty="0" smtClean="0"/>
              <a:t>: </a:t>
            </a:r>
            <a:r>
              <a:rPr lang="en-US" sz="1800" dirty="0" smtClean="0"/>
              <a:t>origin</a:t>
            </a:r>
          </a:p>
          <a:p>
            <a:r>
              <a:rPr lang="nl-NL" sz="1800" dirty="0" smtClean="0"/>
              <a:t>FFF center: origin</a:t>
            </a:r>
          </a:p>
          <a:p>
            <a:r>
              <a:rPr lang="nl-NL" sz="1800" dirty="0" smtClean="0"/>
              <a:t>FFF peak: Top Model</a:t>
            </a:r>
            <a:endParaRPr lang="en-US" sz="1800" dirty="0" smtClean="0"/>
          </a:p>
          <a:p>
            <a:r>
              <a:rPr lang="en-US" sz="1800" dirty="0" smtClean="0"/>
              <a:t>Edge </a:t>
            </a:r>
            <a:r>
              <a:rPr lang="en-US" sz="1800" dirty="0" smtClean="0"/>
              <a:t>detection: Sigmoid </a:t>
            </a:r>
            <a:r>
              <a:rPr lang="en-US" sz="1800" dirty="0" smtClean="0"/>
              <a:t>model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717" y="881063"/>
            <a:ext cx="49339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192" y="3706842"/>
            <a:ext cx="22764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872596" y="1984075"/>
            <a:ext cx="1121434" cy="526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21484" y="2343499"/>
            <a:ext cx="1072546" cy="416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72596" y="2656936"/>
            <a:ext cx="1084062" cy="1222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8616" y="2981861"/>
            <a:ext cx="1035174" cy="1118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79" y="3578254"/>
            <a:ext cx="21526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905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>
          <a:xfrm>
            <a:off x="94891" y="741878"/>
            <a:ext cx="8645611" cy="4461491"/>
          </a:xfrm>
        </p:spPr>
        <p:txBody>
          <a:bodyPr/>
          <a:lstStyle/>
          <a:p>
            <a:r>
              <a:rPr lang="en-US" sz="1400" dirty="0" err="1" smtClean="0"/>
              <a:t>Fw</a:t>
            </a:r>
            <a:r>
              <a:rPr lang="en-US" sz="1400" dirty="0" smtClean="0"/>
              <a:t>	100 ME, 5 ME, nom. D/R = 1500 ± 75</a:t>
            </a:r>
          </a:p>
          <a:p>
            <a:endParaRPr lang="en-US" sz="1400" dirty="0" smtClean="0"/>
          </a:p>
          <a:p>
            <a:r>
              <a:rPr lang="en-US" sz="1400" dirty="0" smtClean="0"/>
              <a:t>F6w 	</a:t>
            </a:r>
            <a:r>
              <a:rPr lang="en-US" sz="1400" dirty="0" err="1" smtClean="0"/>
              <a:t>Starcheck</a:t>
            </a:r>
            <a:r>
              <a:rPr lang="en-US" sz="1400" dirty="0" smtClean="0"/>
              <a:t>: SSD 100, 30x30, </a:t>
            </a:r>
            <a:r>
              <a:rPr lang="en-US" sz="1400" dirty="0" err="1" smtClean="0"/>
              <a:t>analyse</a:t>
            </a:r>
            <a:r>
              <a:rPr lang="en-US" sz="1400" dirty="0" smtClean="0"/>
              <a:t> in BM </a:t>
            </a:r>
            <a:r>
              <a:rPr lang="en-US" sz="1400" dirty="0" err="1" smtClean="0"/>
              <a:t>o.b.v</a:t>
            </a:r>
            <a:r>
              <a:rPr lang="en-US" sz="1400" dirty="0" smtClean="0"/>
              <a:t>. </a:t>
            </a:r>
            <a:r>
              <a:rPr lang="en-US" sz="1400" dirty="0" err="1" smtClean="0"/>
              <a:t>centrumpositie</a:t>
            </a:r>
            <a:r>
              <a:rPr lang="en-US" sz="1400" dirty="0" smtClean="0"/>
              <a:t> </a:t>
            </a:r>
            <a:r>
              <a:rPr lang="en-US" sz="1400" dirty="0" err="1" smtClean="0"/>
              <a:t>bundel</a:t>
            </a:r>
            <a:r>
              <a:rPr lang="en-US" sz="1400" dirty="0" smtClean="0"/>
              <a:t> X6 </a:t>
            </a:r>
            <a:r>
              <a:rPr lang="en-US" sz="1400" dirty="0" err="1" smtClean="0"/>
              <a:t>bij</a:t>
            </a:r>
            <a:r>
              <a:rPr lang="en-US" sz="1400" dirty="0" smtClean="0"/>
              <a:t> coll. 0/180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Tevens</a:t>
            </a:r>
            <a:r>
              <a:rPr lang="en-US" sz="1400" dirty="0" smtClean="0"/>
              <a:t> check van </a:t>
            </a:r>
            <a:r>
              <a:rPr lang="en-US" sz="1400" dirty="0" err="1" smtClean="0"/>
              <a:t>centrumpositie</a:t>
            </a:r>
            <a:r>
              <a:rPr lang="en-US" sz="1400" dirty="0" smtClean="0"/>
              <a:t> 5 ME (</a:t>
            </a:r>
            <a:r>
              <a:rPr lang="en-US" sz="1400" dirty="0" err="1" smtClean="0"/>
              <a:t>i.p.v</a:t>
            </a:r>
            <a:r>
              <a:rPr lang="en-US" sz="1400" dirty="0" smtClean="0"/>
              <a:t>. </a:t>
            </a:r>
            <a:r>
              <a:rPr lang="en-US" sz="1400" dirty="0" err="1" smtClean="0"/>
              <a:t>symmetrie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Relatieve</a:t>
            </a:r>
            <a:r>
              <a:rPr lang="en-US" sz="1400" dirty="0" smtClean="0"/>
              <a:t> </a:t>
            </a:r>
            <a:r>
              <a:rPr lang="en-US" sz="1400" dirty="0" err="1" smtClean="0"/>
              <a:t>Flattness</a:t>
            </a:r>
            <a:r>
              <a:rPr lang="en-US" sz="1400" dirty="0" smtClean="0"/>
              <a:t> &amp; </a:t>
            </a:r>
            <a:r>
              <a:rPr lang="en-US" sz="1400" dirty="0" err="1" smtClean="0"/>
              <a:t>symm</a:t>
            </a:r>
            <a:r>
              <a:rPr lang="en-US" sz="1400" dirty="0" smtClean="0"/>
              <a:t>. Tov Ref. met </a:t>
            </a:r>
            <a:r>
              <a:rPr lang="en-US" sz="1400" dirty="0" err="1" smtClean="0"/>
              <a:t>tol</a:t>
            </a:r>
            <a:r>
              <a:rPr lang="en-US" sz="1400" dirty="0" smtClean="0"/>
              <a:t>. 1 % (</a:t>
            </a:r>
            <a:r>
              <a:rPr lang="en-US" sz="1400" dirty="0" err="1" smtClean="0"/>
              <a:t>blauwe</a:t>
            </a:r>
            <a:r>
              <a:rPr lang="en-US" sz="1400" dirty="0" smtClean="0"/>
              <a:t> </a:t>
            </a:r>
            <a:r>
              <a:rPr lang="en-US" sz="1400" dirty="0" err="1" smtClean="0"/>
              <a:t>lijn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F3m	</a:t>
            </a:r>
            <a:r>
              <a:rPr lang="en-US" sz="1400" dirty="0" err="1" smtClean="0"/>
              <a:t>Waterbak</a:t>
            </a:r>
            <a:r>
              <a:rPr lang="en-US" sz="1400" dirty="0" smtClean="0"/>
              <a:t>: SSD 100, 30x30, </a:t>
            </a:r>
            <a:r>
              <a:rPr lang="en-US" sz="1400" dirty="0" err="1"/>
              <a:t>analyse</a:t>
            </a:r>
            <a:r>
              <a:rPr lang="en-US" sz="1400" dirty="0"/>
              <a:t> in BM </a:t>
            </a:r>
            <a:r>
              <a:rPr lang="en-US" sz="1400" dirty="0" err="1"/>
              <a:t>o.b.v</a:t>
            </a:r>
            <a:r>
              <a:rPr lang="en-US" sz="1400" dirty="0"/>
              <a:t>. </a:t>
            </a:r>
            <a:r>
              <a:rPr lang="en-US" sz="1400" dirty="0" err="1"/>
              <a:t>centrumpositie</a:t>
            </a:r>
            <a:r>
              <a:rPr lang="en-US" sz="1400" dirty="0"/>
              <a:t> </a:t>
            </a:r>
            <a:r>
              <a:rPr lang="en-US" sz="1400" dirty="0" err="1"/>
              <a:t>bundel</a:t>
            </a:r>
            <a:r>
              <a:rPr lang="en-US" sz="1400" dirty="0"/>
              <a:t> X6 </a:t>
            </a:r>
            <a:r>
              <a:rPr lang="en-US" sz="1400" dirty="0" err="1"/>
              <a:t>bij</a:t>
            </a:r>
            <a:r>
              <a:rPr lang="en-US" sz="1400" dirty="0"/>
              <a:t> coll. 0/180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Relatieve</a:t>
            </a:r>
            <a:r>
              <a:rPr lang="en-US" sz="1400" dirty="0" smtClean="0"/>
              <a:t> </a:t>
            </a:r>
            <a:r>
              <a:rPr lang="en-US" sz="1400" dirty="0" err="1"/>
              <a:t>Flattness</a:t>
            </a:r>
            <a:r>
              <a:rPr lang="en-US" sz="1400" dirty="0"/>
              <a:t> &amp; </a:t>
            </a:r>
            <a:r>
              <a:rPr lang="en-US" sz="1400" dirty="0" err="1"/>
              <a:t>symm</a:t>
            </a:r>
            <a:r>
              <a:rPr lang="en-US" sz="1400" dirty="0"/>
              <a:t>. Tov Ref. met </a:t>
            </a:r>
            <a:r>
              <a:rPr lang="en-US" sz="1400" dirty="0" err="1"/>
              <a:t>tol</a:t>
            </a:r>
            <a:r>
              <a:rPr lang="en-US" sz="1400" dirty="0"/>
              <a:t>. 1 % (</a:t>
            </a:r>
            <a:r>
              <a:rPr lang="en-US" sz="1400" dirty="0" err="1"/>
              <a:t>blauwe</a:t>
            </a:r>
            <a:r>
              <a:rPr lang="en-US" sz="1400" dirty="0"/>
              <a:t> </a:t>
            </a:r>
            <a:r>
              <a:rPr lang="en-US" sz="1400" dirty="0" err="1"/>
              <a:t>lijn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Fj1	</a:t>
            </a:r>
            <a:r>
              <a:rPr lang="en-US" sz="1400" dirty="0" err="1"/>
              <a:t>Waterbak</a:t>
            </a:r>
            <a:r>
              <a:rPr lang="en-US" sz="1400" dirty="0"/>
              <a:t>: SSD 100, 30x30, </a:t>
            </a:r>
            <a:r>
              <a:rPr lang="en-US" sz="1400" dirty="0" err="1"/>
              <a:t>analyse</a:t>
            </a:r>
            <a:r>
              <a:rPr lang="en-US" sz="1400" dirty="0"/>
              <a:t> in BM </a:t>
            </a:r>
            <a:r>
              <a:rPr lang="en-US" sz="1400" dirty="0" err="1"/>
              <a:t>o.b.v</a:t>
            </a:r>
            <a:r>
              <a:rPr lang="en-US" sz="1400" dirty="0"/>
              <a:t>. </a:t>
            </a:r>
            <a:r>
              <a:rPr lang="en-US" sz="1400" dirty="0" err="1"/>
              <a:t>centrumpositie</a:t>
            </a:r>
            <a:r>
              <a:rPr lang="en-US" sz="1400" dirty="0"/>
              <a:t> </a:t>
            </a:r>
            <a:r>
              <a:rPr lang="en-US" sz="1400" dirty="0" err="1"/>
              <a:t>bundel</a:t>
            </a:r>
            <a:r>
              <a:rPr lang="en-US" sz="1400" dirty="0"/>
              <a:t> X6 </a:t>
            </a:r>
            <a:r>
              <a:rPr lang="en-US" sz="1400" dirty="0" err="1"/>
              <a:t>bij</a:t>
            </a:r>
            <a:r>
              <a:rPr lang="en-US" sz="1400" dirty="0"/>
              <a:t> coll. 0/180</a:t>
            </a:r>
          </a:p>
          <a:p>
            <a:pPr marL="0" indent="0">
              <a:buNone/>
            </a:pPr>
            <a:r>
              <a:rPr lang="en-US" sz="1400" dirty="0" smtClean="0"/>
              <a:t>		</a:t>
            </a:r>
            <a:r>
              <a:rPr lang="en-US" sz="1400" dirty="0" err="1" smtClean="0">
                <a:sym typeface="Wingdings" pitchFamily="2" charset="2"/>
              </a:rPr>
              <a:t>Geen</a:t>
            </a:r>
            <a:r>
              <a:rPr lang="en-US" sz="1400" dirty="0" smtClean="0">
                <a:sym typeface="Wingdings" pitchFamily="2" charset="2"/>
              </a:rPr>
              <a:t> </a:t>
            </a:r>
            <a:r>
              <a:rPr lang="en-US" sz="1400" dirty="0" err="1" smtClean="0">
                <a:sym typeface="Wingdings" pitchFamily="2" charset="2"/>
              </a:rPr>
              <a:t>diagonalen</a:t>
            </a:r>
            <a:endParaRPr lang="en-US" sz="1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400" dirty="0" smtClean="0">
                <a:sym typeface="Wingdings" pitchFamily="2" charset="2"/>
              </a:rPr>
              <a:t>		R50L + R en R20-80 </a:t>
            </a:r>
            <a:r>
              <a:rPr lang="en-US" sz="1400" dirty="0" err="1" smtClean="0">
                <a:sym typeface="Wingdings" pitchFamily="2" charset="2"/>
              </a:rPr>
              <a:t>weglaten</a:t>
            </a:r>
            <a:endParaRPr lang="en-US" sz="1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400" dirty="0" smtClean="0">
                <a:sym typeface="Wingdings" pitchFamily="2" charset="2"/>
              </a:rPr>
              <a:t>		</a:t>
            </a:r>
            <a:r>
              <a:rPr lang="en-US" sz="1400" dirty="0" err="1" smtClean="0">
                <a:sym typeface="Wingdings" pitchFamily="2" charset="2"/>
              </a:rPr>
              <a:t>Centrumafwijking</a:t>
            </a:r>
            <a:r>
              <a:rPr lang="en-US" sz="1400" dirty="0" smtClean="0">
                <a:sym typeface="Wingdings" pitchFamily="2" charset="2"/>
              </a:rPr>
              <a:t> </a:t>
            </a:r>
            <a:r>
              <a:rPr lang="en-US" sz="1400" dirty="0" err="1" smtClean="0">
                <a:sym typeface="Wingdings" pitchFamily="2" charset="2"/>
              </a:rPr>
              <a:t>bundel</a:t>
            </a:r>
            <a:endParaRPr lang="en-US" sz="14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1400" dirty="0" smtClean="0">
              <a:sym typeface="Wingdings" pitchFamily="2" charset="2"/>
            </a:endParaRPr>
          </a:p>
          <a:p>
            <a:r>
              <a:rPr lang="en-US" sz="1400" dirty="0" smtClean="0">
                <a:sym typeface="Wingdings" pitchFamily="2" charset="2"/>
              </a:rPr>
              <a:t>Fj2	</a:t>
            </a:r>
            <a:r>
              <a:rPr lang="en-US" sz="1400" dirty="0" err="1" smtClean="0"/>
              <a:t>Starcheck</a:t>
            </a:r>
            <a:r>
              <a:rPr lang="en-US" sz="1400" dirty="0" smtClean="0"/>
              <a:t> </a:t>
            </a:r>
            <a:r>
              <a:rPr lang="en-US" sz="1400" dirty="0" err="1" smtClean="0"/>
              <a:t>aan</a:t>
            </a:r>
            <a:r>
              <a:rPr lang="en-US" sz="1400" dirty="0" smtClean="0"/>
              <a:t> kop: </a:t>
            </a:r>
            <a:r>
              <a:rPr lang="en-US" sz="1400" dirty="0"/>
              <a:t>SSD 100, 30x30, </a:t>
            </a:r>
            <a:r>
              <a:rPr lang="en-US" sz="1400" dirty="0" err="1"/>
              <a:t>analyse</a:t>
            </a:r>
            <a:r>
              <a:rPr lang="en-US" sz="1400" dirty="0"/>
              <a:t> in BM </a:t>
            </a:r>
            <a:r>
              <a:rPr lang="en-US" sz="1400" dirty="0" err="1"/>
              <a:t>o.b.v</a:t>
            </a:r>
            <a:r>
              <a:rPr lang="en-US" sz="1400" dirty="0"/>
              <a:t>. </a:t>
            </a:r>
            <a:r>
              <a:rPr lang="en-US" sz="1400" dirty="0" err="1"/>
              <a:t>centrumpositie</a:t>
            </a:r>
            <a:r>
              <a:rPr lang="en-US" sz="1400" dirty="0"/>
              <a:t> </a:t>
            </a:r>
            <a:r>
              <a:rPr lang="en-US" sz="1400" dirty="0" err="1"/>
              <a:t>bundel</a:t>
            </a:r>
            <a:r>
              <a:rPr lang="en-US" sz="1400" dirty="0"/>
              <a:t> X6 </a:t>
            </a:r>
            <a:r>
              <a:rPr lang="en-US" sz="1400" dirty="0" err="1"/>
              <a:t>bij</a:t>
            </a:r>
            <a:r>
              <a:rPr lang="en-US" sz="1400" dirty="0"/>
              <a:t> coll. 0/180</a:t>
            </a:r>
            <a:endParaRPr lang="en-US" sz="1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400" dirty="0" smtClean="0">
                <a:sym typeface="Wingdings" pitchFamily="2" charset="2"/>
              </a:rPr>
              <a:t>		</a:t>
            </a:r>
            <a:r>
              <a:rPr lang="en-US" sz="1400" dirty="0" err="1">
                <a:sym typeface="Wingdings" pitchFamily="2" charset="2"/>
              </a:rPr>
              <a:t>Centrumafwijking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err="1" smtClean="0">
                <a:sym typeface="Wingdings" pitchFamily="2" charset="2"/>
              </a:rPr>
              <a:t>bundel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9136" y="207796"/>
            <a:ext cx="7543260" cy="817022"/>
          </a:xfrm>
        </p:spPr>
        <p:txBody>
          <a:bodyPr/>
          <a:lstStyle/>
          <a:p>
            <a:r>
              <a:rPr lang="en-US" dirty="0" smtClean="0"/>
              <a:t>QA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0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r>
              <a:rPr lang="nl-NL" sz="2000" dirty="0" smtClean="0"/>
              <a:t>Status FFF</a:t>
            </a:r>
          </a:p>
          <a:p>
            <a:pPr lvl="1"/>
            <a:r>
              <a:rPr lang="nl-NL" sz="1800" noProof="0" dirty="0" smtClean="0"/>
              <a:t>Afgerond</a:t>
            </a:r>
          </a:p>
          <a:p>
            <a:pPr lvl="1"/>
            <a:r>
              <a:rPr lang="nl-NL" sz="1800" dirty="0" smtClean="0"/>
              <a:t>Restpunten</a:t>
            </a:r>
          </a:p>
          <a:p>
            <a:r>
              <a:rPr lang="nl-NL" dirty="0" smtClean="0"/>
              <a:t>Bundelkarakteristieken</a:t>
            </a:r>
          </a:p>
          <a:p>
            <a:r>
              <a:rPr lang="nl-NL" dirty="0" smtClean="0"/>
              <a:t>Afregelen bundel</a:t>
            </a:r>
            <a:endParaRPr lang="nl-NL" dirty="0" smtClean="0">
              <a:solidFill>
                <a:srgbClr val="FF0000"/>
              </a:solidFill>
            </a:endParaRPr>
          </a:p>
          <a:p>
            <a:r>
              <a:rPr lang="nl-NL" dirty="0" smtClean="0"/>
              <a:t>Beoordelen bundel: BM</a:t>
            </a:r>
            <a:endParaRPr lang="nl-NL" dirty="0" smtClean="0">
              <a:solidFill>
                <a:srgbClr val="FF0000"/>
              </a:solidFill>
            </a:endParaRPr>
          </a:p>
          <a:p>
            <a:r>
              <a:rPr lang="nl-NL" dirty="0" smtClean="0"/>
              <a:t>QA</a:t>
            </a:r>
            <a:endParaRPr lang="nl-NL" dirty="0" smtClean="0">
              <a:solidFill>
                <a:srgbClr val="FF0000"/>
              </a:solidFill>
            </a:endParaRPr>
          </a:p>
          <a:p>
            <a:endParaRPr lang="nl-NL" noProof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47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smtClean="0"/>
              <a:t>Status / afgerond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886838"/>
            <a:ext cx="8286841" cy="3488805"/>
          </a:xfrm>
        </p:spPr>
        <p:txBody>
          <a:bodyPr/>
          <a:lstStyle/>
          <a:p>
            <a:r>
              <a:rPr lang="nl-NL" sz="2000" noProof="0" dirty="0" smtClean="0"/>
              <a:t>…</a:t>
            </a:r>
          </a:p>
          <a:p>
            <a:r>
              <a:rPr lang="nl-NL" sz="2000" noProof="0" dirty="0" err="1" smtClean="0"/>
              <a:t>Dosecheck</a:t>
            </a:r>
            <a:endParaRPr lang="nl-NL" sz="2000" noProof="0" dirty="0" smtClean="0"/>
          </a:p>
          <a:p>
            <a:r>
              <a:rPr lang="nl-NL" sz="2000" dirty="0" err="1" smtClean="0"/>
              <a:t>Abs</a:t>
            </a:r>
            <a:r>
              <a:rPr lang="nl-NL" sz="2000" dirty="0" smtClean="0"/>
              <a:t>. </a:t>
            </a:r>
            <a:r>
              <a:rPr lang="nl-NL" sz="2000" dirty="0" err="1" smtClean="0"/>
              <a:t>Dosimetrie</a:t>
            </a:r>
            <a:r>
              <a:rPr lang="nl-NL" sz="2000" dirty="0" smtClean="0"/>
              <a:t> rekenblad en factoren</a:t>
            </a:r>
            <a:endParaRPr lang="nl-NL" sz="2000" noProof="0" dirty="0" smtClean="0"/>
          </a:p>
          <a:p>
            <a:r>
              <a:rPr lang="nl-NL" sz="2000" noProof="0" dirty="0" smtClean="0"/>
              <a:t>Delta 4 gekalibreerd</a:t>
            </a:r>
          </a:p>
          <a:p>
            <a:r>
              <a:rPr lang="nl-NL" sz="2000" dirty="0" smtClean="0"/>
              <a:t>U09 en U15 afgeregeld volgens klinische specificaties bij Fj2 (najaar 2016)</a:t>
            </a:r>
          </a:p>
          <a:p>
            <a:r>
              <a:rPr lang="nl-NL" sz="2000" noProof="0" dirty="0" smtClean="0"/>
              <a:t>U09: filmmetingen </a:t>
            </a:r>
            <a:r>
              <a:rPr lang="nl-NL" sz="2000" noProof="0" dirty="0" err="1" smtClean="0"/>
              <a:t>hersenmeta’s</a:t>
            </a:r>
            <a:endParaRPr lang="nl-NL" sz="2000" noProof="0" dirty="0" smtClean="0"/>
          </a:p>
          <a:p>
            <a:r>
              <a:rPr lang="nl-NL" sz="2000" dirty="0" smtClean="0"/>
              <a:t>U09: spakenfilms</a:t>
            </a:r>
          </a:p>
          <a:p>
            <a:r>
              <a:rPr lang="nl-NL" sz="2000" noProof="0" dirty="0" smtClean="0"/>
              <a:t>QA Meetformulieren</a:t>
            </a:r>
          </a:p>
          <a:p>
            <a:r>
              <a:rPr lang="nl-NL" sz="2000" dirty="0" smtClean="0"/>
              <a:t>Referentieblad toestellen </a:t>
            </a:r>
            <a:r>
              <a:rPr lang="en-US" sz="2000" dirty="0" err="1" smtClean="0"/>
              <a:t>geüpdatet</a:t>
            </a:r>
            <a:r>
              <a:rPr lang="en-US" sz="2000" dirty="0" smtClean="0"/>
              <a:t>.</a:t>
            </a:r>
            <a:endParaRPr lang="nl-NL" sz="2000" dirty="0" smtClean="0"/>
          </a:p>
          <a:p>
            <a:r>
              <a:rPr lang="nl-NL" sz="2000" noProof="0" dirty="0" smtClean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82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>
          <a:xfrm>
            <a:off x="526212" y="875384"/>
            <a:ext cx="8350370" cy="4274226"/>
          </a:xfrm>
        </p:spPr>
        <p:txBody>
          <a:bodyPr/>
          <a:lstStyle/>
          <a:p>
            <a:r>
              <a:rPr lang="en-US" sz="1800" dirty="0" smtClean="0"/>
              <a:t>U15: LUT </a:t>
            </a:r>
            <a:r>
              <a:rPr lang="en-US" sz="1800" dirty="0" err="1" smtClean="0"/>
              <a:t>optimalisatie</a:t>
            </a:r>
            <a:r>
              <a:rPr lang="en-US" sz="1800" dirty="0" smtClean="0"/>
              <a:t>, </a:t>
            </a:r>
            <a:r>
              <a:rPr lang="en-US" sz="1800" dirty="0" err="1" smtClean="0"/>
              <a:t>finetuning</a:t>
            </a:r>
            <a:r>
              <a:rPr lang="en-US" sz="1800" dirty="0" smtClean="0"/>
              <a:t> </a:t>
            </a:r>
            <a:r>
              <a:rPr lang="en-US" sz="1800" dirty="0" err="1" smtClean="0"/>
              <a:t>afregeling</a:t>
            </a:r>
            <a:r>
              <a:rPr lang="en-US" sz="1800" dirty="0" smtClean="0"/>
              <a:t> 2T-gainloop, etc.</a:t>
            </a:r>
          </a:p>
          <a:p>
            <a:r>
              <a:rPr lang="en-US" sz="1800" dirty="0" smtClean="0"/>
              <a:t>U15: vv. </a:t>
            </a:r>
            <a:r>
              <a:rPr lang="en-US" sz="1800" dirty="0" err="1" smtClean="0"/>
              <a:t>Spakenfilm</a:t>
            </a:r>
            <a:r>
              <a:rPr lang="en-US" sz="1800" dirty="0" smtClean="0"/>
              <a:t> gantry </a:t>
            </a:r>
            <a:r>
              <a:rPr lang="en-US" sz="1800" dirty="0" err="1" smtClean="0"/>
              <a:t>herhalen</a:t>
            </a:r>
            <a:endParaRPr lang="en-US" sz="1800" dirty="0" smtClean="0"/>
          </a:p>
          <a:p>
            <a:r>
              <a:rPr lang="en-US" sz="1800" dirty="0" smtClean="0"/>
              <a:t>U09 en U15: </a:t>
            </a:r>
            <a:r>
              <a:rPr lang="en-US" sz="1800" dirty="0" err="1" smtClean="0"/>
              <a:t>Ketentestplan</a:t>
            </a:r>
            <a:r>
              <a:rPr lang="en-US" sz="1800" dirty="0" smtClean="0"/>
              <a:t> </a:t>
            </a:r>
            <a:r>
              <a:rPr lang="en-US" sz="1800" dirty="0" err="1" smtClean="0"/>
              <a:t>afstralen</a:t>
            </a:r>
            <a:r>
              <a:rPr lang="en-US" sz="1800" dirty="0" smtClean="0"/>
              <a:t> / </a:t>
            </a:r>
            <a:r>
              <a:rPr lang="en-US" sz="1800" dirty="0" err="1" smtClean="0"/>
              <a:t>analyseren</a:t>
            </a:r>
            <a:endParaRPr lang="en-US" sz="1800" dirty="0" smtClean="0"/>
          </a:p>
          <a:p>
            <a:r>
              <a:rPr lang="en-US" sz="1800" dirty="0" smtClean="0"/>
              <a:t>U15: Pre-</a:t>
            </a:r>
            <a:r>
              <a:rPr lang="en-US" sz="1800" dirty="0" err="1" smtClean="0"/>
              <a:t>klinische</a:t>
            </a:r>
            <a:r>
              <a:rPr lang="en-US" sz="1800" dirty="0" smtClean="0"/>
              <a:t> </a:t>
            </a:r>
            <a:r>
              <a:rPr lang="en-US" sz="1800" dirty="0" err="1" smtClean="0"/>
              <a:t>plannen</a:t>
            </a:r>
            <a:r>
              <a:rPr lang="en-US" sz="1800" dirty="0" smtClean="0"/>
              <a:t> </a:t>
            </a:r>
            <a:r>
              <a:rPr lang="en-US" sz="1800" dirty="0" err="1" smtClean="0"/>
              <a:t>meten</a:t>
            </a:r>
            <a:r>
              <a:rPr lang="en-US" sz="1800" dirty="0"/>
              <a:t>:</a:t>
            </a:r>
            <a:endParaRPr lang="en-US" sz="1800" dirty="0" smtClean="0"/>
          </a:p>
          <a:p>
            <a:pPr lvl="1"/>
            <a:r>
              <a:rPr lang="en-US" sz="1800" dirty="0" smtClean="0"/>
              <a:t>D4: SBRT </a:t>
            </a:r>
            <a:r>
              <a:rPr lang="en-US" sz="1800" dirty="0" err="1" smtClean="0"/>
              <a:t>wervel</a:t>
            </a:r>
            <a:r>
              <a:rPr lang="en-US" sz="1800" dirty="0"/>
              <a:t> </a:t>
            </a:r>
            <a:r>
              <a:rPr lang="en-US" sz="1800" dirty="0" smtClean="0"/>
              <a:t>+ long</a:t>
            </a:r>
          </a:p>
          <a:p>
            <a:pPr lvl="1"/>
            <a:r>
              <a:rPr lang="en-US" sz="1800" dirty="0" smtClean="0"/>
              <a:t>Film: </a:t>
            </a:r>
            <a:r>
              <a:rPr lang="en-US" sz="1800" dirty="0" err="1" smtClean="0"/>
              <a:t>Multipele</a:t>
            </a:r>
            <a:r>
              <a:rPr lang="en-US" sz="1800" dirty="0" smtClean="0"/>
              <a:t> </a:t>
            </a:r>
            <a:r>
              <a:rPr lang="en-US" sz="1800" dirty="0" err="1" smtClean="0"/>
              <a:t>hersenmeta’s</a:t>
            </a:r>
            <a:endParaRPr lang="en-US" sz="1800" dirty="0" smtClean="0"/>
          </a:p>
          <a:p>
            <a:r>
              <a:rPr lang="en-US" sz="1800" dirty="0" err="1" smtClean="0"/>
              <a:t>Vrijgave</a:t>
            </a:r>
            <a:r>
              <a:rPr lang="en-US" sz="1800" dirty="0" smtClean="0"/>
              <a:t> </a:t>
            </a:r>
            <a:r>
              <a:rPr lang="en-US" sz="1800" dirty="0" err="1" smtClean="0"/>
              <a:t>BistroMath</a:t>
            </a:r>
            <a:r>
              <a:rPr lang="en-US" sz="1800" dirty="0" smtClean="0"/>
              <a:t> FFF-preset</a:t>
            </a:r>
          </a:p>
          <a:p>
            <a:r>
              <a:rPr lang="en-US" sz="1800" dirty="0" smtClean="0"/>
              <a:t>1 </a:t>
            </a:r>
            <a:r>
              <a:rPr lang="en-US" sz="1800" dirty="0" err="1" smtClean="0"/>
              <a:t>maart</a:t>
            </a:r>
            <a:r>
              <a:rPr lang="en-US" sz="1800" dirty="0" smtClean="0"/>
              <a:t> </a:t>
            </a:r>
            <a:r>
              <a:rPr lang="en-US" sz="1800" dirty="0" err="1" smtClean="0"/>
              <a:t>a.s</a:t>
            </a:r>
            <a:r>
              <a:rPr lang="en-US" sz="1800" dirty="0" smtClean="0"/>
              <a:t>. </a:t>
            </a:r>
            <a:r>
              <a:rPr lang="en-US" sz="1800" dirty="0" err="1" smtClean="0"/>
              <a:t>voorgenomen</a:t>
            </a:r>
            <a:r>
              <a:rPr lang="en-US" sz="1800" dirty="0" smtClean="0"/>
              <a:t> </a:t>
            </a:r>
            <a:r>
              <a:rPr lang="en-US" sz="1800" dirty="0" err="1" smtClean="0"/>
              <a:t>klinische</a:t>
            </a:r>
            <a:r>
              <a:rPr lang="en-US" sz="1800" dirty="0" smtClean="0"/>
              <a:t> </a:t>
            </a:r>
            <a:r>
              <a:rPr lang="en-US" sz="1800" dirty="0" err="1" smtClean="0"/>
              <a:t>ingebruikname</a:t>
            </a:r>
            <a:endParaRPr lang="en-US" sz="1800" dirty="0" smtClean="0"/>
          </a:p>
          <a:p>
            <a:pPr lvl="1"/>
            <a:r>
              <a:rPr lang="en-US" sz="1800" dirty="0" smtClean="0"/>
              <a:t>Om </a:t>
            </a:r>
            <a:r>
              <a:rPr lang="en-US" sz="1800" dirty="0" err="1" smtClean="0"/>
              <a:t>te</a:t>
            </a:r>
            <a:r>
              <a:rPr lang="en-US" sz="1800" dirty="0" smtClean="0"/>
              <a:t> </a:t>
            </a:r>
            <a:r>
              <a:rPr lang="en-US" sz="1800" dirty="0" err="1" smtClean="0"/>
              <a:t>beginnen</a:t>
            </a:r>
            <a:r>
              <a:rPr lang="en-US" sz="1800" dirty="0" smtClean="0"/>
              <a:t>: SBRT long, </a:t>
            </a:r>
            <a:r>
              <a:rPr lang="en-US" sz="1800" dirty="0" err="1" smtClean="0"/>
              <a:t>wervels</a:t>
            </a:r>
            <a:r>
              <a:rPr lang="en-US" sz="1800" dirty="0" smtClean="0"/>
              <a:t>, </a:t>
            </a:r>
            <a:r>
              <a:rPr lang="en-US" sz="1800" dirty="0" err="1" smtClean="0"/>
              <a:t>multipele</a:t>
            </a:r>
            <a:r>
              <a:rPr lang="en-US" sz="1800" dirty="0" smtClean="0"/>
              <a:t> </a:t>
            </a:r>
            <a:r>
              <a:rPr lang="en-US" sz="1800" dirty="0" err="1" smtClean="0"/>
              <a:t>hersenmeta’s</a:t>
            </a:r>
            <a:endParaRPr lang="en-US" sz="1800" dirty="0" smtClean="0"/>
          </a:p>
          <a:p>
            <a:pPr lvl="1"/>
            <a:r>
              <a:rPr lang="en-US" sz="1800" dirty="0" smtClean="0"/>
              <a:t>P.M.: is extra </a:t>
            </a:r>
            <a:r>
              <a:rPr lang="en-US" sz="1800" dirty="0" err="1" smtClean="0"/>
              <a:t>toestel</a:t>
            </a:r>
            <a:r>
              <a:rPr lang="en-US" sz="1800" dirty="0" smtClean="0"/>
              <a:t> met FFF </a:t>
            </a:r>
            <a:r>
              <a:rPr lang="en-US" sz="1800" dirty="0" err="1" smtClean="0"/>
              <a:t>gewenst</a:t>
            </a:r>
            <a:r>
              <a:rPr lang="en-US" sz="1800" dirty="0" smtClean="0"/>
              <a:t> </a:t>
            </a:r>
            <a:r>
              <a:rPr lang="en-US" sz="1800" dirty="0" err="1" smtClean="0"/>
              <a:t>i.v.m</a:t>
            </a:r>
            <a:r>
              <a:rPr lang="en-US" sz="1800" dirty="0" smtClean="0"/>
              <a:t>. backup </a:t>
            </a:r>
            <a:r>
              <a:rPr lang="en-US" sz="1800" dirty="0" err="1" smtClean="0"/>
              <a:t>voor</a:t>
            </a:r>
            <a:r>
              <a:rPr lang="en-US" sz="1800" dirty="0" smtClean="0"/>
              <a:t> SBRT long</a:t>
            </a:r>
          </a:p>
          <a:p>
            <a:pPr lvl="1"/>
            <a:r>
              <a:rPr lang="en-US" sz="1800" dirty="0" smtClean="0"/>
              <a:t>P.M.: </a:t>
            </a:r>
            <a:r>
              <a:rPr lang="en-US" sz="1800" dirty="0" err="1" smtClean="0"/>
              <a:t>gebruik</a:t>
            </a:r>
            <a:r>
              <a:rPr lang="en-US" sz="1800" dirty="0" smtClean="0"/>
              <a:t> </a:t>
            </a:r>
            <a:r>
              <a:rPr lang="en-US" sz="1800" dirty="0" err="1" smtClean="0"/>
              <a:t>starcheck</a:t>
            </a:r>
            <a:r>
              <a:rPr lang="en-US" sz="1800" dirty="0" smtClean="0"/>
              <a:t> </a:t>
            </a:r>
            <a:r>
              <a:rPr lang="en-US" sz="1800" dirty="0" err="1" smtClean="0"/>
              <a:t>voor</a:t>
            </a:r>
            <a:r>
              <a:rPr lang="en-US" sz="1800" dirty="0" smtClean="0"/>
              <a:t> </a:t>
            </a:r>
            <a:r>
              <a:rPr lang="en-US" sz="1800" dirty="0" err="1" smtClean="0"/>
              <a:t>beoordelen</a:t>
            </a:r>
            <a:r>
              <a:rPr lang="en-US" sz="1800" dirty="0" smtClean="0"/>
              <a:t> FFF </a:t>
            </a:r>
            <a:r>
              <a:rPr lang="en-US" sz="1800" dirty="0" err="1" smtClean="0"/>
              <a:t>bundel</a:t>
            </a:r>
            <a:r>
              <a:rPr lang="en-US" sz="1800" dirty="0" smtClean="0"/>
              <a:t> </a:t>
            </a:r>
            <a:r>
              <a:rPr lang="en-US" sz="1800" dirty="0" err="1" smtClean="0"/>
              <a:t>verder</a:t>
            </a:r>
            <a:r>
              <a:rPr lang="en-US" sz="1800" dirty="0" smtClean="0"/>
              <a:t> </a:t>
            </a:r>
            <a:r>
              <a:rPr lang="en-US" sz="1800" dirty="0" err="1" smtClean="0"/>
              <a:t>ontwikkelen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/ </a:t>
            </a:r>
            <a:r>
              <a:rPr lang="en-US" dirty="0" err="1" smtClean="0"/>
              <a:t>restpunten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8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FF vs. FFF (1)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2" t="38389" r="4209" b="11906"/>
          <a:stretch/>
        </p:blipFill>
        <p:spPr bwMode="auto">
          <a:xfrm>
            <a:off x="751697" y="1038623"/>
            <a:ext cx="7332452" cy="385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5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FF vs. FFF (2)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8" t="35765" r="4418" b="9434"/>
          <a:stretch/>
        </p:blipFill>
        <p:spPr bwMode="auto">
          <a:xfrm>
            <a:off x="904779" y="948906"/>
            <a:ext cx="6972411" cy="4194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86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FF vs. FFF (3)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026543"/>
            <a:ext cx="7712015" cy="399403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 </a:t>
            </a:r>
            <a:r>
              <a:rPr lang="en-US" dirty="0" err="1" smtClean="0"/>
              <a:t>toestellen</a:t>
            </a:r>
            <a:r>
              <a:rPr lang="en-US" dirty="0" smtClean="0"/>
              <a:t> </a:t>
            </a:r>
            <a:r>
              <a:rPr lang="en-US" dirty="0" err="1" smtClean="0"/>
              <a:t>Elekta</a:t>
            </a:r>
            <a:r>
              <a:rPr lang="en-US" dirty="0" smtClean="0"/>
              <a:t> Agility</a:t>
            </a:r>
          </a:p>
          <a:p>
            <a:pPr lvl="2"/>
            <a:r>
              <a:rPr lang="en-US" dirty="0" smtClean="0"/>
              <a:t>6 en 10 MV		=&gt; resp. 500 en 550 MU/min.</a:t>
            </a:r>
          </a:p>
          <a:p>
            <a:pPr lvl="2"/>
            <a:r>
              <a:rPr lang="en-US" dirty="0" smtClean="0"/>
              <a:t>6 MV FFF 		=&gt; 1500 ± 75 MU/min.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Energie</a:t>
            </a:r>
            <a:endParaRPr lang="en-US" dirty="0" smtClean="0"/>
          </a:p>
          <a:p>
            <a:pPr lvl="1"/>
            <a:r>
              <a:rPr lang="en-US" dirty="0" smtClean="0"/>
              <a:t>%DD(10 cm)</a:t>
            </a:r>
            <a:r>
              <a:rPr lang="en-US" baseline="-25000" dirty="0" smtClean="0"/>
              <a:t>FFF</a:t>
            </a:r>
            <a:r>
              <a:rPr lang="en-US" dirty="0" smtClean="0"/>
              <a:t> = %DD(10 cm)</a:t>
            </a:r>
            <a:r>
              <a:rPr lang="en-US" baseline="-25000" dirty="0" smtClean="0"/>
              <a:t>FF</a:t>
            </a:r>
          </a:p>
          <a:p>
            <a:pPr lvl="1"/>
            <a:r>
              <a:rPr lang="en-US" dirty="0" smtClean="0"/>
              <a:t>68.2 % / 66.9 %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err="1" smtClean="0"/>
              <a:t>doelgebieden</a:t>
            </a:r>
            <a:endParaRPr lang="en-US" dirty="0" smtClean="0"/>
          </a:p>
          <a:p>
            <a:pPr lvl="1"/>
            <a:r>
              <a:rPr lang="en-US" dirty="0" smtClean="0"/>
              <a:t>SBRT </a:t>
            </a:r>
            <a:r>
              <a:rPr lang="en-US" dirty="0" err="1" smtClean="0"/>
              <a:t>wervel</a:t>
            </a:r>
            <a:endParaRPr lang="en-US" dirty="0" smtClean="0"/>
          </a:p>
          <a:p>
            <a:pPr lvl="1"/>
            <a:r>
              <a:rPr lang="nl-NL" dirty="0" smtClean="0"/>
              <a:t>SBRT long</a:t>
            </a:r>
          </a:p>
          <a:p>
            <a:pPr lvl="1"/>
            <a:r>
              <a:rPr lang="nl-NL" dirty="0" smtClean="0"/>
              <a:t>Multipele </a:t>
            </a:r>
            <a:r>
              <a:rPr lang="nl-NL" dirty="0" err="1" smtClean="0"/>
              <a:t>hersenmeta’s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689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578762" cy="367736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FF </a:t>
            </a:r>
            <a:r>
              <a:rPr lang="en-US" b="1" dirty="0" err="1"/>
              <a:t>Bundels</a:t>
            </a:r>
            <a:endParaRPr lang="en-US" b="1" dirty="0"/>
          </a:p>
          <a:p>
            <a:pPr lvl="1"/>
            <a:r>
              <a:rPr lang="en-US" b="1" dirty="0"/>
              <a:t>NCS-8/9</a:t>
            </a:r>
          </a:p>
          <a:p>
            <a:pPr lvl="1"/>
            <a:r>
              <a:rPr lang="en-US" dirty="0"/>
              <a:t>AAPM TG51</a:t>
            </a:r>
          </a:p>
          <a:p>
            <a:pPr lvl="1"/>
            <a:r>
              <a:rPr lang="en-US" dirty="0"/>
              <a:t>DIN 6800-02</a:t>
            </a:r>
          </a:p>
          <a:p>
            <a:pPr lvl="1"/>
            <a:r>
              <a:rPr lang="en-US" dirty="0"/>
              <a:t>IEC 60976</a:t>
            </a:r>
          </a:p>
          <a:p>
            <a:pPr lvl="1"/>
            <a:r>
              <a:rPr lang="en-US" dirty="0"/>
              <a:t>IPEMB</a:t>
            </a:r>
          </a:p>
          <a:p>
            <a:pPr lvl="1"/>
            <a:r>
              <a:rPr lang="en-US" b="1" dirty="0" err="1" smtClean="0"/>
              <a:t>Elekta</a:t>
            </a:r>
            <a:endParaRPr lang="en-US" dirty="0"/>
          </a:p>
          <a:p>
            <a:pPr lvl="1"/>
            <a:r>
              <a:rPr lang="en-US" b="1" dirty="0" smtClean="0"/>
              <a:t>UMCU</a:t>
            </a:r>
            <a:endParaRPr lang="en-US" b="1" dirty="0"/>
          </a:p>
          <a:p>
            <a:pPr lvl="1"/>
            <a:r>
              <a:rPr lang="en-US" dirty="0" smtClean="0"/>
              <a:t>Etc.</a:t>
            </a:r>
            <a:endParaRPr lang="nl-NL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834842" cy="305626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FFF </a:t>
            </a:r>
            <a:r>
              <a:rPr lang="en-US" b="1" dirty="0" err="1"/>
              <a:t>Bundels</a:t>
            </a:r>
            <a:endParaRPr lang="en-US" b="1" dirty="0"/>
          </a:p>
          <a:p>
            <a:pPr lvl="1"/>
            <a:r>
              <a:rPr lang="en-US" b="1" dirty="0" smtClean="0"/>
              <a:t>UMCU</a:t>
            </a:r>
            <a:endParaRPr lang="en-US" b="1" dirty="0"/>
          </a:p>
          <a:p>
            <a:pPr lvl="1"/>
            <a:r>
              <a:rPr lang="en-US" dirty="0" err="1" smtClean="0"/>
              <a:t>Elekta</a:t>
            </a:r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artikel</a:t>
            </a:r>
            <a:r>
              <a:rPr lang="en-US" dirty="0" smtClean="0"/>
              <a:t> (</a:t>
            </a:r>
            <a:r>
              <a:rPr lang="en-US" dirty="0" err="1" smtClean="0"/>
              <a:t>Fogliata</a:t>
            </a:r>
            <a:r>
              <a:rPr lang="en-US" dirty="0" smtClean="0"/>
              <a:t>)</a:t>
            </a:r>
          </a:p>
          <a:p>
            <a:pPr lvl="1"/>
            <a:r>
              <a:rPr lang="nl-NL" dirty="0" smtClean="0"/>
              <a:t>IPEM-rapport 1</a:t>
            </a:r>
            <a:endParaRPr lang="en-US" dirty="0"/>
          </a:p>
          <a:p>
            <a:pPr lvl="1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NCS-</a:t>
            </a:r>
            <a:r>
              <a:rPr lang="nl-NL" dirty="0" err="1" smtClean="0">
                <a:solidFill>
                  <a:schemeClr val="bg1">
                    <a:lumMod val="75000"/>
                  </a:schemeClr>
                </a:solidFill>
              </a:rPr>
              <a:t>subcie</a:t>
            </a:r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nl-NL" dirty="0" err="1" smtClean="0">
                <a:solidFill>
                  <a:schemeClr val="bg1">
                    <a:lumMod val="75000"/>
                  </a:schemeClr>
                </a:solidFill>
              </a:rPr>
              <a:t>Linac</a:t>
            </a:r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 QA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Bestaande</a:t>
            </a:r>
            <a:r>
              <a:rPr lang="en-US" dirty="0" smtClean="0"/>
              <a:t> QA </a:t>
            </a:r>
            <a:r>
              <a:rPr lang="en-US" dirty="0" err="1" smtClean="0"/>
              <a:t>protocollen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399" y="311308"/>
            <a:ext cx="3219195" cy="225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4268876" cy="1382743"/>
          </a:xfrm>
        </p:spPr>
        <p:txBody>
          <a:bodyPr/>
          <a:lstStyle/>
          <a:p>
            <a:r>
              <a:rPr lang="en-US" dirty="0" smtClean="0"/>
              <a:t>40 x 40 (</a:t>
            </a:r>
            <a:r>
              <a:rPr lang="en-US" dirty="0" err="1" smtClean="0"/>
              <a:t>hol</a:t>
            </a:r>
            <a:r>
              <a:rPr lang="en-US" dirty="0" smtClean="0"/>
              <a:t>)</a:t>
            </a:r>
          </a:p>
          <a:p>
            <a:r>
              <a:rPr lang="en-US" dirty="0" smtClean="0"/>
              <a:t>30 x 30 (</a:t>
            </a:r>
            <a:r>
              <a:rPr lang="en-US" dirty="0" err="1" smtClean="0"/>
              <a:t>eenduidige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3 x 3 (≈ </a:t>
            </a:r>
            <a:r>
              <a:rPr lang="en-US" dirty="0" err="1" smtClean="0"/>
              <a:t>conventioneel</a:t>
            </a:r>
            <a:r>
              <a:rPr lang="en-US" dirty="0" smtClean="0"/>
              <a:t> FF)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Bundelkarakteristieken</a:t>
            </a:r>
            <a:r>
              <a:rPr lang="en-US" dirty="0" smtClean="0"/>
              <a:t> FFF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400" y="2776555"/>
            <a:ext cx="3219194" cy="225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38" y="2776555"/>
            <a:ext cx="3219194" cy="225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4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CU PPT Corporate 16-9 ENG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8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ustomProperties xmlns="http://www.documentaal.nl/CustomProperties"/>
</file>

<file path=customXml/itemProps1.xml><?xml version="1.0" encoding="utf-8"?>
<ds:datastoreItem xmlns:ds="http://schemas.openxmlformats.org/officeDocument/2006/customXml" ds:itemID="{20C294C6-EB1B-491D-9F49-8788FFD15A8E}">
  <ds:schemaRefs>
    <ds:schemaRef ds:uri="http://www.documentaal.nl/Custom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UMCU PPT Corporate 16-9 ENG</Template>
  <TotalTime>8851</TotalTime>
  <Words>774</Words>
  <Application>Microsoft Office PowerPoint</Application>
  <PresentationFormat>On-screen Show (16:9)</PresentationFormat>
  <Paragraphs>162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UMCU PPT Corporate 16-9 ENG</vt:lpstr>
      <vt:lpstr>4_Office-thema</vt:lpstr>
      <vt:lpstr>8_Office-thema</vt:lpstr>
      <vt:lpstr>QA Flattening Filter Free (FFF)</vt:lpstr>
      <vt:lpstr>Overview</vt:lpstr>
      <vt:lpstr>Status / afgerond</vt:lpstr>
      <vt:lpstr>Status / restpunten</vt:lpstr>
      <vt:lpstr>FF vs. FFF (1)</vt:lpstr>
      <vt:lpstr>FF vs. FFF (2)</vt:lpstr>
      <vt:lpstr>FF vs. FFF (3)</vt:lpstr>
      <vt:lpstr>Bestaande QA protocollen</vt:lpstr>
      <vt:lpstr>Bundelkarakteristieken FFF</vt:lpstr>
      <vt:lpstr>Bundelposities (FFF / FF) </vt:lpstr>
      <vt:lpstr>Aandachtspunten bij afregelen voor FFF (1)</vt:lpstr>
      <vt:lpstr>Aandachtspunten bij afregelen voor FFF (2)</vt:lpstr>
      <vt:lpstr>VT</vt:lpstr>
      <vt:lpstr>Hoe bepaal je de top?</vt:lpstr>
      <vt:lpstr>Analyse &amp; beoordeling m.b.v. BistroMath (1)</vt:lpstr>
      <vt:lpstr>Analyse &amp; beoordeling m.b.v. BistroMath (2)</vt:lpstr>
      <vt:lpstr>QA</vt:lpstr>
    </vt:vector>
  </TitlesOfParts>
  <Company>UMC Utrecht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/>
  <cp:lastModifiedBy>Theo</cp:lastModifiedBy>
  <cp:revision>274</cp:revision>
  <cp:lastPrinted>2017-02-02T13:14:55Z</cp:lastPrinted>
  <dcterms:created xsi:type="dcterms:W3CDTF">2013-12-10T14:39:48Z</dcterms:created>
  <dcterms:modified xsi:type="dcterms:W3CDTF">2017-02-04T15:15:25Z</dcterms:modified>
</cp:coreProperties>
</file>