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86" r:id="rId5"/>
    <p:sldMasterId id="2147483688" r:id="rId6"/>
  </p:sldMasterIdLst>
  <p:sldIdLst>
    <p:sldId id="256" r:id="rId7"/>
  </p:sldIdLst>
  <p:sldSz cx="32404050" cy="43205400"/>
  <p:notesSz cx="6858000" cy="9144000"/>
  <p:defaultTextStyle>
    <a:defPPr>
      <a:defRPr lang="nl-NL"/>
    </a:defPPr>
    <a:lvl1pPr marL="0" algn="l" defTabSz="216010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106" algn="l" defTabSz="216010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209" algn="l" defTabSz="216010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314" algn="l" defTabSz="216010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0417" algn="l" defTabSz="216010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0523" algn="l" defTabSz="216010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0629" algn="l" defTabSz="216010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0732" algn="l" defTabSz="216010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0838" algn="l" defTabSz="216010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28482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 showGuides="1">
      <p:cViewPr varScale="1">
        <p:scale>
          <a:sx n="18" d="100"/>
          <a:sy n="18" d="100"/>
        </p:scale>
        <p:origin x="-1782" y="-168"/>
      </p:cViewPr>
      <p:guideLst>
        <p:guide orient="horz" pos="13607"/>
        <p:guide pos="101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20203" y="40045009"/>
            <a:ext cx="7560946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fld id="{4B97C302-FFCB-6B4E-BFE0-E3C85D42B9E6}" type="datetimeFigureOut">
              <a:rPr lang="nl-NL" smtClean="0"/>
              <a:pPr/>
              <a:t>6-3-2015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1071388" y="40045009"/>
            <a:ext cx="10261281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23222901" y="40045009"/>
            <a:ext cx="7560946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fld id="{EFE6F4F8-A054-544E-BEDB-EDB3B6CEDE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30304" y="13421681"/>
            <a:ext cx="27543442" cy="9261159"/>
          </a:xfrm>
          <a:prstGeom prst="rect">
            <a:avLst/>
          </a:prstGeom>
        </p:spPr>
        <p:txBody>
          <a:bodyPr lIns="267837" tIns="133918" rIns="267837" bIns="133918"/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en-GB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4860610" y="24483062"/>
            <a:ext cx="22682836" cy="11041380"/>
          </a:xfrm>
          <a:prstGeom prst="rect">
            <a:avLst/>
          </a:prstGeom>
        </p:spPr>
        <p:txBody>
          <a:bodyPr lIns="267837" tIns="133918" rIns="267837" bIns="13391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0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0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0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20203" y="40045009"/>
            <a:ext cx="7560946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fld id="{4B97C302-FFCB-6B4E-BFE0-E3C85D42B9E6}" type="datetimeFigureOut">
              <a:rPr lang="nl-NL" smtClean="0"/>
              <a:pPr/>
              <a:t>6-3-2015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1071388" y="40045009"/>
            <a:ext cx="10261281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23222901" y="40045009"/>
            <a:ext cx="7560946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fld id="{EFE6F4F8-A054-544E-BEDB-EDB3B6CEDE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30304" y="13421681"/>
            <a:ext cx="27543442" cy="9261159"/>
          </a:xfrm>
          <a:prstGeom prst="rect">
            <a:avLst/>
          </a:prstGeom>
        </p:spPr>
        <p:txBody>
          <a:bodyPr lIns="267837" tIns="133918" rIns="267837" bIns="133918"/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en-GB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4860610" y="24483062"/>
            <a:ext cx="22682836" cy="11041380"/>
          </a:xfrm>
          <a:prstGeom prst="rect">
            <a:avLst/>
          </a:prstGeom>
        </p:spPr>
        <p:txBody>
          <a:bodyPr lIns="267837" tIns="133918" rIns="267837" bIns="13391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0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0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0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20203" y="40045009"/>
            <a:ext cx="7560946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fld id="{4B97C302-FFCB-6B4E-BFE0-E3C85D42B9E6}" type="datetimeFigureOut">
              <a:rPr lang="nl-NL" smtClean="0"/>
              <a:pPr/>
              <a:t>6-3-2015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1071388" y="40045009"/>
            <a:ext cx="10261281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23222901" y="40045009"/>
            <a:ext cx="7560946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fld id="{EFE6F4F8-A054-544E-BEDB-EDB3B6CEDE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30304" y="13421681"/>
            <a:ext cx="27543442" cy="9261159"/>
          </a:xfrm>
          <a:prstGeom prst="rect">
            <a:avLst/>
          </a:prstGeom>
        </p:spPr>
        <p:txBody>
          <a:bodyPr lIns="267837" tIns="133918" rIns="267837" bIns="133918"/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en-GB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4860610" y="24483062"/>
            <a:ext cx="22682836" cy="11041380"/>
          </a:xfrm>
          <a:prstGeom prst="rect">
            <a:avLst/>
          </a:prstGeom>
        </p:spPr>
        <p:txBody>
          <a:bodyPr lIns="267837" tIns="133918" rIns="267837" bIns="13391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0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0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0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20203" y="40045009"/>
            <a:ext cx="7560946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fld id="{4B97C302-FFCB-6B4E-BFE0-E3C85D42B9E6}" type="datetimeFigureOut">
              <a:rPr lang="nl-NL" smtClean="0"/>
              <a:pPr/>
              <a:t>6-3-2015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1071388" y="40045009"/>
            <a:ext cx="10261281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23222901" y="40045009"/>
            <a:ext cx="7560946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fld id="{EFE6F4F8-A054-544E-BEDB-EDB3B6CEDE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30304" y="13421681"/>
            <a:ext cx="27543442" cy="9261159"/>
          </a:xfrm>
          <a:prstGeom prst="rect">
            <a:avLst/>
          </a:prstGeom>
        </p:spPr>
        <p:txBody>
          <a:bodyPr lIns="267837" tIns="133918" rIns="267837" bIns="133918"/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en-GB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4860610" y="24483062"/>
            <a:ext cx="22682836" cy="11041380"/>
          </a:xfrm>
          <a:prstGeom prst="rect">
            <a:avLst/>
          </a:prstGeom>
        </p:spPr>
        <p:txBody>
          <a:bodyPr lIns="267837" tIns="133918" rIns="267837" bIns="13391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0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0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0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20203" y="40045009"/>
            <a:ext cx="7560946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fld id="{4B97C302-FFCB-6B4E-BFE0-E3C85D42B9E6}" type="datetimeFigureOut">
              <a:rPr lang="nl-NL" smtClean="0"/>
              <a:pPr/>
              <a:t>6-3-2015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1071388" y="40045009"/>
            <a:ext cx="10261281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23222901" y="40045009"/>
            <a:ext cx="7560946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fld id="{EFE6F4F8-A054-544E-BEDB-EDB3B6CEDE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30304" y="13421681"/>
            <a:ext cx="27543442" cy="9261159"/>
          </a:xfrm>
          <a:prstGeom prst="rect">
            <a:avLst/>
          </a:prstGeom>
        </p:spPr>
        <p:txBody>
          <a:bodyPr lIns="267837" tIns="133918" rIns="267837" bIns="133918"/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en-GB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4860610" y="24483062"/>
            <a:ext cx="22682836" cy="11041380"/>
          </a:xfrm>
          <a:prstGeom prst="rect">
            <a:avLst/>
          </a:prstGeom>
        </p:spPr>
        <p:txBody>
          <a:bodyPr lIns="267837" tIns="133918" rIns="267837" bIns="13391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0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0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0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20203" y="40045009"/>
            <a:ext cx="7560946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fld id="{4B97C302-FFCB-6B4E-BFE0-E3C85D42B9E6}" type="datetimeFigureOut">
              <a:rPr lang="nl-NL" smtClean="0"/>
              <a:pPr/>
              <a:t>6-3-2015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1071388" y="40045009"/>
            <a:ext cx="10261281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23222901" y="40045009"/>
            <a:ext cx="7560946" cy="2300288"/>
          </a:xfrm>
          <a:prstGeom prst="rect">
            <a:avLst/>
          </a:prstGeom>
        </p:spPr>
        <p:txBody>
          <a:bodyPr lIns="267837" tIns="133918" rIns="267837" bIns="133918"/>
          <a:lstStyle/>
          <a:p>
            <a:fld id="{EFE6F4F8-A054-544E-BEDB-EDB3B6CEDE1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poster A3 staand eng1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6625" y="3"/>
            <a:ext cx="32460675" cy="433536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60106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79" indent="-1620079" algn="l" defTabSz="2160106" rtl="0" eaLnBrk="1" latinLnBrk="0" hangingPunct="1">
        <a:spcBef>
          <a:spcPct val="20000"/>
        </a:spcBef>
        <a:buFont typeface="Arial"/>
        <a:buChar char="•"/>
        <a:defRPr sz="152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169" indent="-1350066" algn="l" defTabSz="2160106" rtl="0" eaLnBrk="1" latinLnBrk="0" hangingPunct="1">
        <a:spcBef>
          <a:spcPct val="20000"/>
        </a:spcBef>
        <a:buFont typeface="Arial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262" indent="-1080053" algn="l" defTabSz="2160106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367" indent="-1080053" algn="l" defTabSz="2160106" rtl="0" eaLnBrk="1" latinLnBrk="0" hangingPunct="1">
        <a:spcBef>
          <a:spcPct val="20000"/>
        </a:spcBef>
        <a:buFont typeface="Arial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470" indent="-1080053" algn="l" defTabSz="2160106" rtl="0" eaLnBrk="1" latinLnBrk="0" hangingPunct="1">
        <a:spcBef>
          <a:spcPct val="20000"/>
        </a:spcBef>
        <a:buFont typeface="Arial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0576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0679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785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0891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106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209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314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417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523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629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0732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0838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poster A3 staand eng2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13250" y="3"/>
            <a:ext cx="32517300" cy="433536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2160106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79" indent="-1620079" algn="l" defTabSz="2160106" rtl="0" eaLnBrk="1" latinLnBrk="0" hangingPunct="1">
        <a:spcBef>
          <a:spcPct val="20000"/>
        </a:spcBef>
        <a:buFont typeface="Arial"/>
        <a:buChar char="•"/>
        <a:defRPr sz="152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169" indent="-1350066" algn="l" defTabSz="2160106" rtl="0" eaLnBrk="1" latinLnBrk="0" hangingPunct="1">
        <a:spcBef>
          <a:spcPct val="20000"/>
        </a:spcBef>
        <a:buFont typeface="Arial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262" indent="-1080053" algn="l" defTabSz="2160106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367" indent="-1080053" algn="l" defTabSz="2160106" rtl="0" eaLnBrk="1" latinLnBrk="0" hangingPunct="1">
        <a:spcBef>
          <a:spcPct val="20000"/>
        </a:spcBef>
        <a:buFont typeface="Arial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470" indent="-1080053" algn="l" defTabSz="2160106" rtl="0" eaLnBrk="1" latinLnBrk="0" hangingPunct="1">
        <a:spcBef>
          <a:spcPct val="20000"/>
        </a:spcBef>
        <a:buFont typeface="Arial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0576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0679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785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0891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106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209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314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417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523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629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0732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0838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poster A3 staand eng3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6626" y="3"/>
            <a:ext cx="32493007" cy="433002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2160106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79" indent="-1620079" algn="l" defTabSz="2160106" rtl="0" eaLnBrk="1" latinLnBrk="0" hangingPunct="1">
        <a:spcBef>
          <a:spcPct val="20000"/>
        </a:spcBef>
        <a:buFont typeface="Arial"/>
        <a:buChar char="•"/>
        <a:defRPr sz="152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169" indent="-1350066" algn="l" defTabSz="2160106" rtl="0" eaLnBrk="1" latinLnBrk="0" hangingPunct="1">
        <a:spcBef>
          <a:spcPct val="20000"/>
        </a:spcBef>
        <a:buFont typeface="Arial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262" indent="-1080053" algn="l" defTabSz="2160106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367" indent="-1080053" algn="l" defTabSz="2160106" rtl="0" eaLnBrk="1" latinLnBrk="0" hangingPunct="1">
        <a:spcBef>
          <a:spcPct val="20000"/>
        </a:spcBef>
        <a:buFont typeface="Arial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470" indent="-1080053" algn="l" defTabSz="2160106" rtl="0" eaLnBrk="1" latinLnBrk="0" hangingPunct="1">
        <a:spcBef>
          <a:spcPct val="20000"/>
        </a:spcBef>
        <a:buFont typeface="Arial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0576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0679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785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0891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106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209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314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417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523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629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0732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0838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poster A3 staand eng4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13250" y="-32369"/>
            <a:ext cx="32517300" cy="433326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2160106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79" indent="-1620079" algn="l" defTabSz="2160106" rtl="0" eaLnBrk="1" latinLnBrk="0" hangingPunct="1">
        <a:spcBef>
          <a:spcPct val="20000"/>
        </a:spcBef>
        <a:buFont typeface="Arial"/>
        <a:buChar char="•"/>
        <a:defRPr sz="152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169" indent="-1350066" algn="l" defTabSz="2160106" rtl="0" eaLnBrk="1" latinLnBrk="0" hangingPunct="1">
        <a:spcBef>
          <a:spcPct val="20000"/>
        </a:spcBef>
        <a:buFont typeface="Arial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262" indent="-1080053" algn="l" defTabSz="2160106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367" indent="-1080053" algn="l" defTabSz="2160106" rtl="0" eaLnBrk="1" latinLnBrk="0" hangingPunct="1">
        <a:spcBef>
          <a:spcPct val="20000"/>
        </a:spcBef>
        <a:buFont typeface="Arial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470" indent="-1080053" algn="l" defTabSz="2160106" rtl="0" eaLnBrk="1" latinLnBrk="0" hangingPunct="1">
        <a:spcBef>
          <a:spcPct val="20000"/>
        </a:spcBef>
        <a:buFont typeface="Arial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0576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0679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785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0891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106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209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314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417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523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629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0732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0838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oster A3 staand ned1+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1831"/>
            <a:ext cx="32404050" cy="431817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defTabSz="2160106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79" indent="-1620079" algn="l" defTabSz="2160106" rtl="0" eaLnBrk="1" latinLnBrk="0" hangingPunct="1">
        <a:spcBef>
          <a:spcPct val="20000"/>
        </a:spcBef>
        <a:buFont typeface="Arial"/>
        <a:buChar char="•"/>
        <a:defRPr sz="152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169" indent="-1350066" algn="l" defTabSz="2160106" rtl="0" eaLnBrk="1" latinLnBrk="0" hangingPunct="1">
        <a:spcBef>
          <a:spcPct val="20000"/>
        </a:spcBef>
        <a:buFont typeface="Arial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262" indent="-1080053" algn="l" defTabSz="2160106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367" indent="-1080053" algn="l" defTabSz="2160106" rtl="0" eaLnBrk="1" latinLnBrk="0" hangingPunct="1">
        <a:spcBef>
          <a:spcPct val="20000"/>
        </a:spcBef>
        <a:buFont typeface="Arial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470" indent="-1080053" algn="l" defTabSz="2160106" rtl="0" eaLnBrk="1" latinLnBrk="0" hangingPunct="1">
        <a:spcBef>
          <a:spcPct val="20000"/>
        </a:spcBef>
        <a:buFont typeface="Arial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0576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0679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785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0891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106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209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314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417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523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629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0732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0838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poster A3 staand eng2+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1831"/>
            <a:ext cx="32404050" cy="431817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2160106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79" indent="-1620079" algn="l" defTabSz="2160106" rtl="0" eaLnBrk="1" latinLnBrk="0" hangingPunct="1">
        <a:spcBef>
          <a:spcPct val="20000"/>
        </a:spcBef>
        <a:buFont typeface="Arial"/>
        <a:buChar char="•"/>
        <a:defRPr sz="152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169" indent="-1350066" algn="l" defTabSz="2160106" rtl="0" eaLnBrk="1" latinLnBrk="0" hangingPunct="1">
        <a:spcBef>
          <a:spcPct val="20000"/>
        </a:spcBef>
        <a:buFont typeface="Arial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262" indent="-1080053" algn="l" defTabSz="2160106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367" indent="-1080053" algn="l" defTabSz="2160106" rtl="0" eaLnBrk="1" latinLnBrk="0" hangingPunct="1">
        <a:spcBef>
          <a:spcPct val="20000"/>
        </a:spcBef>
        <a:buFont typeface="Arial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470" indent="-1080053" algn="l" defTabSz="2160106" rtl="0" eaLnBrk="1" latinLnBrk="0" hangingPunct="1">
        <a:spcBef>
          <a:spcPct val="20000"/>
        </a:spcBef>
        <a:buFont typeface="Arial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0576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0679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785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0891" indent="-1080053" algn="l" defTabSz="2160106" rtl="0" eaLnBrk="1" latinLnBrk="0" hangingPunct="1">
        <a:spcBef>
          <a:spcPct val="20000"/>
        </a:spcBef>
        <a:buFont typeface="Arial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106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209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314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417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523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629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0732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0838" algn="l" defTabSz="216010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1497" y="26249900"/>
            <a:ext cx="5082233" cy="12652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875635" y="39128392"/>
            <a:ext cx="29528414" cy="2963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67837" tIns="133918" rIns="267837" bIns="133918" rtlCol="0">
            <a:spAutoFit/>
          </a:bodyPr>
          <a:lstStyle/>
          <a:p>
            <a:r>
              <a:rPr lang="en-US" sz="3500" b="1" dirty="0"/>
              <a:t>Conclusions</a:t>
            </a:r>
          </a:p>
          <a:p>
            <a:r>
              <a:rPr lang="en-US" sz="3500" dirty="0"/>
              <a:t>Based on a conventional approach new concepts are added, like relative flatness and relative depth dose (RDD) as alternative for PDD, using baseline references. This approach can also be used for 2D-arrays. Flexible configuration makes the tool compliant with institution policies. </a:t>
            </a:r>
          </a:p>
          <a:p>
            <a:r>
              <a:rPr lang="en-US" sz="3500" dirty="0" err="1"/>
              <a:t>BistroMath</a:t>
            </a:r>
            <a:r>
              <a:rPr lang="en-US" sz="3500" dirty="0"/>
              <a:t>, (http://bistromath.nl) can handle beam data of all major vendors, automatically comparing these with stored reference data. </a:t>
            </a:r>
          </a:p>
          <a:p>
            <a:r>
              <a:rPr lang="en-US" sz="3500" dirty="0"/>
              <a:t>It is routinely used in the UMC Utrecht, freely available and not related to any commercial party.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099" y="25286813"/>
            <a:ext cx="9962332" cy="361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72" y="29743020"/>
            <a:ext cx="19029498" cy="938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 bwMode="auto">
          <a:xfrm>
            <a:off x="747566" y="1734722"/>
            <a:ext cx="22441718" cy="49590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267837" tIns="133918" rIns="267837" bIns="133918" numCol="1" anchor="t" anchorCtr="0" compatLnSpc="1">
            <a:prstTxWarp prst="textNoShape">
              <a:avLst/>
            </a:prstTxWarp>
          </a:bodyPr>
          <a:lstStyle>
            <a:lvl1pPr algn="l">
              <a:defRPr sz="3800" b="1"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en-US" sz="9400" dirty="0"/>
              <a:t>A general software tool for the analysis of profiles and depth dose curves</a:t>
            </a:r>
          </a:p>
          <a:p>
            <a:pPr>
              <a:spcBef>
                <a:spcPct val="0"/>
              </a:spcBef>
              <a:defRPr/>
            </a:pPr>
            <a:endParaRPr lang="nl-NL" sz="4700" dirty="0"/>
          </a:p>
          <a:p>
            <a:pPr>
              <a:spcBef>
                <a:spcPct val="0"/>
              </a:spcBef>
              <a:defRPr/>
            </a:pPr>
            <a:r>
              <a:rPr lang="nl-NL" sz="4700" smtClean="0"/>
              <a:t>PO-0872</a:t>
            </a:r>
            <a:endParaRPr lang="en-US" sz="4700" dirty="0"/>
          </a:p>
          <a:p>
            <a:pPr>
              <a:spcBef>
                <a:spcPct val="0"/>
              </a:spcBef>
              <a:defRPr/>
            </a:pPr>
            <a:endParaRPr lang="en-US" sz="9400" dirty="0"/>
          </a:p>
          <a:p>
            <a:pPr>
              <a:spcBef>
                <a:spcPct val="0"/>
              </a:spcBef>
              <a:defRPr/>
            </a:pPr>
            <a:endParaRPr lang="nl-NL" sz="7000" dirty="0">
              <a:latin typeface="Segoe UI" pitchFamily="-84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747566" y="7523273"/>
            <a:ext cx="22441718" cy="14289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267837" tIns="133918" rIns="267837" bIns="133918" numCol="1" anchor="t" anchorCtr="0" compatLnSpc="1">
            <a:prstTxWarp prst="textNoShape">
              <a:avLst/>
            </a:prstTxWarp>
          </a:bodyPr>
          <a:lstStyle>
            <a:lvl1pPr algn="l">
              <a:defRPr sz="3800" b="1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0"/>
              </a:spcBef>
              <a:defRPr/>
            </a:pPr>
            <a:r>
              <a:rPr lang="en-US" sz="5900" u="sng" dirty="0"/>
              <a:t>T.L. van </a:t>
            </a:r>
            <a:r>
              <a:rPr lang="en-US" sz="5900" u="sng" dirty="0" err="1"/>
              <a:t>Soest</a:t>
            </a:r>
            <a:r>
              <a:rPr lang="en-US" sz="5900" u="sng" dirty="0"/>
              <a:t> </a:t>
            </a:r>
            <a:r>
              <a:rPr lang="en-US" sz="5900" dirty="0"/>
              <a:t>, J.W.H. Wolthaus</a:t>
            </a:r>
            <a:endParaRPr lang="nl-NL" sz="5900" b="0" dirty="0">
              <a:latin typeface="Segoe UI" pitchFamily="-84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14" y="11342441"/>
            <a:ext cx="20213427" cy="1355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399873" y="11945316"/>
            <a:ext cx="5775265" cy="5550898"/>
          </a:xfrm>
          <a:prstGeom prst="straightConnector1">
            <a:avLst/>
          </a:prstGeom>
          <a:ln>
            <a:solidFill>
              <a:srgbClr val="FF0000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0147" y="11550641"/>
            <a:ext cx="4237780" cy="2240222"/>
          </a:xfrm>
          <a:prstGeom prst="rect">
            <a:avLst/>
          </a:prstGeom>
          <a:noFill/>
        </p:spPr>
        <p:txBody>
          <a:bodyPr wrap="square" lIns="267837" tIns="133918" rIns="267837" bIns="133918" rtlCol="0">
            <a:spAutoFit/>
          </a:bodyPr>
          <a:lstStyle/>
          <a:p>
            <a:r>
              <a:rPr lang="nl-NL" sz="3500" i="1" dirty="0">
                <a:solidFill>
                  <a:srgbClr val="FF0000"/>
                </a:solidFill>
              </a:rPr>
              <a:t>measurement</a:t>
            </a:r>
          </a:p>
          <a:p>
            <a:r>
              <a:rPr lang="nl-NL" sz="3100" dirty="0"/>
              <a:t>Is imported as file or </a:t>
            </a:r>
          </a:p>
          <a:p>
            <a:r>
              <a:rPr lang="nl-NL" sz="3100" dirty="0"/>
              <a:t>grabbed from clipboard.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399873" y="16761470"/>
            <a:ext cx="3638417" cy="789164"/>
          </a:xfrm>
          <a:prstGeom prst="straightConnector1">
            <a:avLst/>
          </a:prstGeom>
          <a:ln>
            <a:solidFill>
              <a:srgbClr val="0000FF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2693" y="14353393"/>
            <a:ext cx="4821773" cy="3006769"/>
          </a:xfrm>
          <a:prstGeom prst="straightConnector1">
            <a:avLst/>
          </a:prstGeom>
          <a:ln>
            <a:solidFill>
              <a:srgbClr val="00823B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0147" y="13878111"/>
            <a:ext cx="4237780" cy="1763168"/>
          </a:xfrm>
          <a:prstGeom prst="rect">
            <a:avLst/>
          </a:prstGeom>
          <a:noFill/>
        </p:spPr>
        <p:txBody>
          <a:bodyPr wrap="square" lIns="267837" tIns="133918" rIns="267837" bIns="133918" rtlCol="0">
            <a:spAutoFit/>
          </a:bodyPr>
          <a:lstStyle/>
          <a:p>
            <a:r>
              <a:rPr lang="nl-NL" sz="3500" i="1" dirty="0">
                <a:solidFill>
                  <a:srgbClr val="00823B"/>
                </a:solidFill>
              </a:rPr>
              <a:t>reference</a:t>
            </a:r>
          </a:p>
          <a:p>
            <a:r>
              <a:rPr lang="nl-NL" sz="3100" dirty="0"/>
              <a:t>Is automatically taken </a:t>
            </a:r>
          </a:p>
          <a:p>
            <a:r>
              <a:rPr lang="nl-NL" sz="3100" dirty="0"/>
              <a:t>from library.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0145" y="16205584"/>
            <a:ext cx="4586115" cy="1763168"/>
          </a:xfrm>
          <a:prstGeom prst="rect">
            <a:avLst/>
          </a:prstGeom>
          <a:noFill/>
        </p:spPr>
        <p:txBody>
          <a:bodyPr wrap="none" lIns="267837" tIns="133918" rIns="267837" bIns="133918" rtlCol="0">
            <a:spAutoFit/>
          </a:bodyPr>
          <a:lstStyle/>
          <a:p>
            <a:r>
              <a:rPr lang="nl-NL" sz="3500" i="1" dirty="0">
                <a:solidFill>
                  <a:srgbClr val="0000FF"/>
                </a:solidFill>
              </a:rPr>
              <a:t>ratio</a:t>
            </a:r>
          </a:p>
          <a:p>
            <a:r>
              <a:rPr lang="nl-NL" sz="3100" dirty="0"/>
              <a:t>Is calculated as  </a:t>
            </a:r>
          </a:p>
          <a:p>
            <a:r>
              <a:rPr lang="nl-NL" sz="3100" dirty="0"/>
              <a:t>measurement/reference.</a:t>
            </a:r>
          </a:p>
        </p:txBody>
      </p:sp>
      <p:sp>
        <p:nvSpPr>
          <p:cNvPr id="47" name="Oval 46"/>
          <p:cNvSpPr/>
          <p:nvPr/>
        </p:nvSpPr>
        <p:spPr>
          <a:xfrm>
            <a:off x="16069674" y="16081152"/>
            <a:ext cx="1458256" cy="1360643"/>
          </a:xfrm>
          <a:prstGeom prst="ellipse">
            <a:avLst/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67837" tIns="133918" rIns="267837" bIns="133918"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endCxn id="47" idx="6"/>
          </p:cNvCxnSpPr>
          <p:nvPr/>
        </p:nvCxnSpPr>
        <p:spPr>
          <a:xfrm flipH="1">
            <a:off x="17527930" y="12190208"/>
            <a:ext cx="9586937" cy="4571265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114867" y="11577468"/>
            <a:ext cx="4265950" cy="2240222"/>
          </a:xfrm>
          <a:prstGeom prst="rect">
            <a:avLst/>
          </a:prstGeom>
          <a:noFill/>
        </p:spPr>
        <p:txBody>
          <a:bodyPr wrap="square" lIns="267837" tIns="133918" rIns="267837" bIns="133918" rtlCol="0">
            <a:spAutoFit/>
          </a:bodyPr>
          <a:lstStyle/>
          <a:p>
            <a:r>
              <a:rPr lang="nl-NL" sz="3500" i="1" dirty="0"/>
              <a:t>normalisation</a:t>
            </a:r>
          </a:p>
          <a:p>
            <a:r>
              <a:rPr lang="nl-NL" sz="3100" dirty="0"/>
              <a:t>By default done on </a:t>
            </a:r>
          </a:p>
          <a:p>
            <a:r>
              <a:rPr lang="nl-NL" sz="3100" dirty="0"/>
              <a:t>calculated centre of field.</a:t>
            </a:r>
          </a:p>
        </p:txBody>
      </p:sp>
      <p:sp>
        <p:nvSpPr>
          <p:cNvPr id="58" name="Oval 57"/>
          <p:cNvSpPr/>
          <p:nvPr/>
        </p:nvSpPr>
        <p:spPr>
          <a:xfrm>
            <a:off x="9904579" y="22253319"/>
            <a:ext cx="1645954" cy="449034"/>
          </a:xfrm>
          <a:prstGeom prst="ellipse">
            <a:avLst/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67837" tIns="133918" rIns="267837" bIns="133918"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421126" y="19151470"/>
            <a:ext cx="4483458" cy="3101910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0147" y="18533056"/>
            <a:ext cx="5415328" cy="2178666"/>
          </a:xfrm>
          <a:prstGeom prst="rect">
            <a:avLst/>
          </a:prstGeom>
          <a:noFill/>
        </p:spPr>
        <p:txBody>
          <a:bodyPr wrap="square" lIns="267837" tIns="133918" rIns="267837" bIns="133918" rtlCol="0">
            <a:spAutoFit/>
          </a:bodyPr>
          <a:lstStyle/>
          <a:p>
            <a:r>
              <a:rPr lang="nl-NL" sz="3100" i="1" dirty="0">
                <a:solidFill>
                  <a:srgbClr val="FF0000"/>
                </a:solidFill>
              </a:rPr>
              <a:t>absolute</a:t>
            </a:r>
            <a:r>
              <a:rPr lang="nl-NL" sz="3100" i="1" dirty="0">
                <a:solidFill>
                  <a:srgbClr val="0000FF"/>
                </a:solidFill>
              </a:rPr>
              <a:t> </a:t>
            </a:r>
            <a:r>
              <a:rPr lang="nl-NL" sz="3100" i="1" dirty="0" err="1"/>
              <a:t>and</a:t>
            </a:r>
            <a:r>
              <a:rPr lang="nl-NL" sz="3100" i="1" dirty="0">
                <a:solidFill>
                  <a:srgbClr val="0000FF"/>
                </a:solidFill>
              </a:rPr>
              <a:t> </a:t>
            </a:r>
            <a:r>
              <a:rPr lang="nl-NL" sz="3100" i="1" dirty="0" err="1">
                <a:solidFill>
                  <a:srgbClr val="0000FF"/>
                </a:solidFill>
              </a:rPr>
              <a:t>relative</a:t>
            </a:r>
            <a:r>
              <a:rPr lang="nl-NL" sz="3100" i="1" dirty="0">
                <a:solidFill>
                  <a:srgbClr val="0000FF"/>
                </a:solidFill>
              </a:rPr>
              <a:t> </a:t>
            </a:r>
            <a:r>
              <a:rPr lang="nl-NL" sz="3100" i="1" dirty="0" err="1"/>
              <a:t>flatness</a:t>
            </a:r>
            <a:endParaRPr lang="nl-NL" sz="3100" i="1" dirty="0"/>
          </a:p>
          <a:p>
            <a:r>
              <a:rPr lang="nl-NL" sz="3100" dirty="0"/>
              <a:t>Based on flattened area</a:t>
            </a:r>
          </a:p>
          <a:p>
            <a:r>
              <a:rPr lang="nl-NL" sz="3100" dirty="0"/>
              <a:t>as derived from field borders, SSD and depth.</a:t>
            </a:r>
          </a:p>
        </p:txBody>
      </p:sp>
      <p:sp>
        <p:nvSpPr>
          <p:cNvPr id="68" name="Oval 67"/>
          <p:cNvSpPr/>
          <p:nvPr/>
        </p:nvSpPr>
        <p:spPr>
          <a:xfrm>
            <a:off x="21520078" y="21659390"/>
            <a:ext cx="1458256" cy="823016"/>
          </a:xfrm>
          <a:prstGeom prst="ellipse">
            <a:avLst/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67837" tIns="133918" rIns="267837" bIns="133918"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3079400" y="21686601"/>
            <a:ext cx="1458256" cy="823016"/>
          </a:xfrm>
          <a:prstGeom prst="ellipse">
            <a:avLst/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67837" tIns="133918" rIns="267837" bIns="133918"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75" idx="1"/>
            <a:endCxn id="68" idx="7"/>
          </p:cNvCxnSpPr>
          <p:nvPr/>
        </p:nvCxnSpPr>
        <p:spPr>
          <a:xfrm flipH="1">
            <a:off x="22764777" y="18768580"/>
            <a:ext cx="4350089" cy="3011338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114866" y="17886996"/>
            <a:ext cx="4846317" cy="1763168"/>
          </a:xfrm>
          <a:prstGeom prst="rect">
            <a:avLst/>
          </a:prstGeom>
          <a:noFill/>
        </p:spPr>
        <p:txBody>
          <a:bodyPr wrap="square" lIns="267837" tIns="133918" rIns="267837" bIns="133918" rtlCol="0">
            <a:spAutoFit/>
          </a:bodyPr>
          <a:lstStyle/>
          <a:p>
            <a:r>
              <a:rPr lang="nl-NL" sz="3500" i="1" dirty="0"/>
              <a:t>assymetry of </a:t>
            </a:r>
            <a:r>
              <a:rPr lang="nl-NL" sz="3500" i="1" dirty="0">
                <a:solidFill>
                  <a:srgbClr val="00823B"/>
                </a:solidFill>
              </a:rPr>
              <a:t>reference</a:t>
            </a:r>
          </a:p>
          <a:p>
            <a:r>
              <a:rPr lang="nl-NL" sz="3100" dirty="0"/>
              <a:t>By default correction of </a:t>
            </a:r>
          </a:p>
          <a:p>
            <a:r>
              <a:rPr lang="nl-NL" sz="3100" dirty="0"/>
              <a:t>average slope.</a:t>
            </a:r>
          </a:p>
        </p:txBody>
      </p:sp>
      <p:cxnSp>
        <p:nvCxnSpPr>
          <p:cNvPr id="77" name="Straight Arrow Connector 76"/>
          <p:cNvCxnSpPr>
            <a:stCxn id="78" idx="1"/>
            <a:endCxn id="69" idx="7"/>
          </p:cNvCxnSpPr>
          <p:nvPr/>
        </p:nvCxnSpPr>
        <p:spPr>
          <a:xfrm flipH="1">
            <a:off x="24324099" y="20985966"/>
            <a:ext cx="2790768" cy="821163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114867" y="20104382"/>
            <a:ext cx="5079477" cy="1763168"/>
          </a:xfrm>
          <a:prstGeom prst="rect">
            <a:avLst/>
          </a:prstGeom>
          <a:noFill/>
        </p:spPr>
        <p:txBody>
          <a:bodyPr wrap="square" lIns="267837" tIns="133918" rIns="267837" bIns="133918" rtlCol="0">
            <a:spAutoFit/>
          </a:bodyPr>
          <a:lstStyle/>
          <a:p>
            <a:r>
              <a:rPr lang="nl-NL" sz="3500" i="1" dirty="0">
                <a:solidFill>
                  <a:srgbClr val="00823B"/>
                </a:solidFill>
              </a:rPr>
              <a:t>reference </a:t>
            </a:r>
          </a:p>
          <a:p>
            <a:r>
              <a:rPr lang="nl-NL" sz="3100" dirty="0"/>
              <a:t>Shifted towards measurement</a:t>
            </a:r>
          </a:p>
        </p:txBody>
      </p:sp>
      <p:cxnSp>
        <p:nvCxnSpPr>
          <p:cNvPr id="27" name="Straight Arrow Connector 26"/>
          <p:cNvCxnSpPr>
            <a:stCxn id="30" idx="3"/>
          </p:cNvCxnSpPr>
          <p:nvPr/>
        </p:nvCxnSpPr>
        <p:spPr>
          <a:xfrm>
            <a:off x="5902418" y="25661480"/>
            <a:ext cx="9026989" cy="712171"/>
          </a:xfrm>
          <a:prstGeom prst="straightConnector1">
            <a:avLst/>
          </a:prstGeom>
          <a:ln>
            <a:solidFill>
              <a:srgbClr val="FF0000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9290" y="25256949"/>
            <a:ext cx="5573128" cy="809061"/>
          </a:xfrm>
          <a:prstGeom prst="rect">
            <a:avLst/>
          </a:prstGeom>
          <a:noFill/>
        </p:spPr>
        <p:txBody>
          <a:bodyPr wrap="square" lIns="267837" tIns="133918" rIns="267837" bIns="133918" rtlCol="0">
            <a:spAutoFit/>
          </a:bodyPr>
          <a:lstStyle/>
          <a:p>
            <a:r>
              <a:rPr lang="nl-NL" sz="3500" i="1" dirty="0">
                <a:solidFill>
                  <a:srgbClr val="FF0000"/>
                </a:solidFill>
              </a:rPr>
              <a:t>works also for </a:t>
            </a:r>
            <a:r>
              <a:rPr lang="nl-NL" sz="3500" dirty="0">
                <a:solidFill>
                  <a:srgbClr val="FF0000"/>
                </a:solidFill>
              </a:rPr>
              <a:t>FFF</a:t>
            </a:r>
            <a:r>
              <a:rPr lang="nl-NL" sz="3500" i="1" dirty="0">
                <a:solidFill>
                  <a:srgbClr val="FF0000"/>
                </a:solidFill>
              </a:rPr>
              <a:t> beam</a:t>
            </a:r>
          </a:p>
        </p:txBody>
      </p:sp>
      <p:sp>
        <p:nvSpPr>
          <p:cNvPr id="38" name="Oval 37"/>
          <p:cNvSpPr/>
          <p:nvPr/>
        </p:nvSpPr>
        <p:spPr>
          <a:xfrm>
            <a:off x="13847127" y="26649470"/>
            <a:ext cx="534204" cy="1820878"/>
          </a:xfrm>
          <a:prstGeom prst="ellipse">
            <a:avLst/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67837" tIns="133918" rIns="267837" bIns="133918"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45" idx="3"/>
            <a:endCxn id="38" idx="2"/>
          </p:cNvCxnSpPr>
          <p:nvPr/>
        </p:nvCxnSpPr>
        <p:spPr>
          <a:xfrm>
            <a:off x="9116963" y="27001736"/>
            <a:ext cx="4730164" cy="558173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0146" y="26120152"/>
            <a:ext cx="8786817" cy="1763168"/>
          </a:xfrm>
          <a:prstGeom prst="rect">
            <a:avLst/>
          </a:prstGeom>
          <a:noFill/>
        </p:spPr>
        <p:txBody>
          <a:bodyPr wrap="none" lIns="267837" tIns="133918" rIns="267837" bIns="133918" rtlCol="0">
            <a:spAutoFit/>
          </a:bodyPr>
          <a:lstStyle/>
          <a:p>
            <a:r>
              <a:rPr lang="nl-NL" sz="3500" i="1" dirty="0"/>
              <a:t>“bad” penumbra</a:t>
            </a:r>
          </a:p>
          <a:p>
            <a:r>
              <a:rPr lang="nl-NL" sz="3100" dirty="0">
                <a:solidFill>
                  <a:srgbClr val="028482"/>
                </a:solidFill>
              </a:rPr>
              <a:t>Field position data in deviant color</a:t>
            </a:r>
            <a:r>
              <a:rPr lang="nl-NL" sz="3100" dirty="0"/>
              <a:t> calculated from </a:t>
            </a:r>
          </a:p>
          <a:p>
            <a:r>
              <a:rPr lang="nl-NL" sz="3100" dirty="0"/>
              <a:t>first derivative as fallback method.</a:t>
            </a:r>
          </a:p>
        </p:txBody>
      </p:sp>
      <p:sp>
        <p:nvSpPr>
          <p:cNvPr id="48" name="Oval 47"/>
          <p:cNvSpPr/>
          <p:nvPr/>
        </p:nvSpPr>
        <p:spPr>
          <a:xfrm>
            <a:off x="6136214" y="23836210"/>
            <a:ext cx="2671065" cy="1056953"/>
          </a:xfrm>
          <a:prstGeom prst="ellipse">
            <a:avLst/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67837" tIns="133918" rIns="267837" bIns="133918"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endCxn id="48" idx="2"/>
          </p:cNvCxnSpPr>
          <p:nvPr/>
        </p:nvCxnSpPr>
        <p:spPr>
          <a:xfrm>
            <a:off x="5083926" y="24364687"/>
            <a:ext cx="1052290" cy="0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4770" y="23615200"/>
            <a:ext cx="5806075" cy="1224559"/>
          </a:xfrm>
          <a:prstGeom prst="rect">
            <a:avLst/>
          </a:prstGeom>
          <a:noFill/>
        </p:spPr>
        <p:txBody>
          <a:bodyPr wrap="square" lIns="267837" tIns="133918" rIns="267837" bIns="133918" rtlCol="0">
            <a:spAutoFit/>
          </a:bodyPr>
          <a:lstStyle/>
          <a:p>
            <a:r>
              <a:rPr lang="nl-NL" sz="3100" dirty="0"/>
              <a:t>Currently reads 15 file formats from all major </a:t>
            </a:r>
            <a:r>
              <a:rPr lang="nl-NL" sz="3100" dirty="0" err="1"/>
              <a:t>vendors</a:t>
            </a:r>
            <a:r>
              <a:rPr lang="nl-NL" sz="3100" dirty="0"/>
              <a:t>.</a:t>
            </a:r>
          </a:p>
        </p:txBody>
      </p:sp>
      <p:cxnSp>
        <p:nvCxnSpPr>
          <p:cNvPr id="61" name="Straight Arrow Connector 60"/>
          <p:cNvCxnSpPr>
            <a:stCxn id="65" idx="3"/>
          </p:cNvCxnSpPr>
          <p:nvPr/>
        </p:nvCxnSpPr>
        <p:spPr>
          <a:xfrm flipV="1">
            <a:off x="7386805" y="27559909"/>
            <a:ext cx="7806859" cy="1370203"/>
          </a:xfrm>
          <a:prstGeom prst="straightConnector1">
            <a:avLst/>
          </a:prstGeom>
          <a:ln>
            <a:solidFill>
              <a:srgbClr val="0000FF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2424" y="28048528"/>
            <a:ext cx="6914381" cy="1763168"/>
          </a:xfrm>
          <a:prstGeom prst="rect">
            <a:avLst/>
          </a:prstGeom>
          <a:noFill/>
        </p:spPr>
        <p:txBody>
          <a:bodyPr wrap="none" lIns="267837" tIns="133918" rIns="267837" bIns="133918" rtlCol="0">
            <a:spAutoFit/>
          </a:bodyPr>
          <a:lstStyle/>
          <a:p>
            <a:r>
              <a:rPr lang="nl-NL" sz="3500" i="1" dirty="0">
                <a:solidFill>
                  <a:srgbClr val="0000FF"/>
                </a:solidFill>
              </a:rPr>
              <a:t>Error presented as gamma analysis</a:t>
            </a:r>
          </a:p>
          <a:p>
            <a:r>
              <a:rPr lang="nl-NL" sz="3100" dirty="0"/>
              <a:t>Optionally both data sets are used for a</a:t>
            </a:r>
          </a:p>
          <a:p>
            <a:r>
              <a:rPr lang="nl-NL" sz="3100" dirty="0"/>
              <a:t>gamma calculation.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125649" y="24537624"/>
            <a:ext cx="4661713" cy="1286114"/>
          </a:xfrm>
          <a:prstGeom prst="rect">
            <a:avLst/>
          </a:prstGeom>
          <a:noFill/>
        </p:spPr>
        <p:txBody>
          <a:bodyPr wrap="none" lIns="267837" tIns="133918" rIns="267837" bIns="133918" rtlCol="0">
            <a:spAutoFit/>
          </a:bodyPr>
          <a:lstStyle/>
          <a:p>
            <a:r>
              <a:rPr lang="nl-NL" sz="3500" i="1" dirty="0"/>
              <a:t>Measurement options</a:t>
            </a:r>
            <a:r>
              <a:rPr lang="nl-NL" sz="3500" i="1" dirty="0">
                <a:solidFill>
                  <a:srgbClr val="00823B"/>
                </a:solidFill>
              </a:rPr>
              <a:t> </a:t>
            </a:r>
          </a:p>
          <a:p>
            <a:r>
              <a:rPr lang="nl-NL" sz="3100" dirty="0" err="1"/>
              <a:t>Flexible</a:t>
            </a:r>
            <a:r>
              <a:rPr lang="nl-NL" sz="3100" dirty="0"/>
              <a:t> and configurable.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8456052" y="25599387"/>
            <a:ext cx="0" cy="805810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337724" y="37890321"/>
            <a:ext cx="1572946" cy="421761"/>
          </a:xfrm>
          <a:prstGeom prst="ellipse">
            <a:avLst/>
          </a:prstGeom>
          <a:noFill/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67837" tIns="133918" rIns="267837" bIns="133918"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745477" y="36004126"/>
            <a:ext cx="4958982" cy="1906117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1175" y="30807295"/>
            <a:ext cx="5806075" cy="1224559"/>
          </a:xfrm>
          <a:prstGeom prst="rect">
            <a:avLst/>
          </a:prstGeom>
          <a:noFill/>
        </p:spPr>
        <p:txBody>
          <a:bodyPr wrap="square" lIns="267837" tIns="133918" rIns="267837" bIns="133918" rtlCol="0">
            <a:spAutoFit/>
          </a:bodyPr>
          <a:lstStyle/>
          <a:p>
            <a:r>
              <a:rPr lang="nl-NL" sz="3100" dirty="0">
                <a:solidFill>
                  <a:srgbClr val="0000FF"/>
                </a:solidFill>
              </a:rPr>
              <a:t>Detailed insight in energy deviations</a:t>
            </a:r>
            <a:r>
              <a:rPr lang="nl-NL" sz="3100" dirty="0"/>
              <a:t> from reference beam.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67116" y="31376139"/>
            <a:ext cx="3535466" cy="1303414"/>
          </a:xfrm>
          <a:prstGeom prst="straightConnector1">
            <a:avLst/>
          </a:prstGeom>
          <a:ln>
            <a:solidFill>
              <a:srgbClr val="0000FF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7549" y="35527577"/>
            <a:ext cx="5806075" cy="2655720"/>
          </a:xfrm>
          <a:prstGeom prst="rect">
            <a:avLst/>
          </a:prstGeom>
          <a:noFill/>
        </p:spPr>
        <p:txBody>
          <a:bodyPr wrap="square" lIns="267837" tIns="133918" rIns="267837" bIns="133918" rtlCol="0">
            <a:spAutoFit/>
          </a:bodyPr>
          <a:lstStyle/>
          <a:p>
            <a:r>
              <a:rPr lang="nl-NL" sz="3100" dirty="0"/>
              <a:t>Separate and configurable</a:t>
            </a:r>
          </a:p>
          <a:p>
            <a:r>
              <a:rPr lang="nl-NL" sz="3100" dirty="0"/>
              <a:t>normalization for both graph and calculation. Can be made fully compliant with local dosimetry setup.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4842875" y="33169032"/>
            <a:ext cx="2910706" cy="362684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30147" y="33294922"/>
            <a:ext cx="5806075" cy="747505"/>
          </a:xfrm>
          <a:prstGeom prst="rect">
            <a:avLst/>
          </a:prstGeom>
          <a:noFill/>
        </p:spPr>
        <p:txBody>
          <a:bodyPr wrap="square" lIns="267837" tIns="133918" rIns="267837" bIns="133918" rtlCol="0">
            <a:spAutoFit/>
          </a:bodyPr>
          <a:lstStyle/>
          <a:p>
            <a:r>
              <a:rPr lang="nl-NL" sz="3100" dirty="0" err="1"/>
              <a:t>Residual</a:t>
            </a:r>
            <a:r>
              <a:rPr lang="nl-NL" sz="3100" dirty="0"/>
              <a:t> </a:t>
            </a:r>
            <a:r>
              <a:rPr lang="nl-NL" sz="3100" dirty="0" err="1"/>
              <a:t>noise</a:t>
            </a:r>
            <a:r>
              <a:rPr lang="nl-NL" sz="3100" dirty="0"/>
              <a:t> of fit.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0993" y="40855078"/>
            <a:ext cx="1702739" cy="103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" y="39130569"/>
            <a:ext cx="3056161" cy="2899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4" name="TextBox 3"/>
          <p:cNvSpPr txBox="1"/>
          <p:nvPr/>
        </p:nvSpPr>
        <p:spPr>
          <a:xfrm>
            <a:off x="26842926" y="42360971"/>
            <a:ext cx="4832273" cy="716728"/>
          </a:xfrm>
          <a:prstGeom prst="rect">
            <a:avLst/>
          </a:prstGeom>
          <a:noFill/>
        </p:spPr>
        <p:txBody>
          <a:bodyPr wrap="none" lIns="267837" tIns="133918" rIns="267837" bIns="133918" rtlCol="0">
            <a:spAutoFit/>
          </a:bodyPr>
          <a:lstStyle/>
          <a:p>
            <a:r>
              <a:rPr lang="en-US" sz="2900" dirty="0">
                <a:solidFill>
                  <a:schemeClr val="bg1"/>
                </a:solidFill>
              </a:rPr>
              <a:t>T.L.vanSoest@umcutrecht.nl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" y="9033810"/>
            <a:ext cx="32404044" cy="1886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67837" tIns="133918" rIns="267837" bIns="133918" rtlCol="0">
            <a:spAutoFit/>
          </a:bodyPr>
          <a:lstStyle/>
          <a:p>
            <a:r>
              <a:rPr lang="en-US" sz="3500" b="1" dirty="0"/>
              <a:t>		Objectives</a:t>
            </a:r>
          </a:p>
          <a:p>
            <a:r>
              <a:rPr lang="en-US" sz="3500" dirty="0"/>
              <a:t>		For non-flattened beams, like FFF, QA-criteria need to be defined. </a:t>
            </a:r>
          </a:p>
          <a:p>
            <a:r>
              <a:rPr lang="en-US" sz="3500" dirty="0"/>
              <a:t>		We explored methods for an easy evaluation of different beam criteria for water phantom data, using baseline reference profiles.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264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Office-thema</vt:lpstr>
      <vt:lpstr>1_Office-thema</vt:lpstr>
      <vt:lpstr>2_Office-thema</vt:lpstr>
      <vt:lpstr>3_Office-thema</vt:lpstr>
      <vt:lpstr>4_Office-thema</vt:lpstr>
      <vt:lpstr>5_Office-thema</vt:lpstr>
      <vt:lpstr>PowerPoint Presentation</vt:lpstr>
    </vt:vector>
  </TitlesOfParts>
  <Company>UMC UTRECHT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Erwin van der Louw</dc:creator>
  <cp:lastModifiedBy>Theo van Soest</cp:lastModifiedBy>
  <cp:revision>56</cp:revision>
  <dcterms:created xsi:type="dcterms:W3CDTF">2013-05-31T08:49:10Z</dcterms:created>
  <dcterms:modified xsi:type="dcterms:W3CDTF">2015-03-06T08:59:13Z</dcterms:modified>
</cp:coreProperties>
</file>