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
      <p:font typeface="Poppi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5.xml"/><Relationship Id="rId33" Type="http://schemas.openxmlformats.org/officeDocument/2006/relationships/font" Target="fonts/Poppins-boldItalic.fntdata"/><Relationship Id="rId10" Type="http://schemas.openxmlformats.org/officeDocument/2006/relationships/slide" Target="slides/slide4.xml"/><Relationship Id="rId32" Type="http://schemas.openxmlformats.org/officeDocument/2006/relationships/font" Target="fonts/Poppi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2127a601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2127a601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Lesson Plan: https://studio.code.org/s/csd3-2023/lessons/3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2127a6015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2127a601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2127a601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2127a6015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2127a6015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2127a6015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2127a6015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2127a6015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2127a6015_4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2127a6015_4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72127a6015_4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2127a6015_4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72127a6015_4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2127a6015_4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2127a6015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2127a6015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2127a601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2127a601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72127a6015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2127a6015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29227123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29227123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2127a601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2127a601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2127a601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2127a601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2127a601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2127a601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2127a601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2127a601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2127a601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2127a601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72127a601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2127a601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f15443bf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f15443bf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 name="Shape 42"/>
        <p:cNvGrpSpPr/>
        <p:nvPr/>
      </p:nvGrpSpPr>
      <p:grpSpPr>
        <a:xfrm>
          <a:off x="0" y="0"/>
          <a:ext cx="0" cy="0"/>
          <a:chOff x="0" y="0"/>
          <a:chExt cx="0" cy="0"/>
        </a:xfrm>
      </p:grpSpPr>
      <p:sp>
        <p:nvSpPr>
          <p:cNvPr id="43" name="Google Shape;4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4" name="Google Shape;4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2" name="Shape 52"/>
        <p:cNvGrpSpPr/>
        <p:nvPr/>
      </p:nvGrpSpPr>
      <p:grpSpPr>
        <a:xfrm>
          <a:off x="0" y="0"/>
          <a:ext cx="0" cy="0"/>
          <a:chOff x="0" y="0"/>
          <a:chExt cx="0" cy="0"/>
        </a:xfrm>
      </p:grpSpPr>
      <p:sp>
        <p:nvSpPr>
          <p:cNvPr id="53" name="Google Shape;53;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4" name="Google Shape;54;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56" name="Shape 56"/>
        <p:cNvGrpSpPr/>
        <p:nvPr/>
      </p:nvGrpSpPr>
      <p:grpSpPr>
        <a:xfrm>
          <a:off x="0" y="0"/>
          <a:ext cx="0" cy="0"/>
          <a:chOff x="0" y="0"/>
          <a:chExt cx="0" cy="0"/>
        </a:xfrm>
      </p:grpSpPr>
      <p:sp>
        <p:nvSpPr>
          <p:cNvPr id="57" name="Google Shape;57;p15"/>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0" name="Google Shape;6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61" name="Google Shape;6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2" name="Shape 62"/>
        <p:cNvGrpSpPr/>
        <p:nvPr/>
      </p:nvGrpSpPr>
      <p:grpSpPr>
        <a:xfrm>
          <a:off x="0" y="0"/>
          <a:ext cx="0" cy="0"/>
          <a:chOff x="0" y="0"/>
          <a:chExt cx="0" cy="0"/>
        </a:xfrm>
      </p:grpSpPr>
      <p:sp>
        <p:nvSpPr>
          <p:cNvPr id="63" name="Google Shape;6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5" name="Google Shape;65;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6" name="Google Shape;66;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8"/>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2" name="Google Shape;72;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4" name="Shape 74"/>
        <p:cNvGrpSpPr/>
        <p:nvPr/>
      </p:nvGrpSpPr>
      <p:grpSpPr>
        <a:xfrm>
          <a:off x="0" y="0"/>
          <a:ext cx="0" cy="0"/>
          <a:chOff x="0" y="0"/>
          <a:chExt cx="0" cy="0"/>
        </a:xfrm>
      </p:grpSpPr>
      <p:sp>
        <p:nvSpPr>
          <p:cNvPr id="75" name="Google Shape;75;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6" name="Google Shape;76;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0" name="Google Shape;80;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1" name="Google Shape;81;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2" name="Google Shape;8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0ADBC"/>
        </a:solidFill>
      </p:bgPr>
    </p:bg>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3600"/>
              <a:buFont typeface="Proxima Nova"/>
              <a:buNone/>
              <a:defRPr b="1" sz="3600">
                <a:solidFill>
                  <a:srgbClr val="FFFFFF"/>
                </a:solidFill>
                <a:latin typeface="Proxima Nova"/>
                <a:ea typeface="Proxima Nova"/>
                <a:cs typeface="Proxima Nova"/>
                <a:sym typeface="Proxima Nova"/>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5" name="Google Shape;8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sp>
        <p:nvSpPr>
          <p:cNvPr id="87" name="Google Shape;87;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88" name="Google Shape;88;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89" name="Google Shape;8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92" name="Shape 92"/>
        <p:cNvGrpSpPr/>
        <p:nvPr/>
      </p:nvGrpSpPr>
      <p:grpSpPr>
        <a:xfrm>
          <a:off x="0" y="0"/>
          <a:ext cx="0" cy="0"/>
          <a:chOff x="0" y="0"/>
          <a:chExt cx="0" cy="0"/>
        </a:xfrm>
      </p:grpSpPr>
      <p:sp>
        <p:nvSpPr>
          <p:cNvPr id="93" name="Google Shape;93;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4" name="Google Shape;94;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_1">
    <p:spTree>
      <p:nvGrpSpPr>
        <p:cNvPr id="95" name="Shape 95"/>
        <p:cNvGrpSpPr/>
        <p:nvPr/>
      </p:nvGrpSpPr>
      <p:grpSpPr>
        <a:xfrm>
          <a:off x="0" y="0"/>
          <a:ext cx="0" cy="0"/>
          <a:chOff x="0" y="0"/>
          <a:chExt cx="0" cy="0"/>
        </a:xfrm>
      </p:grpSpPr>
      <p:sp>
        <p:nvSpPr>
          <p:cNvPr id="96" name="Google Shape;96;p26"/>
          <p:cNvSpPr/>
          <p:nvPr/>
        </p:nvSpPr>
        <p:spPr>
          <a:xfrm>
            <a:off x="297876" y="276551"/>
            <a:ext cx="8688600" cy="4738500"/>
          </a:xfrm>
          <a:prstGeom prst="roundRect">
            <a:avLst>
              <a:gd fmla="val 2901" name="adj"/>
            </a:avLst>
          </a:prstGeom>
          <a:solidFill>
            <a:srgbClr val="009E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6"/>
          <p:cNvSpPr/>
          <p:nvPr/>
        </p:nvSpPr>
        <p:spPr>
          <a:xfrm>
            <a:off x="219550" y="195375"/>
            <a:ext cx="8688600" cy="4738500"/>
          </a:xfrm>
          <a:prstGeom prst="roundRect">
            <a:avLst>
              <a:gd fmla="val 2901" name="adj"/>
            </a:avLst>
          </a:prstGeom>
          <a:solidFill>
            <a:schemeClr val="lt1"/>
          </a:solidFill>
          <a:ln cap="flat" cmpd="sng" w="28575">
            <a:solidFill>
              <a:srgbClr val="292F3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6"/>
          <p:cNvSpPr txBox="1"/>
          <p:nvPr>
            <p:ph type="title"/>
          </p:nvPr>
        </p:nvSpPr>
        <p:spPr>
          <a:xfrm>
            <a:off x="311700" y="331350"/>
            <a:ext cx="8522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9" name="Google Shape;99;p26"/>
          <p:cNvSpPr txBox="1"/>
          <p:nvPr>
            <p:ph idx="1" type="body"/>
          </p:nvPr>
        </p:nvSpPr>
        <p:spPr>
          <a:xfrm>
            <a:off x="311700" y="1204200"/>
            <a:ext cx="8520600" cy="3416400"/>
          </a:xfrm>
          <a:prstGeom prst="rect">
            <a:avLst/>
          </a:prstGeom>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rgbClr val="292F36"/>
              </a:buClr>
              <a:buSzPts val="1800"/>
              <a:buFont typeface="Poppins"/>
              <a:buChar char="●"/>
              <a:defRPr sz="1800">
                <a:solidFill>
                  <a:srgbClr val="292F36"/>
                </a:solidFill>
                <a:latin typeface="Poppins"/>
                <a:ea typeface="Poppins"/>
                <a:cs typeface="Poppins"/>
                <a:sym typeface="Poppins"/>
              </a:defRPr>
            </a:lvl1pPr>
            <a:lvl2pPr indent="-342900" lvl="1" marL="914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2pPr>
            <a:lvl3pPr indent="-342900" lvl="2" marL="1371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3pPr>
            <a:lvl4pPr indent="-342900" lvl="3" marL="18288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4pPr>
            <a:lvl5pPr indent="-342900" lvl="4" marL="22860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5pPr>
            <a:lvl6pPr indent="-342900" lvl="5" marL="27432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6pPr>
            <a:lvl7pPr indent="-342900" lvl="6" marL="32004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7pPr>
            <a:lvl8pPr indent="-342900" lvl="7" marL="3657600" rtl="0">
              <a:lnSpc>
                <a:spcPct val="115000"/>
              </a:lnSpc>
              <a:spcBef>
                <a:spcPts val="1200"/>
              </a:spcBef>
              <a:spcAft>
                <a:spcPts val="0"/>
              </a:spcAft>
              <a:buClr>
                <a:srgbClr val="292F36"/>
              </a:buClr>
              <a:buSzPts val="1800"/>
              <a:buFont typeface="Poppins"/>
              <a:buChar char="○"/>
              <a:defRPr sz="1800">
                <a:solidFill>
                  <a:srgbClr val="292F36"/>
                </a:solidFill>
                <a:latin typeface="Poppins"/>
                <a:ea typeface="Poppins"/>
                <a:cs typeface="Poppins"/>
                <a:sym typeface="Poppins"/>
              </a:defRPr>
            </a:lvl8pPr>
            <a:lvl9pPr indent="-342900" lvl="8" marL="4114800" rtl="0">
              <a:lnSpc>
                <a:spcPct val="115000"/>
              </a:lnSpc>
              <a:spcBef>
                <a:spcPts val="1200"/>
              </a:spcBef>
              <a:spcAft>
                <a:spcPts val="1200"/>
              </a:spcAft>
              <a:buClr>
                <a:srgbClr val="292F36"/>
              </a:buClr>
              <a:buSzPts val="1800"/>
              <a:buFont typeface="Poppins"/>
              <a:buChar char="■"/>
              <a:defRPr sz="1800">
                <a:solidFill>
                  <a:srgbClr val="292F36"/>
                </a:solidFill>
                <a:latin typeface="Poppins"/>
                <a:ea typeface="Poppins"/>
                <a:cs typeface="Poppins"/>
                <a:sym typeface="Poppins"/>
              </a:defRPr>
            </a:lvl9pPr>
          </a:lstStyle>
          <a:p/>
        </p:txBody>
      </p:sp>
      <p:pic>
        <p:nvPicPr>
          <p:cNvPr id="100" name="Google Shape;100;p26"/>
          <p:cNvPicPr preferRelativeResize="0"/>
          <p:nvPr/>
        </p:nvPicPr>
        <p:blipFill>
          <a:blip r:embed="rId2">
            <a:alphaModFix/>
          </a:blip>
          <a:stretch>
            <a:fillRect/>
          </a:stretch>
        </p:blipFill>
        <p:spPr>
          <a:xfrm>
            <a:off x="8440700" y="4464790"/>
            <a:ext cx="359146" cy="356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 name="Google Shape;1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81000" lvl="0" marL="457200" rtl="0">
              <a:spcBef>
                <a:spcPts val="0"/>
              </a:spcBef>
              <a:spcAft>
                <a:spcPts val="0"/>
              </a:spcAft>
              <a:buSzPts val="2400"/>
              <a:buChar char="●"/>
              <a:defRPr sz="2400"/>
            </a:lvl1pPr>
            <a:lvl2pPr indent="-342900" lvl="1" marL="914400" rtl="0">
              <a:spcBef>
                <a:spcPts val="1600"/>
              </a:spcBef>
              <a:spcAft>
                <a:spcPts val="0"/>
              </a:spcAft>
              <a:buSzPts val="1800"/>
              <a:buChar char="○"/>
              <a:defRPr sz="1800"/>
            </a:lvl2pPr>
            <a:lvl3pPr indent="-342900" lvl="2" marL="1371600" rtl="0">
              <a:spcBef>
                <a:spcPts val="1600"/>
              </a:spcBef>
              <a:spcAft>
                <a:spcPts val="0"/>
              </a:spcAft>
              <a:buSzPts val="1800"/>
              <a:buChar char="■"/>
              <a:defRPr sz="1800"/>
            </a:lvl3pPr>
            <a:lvl4pPr indent="-342900" lvl="3" marL="1828800" rtl="0">
              <a:spcBef>
                <a:spcPts val="1600"/>
              </a:spcBef>
              <a:spcAft>
                <a:spcPts val="0"/>
              </a:spcAft>
              <a:buSzPts val="1800"/>
              <a:buChar char="●"/>
              <a:defRPr sz="1800"/>
            </a:lvl4pPr>
            <a:lvl5pPr indent="-342900" lvl="4" marL="2286000" rtl="0">
              <a:spcBef>
                <a:spcPts val="1600"/>
              </a:spcBef>
              <a:spcAft>
                <a:spcPts val="0"/>
              </a:spcAft>
              <a:buSzPts val="1800"/>
              <a:buChar char="○"/>
              <a:defRPr sz="1800"/>
            </a:lvl5pPr>
            <a:lvl6pPr indent="-342900" lvl="5" marL="2743200" rtl="0">
              <a:spcBef>
                <a:spcPts val="1600"/>
              </a:spcBef>
              <a:spcAft>
                <a:spcPts val="0"/>
              </a:spcAft>
              <a:buSzPts val="1800"/>
              <a:buChar char="■"/>
              <a:defRPr sz="1800"/>
            </a:lvl6pPr>
            <a:lvl7pPr indent="-342900" lvl="6" marL="3200400" rtl="0">
              <a:spcBef>
                <a:spcPts val="1600"/>
              </a:spcBef>
              <a:spcAft>
                <a:spcPts val="0"/>
              </a:spcAft>
              <a:buSzPts val="1800"/>
              <a:buChar char="●"/>
              <a:defRPr sz="1800"/>
            </a:lvl7pPr>
            <a:lvl8pPr indent="-342900" lvl="7" marL="3657600" rtl="0">
              <a:spcBef>
                <a:spcPts val="1600"/>
              </a:spcBef>
              <a:spcAft>
                <a:spcPts val="0"/>
              </a:spcAft>
              <a:buSzPts val="1800"/>
              <a:buChar char="○"/>
              <a:defRPr sz="1800"/>
            </a:lvl8pPr>
            <a:lvl9pPr indent="-342900" lvl="8" marL="4114800" rtl="0">
              <a:spcBef>
                <a:spcPts val="1600"/>
              </a:spcBef>
              <a:spcAft>
                <a:spcPts val="1600"/>
              </a:spcAft>
              <a:buSzPts val="1800"/>
              <a:buChar char="■"/>
              <a:defRPr sz="1800"/>
            </a:lvl9pPr>
          </a:lstStyle>
          <a:p/>
        </p:txBody>
      </p:sp>
      <p:sp>
        <p:nvSpPr>
          <p:cNvPr id="17" name="Google Shape;1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1" name="Google Shape;2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2" name="Google Shape;2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0" y="2285400"/>
            <a:ext cx="9144000" cy="572700"/>
          </a:xfrm>
          <a:prstGeom prst="rect">
            <a:avLst/>
          </a:prstGeom>
          <a:solidFill>
            <a:srgbClr val="00ADBC"/>
          </a:solidFill>
        </p:spPr>
        <p:txBody>
          <a:bodyPr anchorCtr="0" anchor="t" bIns="91425" lIns="91425" spcFirstLastPara="1" rIns="91425" wrap="square" tIns="91425">
            <a:noAutofit/>
          </a:bodyPr>
          <a:lstStyle>
            <a:lvl1pPr lvl="0" rtl="0" algn="ctr">
              <a:spcBef>
                <a:spcPts val="0"/>
              </a:spcBef>
              <a:spcAft>
                <a:spcPts val="0"/>
              </a:spcAft>
              <a:buClr>
                <a:srgbClr val="FFFFFF"/>
              </a:buClr>
              <a:buSzPts val="2800"/>
              <a:buFont typeface="Proxima Nova"/>
              <a:buNone/>
              <a:defRPr>
                <a:solidFill>
                  <a:srgbClr val="FFFFFF"/>
                </a:solidFill>
                <a:latin typeface="Proxima Nova"/>
                <a:ea typeface="Proxima Nova"/>
                <a:cs typeface="Proxima Nova"/>
                <a:sym typeface="Proxima Nova"/>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6" name="Shape 26"/>
        <p:cNvGrpSpPr/>
        <p:nvPr/>
      </p:nvGrpSpPr>
      <p:grpSpPr>
        <a:xfrm>
          <a:off x="0" y="0"/>
          <a:ext cx="0" cy="0"/>
          <a:chOff x="0" y="0"/>
          <a:chExt cx="0" cy="0"/>
        </a:xfrm>
      </p:grpSpPr>
      <p:sp>
        <p:nvSpPr>
          <p:cNvPr id="27" name="Google Shape;2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8" name="Google Shape;2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9" name="Google Shape;2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0" name="Shape 30"/>
        <p:cNvGrpSpPr/>
        <p:nvPr/>
      </p:nvGrpSpPr>
      <p:grpSpPr>
        <a:xfrm>
          <a:off x="0" y="0"/>
          <a:ext cx="0" cy="0"/>
          <a:chOff x="0" y="0"/>
          <a:chExt cx="0" cy="0"/>
        </a:xfrm>
      </p:grpSpPr>
      <p:sp>
        <p:nvSpPr>
          <p:cNvPr id="31" name="Google Shape;3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2" name="Google Shape;3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3" name="Shape 33"/>
        <p:cNvGrpSpPr/>
        <p:nvPr/>
      </p:nvGrpSpPr>
      <p:grpSpPr>
        <a:xfrm>
          <a:off x="0" y="0"/>
          <a:ext cx="0" cy="0"/>
          <a:chOff x="0" y="0"/>
          <a:chExt cx="0" cy="0"/>
        </a:xfrm>
      </p:grpSpPr>
      <p:sp>
        <p:nvSpPr>
          <p:cNvPr id="34" name="Google Shape;3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6" name="Google Shape;3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7" name="Google Shape;3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8" name="Google Shape;3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1" name="Google Shape;4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Proxima Nova"/>
              <a:buChar char="●"/>
              <a:defRPr sz="1800">
                <a:latin typeface="Proxima Nova"/>
                <a:ea typeface="Proxima Nova"/>
                <a:cs typeface="Proxima Nova"/>
                <a:sym typeface="Proxima Nova"/>
              </a:defRPr>
            </a:lvl1pPr>
            <a:lvl2pPr indent="-317500" lvl="1" marL="914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2pPr>
            <a:lvl3pPr indent="-317500" lvl="2" marL="1371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3pPr>
            <a:lvl4pPr indent="-317500" lvl="3" marL="18288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4pPr>
            <a:lvl5pPr indent="-317500" lvl="4" marL="22860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5pPr>
            <a:lvl6pPr indent="-317500" lvl="5" marL="27432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6pPr>
            <a:lvl7pPr indent="-317500" lvl="6" marL="32004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7pPr>
            <a:lvl8pPr indent="-317500" lvl="7" marL="3657600" rtl="0">
              <a:lnSpc>
                <a:spcPct val="115000"/>
              </a:lnSpc>
              <a:spcBef>
                <a:spcPts val="1600"/>
              </a:spcBef>
              <a:spcAft>
                <a:spcPts val="0"/>
              </a:spcAft>
              <a:buSzPts val="1400"/>
              <a:buFont typeface="Proxima Nova"/>
              <a:buChar char="○"/>
              <a:defRPr>
                <a:latin typeface="Proxima Nova"/>
                <a:ea typeface="Proxima Nova"/>
                <a:cs typeface="Proxima Nova"/>
                <a:sym typeface="Proxima Nova"/>
              </a:defRPr>
            </a:lvl8pPr>
            <a:lvl9pPr indent="-317500" lvl="8" marL="4114800" rtl="0">
              <a:lnSpc>
                <a:spcPct val="115000"/>
              </a:lnSpc>
              <a:spcBef>
                <a:spcPts val="1600"/>
              </a:spcBef>
              <a:spcAft>
                <a:spcPts val="1600"/>
              </a:spcAft>
              <a:buSzPts val="1400"/>
              <a:buFont typeface="Proxima Nova"/>
              <a:buChar char="■"/>
              <a:defRPr>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8" name="Shape 48"/>
        <p:cNvGrpSpPr/>
        <p:nvPr/>
      </p:nvGrpSpPr>
      <p:grpSpPr>
        <a:xfrm>
          <a:off x="0" y="0"/>
          <a:ext cx="0" cy="0"/>
          <a:chOff x="0" y="0"/>
          <a:chExt cx="0" cy="0"/>
        </a:xfrm>
      </p:grpSpPr>
      <p:sp>
        <p:nvSpPr>
          <p:cNvPr id="49" name="Google Shape;49;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0" name="Google Shape;50;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1"/>
              </a:buClr>
              <a:buSzPts val="1800"/>
              <a:buFont typeface="Proxima Nova"/>
              <a:buChar char="●"/>
              <a:defRPr sz="1800">
                <a:solidFill>
                  <a:schemeClr val="dk1"/>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dk1"/>
              </a:buClr>
              <a:buSzPts val="1400"/>
              <a:buFont typeface="Proxima Nova"/>
              <a:buChar char="○"/>
              <a:defRPr>
                <a:solidFill>
                  <a:schemeClr val="dk1"/>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dk1"/>
              </a:buClr>
              <a:buSzPts val="1400"/>
              <a:buFont typeface="Proxima Nova"/>
              <a:buChar char="■"/>
              <a:defRPr>
                <a:solidFill>
                  <a:schemeClr val="dk1"/>
                </a:solidFill>
                <a:latin typeface="Proxima Nova"/>
                <a:ea typeface="Proxima Nova"/>
                <a:cs typeface="Proxima Nova"/>
                <a:sym typeface="Proxima Nova"/>
              </a:defRPr>
            </a:lvl9pPr>
          </a:lstStyle>
          <a:p/>
        </p:txBody>
      </p:sp>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hyperlink" Target="http://www.youtube.com/watch?v=QLabeWhw_O0" TargetMode="External"/><Relationship Id="rId5"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hyperlink" Target="http://www.youtube.com/watch?v=PXn9gKiKKFo" TargetMode="External"/><Relationship Id="rId5"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7"/>
          <p:cNvSpPr txBox="1"/>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Interactive Animations and Games</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Lesson 3</a:t>
            </a:r>
            <a:endParaRPr b="1" sz="3600">
              <a:solidFill>
                <a:srgbClr val="FFFFFF"/>
              </a:solidFill>
              <a:latin typeface="Proxima Nova"/>
              <a:ea typeface="Proxima Nova"/>
              <a:cs typeface="Proxima Nova"/>
              <a:sym typeface="Proxima Nova"/>
            </a:endParaRPr>
          </a:p>
          <a:p>
            <a:pPr indent="0" lvl="0" marL="0" rtl="0" algn="ctr">
              <a:spcBef>
                <a:spcPts val="0"/>
              </a:spcBef>
              <a:spcAft>
                <a:spcPts val="0"/>
              </a:spcAft>
              <a:buNone/>
            </a:pPr>
            <a:r>
              <a:rPr b="1" lang="en" sz="3600">
                <a:solidFill>
                  <a:srgbClr val="FFFFFF"/>
                </a:solidFill>
                <a:latin typeface="Proxima Nova"/>
                <a:ea typeface="Proxima Nova"/>
                <a:cs typeface="Proxima Nova"/>
                <a:sym typeface="Proxima Nova"/>
              </a:rPr>
              <a:t>Drawing in Game Lab</a:t>
            </a:r>
            <a:endParaRPr b="1" sz="3600">
              <a:solidFill>
                <a:srgbClr val="FFFFFF"/>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36"/>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3</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Do This</a:t>
            </a:r>
            <a:endParaRPr b="1" sz="2400">
              <a:solidFill>
                <a:schemeClr val="dk1"/>
              </a:solidFill>
              <a:latin typeface="Proxima Nova"/>
              <a:ea typeface="Proxima Nova"/>
              <a:cs typeface="Proxima Nova"/>
              <a:sym typeface="Proxima Nova"/>
            </a:endParaRPr>
          </a:p>
          <a:p>
            <a:pPr indent="-355600" lvl="0" marL="457200" marR="434484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Place two rectangles exactly in the corners of the screen, just like the picture.</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72" name="Google Shape;172;p36"/>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3 - Activity</a:t>
            </a:r>
            <a:endParaRPr>
              <a:solidFill>
                <a:srgbClr val="FFFFFF"/>
              </a:solidFill>
            </a:endParaRPr>
          </a:p>
        </p:txBody>
      </p:sp>
      <p:grpSp>
        <p:nvGrpSpPr>
          <p:cNvPr id="173" name="Google Shape;173;p36"/>
          <p:cNvGrpSpPr/>
          <p:nvPr/>
        </p:nvGrpSpPr>
        <p:grpSpPr>
          <a:xfrm>
            <a:off x="8318125" y="86900"/>
            <a:ext cx="747550" cy="183300"/>
            <a:chOff x="7547375" y="86900"/>
            <a:chExt cx="747550" cy="183300"/>
          </a:xfrm>
        </p:grpSpPr>
        <p:sp>
          <p:nvSpPr>
            <p:cNvPr id="174" name="Google Shape;174;p36"/>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6"/>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6"/>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7" name="Google Shape;177;p36"/>
          <p:cNvPicPr preferRelativeResize="0"/>
          <p:nvPr/>
        </p:nvPicPr>
        <p:blipFill>
          <a:blip r:embed="rId4">
            <a:alphaModFix/>
          </a:blip>
          <a:stretch>
            <a:fillRect/>
          </a:stretch>
        </p:blipFill>
        <p:spPr>
          <a:xfrm>
            <a:off x="5014700" y="830148"/>
            <a:ext cx="3303428" cy="3891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37"/>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3 - Activity</a:t>
            </a:r>
            <a:endParaRPr>
              <a:solidFill>
                <a:srgbClr val="FFFFFF"/>
              </a:solidFill>
            </a:endParaRPr>
          </a:p>
        </p:txBody>
      </p:sp>
      <p:grpSp>
        <p:nvGrpSpPr>
          <p:cNvPr id="183" name="Google Shape;183;p37"/>
          <p:cNvGrpSpPr/>
          <p:nvPr/>
        </p:nvGrpSpPr>
        <p:grpSpPr>
          <a:xfrm>
            <a:off x="8318125" y="86900"/>
            <a:ext cx="747550" cy="183300"/>
            <a:chOff x="7547375" y="86900"/>
            <a:chExt cx="747550" cy="183300"/>
          </a:xfrm>
        </p:grpSpPr>
        <p:sp>
          <p:nvSpPr>
            <p:cNvPr id="184" name="Google Shape;184;p37"/>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7"/>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7"/>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37"/>
          <p:cNvSpPr txBox="1"/>
          <p:nvPr/>
        </p:nvSpPr>
        <p:spPr>
          <a:xfrm>
            <a:off x="107225" y="3933750"/>
            <a:ext cx="9036900" cy="12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p>
          <a:p>
            <a:pPr indent="0" lvl="0" marL="0" rtl="0" algn="l">
              <a:spcBef>
                <a:spcPts val="0"/>
              </a:spcBef>
              <a:spcAft>
                <a:spcPts val="0"/>
              </a:spcAft>
              <a:buNone/>
            </a:pPr>
            <a:r>
              <a:rPr lang="en" sz="2400"/>
              <a:t>What’s the difference between stroke and fill?</a:t>
            </a:r>
            <a:endParaRPr sz="2400"/>
          </a:p>
          <a:p>
            <a:pPr indent="0" lvl="0" marL="0" rtl="0" algn="l">
              <a:spcBef>
                <a:spcPts val="0"/>
              </a:spcBef>
              <a:spcAft>
                <a:spcPts val="0"/>
              </a:spcAft>
              <a:buNone/>
            </a:pPr>
            <a:r>
              <a:t/>
            </a:r>
            <a:endParaRPr sz="3000"/>
          </a:p>
        </p:txBody>
      </p:sp>
      <p:pic>
        <p:nvPicPr>
          <p:cNvPr descr="Start learning at http://code.org/ &#10;&#10;Stay in touch with us!&#10;• on Twitter https://twitter.com/codeorg&#10;• on Facebook https://www.facebook.com/Code.org&#10;• on Instagram https://instagram.com/codeorg&#10;• on Tumblr https://blog.code.org &#10;• on LinkedIn https://www.linkedin.com/company/code-org&#10;• on Google+ https://google.com/+codeorg&#10;&#10;Help us caption &amp; translate this video!&#10;&#10;https://amara.org/v/nFhC/" id="188" name="Google Shape;188;p37" title="Game Lab: Adding Colors">
            <a:hlinkClick r:id="rId4"/>
          </p:cNvPr>
          <p:cNvPicPr preferRelativeResize="0"/>
          <p:nvPr/>
        </p:nvPicPr>
        <p:blipFill>
          <a:blip r:embed="rId5">
            <a:alphaModFix/>
          </a:blip>
          <a:stretch>
            <a:fillRect/>
          </a:stretch>
        </p:blipFill>
        <p:spPr>
          <a:xfrm>
            <a:off x="2189500" y="657350"/>
            <a:ext cx="4368533" cy="327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38"/>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3 - Activity</a:t>
            </a:r>
            <a:endParaRPr>
              <a:solidFill>
                <a:srgbClr val="FFFFFF"/>
              </a:solidFill>
            </a:endParaRPr>
          </a:p>
        </p:txBody>
      </p:sp>
      <p:grpSp>
        <p:nvGrpSpPr>
          <p:cNvPr id="194" name="Google Shape;194;p38"/>
          <p:cNvGrpSpPr/>
          <p:nvPr/>
        </p:nvGrpSpPr>
        <p:grpSpPr>
          <a:xfrm>
            <a:off x="8318125" y="86900"/>
            <a:ext cx="747550" cy="183300"/>
            <a:chOff x="7547375" y="86900"/>
            <a:chExt cx="747550" cy="183300"/>
          </a:xfrm>
        </p:grpSpPr>
        <p:sp>
          <p:nvSpPr>
            <p:cNvPr id="195" name="Google Shape;195;p38"/>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8"/>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8"/>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8" name="Google Shape;198;p38"/>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Proxima Nova"/>
                <a:ea typeface="Proxima Nova"/>
                <a:cs typeface="Proxima Nova"/>
                <a:sym typeface="Proxima Nova"/>
              </a:rPr>
              <a:t>Do This</a:t>
            </a:r>
            <a:endParaRPr b="1" sz="2400">
              <a:solidFill>
                <a:srgbClr val="000000"/>
              </a:solidFill>
              <a:latin typeface="Proxima Nova"/>
              <a:ea typeface="Proxima Nova"/>
              <a:cs typeface="Proxima Nova"/>
              <a:sym typeface="Proxima Nova"/>
            </a:endParaRPr>
          </a:p>
          <a:p>
            <a:pPr indent="-381000" lvl="0" marL="457200" rtl="0" algn="l">
              <a:spcBef>
                <a:spcPts val="0"/>
              </a:spcBef>
              <a:spcAft>
                <a:spcPts val="0"/>
              </a:spcAft>
              <a:buClr>
                <a:srgbClr val="000000"/>
              </a:buClr>
              <a:buSzPts val="2400"/>
              <a:buFont typeface="Proxima Nova"/>
              <a:buChar char="●"/>
            </a:pPr>
            <a:r>
              <a:rPr lang="en" sz="2400">
                <a:solidFill>
                  <a:srgbClr val="000000"/>
                </a:solidFill>
                <a:latin typeface="Proxima Nova"/>
                <a:ea typeface="Proxima Nova"/>
                <a:cs typeface="Proxima Nova"/>
                <a:sym typeface="Proxima Nova"/>
              </a:rPr>
              <a:t>Follow the instructions on each level</a:t>
            </a:r>
            <a:endParaRPr sz="2400">
              <a:solidFill>
                <a:srgbClr val="000000"/>
              </a:solidFill>
              <a:latin typeface="Proxima Nova"/>
              <a:ea typeface="Proxima Nova"/>
              <a:cs typeface="Proxima Nova"/>
              <a:sym typeface="Proxima Nova"/>
            </a:endParaRPr>
          </a:p>
          <a:p>
            <a:pPr indent="-381000" lvl="0" marL="457200" rtl="0" algn="l">
              <a:spcBef>
                <a:spcPts val="0"/>
              </a:spcBef>
              <a:spcAft>
                <a:spcPts val="0"/>
              </a:spcAft>
              <a:buClr>
                <a:srgbClr val="000000"/>
              </a:buClr>
              <a:buSzPts val="2400"/>
              <a:buFont typeface="Proxima Nova"/>
              <a:buChar char="●"/>
            </a:pPr>
            <a:r>
              <a:rPr lang="en" sz="2400">
                <a:solidFill>
                  <a:srgbClr val="000000"/>
                </a:solidFill>
                <a:latin typeface="Proxima Nova"/>
                <a:ea typeface="Proxima Nova"/>
                <a:cs typeface="Proxima Nova"/>
                <a:sym typeface="Proxima Nova"/>
              </a:rPr>
              <a:t>If you get stuck, try…</a:t>
            </a:r>
            <a:endParaRPr sz="2400">
              <a:solidFill>
                <a:srgbClr val="000000"/>
              </a:solidFill>
              <a:latin typeface="Proxima Nova"/>
              <a:ea typeface="Proxima Nova"/>
              <a:cs typeface="Proxima Nova"/>
              <a:sym typeface="Proxima Nova"/>
            </a:endParaRPr>
          </a:p>
          <a:p>
            <a:pPr indent="-381000" lvl="1" marL="914400" rtl="0" algn="l">
              <a:spcBef>
                <a:spcPts val="0"/>
              </a:spcBef>
              <a:spcAft>
                <a:spcPts val="0"/>
              </a:spcAft>
              <a:buClr>
                <a:srgbClr val="000000"/>
              </a:buClr>
              <a:buSzPts val="2400"/>
              <a:buFont typeface="Proxima Nova"/>
              <a:buChar char="○"/>
            </a:pPr>
            <a:r>
              <a:rPr lang="en" sz="2400">
                <a:solidFill>
                  <a:srgbClr val="000000"/>
                </a:solidFill>
                <a:latin typeface="Proxima Nova"/>
                <a:ea typeface="Proxima Nova"/>
                <a:cs typeface="Proxima Nova"/>
                <a:sym typeface="Proxima Nova"/>
              </a:rPr>
              <a:t>Help and Tips Tab</a:t>
            </a:r>
            <a:endParaRPr sz="2400">
              <a:solidFill>
                <a:srgbClr val="000000"/>
              </a:solidFill>
              <a:latin typeface="Proxima Nova"/>
              <a:ea typeface="Proxima Nova"/>
              <a:cs typeface="Proxima Nova"/>
              <a:sym typeface="Proxima Nova"/>
            </a:endParaRPr>
          </a:p>
          <a:p>
            <a:pPr indent="-381000" lvl="1" marL="914400" rtl="0" algn="l">
              <a:spcBef>
                <a:spcPts val="0"/>
              </a:spcBef>
              <a:spcAft>
                <a:spcPts val="0"/>
              </a:spcAft>
              <a:buClr>
                <a:srgbClr val="000000"/>
              </a:buClr>
              <a:buSzPts val="2400"/>
              <a:buFont typeface="Proxima Nova"/>
              <a:buChar char="○"/>
            </a:pPr>
            <a:r>
              <a:rPr lang="en" sz="2400">
                <a:latin typeface="Proxima Nova"/>
                <a:ea typeface="Proxima Nova"/>
                <a:cs typeface="Proxima Nova"/>
                <a:sym typeface="Proxima Nova"/>
              </a:rPr>
              <a:t>Code Documentation</a:t>
            </a:r>
            <a:endParaRPr sz="2400">
              <a:latin typeface="Proxima Nova"/>
              <a:ea typeface="Proxima Nova"/>
              <a:cs typeface="Proxima Nova"/>
              <a:sym typeface="Proxima Nova"/>
            </a:endParaRPr>
          </a:p>
          <a:p>
            <a:pPr indent="-381000" lvl="0" marL="457200" rtl="0" algn="l">
              <a:spcBef>
                <a:spcPts val="0"/>
              </a:spcBef>
              <a:spcAft>
                <a:spcPts val="0"/>
              </a:spcAft>
              <a:buClr>
                <a:srgbClr val="000000"/>
              </a:buClr>
              <a:buSzPts val="2400"/>
              <a:buFont typeface="Proxima Nova"/>
              <a:buChar char="●"/>
            </a:pPr>
            <a:r>
              <a:rPr lang="en" sz="2400">
                <a:solidFill>
                  <a:srgbClr val="000000"/>
                </a:solidFill>
                <a:latin typeface="Proxima Nova"/>
                <a:ea typeface="Proxima Nova"/>
                <a:cs typeface="Proxima Nova"/>
                <a:sym typeface="Proxima Nova"/>
              </a:rPr>
              <a:t>If you make a big mistake…</a:t>
            </a:r>
            <a:endParaRPr sz="2400">
              <a:solidFill>
                <a:srgbClr val="000000"/>
              </a:solidFill>
              <a:latin typeface="Proxima Nova"/>
              <a:ea typeface="Proxima Nova"/>
              <a:cs typeface="Proxima Nova"/>
              <a:sym typeface="Proxima Nova"/>
            </a:endParaRPr>
          </a:p>
          <a:p>
            <a:pPr indent="-381000" lvl="1" marL="914400" rtl="0" algn="l">
              <a:spcBef>
                <a:spcPts val="0"/>
              </a:spcBef>
              <a:spcAft>
                <a:spcPts val="0"/>
              </a:spcAft>
              <a:buClr>
                <a:srgbClr val="000000"/>
              </a:buClr>
              <a:buSzPts val="2400"/>
              <a:buFont typeface="Proxima Nova"/>
              <a:buChar char="○"/>
            </a:pPr>
            <a:r>
              <a:rPr lang="en" sz="2400">
                <a:solidFill>
                  <a:srgbClr val="000000"/>
                </a:solidFill>
                <a:latin typeface="Proxima Nova"/>
                <a:ea typeface="Proxima Nova"/>
                <a:cs typeface="Proxima Nova"/>
                <a:sym typeface="Proxima Nova"/>
              </a:rPr>
              <a:t>Use version history to go back</a:t>
            </a:r>
            <a:endParaRPr sz="2400">
              <a:solidFill>
                <a:srgbClr val="000000"/>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rgbClr val="000000"/>
              </a:solidFill>
              <a:latin typeface="Proxima Nova"/>
              <a:ea typeface="Proxima Nova"/>
              <a:cs typeface="Proxima Nova"/>
              <a:sym typeface="Proxima Nova"/>
            </a:endParaRPr>
          </a:p>
          <a:p>
            <a:pPr indent="0" lvl="0" marL="0" rtl="0" algn="l">
              <a:lnSpc>
                <a:spcPct val="115000"/>
              </a:lnSpc>
              <a:spcBef>
                <a:spcPts val="0"/>
              </a:spcBef>
              <a:spcAft>
                <a:spcPts val="1600"/>
              </a:spcAft>
              <a:buNone/>
            </a:pPr>
            <a:r>
              <a:t/>
            </a:r>
            <a:endParaRPr sz="2400">
              <a:latin typeface="Proxima Nova"/>
              <a:ea typeface="Proxima Nova"/>
              <a:cs typeface="Proxima Nova"/>
              <a:sym typeface="Proxima Nova"/>
            </a:endParaRPr>
          </a:p>
        </p:txBody>
      </p:sp>
      <p:sp>
        <p:nvSpPr>
          <p:cNvPr id="199" name="Google Shape;199;p3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000000"/>
                </a:solidFill>
                <a:latin typeface="Proxima Nova"/>
                <a:ea typeface="Proxima Nova"/>
                <a:cs typeface="Proxima Nova"/>
                <a:sym typeface="Proxima Nova"/>
              </a:rPr>
              <a:t>Code Studio, Levels </a:t>
            </a:r>
            <a:r>
              <a:rPr b="1" lang="en" sz="2400">
                <a:latin typeface="Proxima Nova"/>
                <a:ea typeface="Proxima Nova"/>
                <a:cs typeface="Proxima Nova"/>
                <a:sym typeface="Proxima Nova"/>
              </a:rPr>
              <a:t>4-6</a:t>
            </a:r>
            <a:endParaRPr b="1" sz="2400">
              <a:latin typeface="Proxima Nova"/>
              <a:ea typeface="Proxima Nova"/>
              <a:cs typeface="Proxima Nova"/>
              <a:sym typeface="Proxima Nova"/>
            </a:endParaRPr>
          </a:p>
        </p:txBody>
      </p:sp>
      <p:grpSp>
        <p:nvGrpSpPr>
          <p:cNvPr id="200" name="Google Shape;200;p38"/>
          <p:cNvGrpSpPr/>
          <p:nvPr/>
        </p:nvGrpSpPr>
        <p:grpSpPr>
          <a:xfrm>
            <a:off x="4896200" y="2254775"/>
            <a:ext cx="3188925" cy="1625325"/>
            <a:chOff x="4896200" y="2662400"/>
            <a:chExt cx="3188925" cy="1625325"/>
          </a:xfrm>
        </p:grpSpPr>
        <p:pic>
          <p:nvPicPr>
            <p:cNvPr id="201" name="Google Shape;201;p38"/>
            <p:cNvPicPr preferRelativeResize="0"/>
            <p:nvPr/>
          </p:nvPicPr>
          <p:blipFill>
            <a:blip r:embed="rId4">
              <a:alphaModFix/>
            </a:blip>
            <a:stretch>
              <a:fillRect/>
            </a:stretch>
          </p:blipFill>
          <p:spPr>
            <a:xfrm>
              <a:off x="4896200" y="2662400"/>
              <a:ext cx="1056009" cy="348000"/>
            </a:xfrm>
            <a:prstGeom prst="rect">
              <a:avLst/>
            </a:prstGeom>
            <a:noFill/>
            <a:ln>
              <a:noFill/>
            </a:ln>
            <a:effectLst>
              <a:outerShdw blurRad="57150" rotWithShape="0" algn="bl" dir="5400000" dist="19050">
                <a:srgbClr val="000000">
                  <a:alpha val="91000"/>
                </a:srgbClr>
              </a:outerShdw>
            </a:effectLst>
          </p:spPr>
        </p:pic>
        <p:pic>
          <p:nvPicPr>
            <p:cNvPr id="202" name="Google Shape;202;p38"/>
            <p:cNvPicPr preferRelativeResize="0"/>
            <p:nvPr/>
          </p:nvPicPr>
          <p:blipFill>
            <a:blip r:embed="rId5">
              <a:alphaModFix/>
            </a:blip>
            <a:stretch>
              <a:fillRect/>
            </a:stretch>
          </p:blipFill>
          <p:spPr>
            <a:xfrm>
              <a:off x="5494325" y="3830525"/>
              <a:ext cx="2590800" cy="457200"/>
            </a:xfrm>
            <a:prstGeom prst="rect">
              <a:avLst/>
            </a:prstGeom>
            <a:noFill/>
            <a:ln>
              <a:noFill/>
            </a:ln>
            <a:effectLst>
              <a:outerShdw blurRad="57150" rotWithShape="0" algn="bl" dir="5400000" dist="19050">
                <a:srgbClr val="000000">
                  <a:alpha val="88000"/>
                </a:srgbClr>
              </a:outerShdw>
            </a:effectLst>
          </p:spPr>
        </p:pic>
      </p:grpSp>
      <p:pic>
        <p:nvPicPr>
          <p:cNvPr id="203" name="Google Shape;203;p38"/>
          <p:cNvPicPr preferRelativeResize="0"/>
          <p:nvPr/>
        </p:nvPicPr>
        <p:blipFill>
          <a:blip r:embed="rId6">
            <a:alphaModFix/>
          </a:blip>
          <a:stretch>
            <a:fillRect/>
          </a:stretch>
        </p:blipFill>
        <p:spPr>
          <a:xfrm>
            <a:off x="6036700" y="2442450"/>
            <a:ext cx="2665475" cy="836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p39"/>
          <p:cNvSpPr txBox="1"/>
          <p:nvPr/>
        </p:nvSpPr>
        <p:spPr>
          <a:xfrm>
            <a:off x="221125" y="458075"/>
            <a:ext cx="84633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09" name="Google Shape;209;p39"/>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Interactive Animations and Games Lesson 3 - Activity</a:t>
            </a:r>
            <a:endParaRPr>
              <a:solidFill>
                <a:schemeClr val="lt1"/>
              </a:solidFill>
            </a:endParaRPr>
          </a:p>
          <a:p>
            <a:pPr indent="0" lvl="0" marL="0" rtl="0" algn="l">
              <a:spcBef>
                <a:spcPts val="0"/>
              </a:spcBef>
              <a:spcAft>
                <a:spcPts val="0"/>
              </a:spcAft>
              <a:buNone/>
            </a:pPr>
            <a:r>
              <a:t/>
            </a:r>
            <a:endParaRPr>
              <a:solidFill>
                <a:srgbClr val="FFFFFF"/>
              </a:solidFill>
            </a:endParaRPr>
          </a:p>
        </p:txBody>
      </p:sp>
      <p:grpSp>
        <p:nvGrpSpPr>
          <p:cNvPr id="210" name="Google Shape;210;p39"/>
          <p:cNvGrpSpPr/>
          <p:nvPr/>
        </p:nvGrpSpPr>
        <p:grpSpPr>
          <a:xfrm>
            <a:off x="8318125" y="86900"/>
            <a:ext cx="747550" cy="183300"/>
            <a:chOff x="7547375" y="86900"/>
            <a:chExt cx="747550" cy="183300"/>
          </a:xfrm>
        </p:grpSpPr>
        <p:sp>
          <p:nvSpPr>
            <p:cNvPr id="211" name="Google Shape;211;p39"/>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9"/>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9"/>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4" name="Google Shape;214;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Code Studio, Level 7</a:t>
            </a:r>
            <a:endParaRPr/>
          </a:p>
        </p:txBody>
      </p:sp>
      <p:sp>
        <p:nvSpPr>
          <p:cNvPr id="215" name="Google Shape;215;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Practice your new skills on these levels</a:t>
            </a:r>
            <a:endParaRPr/>
          </a:p>
          <a:p>
            <a:pPr indent="-342900" lvl="0" marL="457200" rtl="0" algn="l">
              <a:spcBef>
                <a:spcPts val="0"/>
              </a:spcBef>
              <a:spcAft>
                <a:spcPts val="0"/>
              </a:spcAft>
              <a:buSzPts val="1800"/>
              <a:buChar char="●"/>
            </a:pPr>
            <a:r>
              <a:rPr lang="en"/>
              <a:t>Check with your teacher before moving on</a:t>
            </a:r>
            <a:endParaRPr/>
          </a:p>
        </p:txBody>
      </p:sp>
      <p:pic>
        <p:nvPicPr>
          <p:cNvPr id="216" name="Google Shape;216;p39"/>
          <p:cNvPicPr preferRelativeResize="0"/>
          <p:nvPr/>
        </p:nvPicPr>
        <p:blipFill>
          <a:blip r:embed="rId4">
            <a:alphaModFix/>
          </a:blip>
          <a:stretch>
            <a:fillRect/>
          </a:stretch>
        </p:blipFill>
        <p:spPr>
          <a:xfrm>
            <a:off x="229775" y="2028325"/>
            <a:ext cx="8684427" cy="272964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0" name="Shape 220"/>
        <p:cNvGrpSpPr/>
        <p:nvPr/>
      </p:nvGrpSpPr>
      <p:grpSpPr>
        <a:xfrm>
          <a:off x="0" y="0"/>
          <a:ext cx="0" cy="0"/>
          <a:chOff x="0" y="0"/>
          <a:chExt cx="0" cy="0"/>
        </a:xfrm>
      </p:grpSpPr>
      <p:sp>
        <p:nvSpPr>
          <p:cNvPr id="221" name="Google Shape;221;p40"/>
          <p:cNvSpPr txBox="1"/>
          <p:nvPr/>
        </p:nvSpPr>
        <p:spPr>
          <a:xfrm>
            <a:off x="221125" y="458075"/>
            <a:ext cx="84633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22" name="Google Shape;222;p40"/>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lt1"/>
                </a:solidFill>
              </a:rPr>
              <a:t>Interactive Animations and Games Lesson 3 - Activity</a:t>
            </a:r>
            <a:endParaRPr>
              <a:solidFill>
                <a:schemeClr val="lt1"/>
              </a:solidFill>
            </a:endParaRPr>
          </a:p>
          <a:p>
            <a:pPr indent="0" lvl="0" marL="0" rtl="0" algn="l">
              <a:spcBef>
                <a:spcPts val="0"/>
              </a:spcBef>
              <a:spcAft>
                <a:spcPts val="0"/>
              </a:spcAft>
              <a:buNone/>
            </a:pPr>
            <a:r>
              <a:t/>
            </a:r>
            <a:endParaRPr>
              <a:solidFill>
                <a:srgbClr val="FFFFFF"/>
              </a:solidFill>
            </a:endParaRPr>
          </a:p>
        </p:txBody>
      </p:sp>
      <p:grpSp>
        <p:nvGrpSpPr>
          <p:cNvPr id="223" name="Google Shape;223;p40"/>
          <p:cNvGrpSpPr/>
          <p:nvPr/>
        </p:nvGrpSpPr>
        <p:grpSpPr>
          <a:xfrm>
            <a:off x="8318125" y="86900"/>
            <a:ext cx="747550" cy="183300"/>
            <a:chOff x="7547375" y="86900"/>
            <a:chExt cx="747550" cy="183300"/>
          </a:xfrm>
        </p:grpSpPr>
        <p:sp>
          <p:nvSpPr>
            <p:cNvPr id="224" name="Google Shape;224;p40"/>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0"/>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40"/>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8</a:t>
            </a:r>
            <a:endParaRPr/>
          </a:p>
          <a:p>
            <a:pPr indent="0" lvl="0" marL="0" rtl="0" algn="l">
              <a:spcBef>
                <a:spcPts val="0"/>
              </a:spcBef>
              <a:spcAft>
                <a:spcPts val="0"/>
              </a:spcAft>
              <a:buNone/>
            </a:pPr>
            <a:r>
              <a:t/>
            </a:r>
            <a:endParaRPr/>
          </a:p>
        </p:txBody>
      </p:sp>
      <p:sp>
        <p:nvSpPr>
          <p:cNvPr id="228" name="Google Shape;228;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Assessment Level</a:t>
            </a:r>
            <a:endParaRPr/>
          </a:p>
          <a:p>
            <a:pPr indent="-342900" lvl="0" marL="457200" rtl="0" algn="l">
              <a:spcBef>
                <a:spcPts val="1600"/>
              </a:spcBef>
              <a:spcAft>
                <a:spcPts val="0"/>
              </a:spcAft>
              <a:buSzPts val="1800"/>
              <a:buChar char="●"/>
            </a:pPr>
            <a:r>
              <a:rPr lang="en"/>
              <a:t>C</a:t>
            </a:r>
            <a:r>
              <a:rPr lang="en"/>
              <a:t>heck out the "Rubric" tab</a:t>
            </a:r>
            <a:endParaRPr/>
          </a:p>
          <a:p>
            <a:pPr indent="-342900" lvl="0" marL="914400" rtl="0" algn="l">
              <a:spcBef>
                <a:spcPts val="0"/>
              </a:spcBef>
              <a:spcAft>
                <a:spcPts val="0"/>
              </a:spcAft>
              <a:buSzPts val="1800"/>
              <a:buChar char="●"/>
            </a:pPr>
            <a:r>
              <a:rPr lang="en"/>
              <a:t>This tab appears on assessment levels</a:t>
            </a:r>
            <a:endParaRPr/>
          </a:p>
          <a:p>
            <a:pPr indent="-342900" lvl="0" marL="914400" rtl="0" algn="l">
              <a:spcBef>
                <a:spcPts val="0"/>
              </a:spcBef>
              <a:spcAft>
                <a:spcPts val="0"/>
              </a:spcAft>
              <a:buSzPts val="1800"/>
              <a:buChar char="●"/>
            </a:pPr>
            <a:r>
              <a:rPr lang="en"/>
              <a:t>Describes how to demonstrate your understanding</a:t>
            </a:r>
            <a:endParaRPr/>
          </a:p>
        </p:txBody>
      </p:sp>
      <p:cxnSp>
        <p:nvCxnSpPr>
          <p:cNvPr id="229" name="Google Shape;229;p40"/>
          <p:cNvCxnSpPr/>
          <p:nvPr/>
        </p:nvCxnSpPr>
        <p:spPr>
          <a:xfrm>
            <a:off x="5921900" y="2821300"/>
            <a:ext cx="513600" cy="561000"/>
          </a:xfrm>
          <a:prstGeom prst="straightConnector1">
            <a:avLst/>
          </a:prstGeom>
          <a:noFill/>
          <a:ln cap="flat" cmpd="sng" w="38100">
            <a:solidFill>
              <a:srgbClr val="FF0000"/>
            </a:solidFill>
            <a:prstDash val="solid"/>
            <a:round/>
            <a:headEnd len="med" w="med" type="none"/>
            <a:tailEnd len="med" w="med" type="stealth"/>
          </a:ln>
        </p:spPr>
      </p:cxnSp>
      <p:pic>
        <p:nvPicPr>
          <p:cNvPr id="230" name="Google Shape;230;p40"/>
          <p:cNvPicPr preferRelativeResize="0"/>
          <p:nvPr/>
        </p:nvPicPr>
        <p:blipFill>
          <a:blip r:embed="rId4">
            <a:alphaModFix/>
          </a:blip>
          <a:stretch>
            <a:fillRect/>
          </a:stretch>
        </p:blipFill>
        <p:spPr>
          <a:xfrm>
            <a:off x="3443125" y="3471325"/>
            <a:ext cx="3448050" cy="34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41"/>
          <p:cNvSpPr txBox="1"/>
          <p:nvPr/>
        </p:nvSpPr>
        <p:spPr>
          <a:xfrm>
            <a:off x="221125" y="458075"/>
            <a:ext cx="84633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36" name="Google Shape;236;p41"/>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 3 - Activity</a:t>
            </a:r>
            <a:endParaRPr>
              <a:solidFill>
                <a:schemeClr val="lt1"/>
              </a:solidFill>
            </a:endParaRPr>
          </a:p>
          <a:p>
            <a:pPr indent="0" lvl="0" marL="0" rtl="0" algn="l">
              <a:spcBef>
                <a:spcPts val="0"/>
              </a:spcBef>
              <a:spcAft>
                <a:spcPts val="0"/>
              </a:spcAft>
              <a:buNone/>
            </a:pPr>
            <a:r>
              <a:rPr lang="en">
                <a:solidFill>
                  <a:srgbClr val="FFFFFF"/>
                </a:solidFill>
              </a:rPr>
              <a:t> 3 - Activity</a:t>
            </a:r>
            <a:endParaRPr>
              <a:solidFill>
                <a:srgbClr val="FFFFFF"/>
              </a:solidFill>
            </a:endParaRPr>
          </a:p>
        </p:txBody>
      </p:sp>
      <p:grpSp>
        <p:nvGrpSpPr>
          <p:cNvPr id="237" name="Google Shape;237;p41"/>
          <p:cNvGrpSpPr/>
          <p:nvPr/>
        </p:nvGrpSpPr>
        <p:grpSpPr>
          <a:xfrm>
            <a:off x="8318125" y="86900"/>
            <a:ext cx="747550" cy="183300"/>
            <a:chOff x="7547375" y="86900"/>
            <a:chExt cx="747550" cy="183300"/>
          </a:xfrm>
        </p:grpSpPr>
        <p:sp>
          <p:nvSpPr>
            <p:cNvPr id="238" name="Google Shape;238;p41"/>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41"/>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41"/>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41"/>
          <p:cNvSpPr txBox="1"/>
          <p:nvPr>
            <p:ph type="title"/>
          </p:nvPr>
        </p:nvSpPr>
        <p:spPr>
          <a:xfrm>
            <a:off x="311700" y="445025"/>
            <a:ext cx="8520600" cy="19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9</a:t>
            </a:r>
            <a:endParaRPr b="1" sz="2400">
              <a:latin typeface="Proxima Nova"/>
              <a:ea typeface="Proxima Nova"/>
              <a:cs typeface="Proxima Nova"/>
              <a:sym typeface="Proxima Nova"/>
            </a:endParaRPr>
          </a:p>
          <a:p>
            <a:pPr indent="0" lvl="0" marL="0" rtl="0" algn="l">
              <a:spcBef>
                <a:spcPts val="1000"/>
              </a:spcBef>
              <a:spcAft>
                <a:spcPts val="0"/>
              </a:spcAft>
              <a:buClr>
                <a:schemeClr val="dk1"/>
              </a:buClr>
              <a:buSzPts val="1100"/>
              <a:buFont typeface="Arial"/>
              <a:buNone/>
            </a:pPr>
            <a:r>
              <a:rPr lang="en" sz="2400">
                <a:latin typeface="Proxima Nova"/>
                <a:ea typeface="Proxima Nova"/>
                <a:cs typeface="Proxima Nova"/>
                <a:sym typeface="Proxima Nova"/>
              </a:rPr>
              <a:t>Practice Level</a:t>
            </a:r>
            <a:endParaRPr sz="2400">
              <a:latin typeface="Proxima Nova"/>
              <a:ea typeface="Proxima Nova"/>
              <a:cs typeface="Proxima Nova"/>
              <a:sym typeface="Proxima Nova"/>
            </a:endParaRPr>
          </a:p>
          <a:p>
            <a:pPr indent="0" lvl="0" marL="0" rtl="0" algn="l">
              <a:spcBef>
                <a:spcPts val="1000"/>
              </a:spcBef>
              <a:spcAft>
                <a:spcPts val="0"/>
              </a:spcAft>
              <a:buClr>
                <a:schemeClr val="dk1"/>
              </a:buClr>
              <a:buSzPts val="1100"/>
              <a:buFont typeface="Arial"/>
              <a:buNone/>
            </a:pPr>
            <a:r>
              <a:rPr b="1" lang="en" sz="2400">
                <a:latin typeface="Proxima Nova"/>
                <a:ea typeface="Proxima Nova"/>
                <a:cs typeface="Proxima Nova"/>
                <a:sym typeface="Proxima Nova"/>
              </a:rPr>
              <a:t>Do This</a:t>
            </a:r>
            <a:endParaRPr b="1" sz="24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Challenge yourself on these levels</a:t>
            </a:r>
            <a:endParaRPr sz="1800">
              <a:latin typeface="Proxima Nova"/>
              <a:ea typeface="Proxima Nova"/>
              <a:cs typeface="Proxima Nova"/>
              <a:sym typeface="Proxima Nova"/>
            </a:endParaRPr>
          </a:p>
          <a:p>
            <a:pPr indent="-342900" lvl="0" marL="457200" rtl="0" algn="l">
              <a:lnSpc>
                <a:spcPct val="115000"/>
              </a:lnSpc>
              <a:spcBef>
                <a:spcPts val="0"/>
              </a:spcBef>
              <a:spcAft>
                <a:spcPts val="0"/>
              </a:spcAft>
              <a:buSzPts val="1800"/>
              <a:buFont typeface="Proxima Nova"/>
              <a:buChar char="●"/>
            </a:pPr>
            <a:r>
              <a:rPr lang="en" sz="1800">
                <a:latin typeface="Proxima Nova"/>
                <a:ea typeface="Proxima Nova"/>
                <a:cs typeface="Proxima Nova"/>
                <a:sym typeface="Proxima Nova"/>
              </a:rPr>
              <a:t>Learn new blocks or use the same ones in new ways.</a:t>
            </a:r>
            <a:endParaRPr sz="1800">
              <a:latin typeface="Proxima Nova"/>
              <a:ea typeface="Proxima Nova"/>
              <a:cs typeface="Proxima Nova"/>
              <a:sym typeface="Proxima Nova"/>
            </a:endParaRPr>
          </a:p>
          <a:p>
            <a:pPr indent="0" lvl="0" marL="0" rtl="0" algn="l">
              <a:spcBef>
                <a:spcPts val="1600"/>
              </a:spcBef>
              <a:spcAft>
                <a:spcPts val="0"/>
              </a:spcAft>
              <a:buClr>
                <a:schemeClr val="dk1"/>
              </a:buClr>
              <a:buSzPts val="1100"/>
              <a:buFont typeface="Arial"/>
              <a:buNone/>
            </a:pPr>
            <a:r>
              <a:t/>
            </a:r>
            <a:endParaRPr b="1" sz="2400">
              <a:latin typeface="Proxima Nova"/>
              <a:ea typeface="Proxima Nova"/>
              <a:cs typeface="Proxima Nova"/>
              <a:sym typeface="Proxima Nova"/>
            </a:endParaRPr>
          </a:p>
        </p:txBody>
      </p:sp>
      <p:pic>
        <p:nvPicPr>
          <p:cNvPr id="242" name="Google Shape;242;p41"/>
          <p:cNvPicPr preferRelativeResize="0"/>
          <p:nvPr/>
        </p:nvPicPr>
        <p:blipFill>
          <a:blip r:embed="rId4">
            <a:alphaModFix/>
          </a:blip>
          <a:stretch>
            <a:fillRect/>
          </a:stretch>
        </p:blipFill>
        <p:spPr>
          <a:xfrm>
            <a:off x="528761" y="2505575"/>
            <a:ext cx="8086475" cy="2544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42"/>
          <p:cNvSpPr txBox="1"/>
          <p:nvPr/>
        </p:nvSpPr>
        <p:spPr>
          <a:xfrm>
            <a:off x="221125" y="458075"/>
            <a:ext cx="84633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248" name="Google Shape;248;p42"/>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chemeClr val="lt1"/>
                </a:solidFill>
              </a:rPr>
              <a:t> 3 - Activity</a:t>
            </a:r>
            <a:endParaRPr>
              <a:solidFill>
                <a:schemeClr val="lt1"/>
              </a:solidFill>
            </a:endParaRPr>
          </a:p>
          <a:p>
            <a:pPr indent="0" lvl="0" marL="0" rtl="0" algn="l">
              <a:spcBef>
                <a:spcPts val="0"/>
              </a:spcBef>
              <a:spcAft>
                <a:spcPts val="0"/>
              </a:spcAft>
              <a:buNone/>
            </a:pPr>
            <a:r>
              <a:rPr lang="en">
                <a:solidFill>
                  <a:srgbClr val="FFFFFF"/>
                </a:solidFill>
              </a:rPr>
              <a:t> 3 - Activity</a:t>
            </a:r>
            <a:endParaRPr>
              <a:solidFill>
                <a:srgbClr val="FFFFFF"/>
              </a:solidFill>
            </a:endParaRPr>
          </a:p>
        </p:txBody>
      </p:sp>
      <p:grpSp>
        <p:nvGrpSpPr>
          <p:cNvPr id="249" name="Google Shape;249;p42"/>
          <p:cNvGrpSpPr/>
          <p:nvPr/>
        </p:nvGrpSpPr>
        <p:grpSpPr>
          <a:xfrm>
            <a:off x="8318125" y="86900"/>
            <a:ext cx="747550" cy="183300"/>
            <a:chOff x="7547375" y="86900"/>
            <a:chExt cx="747550" cy="183300"/>
          </a:xfrm>
        </p:grpSpPr>
        <p:sp>
          <p:nvSpPr>
            <p:cNvPr id="250" name="Google Shape;250;p42"/>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42"/>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42"/>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Proxima Nova"/>
                <a:ea typeface="Proxima Nova"/>
                <a:cs typeface="Proxima Nova"/>
                <a:sym typeface="Proxima Nova"/>
              </a:rPr>
              <a:t>Share your Creations</a:t>
            </a:r>
            <a:endParaRPr/>
          </a:p>
          <a:p>
            <a:pPr indent="0" lvl="0" marL="0" rtl="0" algn="l">
              <a:spcBef>
                <a:spcPts val="0"/>
              </a:spcBef>
              <a:spcAft>
                <a:spcPts val="0"/>
              </a:spcAft>
              <a:buNone/>
            </a:pPr>
            <a:r>
              <a:t/>
            </a:r>
            <a:endParaRPr/>
          </a:p>
        </p:txBody>
      </p:sp>
      <p:sp>
        <p:nvSpPr>
          <p:cNvPr id="254" name="Google Shape;25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Choose an image you are particularly proud of.</a:t>
            </a:r>
            <a:endParaRPr/>
          </a:p>
          <a:p>
            <a:pPr indent="-342900" lvl="0" marL="457200" rtl="0" algn="l">
              <a:spcBef>
                <a:spcPts val="0"/>
              </a:spcBef>
              <a:spcAft>
                <a:spcPts val="0"/>
              </a:spcAft>
              <a:buSzPts val="1800"/>
              <a:buChar char="●"/>
            </a:pPr>
            <a:r>
              <a:rPr lang="en"/>
              <a:t>Share your image with others and see what they have made, too!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2" name="Shape 262"/>
        <p:cNvGrpSpPr/>
        <p:nvPr/>
      </p:nvGrpSpPr>
      <p:grpSpPr>
        <a:xfrm>
          <a:off x="0" y="0"/>
          <a:ext cx="0" cy="0"/>
          <a:chOff x="0" y="0"/>
          <a:chExt cx="0" cy="0"/>
        </a:xfrm>
      </p:grpSpPr>
      <p:sp>
        <p:nvSpPr>
          <p:cNvPr id="263" name="Google Shape;263;p4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3 - Wrap Up</a:t>
            </a:r>
            <a:endParaRPr>
              <a:solidFill>
                <a:srgbClr val="FFFFFF"/>
              </a:solidFill>
            </a:endParaRPr>
          </a:p>
        </p:txBody>
      </p:sp>
      <p:sp>
        <p:nvSpPr>
          <p:cNvPr id="264" name="Google Shape;264;p44"/>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a:t>
            </a:r>
            <a:r>
              <a:rPr lang="en" sz="3600">
                <a:latin typeface="Proxima Nova"/>
                <a:ea typeface="Proxima Nova"/>
                <a:cs typeface="Proxima Nova"/>
                <a:sym typeface="Proxima Nova"/>
              </a:rPr>
              <a:t>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Today you learned how to draw in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Game Lab for the first time.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000">
              <a:solidFill>
                <a:schemeClr val="dk1"/>
              </a:solidFill>
              <a:latin typeface="Proxima Nova"/>
              <a:ea typeface="Proxima Nova"/>
              <a:cs typeface="Proxima Nova"/>
              <a:sym typeface="Proxima Nova"/>
            </a:endParaRPr>
          </a:p>
          <a:p>
            <a:pPr indent="0" lvl="0" marL="0" rtl="0" algn="ctr">
              <a:spcBef>
                <a:spcPts val="0"/>
              </a:spcBef>
              <a:spcAft>
                <a:spcPts val="0"/>
              </a:spcAft>
              <a:buNone/>
            </a:pPr>
            <a:r>
              <a:rPr lang="en" sz="3000">
                <a:solidFill>
                  <a:schemeClr val="dk1"/>
                </a:solidFill>
                <a:latin typeface="Proxima Nova"/>
                <a:ea typeface="Proxima Nova"/>
                <a:cs typeface="Proxima Nova"/>
                <a:sym typeface="Proxima Nova"/>
              </a:rPr>
              <a:t>What type of advice would you share with a friend who was going to learn about drawing in Game Lab to make it easier for them?</a:t>
            </a:r>
            <a:endParaRPr sz="3000">
              <a:solidFill>
                <a:schemeClr val="dk1"/>
              </a:solidFill>
              <a:latin typeface="Proxima Nova"/>
              <a:ea typeface="Proxima Nova"/>
              <a:cs typeface="Proxima Nova"/>
              <a:sym typeface="Proxima Nova"/>
            </a:endParaRPr>
          </a:p>
          <a:p>
            <a:pPr indent="0" lvl="0" marL="514350" rtl="0" algn="l">
              <a:spcBef>
                <a:spcPts val="0"/>
              </a:spcBef>
              <a:spcAft>
                <a:spcPts val="0"/>
              </a:spcAft>
              <a:buClr>
                <a:schemeClr val="dk1"/>
              </a:buClr>
              <a:buSzPts val="1100"/>
              <a:buFont typeface="Arial"/>
              <a:buNone/>
            </a:pPr>
            <a:r>
              <a:t/>
            </a:r>
            <a:endParaRPr sz="24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2400">
              <a:solidFill>
                <a:srgbClr val="000000"/>
              </a:solidFill>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8" name="Shape 268"/>
        <p:cNvGrpSpPr/>
        <p:nvPr/>
      </p:nvGrpSpPr>
      <p:grpSpPr>
        <a:xfrm>
          <a:off x="0" y="0"/>
          <a:ext cx="0" cy="0"/>
          <a:chOff x="0" y="0"/>
          <a:chExt cx="0" cy="0"/>
        </a:xfrm>
      </p:grpSpPr>
      <p:sp>
        <p:nvSpPr>
          <p:cNvPr id="269" name="Google Shape;269;p4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3 - Wrap Up</a:t>
            </a:r>
            <a:endParaRPr>
              <a:solidFill>
                <a:srgbClr val="FFFFFF"/>
              </a:solidFill>
            </a:endParaRPr>
          </a:p>
        </p:txBody>
      </p:sp>
      <p:sp>
        <p:nvSpPr>
          <p:cNvPr id="270" name="Google Shape;270;p45"/>
          <p:cNvSpPr txBox="1"/>
          <p:nvPr/>
        </p:nvSpPr>
        <p:spPr>
          <a:xfrm>
            <a:off x="306325" y="684400"/>
            <a:ext cx="85773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How can we communicate to a computer how to draw shapes on the screen?</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9" name="Shape 109"/>
        <p:cNvGrpSpPr/>
        <p:nvPr/>
      </p:nvGrpSpPr>
      <p:grpSpPr>
        <a:xfrm>
          <a:off x="0" y="0"/>
          <a:ext cx="0" cy="0"/>
          <a:chOff x="0" y="0"/>
          <a:chExt cx="0" cy="0"/>
        </a:xfrm>
      </p:grpSpPr>
      <p:sp>
        <p:nvSpPr>
          <p:cNvPr id="110" name="Google Shape;110;p28"/>
          <p:cNvSpPr txBox="1"/>
          <p:nvPr>
            <p:ph type="title"/>
          </p:nvPr>
        </p:nvSpPr>
        <p:spPr>
          <a:xfrm>
            <a:off x="416175" y="331350"/>
            <a:ext cx="8522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Teacher Resources</a:t>
            </a:r>
            <a:endParaRPr/>
          </a:p>
        </p:txBody>
      </p:sp>
      <p:sp>
        <p:nvSpPr>
          <p:cNvPr id="111" name="Google Shape;111;p28"/>
          <p:cNvSpPr/>
          <p:nvPr/>
        </p:nvSpPr>
        <p:spPr>
          <a:xfrm rot="1363356">
            <a:off x="6749269" y="535371"/>
            <a:ext cx="2162219" cy="364939"/>
          </a:xfrm>
          <a:prstGeom prst="roundRect">
            <a:avLst>
              <a:gd fmla="val 16667" name="adj"/>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Poppins"/>
                <a:ea typeface="Poppins"/>
                <a:cs typeface="Poppins"/>
                <a:sym typeface="Poppins"/>
              </a:rPr>
              <a:t>For Teachers!</a:t>
            </a:r>
            <a:endParaRPr/>
          </a:p>
        </p:txBody>
      </p:sp>
      <p:sp>
        <p:nvSpPr>
          <p:cNvPr id="112" name="Google Shape;112;p28"/>
          <p:cNvSpPr txBox="1"/>
          <p:nvPr>
            <p:ph idx="1" type="body"/>
          </p:nvPr>
        </p:nvSpPr>
        <p:spPr>
          <a:xfrm>
            <a:off x="311700" y="975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Lesson Overview</a:t>
            </a:r>
            <a:endParaRPr b="1"/>
          </a:p>
          <a:p>
            <a:pPr indent="0" lvl="0" marL="0" rtl="0" algn="l">
              <a:spcBef>
                <a:spcPts val="1200"/>
              </a:spcBef>
              <a:spcAft>
                <a:spcPts val="0"/>
              </a:spcAft>
              <a:buClr>
                <a:schemeClr val="dk1"/>
              </a:buClr>
              <a:buSzPts val="1100"/>
              <a:buFont typeface="Arial"/>
              <a:buNone/>
            </a:pPr>
            <a:r>
              <a:rPr lang="en" sz="1300"/>
              <a:t>This lesson is designed to give students a chance to get used to the programming environment, as well as the basic sequencing and debugging that they will use throughout the unit. Students begin with an introduction to the GameLab interactive development environment (IDE), then learn the three commands (rect, ellipse, and fill) that they will need to code the same types of images that they created on paper in the previous lesson. Challenge levels provide a chance for students who have more programming experience to further explore Game Lab.</a:t>
            </a:r>
            <a:endParaRPr sz="1300"/>
          </a:p>
          <a:p>
            <a:pPr indent="0" lvl="0" marL="0" rtl="0" algn="l">
              <a:spcBef>
                <a:spcPts val="1200"/>
              </a:spcBef>
              <a:spcAft>
                <a:spcPts val="0"/>
              </a:spcAft>
              <a:buNone/>
            </a:pPr>
            <a:r>
              <a:rPr lang="en" sz="1600"/>
              <a:t>More guidance and resources for this lesson are available in the</a:t>
            </a:r>
            <a:r>
              <a:rPr b="1" lang="en" sz="1600"/>
              <a:t> Lesson Plan:</a:t>
            </a:r>
            <a:endParaRPr sz="1600"/>
          </a:p>
          <a:p>
            <a:pPr indent="-311150" lvl="0" marL="457200" rtl="0" algn="l">
              <a:spcBef>
                <a:spcPts val="1200"/>
              </a:spcBef>
              <a:spcAft>
                <a:spcPts val="1200"/>
              </a:spcAft>
              <a:buSzPts val="1300"/>
              <a:buChar char="●"/>
            </a:pPr>
            <a:r>
              <a:rPr lang="en" sz="1300"/>
              <a:t>https://studio.code.org/s/csd3-2023/lessons/3</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p30"/>
          <p:cNvSpPr txBox="1"/>
          <p:nvPr/>
        </p:nvSpPr>
        <p:spPr>
          <a:xfrm>
            <a:off x="523500" y="684400"/>
            <a:ext cx="80970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Journal Prompt:</a:t>
            </a:r>
            <a:r>
              <a:rPr lang="en" sz="3600">
                <a:latin typeface="Proxima Nova"/>
                <a:ea typeface="Proxima Nova"/>
                <a:cs typeface="Proxima Nova"/>
                <a:sym typeface="Proxima Nova"/>
              </a:rPr>
              <a:t>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solidFill>
                <a:srgbClr val="000000"/>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 </a:t>
            </a:r>
            <a:r>
              <a:rPr lang="en" sz="3600">
                <a:solidFill>
                  <a:schemeClr val="dk1"/>
                </a:solidFill>
                <a:latin typeface="Proxima Nova"/>
                <a:ea typeface="Proxima Nova"/>
                <a:cs typeface="Proxima Nova"/>
                <a:sym typeface="Proxima Nova"/>
              </a:rPr>
              <a:t>Based on what you know about computers, what do you think will be different between telling a person about your image and telling a computer about your image?</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2" name="Google Shape;122;p30"/>
          <p:cNvSpPr txBox="1"/>
          <p:nvPr/>
        </p:nvSpPr>
        <p:spPr>
          <a:xfrm>
            <a:off x="0" y="0"/>
            <a:ext cx="53457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a:t>
            </a:r>
            <a:r>
              <a:rPr lang="en">
                <a:solidFill>
                  <a:srgbClr val="FFFFFF"/>
                </a:solidFill>
              </a:rPr>
              <a:t> - Warm </a:t>
            </a:r>
            <a:r>
              <a:rPr lang="en">
                <a:solidFill>
                  <a:srgbClr val="FFFFFF"/>
                </a:solidFill>
              </a:rPr>
              <a:t>Up</a:t>
            </a:r>
            <a:endParaRPr>
              <a:solidFill>
                <a:srgbClr val="FFFFFF"/>
              </a:solidFill>
            </a:endParaRPr>
          </a:p>
        </p:txBody>
      </p:sp>
      <p:sp>
        <p:nvSpPr>
          <p:cNvPr id="123" name="Google Shape;123;p30"/>
          <p:cNvSpPr txBox="1"/>
          <p:nvPr/>
        </p:nvSpPr>
        <p:spPr>
          <a:xfrm>
            <a:off x="3403550" y="1404150"/>
            <a:ext cx="7338300" cy="85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p31"/>
          <p:cNvSpPr txBox="1"/>
          <p:nvPr/>
        </p:nvSpPr>
        <p:spPr>
          <a:xfrm>
            <a:off x="291025" y="684400"/>
            <a:ext cx="8730300" cy="4227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latin typeface="Proxima Nova"/>
                <a:ea typeface="Proxima Nova"/>
                <a:cs typeface="Proxima Nova"/>
                <a:sym typeface="Proxima Nova"/>
              </a:rPr>
              <a:t>Question of the Day</a:t>
            </a:r>
            <a:endParaRPr sz="36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None/>
            </a:pPr>
            <a:r>
              <a:t/>
            </a:r>
            <a:endParaRPr sz="3000">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rPr lang="en" sz="3600">
                <a:solidFill>
                  <a:schemeClr val="dk1"/>
                </a:solidFill>
                <a:latin typeface="Proxima Nova"/>
                <a:ea typeface="Proxima Nova"/>
                <a:cs typeface="Proxima Nova"/>
                <a:sym typeface="Proxima Nova"/>
              </a:rPr>
              <a:t> </a:t>
            </a:r>
            <a:r>
              <a:rPr lang="en" sz="3600">
                <a:solidFill>
                  <a:schemeClr val="dk1"/>
                </a:solidFill>
                <a:latin typeface="Proxima Nova"/>
                <a:ea typeface="Proxima Nova"/>
                <a:cs typeface="Proxima Nova"/>
                <a:sym typeface="Proxima Nova"/>
              </a:rPr>
              <a:t>How can we communicate to a computer how to draw shapes on the screen?</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sz="3600">
              <a:solidFill>
                <a:schemeClr val="dk1"/>
              </a:solidFill>
              <a:latin typeface="Proxima Nova"/>
              <a:ea typeface="Proxima Nova"/>
              <a:cs typeface="Proxima Nova"/>
              <a:sym typeface="Proxima Nova"/>
            </a:endParaRPr>
          </a:p>
          <a:p>
            <a:pPr indent="0" lvl="0" marL="0" rtl="0" algn="ctr">
              <a:spcBef>
                <a:spcPts val="0"/>
              </a:spcBef>
              <a:spcAft>
                <a:spcPts val="0"/>
              </a:spcAft>
              <a:buNone/>
            </a:pPr>
            <a:r>
              <a:t/>
            </a:r>
            <a:endParaRPr sz="3600">
              <a:latin typeface="Proxima Nova"/>
              <a:ea typeface="Proxima Nova"/>
              <a:cs typeface="Proxima Nova"/>
              <a:sym typeface="Proxima Nova"/>
            </a:endParaRPr>
          </a:p>
          <a:p>
            <a:pPr indent="0" lvl="0" marL="0" rtl="0" algn="ctr">
              <a:spcBef>
                <a:spcPts val="0"/>
              </a:spcBef>
              <a:spcAft>
                <a:spcPts val="0"/>
              </a:spcAft>
              <a:buNone/>
            </a:pPr>
            <a:r>
              <a:t/>
            </a:r>
            <a:endParaRPr sz="3600">
              <a:solidFill>
                <a:srgbClr val="000000"/>
              </a:solidFill>
              <a:latin typeface="Proxima Nova"/>
              <a:ea typeface="Proxima Nova"/>
              <a:cs typeface="Proxima Nova"/>
              <a:sym typeface="Proxima Nova"/>
            </a:endParaRPr>
          </a:p>
        </p:txBody>
      </p:sp>
      <p:sp>
        <p:nvSpPr>
          <p:cNvPr id="129" name="Google Shape;129;p31"/>
          <p:cNvSpPr txBox="1"/>
          <p:nvPr/>
        </p:nvSpPr>
        <p:spPr>
          <a:xfrm>
            <a:off x="0" y="0"/>
            <a:ext cx="53457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a:t>
            </a:r>
            <a:r>
              <a:rPr lang="en">
                <a:solidFill>
                  <a:srgbClr val="FFFFFF"/>
                </a:solidFill>
              </a:rPr>
              <a:t> - Warm </a:t>
            </a:r>
            <a:r>
              <a:rPr lang="en">
                <a:solidFill>
                  <a:srgbClr val="FFFFFF"/>
                </a:solidFill>
              </a:rPr>
              <a:t>Up</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33"/>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1</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Do This</a:t>
            </a:r>
            <a:endParaRPr b="1" sz="24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Look at the line of code in the workspace and discuss with your partner where you think the shape will be drawn on the grid.</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Add your prediction to the text box.</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Click                  to run the program and see what happens.</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39" name="Google Shape;139;p33"/>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3 - Activity</a:t>
            </a:r>
            <a:endParaRPr>
              <a:solidFill>
                <a:srgbClr val="FFFFFF"/>
              </a:solidFill>
            </a:endParaRPr>
          </a:p>
        </p:txBody>
      </p:sp>
      <p:grpSp>
        <p:nvGrpSpPr>
          <p:cNvPr id="140" name="Google Shape;140;p33"/>
          <p:cNvGrpSpPr/>
          <p:nvPr/>
        </p:nvGrpSpPr>
        <p:grpSpPr>
          <a:xfrm>
            <a:off x="8318125" y="86900"/>
            <a:ext cx="747550" cy="183300"/>
            <a:chOff x="7547375" y="86900"/>
            <a:chExt cx="747550" cy="183300"/>
          </a:xfrm>
        </p:grpSpPr>
        <p:sp>
          <p:nvSpPr>
            <p:cNvPr id="141" name="Google Shape;141;p33"/>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3"/>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3"/>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4" name="Google Shape;144;p33"/>
          <p:cNvPicPr preferRelativeResize="0"/>
          <p:nvPr/>
        </p:nvPicPr>
        <p:blipFill>
          <a:blip r:embed="rId4">
            <a:alphaModFix/>
          </a:blip>
          <a:stretch>
            <a:fillRect/>
          </a:stretch>
        </p:blipFill>
        <p:spPr>
          <a:xfrm>
            <a:off x="1321150" y="2894400"/>
            <a:ext cx="971550" cy="419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34"/>
          <p:cNvSpPr txBox="1"/>
          <p:nvPr/>
        </p:nvSpPr>
        <p:spPr>
          <a:xfrm>
            <a:off x="221125" y="458075"/>
            <a:ext cx="84633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50" name="Google Shape;150;p34"/>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3 - Activity</a:t>
            </a:r>
            <a:endParaRPr>
              <a:solidFill>
                <a:srgbClr val="FFFFFF"/>
              </a:solidFill>
            </a:endParaRPr>
          </a:p>
        </p:txBody>
      </p:sp>
      <p:grpSp>
        <p:nvGrpSpPr>
          <p:cNvPr id="151" name="Google Shape;151;p34"/>
          <p:cNvGrpSpPr/>
          <p:nvPr/>
        </p:nvGrpSpPr>
        <p:grpSpPr>
          <a:xfrm>
            <a:off x="8318125" y="86900"/>
            <a:ext cx="747550" cy="183300"/>
            <a:chOff x="7547375" y="86900"/>
            <a:chExt cx="747550" cy="183300"/>
          </a:xfrm>
        </p:grpSpPr>
        <p:sp>
          <p:nvSpPr>
            <p:cNvPr id="152" name="Google Shape;152;p34"/>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4"/>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4"/>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34"/>
          <p:cNvSpPr txBox="1"/>
          <p:nvPr/>
        </p:nvSpPr>
        <p:spPr>
          <a:xfrm>
            <a:off x="107225" y="3933750"/>
            <a:ext cx="9036900" cy="12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t>Where can you find more information about using the blocks?</a:t>
            </a:r>
            <a:endParaRPr sz="2400"/>
          </a:p>
          <a:p>
            <a:pPr indent="0" lvl="0" marL="0" rtl="0" algn="l">
              <a:spcBef>
                <a:spcPts val="0"/>
              </a:spcBef>
              <a:spcAft>
                <a:spcPts val="0"/>
              </a:spcAft>
              <a:buClr>
                <a:schemeClr val="dk1"/>
              </a:buClr>
              <a:buSzPts val="1100"/>
              <a:buFont typeface="Arial"/>
              <a:buNone/>
            </a:pPr>
            <a:r>
              <a:rPr lang="en" sz="2400"/>
              <a:t>What’s an advantage of using block mode?</a:t>
            </a:r>
            <a:endParaRPr sz="2400"/>
          </a:p>
          <a:p>
            <a:pPr indent="0" lvl="0" marL="0" rtl="0" algn="l">
              <a:spcBef>
                <a:spcPts val="0"/>
              </a:spcBef>
              <a:spcAft>
                <a:spcPts val="0"/>
              </a:spcAft>
              <a:buNone/>
            </a:pPr>
            <a:r>
              <a:t/>
            </a:r>
            <a:endParaRPr sz="3000"/>
          </a:p>
        </p:txBody>
      </p:sp>
      <p:pic>
        <p:nvPicPr>
          <p:cNvPr descr="Start learning at http://code.org/ &#10;&#10;Stay in touch with us!&#10;• on Twitter https://twitter.com/codeorg&#10;• on Facebook https://www.facebook.com/Code.org&#10;• on Instagram https://instagram.com/codeorg&#10;• on Tumblr https://blog.code.org &#10;• on LinkedIn https://www.linkedin.com/company/code-org&#10;• on Google+ https://google.com/+codeorg&#10;&#10;Help us caption &amp; translate this video!&#10;&#10;https://amara.org/v/nFhD/" id="156" name="Google Shape;156;p34" title="Game Lab: Intro To Drawing">
            <a:hlinkClick r:id="rId4"/>
          </p:cNvPr>
          <p:cNvPicPr preferRelativeResize="0"/>
          <p:nvPr/>
        </p:nvPicPr>
        <p:blipFill>
          <a:blip r:embed="rId5">
            <a:alphaModFix/>
          </a:blip>
          <a:stretch>
            <a:fillRect/>
          </a:stretch>
        </p:blipFill>
        <p:spPr>
          <a:xfrm>
            <a:off x="2286000" y="458083"/>
            <a:ext cx="4572000"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0" name="Shape 160"/>
        <p:cNvGrpSpPr/>
        <p:nvPr/>
      </p:nvGrpSpPr>
      <p:grpSpPr>
        <a:xfrm>
          <a:off x="0" y="0"/>
          <a:ext cx="0" cy="0"/>
          <a:chOff x="0" y="0"/>
          <a:chExt cx="0" cy="0"/>
        </a:xfrm>
      </p:grpSpPr>
      <p:sp>
        <p:nvSpPr>
          <p:cNvPr id="161" name="Google Shape;161;p35"/>
          <p:cNvSpPr txBox="1"/>
          <p:nvPr/>
        </p:nvSpPr>
        <p:spPr>
          <a:xfrm>
            <a:off x="137850" y="458075"/>
            <a:ext cx="8928000" cy="38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latin typeface="Proxima Nova"/>
                <a:ea typeface="Proxima Nova"/>
                <a:cs typeface="Proxima Nova"/>
                <a:sym typeface="Proxima Nova"/>
              </a:rPr>
              <a:t>Code Studio, Level 2</a:t>
            </a:r>
            <a:endParaRPr b="1" sz="2400">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t/>
            </a:r>
            <a:endParaRPr b="1" sz="2400">
              <a:latin typeface="Proxima Nova"/>
              <a:ea typeface="Proxima Nova"/>
              <a:cs typeface="Proxima Nova"/>
              <a:sym typeface="Proxima Nova"/>
            </a:endParaRPr>
          </a:p>
          <a:p>
            <a:pPr indent="0" lvl="0" marL="0" rtl="0" algn="l">
              <a:spcBef>
                <a:spcPts val="0"/>
              </a:spcBef>
              <a:spcAft>
                <a:spcPts val="0"/>
              </a:spcAft>
              <a:buNone/>
            </a:pPr>
            <a:r>
              <a:rPr b="1" lang="en" sz="2400">
                <a:solidFill>
                  <a:schemeClr val="dk1"/>
                </a:solidFill>
                <a:latin typeface="Proxima Nova"/>
                <a:ea typeface="Proxima Nova"/>
                <a:cs typeface="Proxima Nova"/>
                <a:sym typeface="Proxima Nova"/>
              </a:rPr>
              <a:t>Do This</a:t>
            </a:r>
            <a:endParaRPr b="1" sz="24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You are given the same line of code from the previous level.</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Change the numbers inside the block, then try running the program again.</a:t>
            </a:r>
            <a:endParaRPr sz="2000">
              <a:solidFill>
                <a:schemeClr val="dk1"/>
              </a:solidFill>
              <a:latin typeface="Proxima Nova"/>
              <a:ea typeface="Proxima Nova"/>
              <a:cs typeface="Proxima Nova"/>
              <a:sym typeface="Proxima Nova"/>
            </a:endParaRPr>
          </a:p>
          <a:p>
            <a:pPr indent="-355600" lvl="0" marL="457200" rtl="0" algn="l">
              <a:spcBef>
                <a:spcPts val="1000"/>
              </a:spcBef>
              <a:spcAft>
                <a:spcPts val="0"/>
              </a:spcAft>
              <a:buClr>
                <a:schemeClr val="dk1"/>
              </a:buClr>
              <a:buSzPts val="2000"/>
              <a:buFont typeface="Proxima Nova"/>
              <a:buChar char="●"/>
            </a:pPr>
            <a:r>
              <a:rPr lang="en" sz="2000">
                <a:solidFill>
                  <a:schemeClr val="dk1"/>
                </a:solidFill>
                <a:latin typeface="Proxima Nova"/>
                <a:ea typeface="Proxima Nova"/>
                <a:cs typeface="Proxima Nova"/>
                <a:sym typeface="Proxima Nova"/>
              </a:rPr>
              <a:t>Try to place the rectangle near the bottom right of the screen.</a:t>
            </a:r>
            <a:endParaRPr sz="20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2400">
              <a:solidFill>
                <a:schemeClr val="dk1"/>
              </a:solidFill>
              <a:latin typeface="Proxima Nova"/>
              <a:ea typeface="Proxima Nova"/>
              <a:cs typeface="Proxima Nova"/>
              <a:sym typeface="Proxima Nova"/>
            </a:endParaRPr>
          </a:p>
        </p:txBody>
      </p:sp>
      <p:sp>
        <p:nvSpPr>
          <p:cNvPr id="162" name="Google Shape;162;p35"/>
          <p:cNvSpPr txBox="1"/>
          <p:nvPr/>
        </p:nvSpPr>
        <p:spPr>
          <a:xfrm>
            <a:off x="0" y="4550"/>
            <a:ext cx="4572000" cy="3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Interactive Animations and Games Lesson</a:t>
            </a:r>
            <a:r>
              <a:rPr lang="en">
                <a:solidFill>
                  <a:srgbClr val="FFFFFF"/>
                </a:solidFill>
              </a:rPr>
              <a:t> 3 - Activity</a:t>
            </a:r>
            <a:endParaRPr>
              <a:solidFill>
                <a:srgbClr val="FFFFFF"/>
              </a:solidFill>
            </a:endParaRPr>
          </a:p>
        </p:txBody>
      </p:sp>
      <p:grpSp>
        <p:nvGrpSpPr>
          <p:cNvPr id="163" name="Google Shape;163;p35"/>
          <p:cNvGrpSpPr/>
          <p:nvPr/>
        </p:nvGrpSpPr>
        <p:grpSpPr>
          <a:xfrm>
            <a:off x="8318125" y="86900"/>
            <a:ext cx="747550" cy="183300"/>
            <a:chOff x="7547375" y="86900"/>
            <a:chExt cx="747550" cy="183300"/>
          </a:xfrm>
        </p:grpSpPr>
        <p:sp>
          <p:nvSpPr>
            <p:cNvPr id="164" name="Google Shape;164;p35"/>
            <p:cNvSpPr/>
            <p:nvPr/>
          </p:nvSpPr>
          <p:spPr>
            <a:xfrm>
              <a:off x="7547375"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5"/>
            <p:cNvSpPr/>
            <p:nvPr/>
          </p:nvSpPr>
          <p:spPr>
            <a:xfrm>
              <a:off x="7829500" y="86900"/>
              <a:ext cx="183300" cy="183300"/>
            </a:xfrm>
            <a:prstGeom prst="ellipse">
              <a:avLst/>
            </a:prstGeom>
            <a:solidFill>
              <a:srgbClr val="FFFFFF"/>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5"/>
            <p:cNvSpPr/>
            <p:nvPr/>
          </p:nvSpPr>
          <p:spPr>
            <a:xfrm>
              <a:off x="8111625" y="86900"/>
              <a:ext cx="183300" cy="183300"/>
            </a:xfrm>
            <a:prstGeom prst="ellipse">
              <a:avLst/>
            </a:prstGeom>
            <a:no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D9D9D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