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Proxima Nova"/>
      <p:regular r:id="rId30"/>
      <p:bold r:id="rId31"/>
      <p:italic r:id="rId32"/>
      <p:boldItalic r:id="rId33"/>
    </p:embeddedFont>
    <p:embeddedFont>
      <p:font typeface="Poppi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5.xml"/><Relationship Id="rId33" Type="http://schemas.openxmlformats.org/officeDocument/2006/relationships/font" Target="fonts/ProximaNova-boldItalic.fntdata"/><Relationship Id="rId10" Type="http://schemas.openxmlformats.org/officeDocument/2006/relationships/slide" Target="slides/slide4.xml"/><Relationship Id="rId32" Type="http://schemas.openxmlformats.org/officeDocument/2006/relationships/font" Target="fonts/ProximaNova-italic.fntdata"/><Relationship Id="rId13" Type="http://schemas.openxmlformats.org/officeDocument/2006/relationships/slide" Target="slides/slide7.xml"/><Relationship Id="rId35" Type="http://schemas.openxmlformats.org/officeDocument/2006/relationships/font" Target="fonts/Poppins-bold.fntdata"/><Relationship Id="rId12" Type="http://schemas.openxmlformats.org/officeDocument/2006/relationships/slide" Target="slides/slide6.xml"/><Relationship Id="rId34" Type="http://schemas.openxmlformats.org/officeDocument/2006/relationships/font" Target="fonts/Poppins-regular.fntdata"/><Relationship Id="rId15" Type="http://schemas.openxmlformats.org/officeDocument/2006/relationships/slide" Target="slides/slide9.xml"/><Relationship Id="rId37" Type="http://schemas.openxmlformats.org/officeDocument/2006/relationships/font" Target="fonts/Poppins-boldItalic.fntdata"/><Relationship Id="rId14" Type="http://schemas.openxmlformats.org/officeDocument/2006/relationships/slide" Target="slides/slide8.xml"/><Relationship Id="rId36" Type="http://schemas.openxmlformats.org/officeDocument/2006/relationships/font" Target="fonts/Poppi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7eb61112da98ef8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7eb61112da98ef8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 Plan: https://studio.code.org/s/csd3-2023/lessons/15</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77eb61112da98ef8_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7eb61112da98ef8_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77eb61112da98ef8_10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7eb61112da98ef8_1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001ab34d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001ab34d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001ab34d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001ab34d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77eb61112da98ef8_1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7eb61112da98ef8_1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77eb61112da98ef8_10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7eb61112da98ef8_1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7eb61112da98ef8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7eb61112da98ef8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8001ab34d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001ab34d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77eb61112da98ef8_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7eb61112da98ef8_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77eb61112da98ef8_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7eb61112da98ef8_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28fb7fd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28fb7fd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77eb61112da98ef8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7eb61112da98ef8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77eb61112da98ef8_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7eb61112da98ef8_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8001ab34d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001ab34d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77eb61112da98ef8_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7eb61112da98ef8_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7eb61112da98ef8_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7eb61112da98ef8_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7eb61112da98ef8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7eb61112da98ef8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77eb61112da98ef8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7eb61112da98ef8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001ab34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001ab34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7eb61112da98ef8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7eb61112da98ef8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7eb61112da98ef8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7eb61112da98ef8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7eb61112da98ef8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7eb61112da98ef8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 name="Google Shape;11;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 name="Shape 42"/>
        <p:cNvGrpSpPr/>
        <p:nvPr/>
      </p:nvGrpSpPr>
      <p:grpSpPr>
        <a:xfrm>
          <a:off x="0" y="0"/>
          <a:ext cx="0" cy="0"/>
          <a:chOff x="0" y="0"/>
          <a:chExt cx="0" cy="0"/>
        </a:xfrm>
      </p:grpSpPr>
      <p:sp>
        <p:nvSpPr>
          <p:cNvPr id="43" name="Google Shape;4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4" name="Google Shape;4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5" name="Google Shape;4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2" name="Shape 52"/>
        <p:cNvGrpSpPr/>
        <p:nvPr/>
      </p:nvGrpSpPr>
      <p:grpSpPr>
        <a:xfrm>
          <a:off x="0" y="0"/>
          <a:ext cx="0" cy="0"/>
          <a:chOff x="0" y="0"/>
          <a:chExt cx="0" cy="0"/>
        </a:xfrm>
      </p:grpSpPr>
      <p:sp>
        <p:nvSpPr>
          <p:cNvPr id="53" name="Google Shape;53;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4" name="Google Shape;54;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5" name="Google Shape;5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ADBC"/>
        </a:solidFill>
      </p:bgPr>
    </p:bg>
    <p:spTree>
      <p:nvGrpSpPr>
        <p:cNvPr id="56" name="Shape 56"/>
        <p:cNvGrpSpPr/>
        <p:nvPr/>
      </p:nvGrpSpPr>
      <p:grpSpPr>
        <a:xfrm>
          <a:off x="0" y="0"/>
          <a:ext cx="0" cy="0"/>
          <a:chOff x="0" y="0"/>
          <a:chExt cx="0" cy="0"/>
        </a:xfrm>
      </p:grpSpPr>
      <p:sp>
        <p:nvSpPr>
          <p:cNvPr id="57" name="Google Shape;57;p15"/>
          <p:cNvSpPr txBox="1"/>
          <p:nvPr>
            <p:ph type="title"/>
          </p:nvPr>
        </p:nvSpPr>
        <p:spPr>
          <a:xfrm>
            <a:off x="311700" y="2150850"/>
            <a:ext cx="8520600" cy="841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Font typeface="Proxima Nova"/>
              <a:buNone/>
              <a:defRPr b="1" sz="3600">
                <a:solidFill>
                  <a:srgbClr val="FFFFFF"/>
                </a:solidFill>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61" name="Google Shape;6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2" name="Shape 62"/>
        <p:cNvGrpSpPr/>
        <p:nvPr/>
      </p:nvGrpSpPr>
      <p:grpSpPr>
        <a:xfrm>
          <a:off x="0" y="0"/>
          <a:ext cx="0" cy="0"/>
          <a:chOff x="0" y="0"/>
          <a:chExt cx="0" cy="0"/>
        </a:xfrm>
      </p:grpSpPr>
      <p:sp>
        <p:nvSpPr>
          <p:cNvPr id="63" name="Google Shape;6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5" name="Google Shape;65;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6" name="Google Shape;6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0" y="2285400"/>
            <a:ext cx="9144000" cy="572700"/>
          </a:xfrm>
          <a:prstGeom prst="rect">
            <a:avLst/>
          </a:prstGeom>
          <a:solidFill>
            <a:srgbClr val="00ADBC"/>
          </a:solidFill>
        </p:spPr>
        <p:txBody>
          <a:bodyPr anchorCtr="0" anchor="t" bIns="91425" lIns="91425" spcFirstLastPara="1" rIns="91425" wrap="square" tIns="91425">
            <a:noAutofit/>
          </a:bodyPr>
          <a:lstStyle>
            <a:lvl1pPr lvl="0" rtl="0" algn="ctr">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2" name="Google Shape;72;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4" name="Shape 74"/>
        <p:cNvGrpSpPr/>
        <p:nvPr/>
      </p:nvGrpSpPr>
      <p:grpSpPr>
        <a:xfrm>
          <a:off x="0" y="0"/>
          <a:ext cx="0" cy="0"/>
          <a:chOff x="0" y="0"/>
          <a:chExt cx="0" cy="0"/>
        </a:xfrm>
      </p:grpSpPr>
      <p:sp>
        <p:nvSpPr>
          <p:cNvPr id="75" name="Google Shape;75;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6" name="Google Shape;7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7" name="Shape 77"/>
        <p:cNvGrpSpPr/>
        <p:nvPr/>
      </p:nvGrpSpPr>
      <p:grpSpPr>
        <a:xfrm>
          <a:off x="0" y="0"/>
          <a:ext cx="0" cy="0"/>
          <a:chOff x="0" y="0"/>
          <a:chExt cx="0" cy="0"/>
        </a:xfrm>
      </p:grpSpPr>
      <p:sp>
        <p:nvSpPr>
          <p:cNvPr id="78" name="Google Shape;78;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0" name="Google Shape;80;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1" name="Google Shape;81;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2" name="Google Shape;8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ADBC"/>
        </a:solidFill>
      </p:bgPr>
    </p:bg>
    <p:spTree>
      <p:nvGrpSpPr>
        <p:cNvPr id="12" name="Shape 12"/>
        <p:cNvGrpSpPr/>
        <p:nvPr/>
      </p:nvGrpSpPr>
      <p:grpSpPr>
        <a:xfrm>
          <a:off x="0" y="0"/>
          <a:ext cx="0" cy="0"/>
          <a:chOff x="0" y="0"/>
          <a:chExt cx="0" cy="0"/>
        </a:xfrm>
      </p:grpSpPr>
      <p:sp>
        <p:nvSpPr>
          <p:cNvPr id="13" name="Google Shape;13;p3"/>
          <p:cNvSpPr txBox="1"/>
          <p:nvPr>
            <p:ph type="title"/>
          </p:nvPr>
        </p:nvSpPr>
        <p:spPr>
          <a:xfrm>
            <a:off x="311700" y="2150850"/>
            <a:ext cx="8520600" cy="841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Font typeface="Proxima Nova"/>
              <a:buNone/>
              <a:defRPr b="1" sz="3600">
                <a:solidFill>
                  <a:srgbClr val="FFFFFF"/>
                </a:solidFill>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sp>
        <p:nvSpPr>
          <p:cNvPr id="84" name="Google Shape;8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5" name="Google Shape;8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6" name="Shape 86"/>
        <p:cNvGrpSpPr/>
        <p:nvPr/>
      </p:nvGrpSpPr>
      <p:grpSpPr>
        <a:xfrm>
          <a:off x="0" y="0"/>
          <a:ext cx="0" cy="0"/>
          <a:chOff x="0" y="0"/>
          <a:chExt cx="0" cy="0"/>
        </a:xfrm>
      </p:grpSpPr>
      <p:sp>
        <p:nvSpPr>
          <p:cNvPr id="87" name="Google Shape;87;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8" name="Google Shape;88;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9" name="Google Shape;8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92" name="Shape 92"/>
        <p:cNvGrpSpPr/>
        <p:nvPr/>
      </p:nvGrpSpPr>
      <p:grpSpPr>
        <a:xfrm>
          <a:off x="0" y="0"/>
          <a:ext cx="0" cy="0"/>
          <a:chOff x="0" y="0"/>
          <a:chExt cx="0" cy="0"/>
        </a:xfrm>
      </p:grpSpPr>
      <p:sp>
        <p:nvSpPr>
          <p:cNvPr id="93" name="Google Shape;93;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4" name="Google Shape;94;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_1">
    <p:spTree>
      <p:nvGrpSpPr>
        <p:cNvPr id="95" name="Shape 95"/>
        <p:cNvGrpSpPr/>
        <p:nvPr/>
      </p:nvGrpSpPr>
      <p:grpSpPr>
        <a:xfrm>
          <a:off x="0" y="0"/>
          <a:ext cx="0" cy="0"/>
          <a:chOff x="0" y="0"/>
          <a:chExt cx="0" cy="0"/>
        </a:xfrm>
      </p:grpSpPr>
      <p:sp>
        <p:nvSpPr>
          <p:cNvPr id="96" name="Google Shape;96;p26"/>
          <p:cNvSpPr/>
          <p:nvPr/>
        </p:nvSpPr>
        <p:spPr>
          <a:xfrm>
            <a:off x="297876" y="276551"/>
            <a:ext cx="8688600" cy="4738500"/>
          </a:xfrm>
          <a:prstGeom prst="roundRect">
            <a:avLst>
              <a:gd fmla="val 2901" name="adj"/>
            </a:avLst>
          </a:prstGeom>
          <a:solidFill>
            <a:srgbClr val="009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6"/>
          <p:cNvSpPr/>
          <p:nvPr/>
        </p:nvSpPr>
        <p:spPr>
          <a:xfrm>
            <a:off x="219550" y="195375"/>
            <a:ext cx="8688600" cy="4738500"/>
          </a:xfrm>
          <a:prstGeom prst="roundRect">
            <a:avLst>
              <a:gd fmla="val 2901" name="adj"/>
            </a:avLst>
          </a:prstGeom>
          <a:solidFill>
            <a:schemeClr val="lt1"/>
          </a:solidFill>
          <a:ln cap="flat" cmpd="sng" w="28575">
            <a:solidFill>
              <a:srgbClr val="292F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6"/>
          <p:cNvSpPr txBox="1"/>
          <p:nvPr>
            <p:ph type="title"/>
          </p:nvPr>
        </p:nvSpPr>
        <p:spPr>
          <a:xfrm>
            <a:off x="311700" y="331350"/>
            <a:ext cx="8522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26"/>
          <p:cNvSpPr txBox="1"/>
          <p:nvPr>
            <p:ph idx="1" type="body"/>
          </p:nvPr>
        </p:nvSpPr>
        <p:spPr>
          <a:xfrm>
            <a:off x="311700" y="1204200"/>
            <a:ext cx="8520600" cy="3416400"/>
          </a:xfrm>
          <a:prstGeom prst="rect">
            <a:avLst/>
          </a:prstGeom>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rgbClr val="292F36"/>
              </a:buClr>
              <a:buSzPts val="1800"/>
              <a:buFont typeface="Poppins"/>
              <a:buChar char="●"/>
              <a:defRPr sz="1800">
                <a:solidFill>
                  <a:srgbClr val="292F36"/>
                </a:solidFill>
                <a:latin typeface="Poppins"/>
                <a:ea typeface="Poppins"/>
                <a:cs typeface="Poppins"/>
                <a:sym typeface="Poppins"/>
              </a:defRPr>
            </a:lvl1pPr>
            <a:lvl2pPr indent="-342900" lvl="1" marL="9144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2pPr>
            <a:lvl3pPr indent="-342900" lvl="2" marL="13716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3pPr>
            <a:lvl4pPr indent="-342900" lvl="3" marL="18288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4pPr>
            <a:lvl5pPr indent="-342900" lvl="4" marL="22860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5pPr>
            <a:lvl6pPr indent="-342900" lvl="5" marL="27432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6pPr>
            <a:lvl7pPr indent="-342900" lvl="6" marL="32004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7pPr>
            <a:lvl8pPr indent="-342900" lvl="7" marL="36576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8pPr>
            <a:lvl9pPr indent="-342900" lvl="8" marL="4114800" rtl="0">
              <a:lnSpc>
                <a:spcPct val="115000"/>
              </a:lnSpc>
              <a:spcBef>
                <a:spcPts val="1200"/>
              </a:spcBef>
              <a:spcAft>
                <a:spcPts val="1200"/>
              </a:spcAft>
              <a:buClr>
                <a:srgbClr val="292F36"/>
              </a:buClr>
              <a:buSzPts val="1800"/>
              <a:buFont typeface="Poppins"/>
              <a:buChar char="■"/>
              <a:defRPr sz="1800">
                <a:solidFill>
                  <a:srgbClr val="292F36"/>
                </a:solidFill>
                <a:latin typeface="Poppins"/>
                <a:ea typeface="Poppins"/>
                <a:cs typeface="Poppins"/>
                <a:sym typeface="Poppins"/>
              </a:defRPr>
            </a:lvl9pPr>
          </a:lstStyle>
          <a:p/>
        </p:txBody>
      </p:sp>
      <p:pic>
        <p:nvPicPr>
          <p:cNvPr id="100" name="Google Shape;100;p26"/>
          <p:cNvPicPr preferRelativeResize="0"/>
          <p:nvPr/>
        </p:nvPicPr>
        <p:blipFill>
          <a:blip r:embed="rId2">
            <a:alphaModFix/>
          </a:blip>
          <a:stretch>
            <a:fillRect/>
          </a:stretch>
        </p:blipFill>
        <p:spPr>
          <a:xfrm>
            <a:off x="8440700" y="4464790"/>
            <a:ext cx="359146" cy="356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 name="Google Shape;16;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
        <p:nvSpPr>
          <p:cNvPr id="17" name="Google Shape;1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0" y="2285400"/>
            <a:ext cx="9144000" cy="572700"/>
          </a:xfrm>
          <a:prstGeom prst="rect">
            <a:avLst/>
          </a:prstGeom>
          <a:solidFill>
            <a:srgbClr val="00ADBC"/>
          </a:solidFill>
        </p:spPr>
        <p:txBody>
          <a:bodyPr anchorCtr="0" anchor="t" bIns="91425" lIns="91425" spcFirstLastPara="1" rIns="91425" wrap="square" tIns="91425">
            <a:noAutofit/>
          </a:bodyPr>
          <a:lstStyle>
            <a:lvl1pPr lvl="0" rtl="0" algn="ctr">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8" name="Google Shape;28;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2" name="Google Shape;3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6" name="Google Shape;36;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 name="Google Shape;37;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8" name="Google Shape;3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 name="Shape 39"/>
        <p:cNvGrpSpPr/>
        <p:nvPr/>
      </p:nvGrpSpPr>
      <p:grpSpPr>
        <a:xfrm>
          <a:off x="0" y="0"/>
          <a:ext cx="0" cy="0"/>
          <a:chOff x="0" y="0"/>
          <a:chExt cx="0" cy="0"/>
        </a:xfrm>
      </p:grpSpPr>
      <p:sp>
        <p:nvSpPr>
          <p:cNvPr id="40" name="Google Shape;40;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1" name="Google Shape;4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17500" lvl="1" marL="9144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rtl="0">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8" name="Shape 48"/>
        <p:cNvGrpSpPr/>
        <p:nvPr/>
      </p:nvGrpSpPr>
      <p:grpSpPr>
        <a:xfrm>
          <a:off x="0" y="0"/>
          <a:ext cx="0" cy="0"/>
          <a:chOff x="0" y="0"/>
          <a:chExt cx="0" cy="0"/>
        </a:xfrm>
      </p:grpSpPr>
      <p:sp>
        <p:nvSpPr>
          <p:cNvPr id="49" name="Google Shape;4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0" name="Google Shape;50;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Proxima Nova"/>
              <a:buChar char="●"/>
              <a:defRPr sz="1800">
                <a:solidFill>
                  <a:schemeClr val="dk1"/>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p:txBody>
      </p:sp>
      <p:sp>
        <p:nvSpPr>
          <p:cNvPr id="51" name="Google Shape;5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hyperlink" Target="http://www.youtube.com/watch?v=_j9nvYKaOVE" TargetMode="External"/><Relationship Id="rId5"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hyperlink" Target="http://www.youtube.com/watch?v=TuLIK7DcPWs" TargetMode="External"/><Relationship Id="rId5"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0.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5.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27"/>
          <p:cNvSpPr txBox="1"/>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FFFFFF"/>
                </a:solidFill>
                <a:latin typeface="Proxima Nova"/>
                <a:ea typeface="Proxima Nova"/>
                <a:cs typeface="Proxima Nova"/>
                <a:sym typeface="Proxima Nova"/>
              </a:rPr>
              <a:t>Interactive Animations and Games</a:t>
            </a:r>
            <a:endParaRPr b="1" sz="36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b="1" lang="en" sz="3600">
                <a:solidFill>
                  <a:srgbClr val="FFFFFF"/>
                </a:solidFill>
                <a:latin typeface="Proxima Nova"/>
                <a:ea typeface="Proxima Nova"/>
                <a:cs typeface="Proxima Nova"/>
                <a:sym typeface="Proxima Nova"/>
              </a:rPr>
              <a:t>Lesson 15</a:t>
            </a:r>
            <a:endParaRPr b="1" sz="36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b="1" lang="en" sz="3600">
                <a:solidFill>
                  <a:srgbClr val="FFFFFF"/>
                </a:solidFill>
                <a:latin typeface="Proxima Nova"/>
                <a:ea typeface="Proxima Nova"/>
                <a:cs typeface="Proxima Nova"/>
                <a:sym typeface="Proxima Nova"/>
              </a:rPr>
              <a:t>Conditionals</a:t>
            </a:r>
            <a:endParaRPr b="1" sz="3600">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8" name="Shape 158"/>
        <p:cNvGrpSpPr/>
        <p:nvPr/>
      </p:nvGrpSpPr>
      <p:grpSpPr>
        <a:xfrm>
          <a:off x="0" y="0"/>
          <a:ext cx="0" cy="0"/>
          <a:chOff x="0" y="0"/>
          <a:chExt cx="0" cy="0"/>
        </a:xfrm>
      </p:grpSpPr>
      <p:sp>
        <p:nvSpPr>
          <p:cNvPr id="159" name="Google Shape;159;p36"/>
          <p:cNvSpPr txBox="1"/>
          <p:nvPr/>
        </p:nvSpPr>
        <p:spPr>
          <a:xfrm>
            <a:off x="414150" y="458075"/>
            <a:ext cx="8315700" cy="46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latin typeface="Proxima Nova"/>
              <a:ea typeface="Proxima Nova"/>
              <a:cs typeface="Proxima Nova"/>
              <a:sym typeface="Proxima Nova"/>
            </a:endParaRPr>
          </a:p>
          <a:p>
            <a:pPr indent="0" lvl="0" marL="0" rtl="0" algn="l">
              <a:spcBef>
                <a:spcPts val="0"/>
              </a:spcBef>
              <a:spcAft>
                <a:spcPts val="0"/>
              </a:spcAft>
              <a:buNone/>
            </a:pPr>
            <a:r>
              <a:t/>
            </a:r>
            <a:endParaRPr b="1" sz="2400">
              <a:latin typeface="Proxima Nova"/>
              <a:ea typeface="Proxima Nova"/>
              <a:cs typeface="Proxima Nova"/>
              <a:sym typeface="Proxima Nova"/>
            </a:endParaRPr>
          </a:p>
          <a:p>
            <a:pPr indent="0" lvl="0" marL="0" rtl="0" algn="l">
              <a:spcBef>
                <a:spcPts val="0"/>
              </a:spcBef>
              <a:spcAft>
                <a:spcPts val="0"/>
              </a:spcAft>
              <a:buNone/>
            </a:pPr>
            <a:r>
              <a:t/>
            </a:r>
            <a:endParaRPr b="1" sz="2400">
              <a:latin typeface="Proxima Nova"/>
              <a:ea typeface="Proxima Nova"/>
              <a:cs typeface="Proxima Nova"/>
              <a:sym typeface="Proxima Nova"/>
            </a:endParaRPr>
          </a:p>
          <a:p>
            <a:pPr indent="0" lvl="0" marL="0" rtl="0" algn="l">
              <a:spcBef>
                <a:spcPts val="0"/>
              </a:spcBef>
              <a:spcAft>
                <a:spcPts val="0"/>
              </a:spcAft>
              <a:buNone/>
            </a:pPr>
            <a:r>
              <a:t/>
            </a:r>
            <a:endParaRPr b="1" sz="2400">
              <a:latin typeface="Proxima Nova"/>
              <a:ea typeface="Proxima Nova"/>
              <a:cs typeface="Proxima Nova"/>
              <a:sym typeface="Proxima Nova"/>
            </a:endParaRPr>
          </a:p>
          <a:p>
            <a:pPr indent="0" lvl="0" marL="0" rtl="0" algn="l">
              <a:spcBef>
                <a:spcPts val="0"/>
              </a:spcBef>
              <a:spcAft>
                <a:spcPts val="0"/>
              </a:spcAft>
              <a:buNone/>
            </a:pPr>
            <a:r>
              <a:t/>
            </a:r>
            <a:endParaRPr b="1" sz="2400">
              <a:latin typeface="Proxima Nova"/>
              <a:ea typeface="Proxima Nova"/>
              <a:cs typeface="Proxima Nova"/>
              <a:sym typeface="Proxima Nova"/>
            </a:endParaRPr>
          </a:p>
          <a:p>
            <a:pPr indent="0" lvl="0" marL="0" rtl="0" algn="l">
              <a:spcBef>
                <a:spcPts val="0"/>
              </a:spcBef>
              <a:spcAft>
                <a:spcPts val="0"/>
              </a:spcAft>
              <a:buNone/>
            </a:pPr>
            <a:r>
              <a:t/>
            </a:r>
            <a:endParaRPr b="1" sz="2400">
              <a:latin typeface="Proxima Nova"/>
              <a:ea typeface="Proxima Nova"/>
              <a:cs typeface="Proxima Nova"/>
              <a:sym typeface="Proxima Nova"/>
            </a:endParaRPr>
          </a:p>
          <a:p>
            <a:pPr indent="0" lvl="0" marL="0" rtl="0" algn="l">
              <a:spcBef>
                <a:spcPts val="0"/>
              </a:spcBef>
              <a:spcAft>
                <a:spcPts val="0"/>
              </a:spcAft>
              <a:buNone/>
            </a:pPr>
            <a:r>
              <a:t/>
            </a:r>
            <a:endParaRPr b="1" sz="2400">
              <a:latin typeface="Proxima Nova"/>
              <a:ea typeface="Proxima Nova"/>
              <a:cs typeface="Proxima Nova"/>
              <a:sym typeface="Proxima Nova"/>
            </a:endParaRPr>
          </a:p>
          <a:p>
            <a:pPr indent="0" lvl="0" marL="0" rtl="0" algn="l">
              <a:spcBef>
                <a:spcPts val="0"/>
              </a:spcBef>
              <a:spcAft>
                <a:spcPts val="0"/>
              </a:spcAft>
              <a:buNone/>
            </a:pPr>
            <a:r>
              <a:t/>
            </a:r>
            <a:endParaRPr b="1" sz="2400">
              <a:latin typeface="Proxima Nova"/>
              <a:ea typeface="Proxima Nova"/>
              <a:cs typeface="Proxima Nova"/>
              <a:sym typeface="Proxima Nova"/>
            </a:endParaRPr>
          </a:p>
          <a:p>
            <a:pPr indent="0" lvl="0" marL="0" rtl="0" algn="l">
              <a:spcBef>
                <a:spcPts val="0"/>
              </a:spcBef>
              <a:spcAft>
                <a:spcPts val="0"/>
              </a:spcAft>
              <a:buNone/>
            </a:pPr>
            <a:r>
              <a:t/>
            </a:r>
            <a:endParaRPr b="1" sz="24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2400">
                <a:latin typeface="Proxima Nova"/>
                <a:ea typeface="Proxima Nova"/>
                <a:cs typeface="Proxima Nova"/>
                <a:sym typeface="Proxima Nova"/>
              </a:rPr>
              <a:t>What is a Boolean expression?</a:t>
            </a:r>
            <a:endParaRPr sz="24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2400">
                <a:latin typeface="Proxima Nova"/>
                <a:ea typeface="Proxima Nova"/>
                <a:cs typeface="Proxima Nova"/>
                <a:sym typeface="Proxima Nova"/>
              </a:rPr>
              <a:t>What’s an expression that would evaluate to true?</a:t>
            </a:r>
            <a:endParaRPr sz="24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2400">
                <a:latin typeface="Proxima Nova"/>
                <a:ea typeface="Proxima Nova"/>
                <a:cs typeface="Proxima Nova"/>
                <a:sym typeface="Proxima Nova"/>
              </a:rPr>
              <a:t>What’s an expression that would evaluate to false?</a:t>
            </a:r>
            <a:endParaRPr sz="2400">
              <a:latin typeface="Proxima Nova"/>
              <a:ea typeface="Proxima Nova"/>
              <a:cs typeface="Proxima Nova"/>
              <a:sym typeface="Proxima Nova"/>
            </a:endParaRPr>
          </a:p>
          <a:p>
            <a:pPr indent="0" lvl="0" marL="0" rtl="0" algn="l">
              <a:spcBef>
                <a:spcPts val="0"/>
              </a:spcBef>
              <a:spcAft>
                <a:spcPts val="0"/>
              </a:spcAft>
              <a:buNone/>
            </a:pPr>
            <a:r>
              <a:t/>
            </a:r>
            <a:endParaRPr b="1" sz="2400">
              <a:latin typeface="Proxima Nova"/>
              <a:ea typeface="Proxima Nova"/>
              <a:cs typeface="Proxima Nova"/>
              <a:sym typeface="Proxima Nova"/>
            </a:endParaRPr>
          </a:p>
          <a:p>
            <a:pPr indent="0" lvl="0" marL="0" rtl="0" algn="l">
              <a:spcBef>
                <a:spcPts val="0"/>
              </a:spcBef>
              <a:spcAft>
                <a:spcPts val="0"/>
              </a:spcAft>
              <a:buNone/>
            </a:pPr>
            <a:r>
              <a:t/>
            </a:r>
            <a:endParaRPr b="1" sz="2400">
              <a:latin typeface="Proxima Nova"/>
              <a:ea typeface="Proxima Nova"/>
              <a:cs typeface="Proxima Nova"/>
              <a:sym typeface="Proxima Nova"/>
            </a:endParaRPr>
          </a:p>
          <a:p>
            <a:pPr indent="0" lvl="0" marL="0" rtl="0" algn="l">
              <a:spcBef>
                <a:spcPts val="0"/>
              </a:spcBef>
              <a:spcAft>
                <a:spcPts val="0"/>
              </a:spcAft>
              <a:buNone/>
            </a:pPr>
            <a:r>
              <a:t/>
            </a:r>
            <a:endParaRPr b="1" sz="2400">
              <a:latin typeface="Proxima Nova"/>
              <a:ea typeface="Proxima Nova"/>
              <a:cs typeface="Proxima Nova"/>
              <a:sym typeface="Proxima Nova"/>
            </a:endParaRPr>
          </a:p>
          <a:p>
            <a:pPr indent="0" lvl="0" marL="0" rtl="0" algn="l">
              <a:spcBef>
                <a:spcPts val="0"/>
              </a:spcBef>
              <a:spcAft>
                <a:spcPts val="0"/>
              </a:spcAft>
              <a:buNone/>
            </a:pPr>
            <a:r>
              <a:t/>
            </a:r>
            <a:endParaRPr b="1" sz="2400">
              <a:latin typeface="Proxima Nova"/>
              <a:ea typeface="Proxima Nova"/>
              <a:cs typeface="Proxima Nova"/>
              <a:sym typeface="Proxima Nova"/>
            </a:endParaRPr>
          </a:p>
          <a:p>
            <a:pPr indent="0" lvl="0" marL="0" rtl="0" algn="l">
              <a:spcBef>
                <a:spcPts val="0"/>
              </a:spcBef>
              <a:spcAft>
                <a:spcPts val="0"/>
              </a:spcAft>
              <a:buNone/>
            </a:pPr>
            <a:r>
              <a:t/>
            </a:r>
            <a:endParaRPr b="1" sz="2400">
              <a:latin typeface="Proxima Nova"/>
              <a:ea typeface="Proxima Nova"/>
              <a:cs typeface="Proxima Nova"/>
              <a:sym typeface="Proxima Nova"/>
            </a:endParaRPr>
          </a:p>
          <a:p>
            <a:pPr indent="0" lvl="0" marL="0" rtl="0" algn="l">
              <a:spcBef>
                <a:spcPts val="0"/>
              </a:spcBef>
              <a:spcAft>
                <a:spcPts val="0"/>
              </a:spcAft>
              <a:buNone/>
            </a:pPr>
            <a:r>
              <a:t/>
            </a:r>
            <a:endParaRPr b="1" sz="2400">
              <a:latin typeface="Proxima Nova"/>
              <a:ea typeface="Proxima Nova"/>
              <a:cs typeface="Proxima Nova"/>
              <a:sym typeface="Proxima Nova"/>
            </a:endParaRPr>
          </a:p>
          <a:p>
            <a:pPr indent="0" lvl="0" marL="0" rtl="0" algn="l">
              <a:spcBef>
                <a:spcPts val="0"/>
              </a:spcBef>
              <a:spcAft>
                <a:spcPts val="0"/>
              </a:spcAft>
              <a:buNone/>
            </a:pPr>
            <a:r>
              <a:t/>
            </a:r>
            <a:endParaRPr b="1" sz="2400">
              <a:latin typeface="Proxima Nova"/>
              <a:ea typeface="Proxima Nova"/>
              <a:cs typeface="Proxima Nova"/>
              <a:sym typeface="Proxima Nova"/>
            </a:endParaRPr>
          </a:p>
          <a:p>
            <a:pPr indent="0" lvl="0" marL="0" rtl="0" algn="l">
              <a:spcBef>
                <a:spcPts val="0"/>
              </a:spcBef>
              <a:spcAft>
                <a:spcPts val="0"/>
              </a:spcAft>
              <a:buNone/>
            </a:pPr>
            <a:r>
              <a:t/>
            </a:r>
            <a:endParaRPr b="1" sz="2400">
              <a:latin typeface="Proxima Nova"/>
              <a:ea typeface="Proxima Nova"/>
              <a:cs typeface="Proxima Nova"/>
              <a:sym typeface="Proxima Nova"/>
            </a:endParaRPr>
          </a:p>
          <a:p>
            <a:pPr indent="0" lvl="0" marL="0" rtl="0" algn="l">
              <a:spcBef>
                <a:spcPts val="0"/>
              </a:spcBef>
              <a:spcAft>
                <a:spcPts val="0"/>
              </a:spcAft>
              <a:buNone/>
            </a:pPr>
            <a:r>
              <a:t/>
            </a:r>
            <a:endParaRPr b="1" sz="2400">
              <a:latin typeface="Proxima Nova"/>
              <a:ea typeface="Proxima Nova"/>
              <a:cs typeface="Proxima Nova"/>
              <a:sym typeface="Proxima Nova"/>
            </a:endParaRPr>
          </a:p>
          <a:p>
            <a:pPr indent="0" lvl="0" marL="0" rtl="0" algn="l">
              <a:spcBef>
                <a:spcPts val="0"/>
              </a:spcBef>
              <a:spcAft>
                <a:spcPts val="0"/>
              </a:spcAft>
              <a:buNone/>
            </a:pPr>
            <a:r>
              <a:t/>
            </a:r>
            <a:endParaRPr b="1" sz="2400">
              <a:latin typeface="Proxima Nova"/>
              <a:ea typeface="Proxima Nova"/>
              <a:cs typeface="Proxima Nova"/>
              <a:sym typeface="Proxima Nova"/>
            </a:endParaRPr>
          </a:p>
          <a:p>
            <a:pPr indent="0" lvl="0" marL="0" rtl="0" algn="l">
              <a:spcBef>
                <a:spcPts val="0"/>
              </a:spcBef>
              <a:spcAft>
                <a:spcPts val="0"/>
              </a:spcAft>
              <a:buNone/>
            </a:pPr>
            <a:r>
              <a:t/>
            </a:r>
            <a:endParaRPr b="1" sz="2400">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p:txBody>
      </p:sp>
      <p:sp>
        <p:nvSpPr>
          <p:cNvPr id="160" name="Google Shape;160;p36"/>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15</a:t>
            </a:r>
            <a:r>
              <a:rPr lang="en">
                <a:solidFill>
                  <a:srgbClr val="FFFFFF"/>
                </a:solidFill>
              </a:rPr>
              <a:t> - Activity</a:t>
            </a:r>
            <a:endParaRPr>
              <a:solidFill>
                <a:srgbClr val="FFFFFF"/>
              </a:solidFill>
            </a:endParaRPr>
          </a:p>
        </p:txBody>
      </p:sp>
      <p:grpSp>
        <p:nvGrpSpPr>
          <p:cNvPr id="161" name="Google Shape;161;p36"/>
          <p:cNvGrpSpPr/>
          <p:nvPr/>
        </p:nvGrpSpPr>
        <p:grpSpPr>
          <a:xfrm>
            <a:off x="8318125" y="86900"/>
            <a:ext cx="747550" cy="183300"/>
            <a:chOff x="7547375" y="86900"/>
            <a:chExt cx="747550" cy="183300"/>
          </a:xfrm>
        </p:grpSpPr>
        <p:sp>
          <p:nvSpPr>
            <p:cNvPr id="162" name="Google Shape;162;p36"/>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6"/>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6"/>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Start learning at http://code.org/ &#10;&#10;Stay in touch with us!&#10;• on Twitter https://twitter.com/codeorg&#10;• on Facebook https://www.facebook.com/Code.org&#10;• on Instagram https://instagram.com/codeorg&#10;• on Tumblr https://blog.code.org &#10;• on LinkedIn https://www.linkedin.com/company/code-org&#10;• on Google+ https://google.com/+codeorg&#10;&#10;Help us caption &amp; translate this video!&#10;&#10;https://amara.org/v/j3rH/" id="165" name="Google Shape;165;p36" title="CS Discoveries: Boolean Expressions">
            <a:hlinkClick r:id="rId4"/>
          </p:cNvPr>
          <p:cNvPicPr preferRelativeResize="0"/>
          <p:nvPr/>
        </p:nvPicPr>
        <p:blipFill>
          <a:blip r:embed="rId5">
            <a:alphaModFix/>
          </a:blip>
          <a:stretch>
            <a:fillRect/>
          </a:stretch>
        </p:blipFill>
        <p:spPr>
          <a:xfrm>
            <a:off x="1635324" y="458075"/>
            <a:ext cx="5873350" cy="3254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Google Shape;170;p37"/>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15</a:t>
            </a:r>
            <a:r>
              <a:rPr lang="en">
                <a:solidFill>
                  <a:srgbClr val="FFFFFF"/>
                </a:solidFill>
              </a:rPr>
              <a:t> - Activity</a:t>
            </a:r>
            <a:endParaRPr>
              <a:solidFill>
                <a:srgbClr val="FFFFFF"/>
              </a:solidFill>
            </a:endParaRPr>
          </a:p>
        </p:txBody>
      </p:sp>
      <p:grpSp>
        <p:nvGrpSpPr>
          <p:cNvPr id="171" name="Google Shape;171;p37"/>
          <p:cNvGrpSpPr/>
          <p:nvPr/>
        </p:nvGrpSpPr>
        <p:grpSpPr>
          <a:xfrm>
            <a:off x="8318125" y="86900"/>
            <a:ext cx="747550" cy="183300"/>
            <a:chOff x="7547375" y="86900"/>
            <a:chExt cx="747550" cy="183300"/>
          </a:xfrm>
        </p:grpSpPr>
        <p:sp>
          <p:nvSpPr>
            <p:cNvPr id="172" name="Google Shape;172;p37"/>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7"/>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7"/>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37"/>
          <p:cNvSpPr txBox="1"/>
          <p:nvPr/>
        </p:nvSpPr>
        <p:spPr>
          <a:xfrm>
            <a:off x="197825" y="684400"/>
            <a:ext cx="87774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Key Vocabulary</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000">
              <a:solidFill>
                <a:schemeClr val="dk1"/>
              </a:solidFill>
              <a:latin typeface="Proxima Nova"/>
              <a:ea typeface="Proxima Nova"/>
              <a:cs typeface="Proxima Nova"/>
              <a:sym typeface="Proxima Nova"/>
            </a:endParaRPr>
          </a:p>
          <a:p>
            <a:pPr indent="0" lvl="0" marL="0" rtl="0" algn="l">
              <a:spcBef>
                <a:spcPts val="0"/>
              </a:spcBef>
              <a:spcAft>
                <a:spcPts val="0"/>
              </a:spcAft>
              <a:buNone/>
            </a:pPr>
            <a:r>
              <a:rPr b="1" lang="en" sz="3000">
                <a:solidFill>
                  <a:schemeClr val="dk1"/>
                </a:solidFill>
                <a:latin typeface="Proxima Nova"/>
                <a:ea typeface="Proxima Nova"/>
                <a:cs typeface="Proxima Nova"/>
                <a:sym typeface="Proxima Nova"/>
              </a:rPr>
              <a:t>Boolean</a:t>
            </a:r>
            <a:r>
              <a:rPr lang="en" sz="3000">
                <a:solidFill>
                  <a:schemeClr val="dk1"/>
                </a:solidFill>
                <a:latin typeface="Proxima Nova"/>
                <a:ea typeface="Proxima Nova"/>
                <a:cs typeface="Proxima Nova"/>
                <a:sym typeface="Proxima Nova"/>
              </a:rPr>
              <a:t> </a:t>
            </a:r>
            <a:r>
              <a:rPr b="1" lang="en" sz="3000">
                <a:solidFill>
                  <a:schemeClr val="dk1"/>
                </a:solidFill>
                <a:latin typeface="Proxima Nova"/>
                <a:ea typeface="Proxima Nova"/>
                <a:cs typeface="Proxima Nova"/>
                <a:sym typeface="Proxima Nova"/>
              </a:rPr>
              <a:t>Expression</a:t>
            </a:r>
            <a:r>
              <a:rPr lang="en" sz="3000">
                <a:solidFill>
                  <a:schemeClr val="dk1"/>
                </a:solidFill>
                <a:latin typeface="Proxima Nova"/>
                <a:ea typeface="Proxima Nova"/>
                <a:cs typeface="Proxima Nova"/>
                <a:sym typeface="Proxima Nova"/>
              </a:rPr>
              <a:t> - </a:t>
            </a:r>
            <a:r>
              <a:rPr lang="en" sz="3000">
                <a:solidFill>
                  <a:schemeClr val="dk1"/>
                </a:solidFill>
                <a:latin typeface="Proxima Nova"/>
                <a:ea typeface="Proxima Nova"/>
                <a:cs typeface="Proxima Nova"/>
                <a:sym typeface="Proxima Nova"/>
              </a:rPr>
              <a:t>in programming, an expression that evaluates to True or False.</a:t>
            </a:r>
            <a:endParaRPr sz="3000">
              <a:solidFill>
                <a:schemeClr val="dk1"/>
              </a:solidFill>
              <a:latin typeface="Proxima Nova"/>
              <a:ea typeface="Proxima Nova"/>
              <a:cs typeface="Proxima Nova"/>
              <a:sym typeface="Proxima Nova"/>
            </a:endParaRPr>
          </a:p>
          <a:p>
            <a:pPr indent="0" lvl="0" marL="0" rtl="0" algn="ctr">
              <a:spcBef>
                <a:spcPts val="1000"/>
              </a:spcBef>
              <a:spcAft>
                <a:spcPts val="0"/>
              </a:spcAft>
              <a:buNone/>
            </a:pPr>
            <a:r>
              <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p38"/>
          <p:cNvSpPr txBox="1"/>
          <p:nvPr/>
        </p:nvSpPr>
        <p:spPr>
          <a:xfrm>
            <a:off x="137850" y="458075"/>
            <a:ext cx="8928000" cy="38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latin typeface="Proxima Nova"/>
                <a:ea typeface="Proxima Nova"/>
                <a:cs typeface="Proxima Nova"/>
                <a:sym typeface="Proxima Nova"/>
              </a:rPr>
              <a:t>Code Studio, Level 2</a:t>
            </a:r>
            <a:endParaRPr b="1" sz="24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24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2400">
                <a:latin typeface="Proxima Nova"/>
                <a:ea typeface="Proxima Nova"/>
                <a:cs typeface="Proxima Nova"/>
                <a:sym typeface="Proxima Nova"/>
              </a:rPr>
              <a:t>Matching</a:t>
            </a:r>
            <a:endParaRPr sz="24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2400">
              <a:latin typeface="Proxima Nova"/>
              <a:ea typeface="Proxima Nova"/>
              <a:cs typeface="Proxima Nova"/>
              <a:sym typeface="Proxima Nova"/>
            </a:endParaRPr>
          </a:p>
          <a:p>
            <a:pPr indent="-355600" lvl="0" marL="457200" rtl="0" algn="l">
              <a:spcBef>
                <a:spcPts val="100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Match the boolean expression to the English description.</a:t>
            </a:r>
            <a:endParaRPr sz="20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p:txBody>
      </p:sp>
      <p:sp>
        <p:nvSpPr>
          <p:cNvPr id="181" name="Google Shape;181;p38"/>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15</a:t>
            </a:r>
            <a:r>
              <a:rPr lang="en">
                <a:solidFill>
                  <a:srgbClr val="FFFFFF"/>
                </a:solidFill>
              </a:rPr>
              <a:t> - Activity</a:t>
            </a:r>
            <a:endParaRPr>
              <a:solidFill>
                <a:srgbClr val="FFFFFF"/>
              </a:solidFill>
            </a:endParaRPr>
          </a:p>
        </p:txBody>
      </p:sp>
      <p:grpSp>
        <p:nvGrpSpPr>
          <p:cNvPr id="182" name="Google Shape;182;p38"/>
          <p:cNvGrpSpPr/>
          <p:nvPr/>
        </p:nvGrpSpPr>
        <p:grpSpPr>
          <a:xfrm>
            <a:off x="8318125" y="86900"/>
            <a:ext cx="747550" cy="183300"/>
            <a:chOff x="7547375" y="86900"/>
            <a:chExt cx="747550" cy="183300"/>
          </a:xfrm>
        </p:grpSpPr>
        <p:sp>
          <p:nvSpPr>
            <p:cNvPr id="183" name="Google Shape;183;p38"/>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8"/>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8"/>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Google Shape;190;p39"/>
          <p:cNvSpPr txBox="1"/>
          <p:nvPr/>
        </p:nvSpPr>
        <p:spPr>
          <a:xfrm>
            <a:off x="137850" y="458075"/>
            <a:ext cx="8928000" cy="38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latin typeface="Proxima Nova"/>
                <a:ea typeface="Proxima Nova"/>
                <a:cs typeface="Proxima Nova"/>
                <a:sym typeface="Proxima Nova"/>
              </a:rPr>
              <a:t>Code Studio, Level 3</a:t>
            </a:r>
            <a:endParaRPr b="1" sz="24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24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2400">
                <a:latin typeface="Proxima Nova"/>
                <a:ea typeface="Proxima Nova"/>
                <a:cs typeface="Proxima Nova"/>
                <a:sym typeface="Proxima Nova"/>
              </a:rPr>
              <a:t>Try it Out</a:t>
            </a:r>
            <a:endParaRPr sz="24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2400">
              <a:solidFill>
                <a:schemeClr val="dk1"/>
              </a:solidFill>
              <a:latin typeface="Proxima Nova"/>
              <a:ea typeface="Proxima Nova"/>
              <a:cs typeface="Proxima Nova"/>
              <a:sym typeface="Proxima Nova"/>
            </a:endParaRPr>
          </a:p>
          <a:p>
            <a:pPr indent="-381000" lvl="0" marL="457200" rtl="0" algn="l">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Use booleans to figure out when the race car crosses the finish line.</a:t>
            </a:r>
            <a:endParaRPr sz="2400">
              <a:solidFill>
                <a:schemeClr val="dk1"/>
              </a:solidFill>
              <a:latin typeface="Proxima Nova"/>
              <a:ea typeface="Proxima Nova"/>
              <a:cs typeface="Proxima Nova"/>
              <a:sym typeface="Proxima Nova"/>
            </a:endParaRPr>
          </a:p>
          <a:p>
            <a:pPr indent="-381000" lvl="0" marL="457200" rtl="0" algn="l">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If you get stuck, try…</a:t>
            </a:r>
            <a:endParaRPr sz="2400">
              <a:solidFill>
                <a:schemeClr val="dk1"/>
              </a:solidFill>
              <a:latin typeface="Proxima Nova"/>
              <a:ea typeface="Proxima Nova"/>
              <a:cs typeface="Proxima Nova"/>
              <a:sym typeface="Proxima Nova"/>
            </a:endParaRPr>
          </a:p>
          <a:p>
            <a:pPr indent="-381000" lvl="1" marL="914400" rtl="0" algn="l">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Help and Tips Tab</a:t>
            </a:r>
            <a:endParaRPr sz="2400">
              <a:solidFill>
                <a:schemeClr val="dk1"/>
              </a:solidFill>
              <a:latin typeface="Proxima Nova"/>
              <a:ea typeface="Proxima Nova"/>
              <a:cs typeface="Proxima Nova"/>
              <a:sym typeface="Proxima Nova"/>
            </a:endParaRPr>
          </a:p>
          <a:p>
            <a:pPr indent="-381000" lvl="1" marL="914400" rtl="0" algn="l">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Code Documentation</a:t>
            </a:r>
            <a:endParaRPr sz="2400">
              <a:solidFill>
                <a:schemeClr val="dk1"/>
              </a:solidFill>
              <a:latin typeface="Proxima Nova"/>
              <a:ea typeface="Proxima Nova"/>
              <a:cs typeface="Proxima Nova"/>
              <a:sym typeface="Proxima Nova"/>
            </a:endParaRPr>
          </a:p>
          <a:p>
            <a:pPr indent="-381000" lvl="0" marL="457200" rtl="0" algn="l">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If you make a big mistake…</a:t>
            </a:r>
            <a:endParaRPr sz="2400">
              <a:solidFill>
                <a:schemeClr val="dk1"/>
              </a:solidFill>
              <a:latin typeface="Proxima Nova"/>
              <a:ea typeface="Proxima Nova"/>
              <a:cs typeface="Proxima Nova"/>
              <a:sym typeface="Proxima Nova"/>
            </a:endParaRPr>
          </a:p>
          <a:p>
            <a:pPr indent="-381000" lvl="1" marL="914400" rtl="0" algn="l">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Use version history to go back</a:t>
            </a:r>
            <a:endParaRPr sz="24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latin typeface="Proxima Nova"/>
              <a:ea typeface="Proxima Nova"/>
              <a:cs typeface="Proxima Nova"/>
              <a:sym typeface="Proxima Nova"/>
            </a:endParaRPr>
          </a:p>
          <a:p>
            <a:pPr indent="0" lvl="0" marL="0" rtl="0" algn="l">
              <a:spcBef>
                <a:spcPts val="1600"/>
              </a:spcBef>
              <a:spcAft>
                <a:spcPts val="0"/>
              </a:spcAft>
              <a:buClr>
                <a:schemeClr val="dk1"/>
              </a:buClr>
              <a:buSzPts val="1100"/>
              <a:buFont typeface="Arial"/>
              <a:buNone/>
            </a:pPr>
            <a:r>
              <a:t/>
            </a:r>
            <a:endParaRPr sz="24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2400">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p:txBody>
      </p:sp>
      <p:sp>
        <p:nvSpPr>
          <p:cNvPr id="191" name="Google Shape;191;p39"/>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15</a:t>
            </a:r>
            <a:r>
              <a:rPr lang="en">
                <a:solidFill>
                  <a:srgbClr val="FFFFFF"/>
                </a:solidFill>
              </a:rPr>
              <a:t> - Activity</a:t>
            </a:r>
            <a:endParaRPr>
              <a:solidFill>
                <a:srgbClr val="FFFFFF"/>
              </a:solidFill>
            </a:endParaRPr>
          </a:p>
        </p:txBody>
      </p:sp>
      <p:grpSp>
        <p:nvGrpSpPr>
          <p:cNvPr id="192" name="Google Shape;192;p39"/>
          <p:cNvGrpSpPr/>
          <p:nvPr/>
        </p:nvGrpSpPr>
        <p:grpSpPr>
          <a:xfrm>
            <a:off x="8318125" y="86900"/>
            <a:ext cx="747550" cy="183300"/>
            <a:chOff x="7547375" y="86900"/>
            <a:chExt cx="747550" cy="183300"/>
          </a:xfrm>
        </p:grpSpPr>
        <p:sp>
          <p:nvSpPr>
            <p:cNvPr id="193" name="Google Shape;193;p39"/>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9"/>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9"/>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39"/>
          <p:cNvGrpSpPr/>
          <p:nvPr/>
        </p:nvGrpSpPr>
        <p:grpSpPr>
          <a:xfrm>
            <a:off x="4950950" y="2653950"/>
            <a:ext cx="3188925" cy="1625325"/>
            <a:chOff x="4896200" y="2662400"/>
            <a:chExt cx="3188925" cy="1625325"/>
          </a:xfrm>
        </p:grpSpPr>
        <p:pic>
          <p:nvPicPr>
            <p:cNvPr id="197" name="Google Shape;197;p39"/>
            <p:cNvPicPr preferRelativeResize="0"/>
            <p:nvPr/>
          </p:nvPicPr>
          <p:blipFill>
            <a:blip r:embed="rId4">
              <a:alphaModFix/>
            </a:blip>
            <a:stretch>
              <a:fillRect/>
            </a:stretch>
          </p:blipFill>
          <p:spPr>
            <a:xfrm>
              <a:off x="4896200" y="2662400"/>
              <a:ext cx="1056009" cy="348000"/>
            </a:xfrm>
            <a:prstGeom prst="rect">
              <a:avLst/>
            </a:prstGeom>
            <a:noFill/>
            <a:ln>
              <a:noFill/>
            </a:ln>
            <a:effectLst>
              <a:outerShdw blurRad="57150" rotWithShape="0" algn="bl" dir="5400000" dist="19050">
                <a:srgbClr val="000000">
                  <a:alpha val="91000"/>
                </a:srgbClr>
              </a:outerShdw>
            </a:effectLst>
          </p:spPr>
        </p:pic>
        <p:pic>
          <p:nvPicPr>
            <p:cNvPr id="198" name="Google Shape;198;p39"/>
            <p:cNvPicPr preferRelativeResize="0"/>
            <p:nvPr/>
          </p:nvPicPr>
          <p:blipFill>
            <a:blip r:embed="rId5">
              <a:alphaModFix/>
            </a:blip>
            <a:stretch>
              <a:fillRect/>
            </a:stretch>
          </p:blipFill>
          <p:spPr>
            <a:xfrm>
              <a:off x="5494325" y="3830525"/>
              <a:ext cx="2590800" cy="457200"/>
            </a:xfrm>
            <a:prstGeom prst="rect">
              <a:avLst/>
            </a:prstGeom>
            <a:noFill/>
            <a:ln>
              <a:noFill/>
            </a:ln>
            <a:effectLst>
              <a:outerShdw blurRad="57150" rotWithShape="0" algn="bl" dir="5400000" dist="19050">
                <a:srgbClr val="000000">
                  <a:alpha val="88000"/>
                </a:srgbClr>
              </a:outerShdw>
            </a:effectLst>
          </p:spPr>
        </p:pic>
      </p:grpSp>
      <p:pic>
        <p:nvPicPr>
          <p:cNvPr id="199" name="Google Shape;199;p39"/>
          <p:cNvPicPr preferRelativeResize="0"/>
          <p:nvPr/>
        </p:nvPicPr>
        <p:blipFill>
          <a:blip r:embed="rId6">
            <a:alphaModFix/>
          </a:blip>
          <a:stretch>
            <a:fillRect/>
          </a:stretch>
        </p:blipFill>
        <p:spPr>
          <a:xfrm>
            <a:off x="6091450" y="2841625"/>
            <a:ext cx="2665475" cy="836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p40"/>
          <p:cNvSpPr txBox="1"/>
          <p:nvPr/>
        </p:nvSpPr>
        <p:spPr>
          <a:xfrm>
            <a:off x="137850" y="458075"/>
            <a:ext cx="8928000" cy="38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latin typeface="Proxima Nova"/>
                <a:ea typeface="Proxima Nova"/>
                <a:cs typeface="Proxima Nova"/>
                <a:sym typeface="Proxima Nova"/>
              </a:rPr>
              <a:t>Code Studio, Level 4</a:t>
            </a:r>
            <a:endParaRPr b="1" sz="24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24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2400">
                <a:latin typeface="Proxima Nova"/>
                <a:ea typeface="Proxima Nova"/>
                <a:cs typeface="Proxima Nova"/>
                <a:sym typeface="Proxima Nova"/>
              </a:rPr>
              <a:t>Code Prediction</a:t>
            </a:r>
            <a:endParaRPr sz="24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2400">
              <a:latin typeface="Proxima Nova"/>
              <a:ea typeface="Proxima Nova"/>
              <a:cs typeface="Proxima Nova"/>
              <a:sym typeface="Proxima Nova"/>
            </a:endParaRPr>
          </a:p>
          <a:p>
            <a:pPr indent="-355600" lvl="0" marL="457200" rtl="0" algn="l">
              <a:spcBef>
                <a:spcPts val="100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Read the code for this race car program.</a:t>
            </a:r>
            <a:endParaRPr sz="2000">
              <a:solidFill>
                <a:schemeClr val="dk1"/>
              </a:solidFill>
              <a:latin typeface="Proxima Nova"/>
              <a:ea typeface="Proxima Nova"/>
              <a:cs typeface="Proxima Nova"/>
              <a:sym typeface="Proxima Nova"/>
            </a:endParaRPr>
          </a:p>
          <a:p>
            <a:pPr indent="-355600" lvl="0" marL="457200" rtl="0" algn="l">
              <a:spcBef>
                <a:spcPts val="100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What will the program do when the car reaches the finish line?</a:t>
            </a:r>
            <a:endParaRPr sz="2000">
              <a:solidFill>
                <a:schemeClr val="dk1"/>
              </a:solidFill>
              <a:latin typeface="Proxima Nova"/>
              <a:ea typeface="Proxima Nova"/>
              <a:cs typeface="Proxima Nova"/>
              <a:sym typeface="Proxima Nova"/>
            </a:endParaRPr>
          </a:p>
          <a:p>
            <a:pPr indent="-355600" lvl="0" marL="457200" rtl="0" algn="l">
              <a:spcBef>
                <a:spcPts val="100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Why is the if block inside the draw loop?</a:t>
            </a:r>
            <a:endParaRPr sz="20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p:txBody>
      </p:sp>
      <p:sp>
        <p:nvSpPr>
          <p:cNvPr id="205" name="Google Shape;205;p40"/>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15</a:t>
            </a:r>
            <a:r>
              <a:rPr lang="en">
                <a:solidFill>
                  <a:srgbClr val="FFFFFF"/>
                </a:solidFill>
              </a:rPr>
              <a:t> - Activity</a:t>
            </a:r>
            <a:endParaRPr>
              <a:solidFill>
                <a:srgbClr val="FFFFFF"/>
              </a:solidFill>
            </a:endParaRPr>
          </a:p>
        </p:txBody>
      </p:sp>
      <p:grpSp>
        <p:nvGrpSpPr>
          <p:cNvPr id="206" name="Google Shape;206;p40"/>
          <p:cNvGrpSpPr/>
          <p:nvPr/>
        </p:nvGrpSpPr>
        <p:grpSpPr>
          <a:xfrm>
            <a:off x="8318125" y="86900"/>
            <a:ext cx="747550" cy="183300"/>
            <a:chOff x="7547375" y="86900"/>
            <a:chExt cx="747550" cy="183300"/>
          </a:xfrm>
        </p:grpSpPr>
        <p:sp>
          <p:nvSpPr>
            <p:cNvPr id="207" name="Google Shape;207;p40"/>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0"/>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0"/>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3" name="Shape 213"/>
        <p:cNvGrpSpPr/>
        <p:nvPr/>
      </p:nvGrpSpPr>
      <p:grpSpPr>
        <a:xfrm>
          <a:off x="0" y="0"/>
          <a:ext cx="0" cy="0"/>
          <a:chOff x="0" y="0"/>
          <a:chExt cx="0" cy="0"/>
        </a:xfrm>
      </p:grpSpPr>
      <p:sp>
        <p:nvSpPr>
          <p:cNvPr id="214" name="Google Shape;214;p41"/>
          <p:cNvSpPr txBox="1"/>
          <p:nvPr/>
        </p:nvSpPr>
        <p:spPr>
          <a:xfrm>
            <a:off x="108000" y="458075"/>
            <a:ext cx="8928000" cy="468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2400">
              <a:latin typeface="Proxima Nova"/>
              <a:ea typeface="Proxima Nova"/>
              <a:cs typeface="Proxima Nova"/>
              <a:sym typeface="Proxima Nova"/>
            </a:endParaRPr>
          </a:p>
          <a:p>
            <a:pPr indent="0" lvl="0" marL="0" rtl="0" algn="ctr">
              <a:spcBef>
                <a:spcPts val="0"/>
              </a:spcBef>
              <a:spcAft>
                <a:spcPts val="0"/>
              </a:spcAft>
              <a:buNone/>
            </a:pPr>
            <a:r>
              <a:t/>
            </a:r>
            <a:endParaRPr b="1" sz="2400">
              <a:latin typeface="Proxima Nova"/>
              <a:ea typeface="Proxima Nova"/>
              <a:cs typeface="Proxima Nova"/>
              <a:sym typeface="Proxima Nova"/>
            </a:endParaRPr>
          </a:p>
          <a:p>
            <a:pPr indent="0" lvl="0" marL="0" rtl="0" algn="ctr">
              <a:spcBef>
                <a:spcPts val="0"/>
              </a:spcBef>
              <a:spcAft>
                <a:spcPts val="0"/>
              </a:spcAft>
              <a:buNone/>
            </a:pPr>
            <a:r>
              <a:t/>
            </a:r>
            <a:endParaRPr b="1" sz="2400">
              <a:latin typeface="Proxima Nova"/>
              <a:ea typeface="Proxima Nova"/>
              <a:cs typeface="Proxima Nova"/>
              <a:sym typeface="Proxima Nova"/>
            </a:endParaRPr>
          </a:p>
          <a:p>
            <a:pPr indent="0" lvl="0" marL="0" rtl="0" algn="ctr">
              <a:spcBef>
                <a:spcPts val="0"/>
              </a:spcBef>
              <a:spcAft>
                <a:spcPts val="0"/>
              </a:spcAft>
              <a:buNone/>
            </a:pPr>
            <a:r>
              <a:t/>
            </a:r>
            <a:endParaRPr b="1" sz="2400">
              <a:latin typeface="Proxima Nova"/>
              <a:ea typeface="Proxima Nova"/>
              <a:cs typeface="Proxima Nova"/>
              <a:sym typeface="Proxima Nova"/>
            </a:endParaRPr>
          </a:p>
          <a:p>
            <a:pPr indent="0" lvl="0" marL="0" rtl="0" algn="ctr">
              <a:spcBef>
                <a:spcPts val="0"/>
              </a:spcBef>
              <a:spcAft>
                <a:spcPts val="0"/>
              </a:spcAft>
              <a:buNone/>
            </a:pPr>
            <a:r>
              <a:t/>
            </a:r>
            <a:endParaRPr b="1" sz="2400">
              <a:latin typeface="Proxima Nova"/>
              <a:ea typeface="Proxima Nova"/>
              <a:cs typeface="Proxima Nova"/>
              <a:sym typeface="Proxima Nova"/>
            </a:endParaRPr>
          </a:p>
          <a:p>
            <a:pPr indent="0" lvl="0" marL="0" rtl="0" algn="ctr">
              <a:spcBef>
                <a:spcPts val="0"/>
              </a:spcBef>
              <a:spcAft>
                <a:spcPts val="0"/>
              </a:spcAft>
              <a:buNone/>
            </a:pPr>
            <a:r>
              <a:t/>
            </a:r>
            <a:endParaRPr b="1" sz="2400">
              <a:latin typeface="Proxima Nova"/>
              <a:ea typeface="Proxima Nova"/>
              <a:cs typeface="Proxima Nova"/>
              <a:sym typeface="Proxima Nova"/>
            </a:endParaRPr>
          </a:p>
          <a:p>
            <a:pPr indent="0" lvl="0" marL="0" rtl="0" algn="ctr">
              <a:spcBef>
                <a:spcPts val="0"/>
              </a:spcBef>
              <a:spcAft>
                <a:spcPts val="0"/>
              </a:spcAft>
              <a:buNone/>
            </a:pPr>
            <a:r>
              <a:t/>
            </a:r>
            <a:endParaRPr b="1" sz="2400">
              <a:latin typeface="Proxima Nova"/>
              <a:ea typeface="Proxima Nova"/>
              <a:cs typeface="Proxima Nova"/>
              <a:sym typeface="Proxima Nova"/>
            </a:endParaRPr>
          </a:p>
          <a:p>
            <a:pPr indent="0" lvl="0" marL="0" rtl="0" algn="ctr">
              <a:spcBef>
                <a:spcPts val="0"/>
              </a:spcBef>
              <a:spcAft>
                <a:spcPts val="0"/>
              </a:spcAft>
              <a:buNone/>
            </a:pPr>
            <a:r>
              <a:t/>
            </a:r>
            <a:endParaRPr b="1" sz="2400">
              <a:latin typeface="Proxima Nova"/>
              <a:ea typeface="Proxima Nova"/>
              <a:cs typeface="Proxima Nova"/>
              <a:sym typeface="Proxima Nova"/>
            </a:endParaRPr>
          </a:p>
          <a:p>
            <a:pPr indent="0" lvl="0" marL="0" rtl="0" algn="ctr">
              <a:spcBef>
                <a:spcPts val="0"/>
              </a:spcBef>
              <a:spcAft>
                <a:spcPts val="0"/>
              </a:spcAft>
              <a:buNone/>
            </a:pPr>
            <a:r>
              <a:t/>
            </a:r>
            <a:endParaRPr b="1" sz="2400">
              <a:latin typeface="Proxima Nova"/>
              <a:ea typeface="Proxima Nova"/>
              <a:cs typeface="Proxima Nova"/>
              <a:sym typeface="Proxima Nova"/>
            </a:endParaRPr>
          </a:p>
          <a:p>
            <a:pPr indent="0" lvl="0" marL="0" rtl="0" algn="ctr">
              <a:spcBef>
                <a:spcPts val="0"/>
              </a:spcBef>
              <a:spcAft>
                <a:spcPts val="0"/>
              </a:spcAft>
              <a:buNone/>
            </a:pPr>
            <a:r>
              <a:t/>
            </a:r>
            <a:endParaRPr b="1" sz="2400">
              <a:latin typeface="Proxima Nova"/>
              <a:ea typeface="Proxima Nova"/>
              <a:cs typeface="Proxima Nova"/>
              <a:sym typeface="Proxima Nova"/>
            </a:endParaRPr>
          </a:p>
          <a:p>
            <a:pPr indent="0" lvl="0" marL="0" rtl="0" algn="ctr">
              <a:spcBef>
                <a:spcPts val="0"/>
              </a:spcBef>
              <a:spcAft>
                <a:spcPts val="0"/>
              </a:spcAft>
              <a:buNone/>
            </a:pPr>
            <a:r>
              <a:t/>
            </a:r>
            <a:endParaRPr sz="2400">
              <a:latin typeface="Proxima Nova"/>
              <a:ea typeface="Proxima Nova"/>
              <a:cs typeface="Proxima Nova"/>
              <a:sym typeface="Proxima Nova"/>
            </a:endParaRPr>
          </a:p>
          <a:p>
            <a:pPr indent="0" lvl="0" marL="0" rtl="0" algn="ctr">
              <a:spcBef>
                <a:spcPts val="0"/>
              </a:spcBef>
              <a:spcAft>
                <a:spcPts val="0"/>
              </a:spcAft>
              <a:buNone/>
            </a:pPr>
            <a:r>
              <a:rPr lang="en" sz="2400">
                <a:latin typeface="Proxima Nova"/>
                <a:ea typeface="Proxima Nova"/>
                <a:cs typeface="Proxima Nova"/>
                <a:sym typeface="Proxima Nova"/>
              </a:rPr>
              <a:t>When would you want to use an if statement?</a:t>
            </a:r>
            <a:endParaRPr sz="2400">
              <a:latin typeface="Proxima Nova"/>
              <a:ea typeface="Proxima Nova"/>
              <a:cs typeface="Proxima Nova"/>
              <a:sym typeface="Proxima Nova"/>
            </a:endParaRPr>
          </a:p>
        </p:txBody>
      </p:sp>
      <p:sp>
        <p:nvSpPr>
          <p:cNvPr id="215" name="Google Shape;215;p41"/>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15</a:t>
            </a:r>
            <a:r>
              <a:rPr lang="en">
                <a:solidFill>
                  <a:srgbClr val="FFFFFF"/>
                </a:solidFill>
              </a:rPr>
              <a:t> - Activity</a:t>
            </a:r>
            <a:endParaRPr>
              <a:solidFill>
                <a:srgbClr val="FFFFFF"/>
              </a:solidFill>
            </a:endParaRPr>
          </a:p>
        </p:txBody>
      </p:sp>
      <p:grpSp>
        <p:nvGrpSpPr>
          <p:cNvPr id="216" name="Google Shape;216;p41"/>
          <p:cNvGrpSpPr/>
          <p:nvPr/>
        </p:nvGrpSpPr>
        <p:grpSpPr>
          <a:xfrm>
            <a:off x="8318125" y="86900"/>
            <a:ext cx="747550" cy="183300"/>
            <a:chOff x="7547375" y="86900"/>
            <a:chExt cx="747550" cy="183300"/>
          </a:xfrm>
        </p:grpSpPr>
        <p:sp>
          <p:nvSpPr>
            <p:cNvPr id="217" name="Google Shape;217;p41"/>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1"/>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1"/>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Start learning at http://code.org/ &#10;&#10;Stay in touch with us!&#10;• on Twitter https://twitter.com/codeorg&#10;• on Facebook https://www.facebook.com/Code.org&#10;• on Instagram https://instagram.com/codeorg&#10;• on Tumblr https://blog.code.org &#10;• on LinkedIn https://www.linkedin.com/company/code-org&#10;• on Google+ https://google.com/+codeorg&#10;&#10;Help us caption &amp; translate this video!&#10;&#10;https://amara.org/v/jd10/" id="220" name="Google Shape;220;p41" title="CS Discoveries: Conditionals">
            <a:hlinkClick r:id="rId4"/>
          </p:cNvPr>
          <p:cNvPicPr preferRelativeResize="0"/>
          <p:nvPr/>
        </p:nvPicPr>
        <p:blipFill>
          <a:blip r:embed="rId5">
            <a:alphaModFix/>
          </a:blip>
          <a:stretch>
            <a:fillRect/>
          </a:stretch>
        </p:blipFill>
        <p:spPr>
          <a:xfrm>
            <a:off x="1204463" y="458075"/>
            <a:ext cx="6735076" cy="3967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4" name="Shape 224"/>
        <p:cNvGrpSpPr/>
        <p:nvPr/>
      </p:nvGrpSpPr>
      <p:grpSpPr>
        <a:xfrm>
          <a:off x="0" y="0"/>
          <a:ext cx="0" cy="0"/>
          <a:chOff x="0" y="0"/>
          <a:chExt cx="0" cy="0"/>
        </a:xfrm>
      </p:grpSpPr>
      <p:sp>
        <p:nvSpPr>
          <p:cNvPr id="225" name="Google Shape;225;p42"/>
          <p:cNvSpPr txBox="1"/>
          <p:nvPr/>
        </p:nvSpPr>
        <p:spPr>
          <a:xfrm>
            <a:off x="137850" y="458075"/>
            <a:ext cx="8928000" cy="38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latin typeface="Proxima Nova"/>
                <a:ea typeface="Proxima Nova"/>
                <a:cs typeface="Proxima Nova"/>
                <a:sym typeface="Proxima Nova"/>
              </a:rPr>
              <a:t>Code Studio, Level 5</a:t>
            </a:r>
            <a:endParaRPr b="1" sz="24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2400">
              <a:latin typeface="Proxima Nova"/>
              <a:ea typeface="Proxima Nova"/>
              <a:cs typeface="Proxima Nova"/>
              <a:sym typeface="Proxima Nova"/>
            </a:endParaRPr>
          </a:p>
          <a:p>
            <a:pPr indent="0" lvl="0" marL="0" rtl="0" algn="l">
              <a:spcBef>
                <a:spcPts val="0"/>
              </a:spcBef>
              <a:spcAft>
                <a:spcPts val="0"/>
              </a:spcAft>
              <a:buNone/>
            </a:pPr>
            <a:r>
              <a:rPr lang="en" sz="2400">
                <a:solidFill>
                  <a:schemeClr val="dk1"/>
                </a:solidFill>
                <a:latin typeface="Proxima Nova"/>
                <a:ea typeface="Proxima Nova"/>
                <a:cs typeface="Proxima Nova"/>
                <a:sym typeface="Proxima Nova"/>
              </a:rPr>
              <a:t>Try it Out</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b="1" sz="2400">
              <a:solidFill>
                <a:schemeClr val="dk1"/>
              </a:solidFill>
              <a:latin typeface="Proxima Nova"/>
              <a:ea typeface="Proxima Nova"/>
              <a:cs typeface="Proxima Nova"/>
              <a:sym typeface="Proxima Nova"/>
            </a:endParaRPr>
          </a:p>
          <a:p>
            <a:pPr indent="-355600" lvl="0" marL="457200" marR="347562" rtl="0" algn="l">
              <a:spcBef>
                <a:spcPts val="1000"/>
              </a:spcBef>
              <a:spcAft>
                <a:spcPts val="0"/>
              </a:spcAft>
              <a:buClr>
                <a:schemeClr val="dk1"/>
              </a:buClr>
              <a:buSzPts val="2000"/>
              <a:buFont typeface="Proxima Nova"/>
              <a:buChar char="●"/>
            </a:pPr>
            <a:r>
              <a:rPr lang="en" sz="2400">
                <a:solidFill>
                  <a:schemeClr val="dk1"/>
                </a:solidFill>
                <a:latin typeface="Proxima Nova"/>
                <a:ea typeface="Proxima Nova"/>
                <a:cs typeface="Proxima Nova"/>
                <a:sym typeface="Proxima Nova"/>
              </a:rPr>
              <a:t>Use a conditional in the draw loop to check whether fruit.scale is greater than 2. If it is, change the fruit's animation to "pear".</a:t>
            </a:r>
            <a:endParaRPr sz="20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p:txBody>
      </p:sp>
      <p:sp>
        <p:nvSpPr>
          <p:cNvPr id="226" name="Google Shape;226;p42"/>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15</a:t>
            </a:r>
            <a:r>
              <a:rPr lang="en">
                <a:solidFill>
                  <a:srgbClr val="FFFFFF"/>
                </a:solidFill>
              </a:rPr>
              <a:t> - Activity</a:t>
            </a:r>
            <a:endParaRPr>
              <a:solidFill>
                <a:srgbClr val="FFFFFF"/>
              </a:solidFill>
            </a:endParaRPr>
          </a:p>
        </p:txBody>
      </p:sp>
      <p:grpSp>
        <p:nvGrpSpPr>
          <p:cNvPr id="227" name="Google Shape;227;p42"/>
          <p:cNvGrpSpPr/>
          <p:nvPr/>
        </p:nvGrpSpPr>
        <p:grpSpPr>
          <a:xfrm>
            <a:off x="8318125" y="86900"/>
            <a:ext cx="747550" cy="183300"/>
            <a:chOff x="7547375" y="86900"/>
            <a:chExt cx="747550" cy="183300"/>
          </a:xfrm>
        </p:grpSpPr>
        <p:sp>
          <p:nvSpPr>
            <p:cNvPr id="228" name="Google Shape;228;p42"/>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2"/>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2"/>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4" name="Shape 234"/>
        <p:cNvGrpSpPr/>
        <p:nvPr/>
      </p:nvGrpSpPr>
      <p:grpSpPr>
        <a:xfrm>
          <a:off x="0" y="0"/>
          <a:ext cx="0" cy="0"/>
          <a:chOff x="0" y="0"/>
          <a:chExt cx="0" cy="0"/>
        </a:xfrm>
      </p:grpSpPr>
      <p:sp>
        <p:nvSpPr>
          <p:cNvPr id="235" name="Google Shape;235;p43"/>
          <p:cNvSpPr txBox="1"/>
          <p:nvPr/>
        </p:nvSpPr>
        <p:spPr>
          <a:xfrm>
            <a:off x="137850" y="458075"/>
            <a:ext cx="8928000" cy="38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latin typeface="Proxima Nova"/>
                <a:ea typeface="Proxima Nova"/>
                <a:cs typeface="Proxima Nova"/>
                <a:sym typeface="Proxima Nova"/>
              </a:rPr>
              <a:t>Code Studio, Level 6</a:t>
            </a:r>
            <a:endParaRPr b="1" sz="2400">
              <a:latin typeface="Proxima Nova"/>
              <a:ea typeface="Proxima Nova"/>
              <a:cs typeface="Proxima Nova"/>
              <a:sym typeface="Proxima Nova"/>
            </a:endParaRPr>
          </a:p>
          <a:p>
            <a:pPr indent="0" lvl="0" marL="0" rtl="0" algn="l">
              <a:spcBef>
                <a:spcPts val="1000"/>
              </a:spcBef>
              <a:spcAft>
                <a:spcPts val="0"/>
              </a:spcAft>
              <a:buNone/>
            </a:pPr>
            <a:r>
              <a:rPr lang="en" sz="2400">
                <a:solidFill>
                  <a:schemeClr val="dk1"/>
                </a:solidFill>
                <a:latin typeface="Proxima Nova"/>
                <a:ea typeface="Proxima Nova"/>
                <a:cs typeface="Proxima Nova"/>
                <a:sym typeface="Proxima Nova"/>
              </a:rPr>
              <a:t>Practice Level</a:t>
            </a:r>
            <a:endParaRPr sz="2400">
              <a:solidFill>
                <a:schemeClr val="dk1"/>
              </a:solidFill>
              <a:latin typeface="Proxima Nova"/>
              <a:ea typeface="Proxima Nova"/>
              <a:cs typeface="Proxima Nova"/>
              <a:sym typeface="Proxima Nova"/>
            </a:endParaRPr>
          </a:p>
          <a:p>
            <a:pPr indent="0" lvl="0" marL="0" rtl="0" algn="l">
              <a:spcBef>
                <a:spcPts val="1000"/>
              </a:spcBef>
              <a:spcAft>
                <a:spcPts val="0"/>
              </a:spcAft>
              <a:buNone/>
            </a:pPr>
            <a:r>
              <a:rPr b="1" lang="en" sz="2400">
                <a:solidFill>
                  <a:schemeClr val="dk1"/>
                </a:solidFill>
                <a:latin typeface="Proxima Nova"/>
                <a:ea typeface="Proxima Nova"/>
                <a:cs typeface="Proxima Nova"/>
                <a:sym typeface="Proxima Nova"/>
              </a:rPr>
              <a:t>Do This</a:t>
            </a:r>
            <a:endParaRPr b="1" sz="2400">
              <a:solidFill>
                <a:schemeClr val="dk1"/>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Practice your new skills on these levels</a:t>
            </a:r>
            <a:endParaRPr sz="1800">
              <a:solidFill>
                <a:schemeClr val="dk1"/>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Check with your teacher before moving on</a:t>
            </a:r>
            <a:endParaRPr sz="2000">
              <a:solidFill>
                <a:schemeClr val="dk1"/>
              </a:solidFill>
              <a:latin typeface="Proxima Nova"/>
              <a:ea typeface="Proxima Nova"/>
              <a:cs typeface="Proxima Nova"/>
              <a:sym typeface="Proxima Nova"/>
            </a:endParaRPr>
          </a:p>
          <a:p>
            <a:pPr indent="0" lvl="0" marL="0" rtl="0" algn="l">
              <a:spcBef>
                <a:spcPts val="160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p:txBody>
      </p:sp>
      <p:sp>
        <p:nvSpPr>
          <p:cNvPr id="236" name="Google Shape;236;p43"/>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15</a:t>
            </a:r>
            <a:r>
              <a:rPr lang="en">
                <a:solidFill>
                  <a:srgbClr val="FFFFFF"/>
                </a:solidFill>
              </a:rPr>
              <a:t> - Activity</a:t>
            </a:r>
            <a:endParaRPr>
              <a:solidFill>
                <a:srgbClr val="FFFFFF"/>
              </a:solidFill>
            </a:endParaRPr>
          </a:p>
        </p:txBody>
      </p:sp>
      <p:grpSp>
        <p:nvGrpSpPr>
          <p:cNvPr id="237" name="Google Shape;237;p43"/>
          <p:cNvGrpSpPr/>
          <p:nvPr/>
        </p:nvGrpSpPr>
        <p:grpSpPr>
          <a:xfrm>
            <a:off x="8318125" y="86900"/>
            <a:ext cx="747550" cy="183300"/>
            <a:chOff x="7547375" y="86900"/>
            <a:chExt cx="747550" cy="183300"/>
          </a:xfrm>
        </p:grpSpPr>
        <p:sp>
          <p:nvSpPr>
            <p:cNvPr id="238" name="Google Shape;238;p43"/>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3"/>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3"/>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41" name="Google Shape;241;p43"/>
          <p:cNvPicPr preferRelativeResize="0"/>
          <p:nvPr/>
        </p:nvPicPr>
        <p:blipFill>
          <a:blip r:embed="rId4">
            <a:alphaModFix/>
          </a:blip>
          <a:stretch>
            <a:fillRect/>
          </a:stretch>
        </p:blipFill>
        <p:spPr>
          <a:xfrm>
            <a:off x="250175" y="2639625"/>
            <a:ext cx="8643651" cy="13351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5" name="Shape 245"/>
        <p:cNvGrpSpPr/>
        <p:nvPr/>
      </p:nvGrpSpPr>
      <p:grpSpPr>
        <a:xfrm>
          <a:off x="0" y="0"/>
          <a:ext cx="0" cy="0"/>
          <a:chOff x="0" y="0"/>
          <a:chExt cx="0" cy="0"/>
        </a:xfrm>
      </p:grpSpPr>
      <p:sp>
        <p:nvSpPr>
          <p:cNvPr id="246" name="Google Shape;246;p44"/>
          <p:cNvSpPr txBox="1"/>
          <p:nvPr/>
        </p:nvSpPr>
        <p:spPr>
          <a:xfrm>
            <a:off x="137850" y="458075"/>
            <a:ext cx="8928000" cy="38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latin typeface="Proxima Nova"/>
                <a:ea typeface="Proxima Nova"/>
                <a:cs typeface="Proxima Nova"/>
                <a:sym typeface="Proxima Nova"/>
              </a:rPr>
              <a:t>Code Studio, Level 7</a:t>
            </a:r>
            <a:endParaRPr b="1" sz="2400">
              <a:latin typeface="Proxima Nova"/>
              <a:ea typeface="Proxima Nova"/>
              <a:cs typeface="Proxima Nova"/>
              <a:sym typeface="Proxima Nova"/>
            </a:endParaRPr>
          </a:p>
          <a:p>
            <a:pPr indent="0" lvl="0" marL="0" rtl="0" algn="l">
              <a:spcBef>
                <a:spcPts val="1000"/>
              </a:spcBef>
              <a:spcAft>
                <a:spcPts val="0"/>
              </a:spcAft>
              <a:buNone/>
            </a:pPr>
            <a:r>
              <a:rPr lang="en" sz="2400">
                <a:solidFill>
                  <a:schemeClr val="dk1"/>
                </a:solidFill>
                <a:latin typeface="Proxima Nova"/>
                <a:ea typeface="Proxima Nova"/>
                <a:cs typeface="Proxima Nova"/>
                <a:sym typeface="Proxima Nova"/>
              </a:rPr>
              <a:t>Assessment Level</a:t>
            </a:r>
            <a:endParaRPr sz="2400">
              <a:solidFill>
                <a:schemeClr val="dk1"/>
              </a:solidFill>
              <a:latin typeface="Proxima Nova"/>
              <a:ea typeface="Proxima Nova"/>
              <a:cs typeface="Proxima Nova"/>
              <a:sym typeface="Proxima Nova"/>
            </a:endParaRPr>
          </a:p>
          <a:p>
            <a:pPr indent="0" lvl="0" marL="0" rtl="0" algn="l">
              <a:spcBef>
                <a:spcPts val="1000"/>
              </a:spcBef>
              <a:spcAft>
                <a:spcPts val="0"/>
              </a:spcAft>
              <a:buNone/>
            </a:pPr>
            <a:r>
              <a:rPr b="1" lang="en" sz="2400">
                <a:solidFill>
                  <a:schemeClr val="dk1"/>
                </a:solidFill>
                <a:latin typeface="Proxima Nova"/>
                <a:ea typeface="Proxima Nova"/>
                <a:cs typeface="Proxima Nova"/>
                <a:sym typeface="Proxima Nova"/>
              </a:rPr>
              <a:t>Do This</a:t>
            </a:r>
            <a:endParaRPr sz="2000">
              <a:solidFill>
                <a:schemeClr val="dk1"/>
              </a:solidFill>
              <a:latin typeface="Proxima Nova"/>
              <a:ea typeface="Proxima Nova"/>
              <a:cs typeface="Proxima Nova"/>
              <a:sym typeface="Proxima Nova"/>
            </a:endParaRPr>
          </a:p>
          <a:p>
            <a:pPr indent="-355600" lvl="0" marL="457200" rtl="0" algn="l">
              <a:spcBef>
                <a:spcPts val="100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Follow the instructions in Code Studio</a:t>
            </a:r>
            <a:endParaRPr sz="2000">
              <a:solidFill>
                <a:schemeClr val="dk1"/>
              </a:solidFill>
              <a:latin typeface="Proxima Nova"/>
              <a:ea typeface="Proxima Nova"/>
              <a:cs typeface="Proxima Nova"/>
              <a:sym typeface="Proxima Nova"/>
            </a:endParaRPr>
          </a:p>
          <a:p>
            <a:pPr indent="-355600" lvl="0" marL="457200" rtl="0" algn="l">
              <a:spcBef>
                <a:spcPts val="100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The "</a:t>
            </a:r>
            <a:r>
              <a:rPr lang="en" sz="2000">
                <a:solidFill>
                  <a:schemeClr val="dk1"/>
                </a:solidFill>
                <a:latin typeface="Proxima Nova"/>
                <a:ea typeface="Proxima Nova"/>
                <a:cs typeface="Proxima Nova"/>
                <a:sym typeface="Proxima Nova"/>
              </a:rPr>
              <a:t>Rubric</a:t>
            </a:r>
            <a:r>
              <a:rPr lang="en" sz="2000">
                <a:solidFill>
                  <a:schemeClr val="dk1"/>
                </a:solidFill>
                <a:latin typeface="Proxima Nova"/>
                <a:ea typeface="Proxima Nova"/>
                <a:cs typeface="Proxima Nova"/>
                <a:sym typeface="Proxima Nova"/>
              </a:rPr>
              <a:t>" tab describes how to demonstrate your understanding</a:t>
            </a:r>
            <a:endParaRPr sz="2000">
              <a:solidFill>
                <a:schemeClr val="dk1"/>
              </a:solidFill>
              <a:latin typeface="Proxima Nova"/>
              <a:ea typeface="Proxima Nova"/>
              <a:cs typeface="Proxima Nova"/>
              <a:sym typeface="Proxima Nova"/>
            </a:endParaRPr>
          </a:p>
          <a:p>
            <a:pPr indent="-355600" lvl="0" marL="457200" rtl="0" algn="l">
              <a:spcBef>
                <a:spcPts val="100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Check out the Help &amp; Tips tab if you need help</a:t>
            </a:r>
            <a:endParaRPr sz="20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p:txBody>
      </p:sp>
      <p:sp>
        <p:nvSpPr>
          <p:cNvPr id="247" name="Google Shape;247;p44"/>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15</a:t>
            </a:r>
            <a:r>
              <a:rPr lang="en">
                <a:solidFill>
                  <a:srgbClr val="FFFFFF"/>
                </a:solidFill>
              </a:rPr>
              <a:t> - Activity</a:t>
            </a:r>
            <a:endParaRPr>
              <a:solidFill>
                <a:srgbClr val="FFFFFF"/>
              </a:solidFill>
            </a:endParaRPr>
          </a:p>
        </p:txBody>
      </p:sp>
      <p:grpSp>
        <p:nvGrpSpPr>
          <p:cNvPr id="248" name="Google Shape;248;p44"/>
          <p:cNvGrpSpPr/>
          <p:nvPr/>
        </p:nvGrpSpPr>
        <p:grpSpPr>
          <a:xfrm>
            <a:off x="8318125" y="86900"/>
            <a:ext cx="747550" cy="183300"/>
            <a:chOff x="7547375" y="86900"/>
            <a:chExt cx="747550" cy="183300"/>
          </a:xfrm>
        </p:grpSpPr>
        <p:sp>
          <p:nvSpPr>
            <p:cNvPr id="249" name="Google Shape;249;p44"/>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4"/>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4"/>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5" name="Shape 255"/>
        <p:cNvGrpSpPr/>
        <p:nvPr/>
      </p:nvGrpSpPr>
      <p:grpSpPr>
        <a:xfrm>
          <a:off x="0" y="0"/>
          <a:ext cx="0" cy="0"/>
          <a:chOff x="0" y="0"/>
          <a:chExt cx="0" cy="0"/>
        </a:xfrm>
      </p:grpSpPr>
      <p:sp>
        <p:nvSpPr>
          <p:cNvPr id="256" name="Google Shape;256;p45"/>
          <p:cNvSpPr txBox="1"/>
          <p:nvPr/>
        </p:nvSpPr>
        <p:spPr>
          <a:xfrm>
            <a:off x="137850" y="458075"/>
            <a:ext cx="8928000" cy="38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latin typeface="Proxima Nova"/>
                <a:ea typeface="Proxima Nova"/>
                <a:cs typeface="Proxima Nova"/>
                <a:sym typeface="Proxima Nova"/>
              </a:rPr>
              <a:t>Code Studio, Level 8</a:t>
            </a:r>
            <a:endParaRPr b="1" sz="2400">
              <a:latin typeface="Proxima Nova"/>
              <a:ea typeface="Proxima Nova"/>
              <a:cs typeface="Proxima Nova"/>
              <a:sym typeface="Proxima Nova"/>
            </a:endParaRPr>
          </a:p>
          <a:p>
            <a:pPr indent="0" lvl="0" marL="0" rtl="0" algn="l">
              <a:spcBef>
                <a:spcPts val="1000"/>
              </a:spcBef>
              <a:spcAft>
                <a:spcPts val="0"/>
              </a:spcAft>
              <a:buNone/>
            </a:pPr>
            <a:r>
              <a:rPr lang="en" sz="2400">
                <a:solidFill>
                  <a:schemeClr val="dk1"/>
                </a:solidFill>
                <a:latin typeface="Proxima Nova"/>
                <a:ea typeface="Proxima Nova"/>
                <a:cs typeface="Proxima Nova"/>
                <a:sym typeface="Proxima Nova"/>
              </a:rPr>
              <a:t>Challenge Level</a:t>
            </a:r>
            <a:endParaRPr sz="2400">
              <a:solidFill>
                <a:schemeClr val="dk1"/>
              </a:solidFill>
              <a:latin typeface="Proxima Nova"/>
              <a:ea typeface="Proxima Nova"/>
              <a:cs typeface="Proxima Nova"/>
              <a:sym typeface="Proxima Nova"/>
            </a:endParaRPr>
          </a:p>
          <a:p>
            <a:pPr indent="0" lvl="0" marL="0" rtl="0" algn="l">
              <a:spcBef>
                <a:spcPts val="1000"/>
              </a:spcBef>
              <a:spcAft>
                <a:spcPts val="0"/>
              </a:spcAft>
              <a:buNone/>
            </a:pPr>
            <a:r>
              <a:rPr b="1" lang="en" sz="2400">
                <a:solidFill>
                  <a:schemeClr val="dk1"/>
                </a:solidFill>
                <a:latin typeface="Proxima Nova"/>
                <a:ea typeface="Proxima Nova"/>
                <a:cs typeface="Proxima Nova"/>
                <a:sym typeface="Proxima Nova"/>
              </a:rPr>
              <a:t>Do This</a:t>
            </a:r>
            <a:endParaRPr b="1" sz="2400">
              <a:solidFill>
                <a:schemeClr val="dk1"/>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Challenge yourself on these levels.</a:t>
            </a:r>
            <a:endParaRPr sz="1800">
              <a:solidFill>
                <a:schemeClr val="dk1"/>
              </a:solidFill>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Learn new blocks or use the same ones in new ways.</a:t>
            </a:r>
            <a:endParaRPr sz="2000">
              <a:solidFill>
                <a:schemeClr val="dk1"/>
              </a:solidFill>
              <a:latin typeface="Proxima Nova"/>
              <a:ea typeface="Proxima Nova"/>
              <a:cs typeface="Proxima Nova"/>
              <a:sym typeface="Proxima Nova"/>
            </a:endParaRPr>
          </a:p>
          <a:p>
            <a:pPr indent="0" lvl="0" marL="0" rtl="0" algn="l">
              <a:spcBef>
                <a:spcPts val="160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p:txBody>
      </p:sp>
      <p:sp>
        <p:nvSpPr>
          <p:cNvPr id="257" name="Google Shape;257;p45"/>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15</a:t>
            </a:r>
            <a:r>
              <a:rPr lang="en">
                <a:solidFill>
                  <a:srgbClr val="FFFFFF"/>
                </a:solidFill>
              </a:rPr>
              <a:t> - Activity</a:t>
            </a:r>
            <a:endParaRPr>
              <a:solidFill>
                <a:srgbClr val="FFFFFF"/>
              </a:solidFill>
            </a:endParaRPr>
          </a:p>
        </p:txBody>
      </p:sp>
      <p:grpSp>
        <p:nvGrpSpPr>
          <p:cNvPr id="258" name="Google Shape;258;p45"/>
          <p:cNvGrpSpPr/>
          <p:nvPr/>
        </p:nvGrpSpPr>
        <p:grpSpPr>
          <a:xfrm>
            <a:off x="8318125" y="86900"/>
            <a:ext cx="747550" cy="183300"/>
            <a:chOff x="7547375" y="86900"/>
            <a:chExt cx="747550" cy="183300"/>
          </a:xfrm>
        </p:grpSpPr>
        <p:sp>
          <p:nvSpPr>
            <p:cNvPr id="259" name="Google Shape;259;p45"/>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5"/>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5"/>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62" name="Google Shape;262;p45"/>
          <p:cNvPicPr preferRelativeResize="0"/>
          <p:nvPr/>
        </p:nvPicPr>
        <p:blipFill>
          <a:blip r:embed="rId4">
            <a:alphaModFix/>
          </a:blip>
          <a:stretch>
            <a:fillRect/>
          </a:stretch>
        </p:blipFill>
        <p:spPr>
          <a:xfrm>
            <a:off x="205488" y="2629100"/>
            <a:ext cx="8733027" cy="20555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9" name="Shape 109"/>
        <p:cNvGrpSpPr/>
        <p:nvPr/>
      </p:nvGrpSpPr>
      <p:grpSpPr>
        <a:xfrm>
          <a:off x="0" y="0"/>
          <a:ext cx="0" cy="0"/>
          <a:chOff x="0" y="0"/>
          <a:chExt cx="0" cy="0"/>
        </a:xfrm>
      </p:grpSpPr>
      <p:sp>
        <p:nvSpPr>
          <p:cNvPr id="110" name="Google Shape;110;p28"/>
          <p:cNvSpPr txBox="1"/>
          <p:nvPr>
            <p:ph type="title"/>
          </p:nvPr>
        </p:nvSpPr>
        <p:spPr>
          <a:xfrm>
            <a:off x="416175" y="331350"/>
            <a:ext cx="8522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Teacher Resources</a:t>
            </a:r>
            <a:endParaRPr/>
          </a:p>
        </p:txBody>
      </p:sp>
      <p:sp>
        <p:nvSpPr>
          <p:cNvPr id="111" name="Google Shape;111;p28"/>
          <p:cNvSpPr/>
          <p:nvPr/>
        </p:nvSpPr>
        <p:spPr>
          <a:xfrm rot="1363356">
            <a:off x="6749269" y="535371"/>
            <a:ext cx="2162219" cy="364939"/>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Poppins"/>
                <a:ea typeface="Poppins"/>
                <a:cs typeface="Poppins"/>
                <a:sym typeface="Poppins"/>
              </a:rPr>
              <a:t>For Teachers!</a:t>
            </a:r>
            <a:endParaRPr/>
          </a:p>
        </p:txBody>
      </p:sp>
      <p:sp>
        <p:nvSpPr>
          <p:cNvPr id="112" name="Google Shape;112;p28"/>
          <p:cNvSpPr txBox="1"/>
          <p:nvPr>
            <p:ph idx="1" type="body"/>
          </p:nvPr>
        </p:nvSpPr>
        <p:spPr>
          <a:xfrm>
            <a:off x="311700" y="9756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Lesson Overview</a:t>
            </a:r>
            <a:endParaRPr b="1"/>
          </a:p>
          <a:p>
            <a:pPr indent="0" lvl="0" marL="0" rtl="0" algn="l">
              <a:spcBef>
                <a:spcPts val="1200"/>
              </a:spcBef>
              <a:spcAft>
                <a:spcPts val="0"/>
              </a:spcAft>
              <a:buClr>
                <a:schemeClr val="dk1"/>
              </a:buClr>
              <a:buSzPts val="1100"/>
              <a:buFont typeface="Arial"/>
              <a:buNone/>
            </a:pPr>
            <a:r>
              <a:rPr lang="en" sz="1300"/>
              <a:t>This lesson introduces booleans and conditionals, which allow a program to run differently depending on whether a condition is true. Students start by playing a short game in which they respond according to whether particular conditions are met. They then move to Code Studio, where they learn how the computer evaluates Boolean expressions, and how they can be used to structure a program.</a:t>
            </a:r>
            <a:endParaRPr sz="1300"/>
          </a:p>
          <a:p>
            <a:pPr indent="0" lvl="0" marL="0" rtl="0" algn="l">
              <a:spcBef>
                <a:spcPts val="1200"/>
              </a:spcBef>
              <a:spcAft>
                <a:spcPts val="0"/>
              </a:spcAft>
              <a:buNone/>
            </a:pPr>
            <a:r>
              <a:rPr lang="en" sz="1600"/>
              <a:t>More guidance and resources for this lesson are available in the</a:t>
            </a:r>
            <a:r>
              <a:rPr b="1" lang="en" sz="1600"/>
              <a:t> Lesson Plan:</a:t>
            </a:r>
            <a:endParaRPr sz="1600"/>
          </a:p>
          <a:p>
            <a:pPr indent="-311150" lvl="0" marL="457200" rtl="0" algn="l">
              <a:spcBef>
                <a:spcPts val="1200"/>
              </a:spcBef>
              <a:spcAft>
                <a:spcPts val="1200"/>
              </a:spcAft>
              <a:buSzPts val="1300"/>
              <a:buChar char="●"/>
            </a:pPr>
            <a:r>
              <a:rPr lang="en" sz="1300"/>
              <a:t>https://studio.code.org/s/csd3-2023/lessons/15</a:t>
            </a:r>
            <a:endParaRPr sz="1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6" name="Shape 266"/>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0" name="Shape 270"/>
        <p:cNvGrpSpPr/>
        <p:nvPr/>
      </p:nvGrpSpPr>
      <p:grpSpPr>
        <a:xfrm>
          <a:off x="0" y="0"/>
          <a:ext cx="0" cy="0"/>
          <a:chOff x="0" y="0"/>
          <a:chExt cx="0" cy="0"/>
        </a:xfrm>
      </p:grpSpPr>
      <p:sp>
        <p:nvSpPr>
          <p:cNvPr id="271" name="Google Shape;271;p47"/>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15</a:t>
            </a:r>
            <a:r>
              <a:rPr lang="en">
                <a:solidFill>
                  <a:srgbClr val="FFFFFF"/>
                </a:solidFill>
              </a:rPr>
              <a:t> - Wrap Up</a:t>
            </a:r>
            <a:endParaRPr>
              <a:solidFill>
                <a:srgbClr val="FFFFFF"/>
              </a:solidFill>
            </a:endParaRPr>
          </a:p>
        </p:txBody>
      </p:sp>
      <p:sp>
        <p:nvSpPr>
          <p:cNvPr id="272" name="Google Shape;272;p47"/>
          <p:cNvSpPr txBox="1"/>
          <p:nvPr/>
        </p:nvSpPr>
        <p:spPr>
          <a:xfrm>
            <a:off x="523500" y="684400"/>
            <a:ext cx="80970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Journal Prompt:</a:t>
            </a:r>
            <a:r>
              <a:rPr lang="en" sz="3600">
                <a:latin typeface="Proxima Nova"/>
                <a:ea typeface="Proxima Nova"/>
                <a:cs typeface="Proxima Nova"/>
                <a:sym typeface="Proxima Nova"/>
              </a:rPr>
              <a:t> </a:t>
            </a:r>
            <a:endParaRPr sz="24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lang="en" sz="3000">
                <a:solidFill>
                  <a:schemeClr val="dk1"/>
                </a:solidFill>
                <a:latin typeface="Proxima Nova"/>
                <a:ea typeface="Proxima Nova"/>
                <a:cs typeface="Proxima Nova"/>
                <a:sym typeface="Proxima Nova"/>
              </a:rPr>
              <a:t>Now that you know how conditionals work, where you do think that they are used in games or other programs and apps that you already use?</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000">
              <a:solidFill>
                <a:schemeClr val="dk1"/>
              </a:solidFill>
              <a:latin typeface="Proxima Nova"/>
              <a:ea typeface="Proxima Nova"/>
              <a:cs typeface="Proxima Nova"/>
              <a:sym typeface="Proxima Nova"/>
            </a:endParaRPr>
          </a:p>
          <a:p>
            <a:pPr indent="0" lvl="0" marL="514350" rtl="0" algn="l">
              <a:spcBef>
                <a:spcPts val="0"/>
              </a:spcBef>
              <a:spcAft>
                <a:spcPts val="0"/>
              </a:spcAft>
              <a:buClr>
                <a:schemeClr val="dk1"/>
              </a:buClr>
              <a:buSzPts val="1100"/>
              <a:buFont typeface="Arial"/>
              <a:buNone/>
            </a:pPr>
            <a:r>
              <a:t/>
            </a:r>
            <a:endParaRPr sz="24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2400">
              <a:solidFill>
                <a:srgbClr val="000000"/>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p48"/>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15</a:t>
            </a:r>
            <a:r>
              <a:rPr lang="en">
                <a:solidFill>
                  <a:srgbClr val="FFFFFF"/>
                </a:solidFill>
              </a:rPr>
              <a:t> - Wrap Up</a:t>
            </a:r>
            <a:endParaRPr>
              <a:solidFill>
                <a:srgbClr val="FFFFFF"/>
              </a:solidFill>
            </a:endParaRPr>
          </a:p>
        </p:txBody>
      </p:sp>
      <p:sp>
        <p:nvSpPr>
          <p:cNvPr id="278" name="Google Shape;278;p48"/>
          <p:cNvSpPr txBox="1"/>
          <p:nvPr/>
        </p:nvSpPr>
        <p:spPr>
          <a:xfrm>
            <a:off x="197825" y="684400"/>
            <a:ext cx="87774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Key Vocabulary</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rPr b="1" lang="en" sz="3000">
                <a:solidFill>
                  <a:schemeClr val="dk1"/>
                </a:solidFill>
                <a:latin typeface="Proxima Nova"/>
                <a:ea typeface="Proxima Nova"/>
                <a:cs typeface="Proxima Nova"/>
                <a:sym typeface="Proxima Nova"/>
              </a:rPr>
              <a:t>Condition</a:t>
            </a:r>
            <a:r>
              <a:rPr lang="en" sz="3000">
                <a:solidFill>
                  <a:schemeClr val="dk1"/>
                </a:solidFill>
                <a:latin typeface="Proxima Nova"/>
                <a:ea typeface="Proxima Nova"/>
                <a:cs typeface="Proxima Nova"/>
                <a:sym typeface="Proxima Nova"/>
              </a:rPr>
              <a:t> - Something a program checks to see whether it is true before deciding to take an action.</a:t>
            </a:r>
            <a:endParaRPr sz="3000">
              <a:solidFill>
                <a:schemeClr val="dk1"/>
              </a:solidFill>
              <a:latin typeface="Proxima Nova"/>
              <a:ea typeface="Proxima Nova"/>
              <a:cs typeface="Proxima Nova"/>
              <a:sym typeface="Proxima Nova"/>
            </a:endParaRPr>
          </a:p>
          <a:p>
            <a:pPr indent="0" lvl="0" marL="0" rtl="0" algn="l">
              <a:spcBef>
                <a:spcPts val="1000"/>
              </a:spcBef>
              <a:spcAft>
                <a:spcPts val="0"/>
              </a:spcAft>
              <a:buNone/>
            </a:pPr>
            <a:r>
              <a:rPr b="1" lang="en" sz="3000">
                <a:solidFill>
                  <a:schemeClr val="dk1"/>
                </a:solidFill>
                <a:latin typeface="Proxima Nova"/>
                <a:ea typeface="Proxima Nova"/>
                <a:cs typeface="Proxima Nova"/>
                <a:sym typeface="Proxima Nova"/>
              </a:rPr>
              <a:t>Conditionals</a:t>
            </a:r>
            <a:r>
              <a:rPr lang="en" sz="3000">
                <a:solidFill>
                  <a:schemeClr val="dk1"/>
                </a:solidFill>
                <a:latin typeface="Proxima Nova"/>
                <a:ea typeface="Proxima Nova"/>
                <a:cs typeface="Proxima Nova"/>
                <a:sym typeface="Proxima Nova"/>
              </a:rPr>
              <a:t> - Statements that only run under certain conditions.</a:t>
            </a:r>
            <a:endParaRPr sz="3000">
              <a:solidFill>
                <a:schemeClr val="dk1"/>
              </a:solidFill>
              <a:latin typeface="Proxima Nova"/>
              <a:ea typeface="Proxima Nova"/>
              <a:cs typeface="Proxima Nova"/>
              <a:sym typeface="Proxima Nova"/>
            </a:endParaRPr>
          </a:p>
          <a:p>
            <a:pPr indent="0" lvl="0" marL="0" rtl="0" algn="l">
              <a:spcBef>
                <a:spcPts val="1000"/>
              </a:spcBef>
              <a:spcAft>
                <a:spcPts val="0"/>
              </a:spcAft>
              <a:buNone/>
            </a:pPr>
            <a:r>
              <a:rPr b="1" lang="en" sz="3000">
                <a:solidFill>
                  <a:schemeClr val="dk1"/>
                </a:solidFill>
                <a:latin typeface="Proxima Nova"/>
                <a:ea typeface="Proxima Nova"/>
                <a:cs typeface="Proxima Nova"/>
                <a:sym typeface="Proxima Nova"/>
              </a:rPr>
              <a:t>Boolean</a:t>
            </a:r>
            <a:r>
              <a:rPr lang="en" sz="3000">
                <a:solidFill>
                  <a:schemeClr val="dk1"/>
                </a:solidFill>
                <a:latin typeface="Proxima Nova"/>
                <a:ea typeface="Proxima Nova"/>
                <a:cs typeface="Proxima Nova"/>
                <a:sym typeface="Proxima Nova"/>
              </a:rPr>
              <a:t> </a:t>
            </a:r>
            <a:r>
              <a:rPr b="1" lang="en" sz="3000">
                <a:solidFill>
                  <a:schemeClr val="dk1"/>
                </a:solidFill>
                <a:latin typeface="Proxima Nova"/>
                <a:ea typeface="Proxima Nova"/>
                <a:cs typeface="Proxima Nova"/>
                <a:sym typeface="Proxima Nova"/>
              </a:rPr>
              <a:t>Expression</a:t>
            </a:r>
            <a:r>
              <a:rPr lang="en" sz="3000">
                <a:solidFill>
                  <a:schemeClr val="dk1"/>
                </a:solidFill>
                <a:latin typeface="Proxima Nova"/>
                <a:ea typeface="Proxima Nova"/>
                <a:cs typeface="Proxima Nova"/>
                <a:sym typeface="Proxima Nova"/>
              </a:rPr>
              <a:t> - in programming, an expression that evaluates to True or False.</a:t>
            </a:r>
            <a:endParaRPr sz="3000">
              <a:solidFill>
                <a:schemeClr val="dk1"/>
              </a:solidFill>
              <a:latin typeface="Proxima Nova"/>
              <a:ea typeface="Proxima Nova"/>
              <a:cs typeface="Proxima Nova"/>
              <a:sym typeface="Proxima Nova"/>
            </a:endParaRPr>
          </a:p>
          <a:p>
            <a:pPr indent="0" lvl="0" marL="0" rtl="0" algn="l">
              <a:spcBef>
                <a:spcPts val="1000"/>
              </a:spcBef>
              <a:spcAft>
                <a:spcPts val="0"/>
              </a:spcAft>
              <a:buNone/>
            </a:pPr>
            <a:r>
              <a:t/>
            </a:r>
            <a:endParaRPr sz="3000">
              <a:solidFill>
                <a:schemeClr val="dk1"/>
              </a:solidFill>
              <a:latin typeface="Proxima Nova"/>
              <a:ea typeface="Proxima Nova"/>
              <a:cs typeface="Proxima Nova"/>
              <a:sym typeface="Proxima Nova"/>
            </a:endParaRPr>
          </a:p>
          <a:p>
            <a:pPr indent="0" lvl="0" marL="0" rtl="0" algn="ctr">
              <a:spcBef>
                <a:spcPts val="1000"/>
              </a:spcBef>
              <a:spcAft>
                <a:spcPts val="0"/>
              </a:spcAft>
              <a:buNone/>
            </a:pPr>
            <a:r>
              <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2" name="Shape 282"/>
        <p:cNvGrpSpPr/>
        <p:nvPr/>
      </p:nvGrpSpPr>
      <p:grpSpPr>
        <a:xfrm>
          <a:off x="0" y="0"/>
          <a:ext cx="0" cy="0"/>
          <a:chOff x="0" y="0"/>
          <a:chExt cx="0" cy="0"/>
        </a:xfrm>
      </p:grpSpPr>
      <p:sp>
        <p:nvSpPr>
          <p:cNvPr id="283" name="Google Shape;283;p49"/>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15</a:t>
            </a:r>
            <a:r>
              <a:rPr lang="en">
                <a:solidFill>
                  <a:srgbClr val="FFFFFF"/>
                </a:solidFill>
              </a:rPr>
              <a:t> - Wrap Up</a:t>
            </a:r>
            <a:endParaRPr>
              <a:solidFill>
                <a:srgbClr val="FFFFFF"/>
              </a:solidFill>
            </a:endParaRPr>
          </a:p>
        </p:txBody>
      </p:sp>
      <p:sp>
        <p:nvSpPr>
          <p:cNvPr id="284" name="Google Shape;284;p49"/>
          <p:cNvSpPr txBox="1"/>
          <p:nvPr/>
        </p:nvSpPr>
        <p:spPr>
          <a:xfrm>
            <a:off x="306325" y="684400"/>
            <a:ext cx="85773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Question of the Day</a:t>
            </a:r>
            <a:endParaRPr sz="36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3600">
                <a:solidFill>
                  <a:schemeClr val="dk1"/>
                </a:solidFill>
                <a:latin typeface="Proxima Nova"/>
                <a:ea typeface="Proxima Nova"/>
                <a:cs typeface="Proxima Nova"/>
                <a:sym typeface="Proxima Nova"/>
              </a:rPr>
              <a:t>How can programs react to changes as they are running?</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30"/>
          <p:cNvSpPr txBox="1"/>
          <p:nvPr/>
        </p:nvSpPr>
        <p:spPr>
          <a:xfrm>
            <a:off x="523500" y="684400"/>
            <a:ext cx="8097000" cy="4227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696969"/>
              </a:buClr>
              <a:buSzPts val="2400"/>
              <a:buAutoNum type="arabicPeriod"/>
            </a:pPr>
            <a:r>
              <a:rPr lang="en" sz="2400">
                <a:solidFill>
                  <a:srgbClr val="696969"/>
                </a:solidFill>
                <a:highlight>
                  <a:srgbClr val="FFFFFF"/>
                </a:highlight>
              </a:rPr>
              <a:t>If your last name has more than five letters, draw a square on your paper.</a:t>
            </a:r>
            <a:endParaRPr sz="2400">
              <a:solidFill>
                <a:srgbClr val="696969"/>
              </a:solidFill>
              <a:highlight>
                <a:srgbClr val="FFFFFF"/>
              </a:highlight>
            </a:endParaRPr>
          </a:p>
          <a:p>
            <a:pPr indent="-381000" lvl="0" marL="457200" rtl="0" algn="l">
              <a:lnSpc>
                <a:spcPct val="115000"/>
              </a:lnSpc>
              <a:spcBef>
                <a:spcPts val="0"/>
              </a:spcBef>
              <a:spcAft>
                <a:spcPts val="0"/>
              </a:spcAft>
              <a:buClr>
                <a:srgbClr val="696969"/>
              </a:buClr>
              <a:buSzPts val="2400"/>
              <a:buAutoNum type="arabicPeriod"/>
            </a:pPr>
            <a:r>
              <a:rPr lang="en" sz="2400">
                <a:solidFill>
                  <a:srgbClr val="696969"/>
                </a:solidFill>
                <a:highlight>
                  <a:srgbClr val="FFFFFF"/>
                </a:highlight>
              </a:rPr>
              <a:t>If your last name less than seven letters, draw a circle.</a:t>
            </a:r>
            <a:endParaRPr sz="2400">
              <a:solidFill>
                <a:srgbClr val="696969"/>
              </a:solidFill>
              <a:highlight>
                <a:srgbClr val="FFFFFF"/>
              </a:highlight>
            </a:endParaRPr>
          </a:p>
          <a:p>
            <a:pPr indent="-381000" lvl="0" marL="457200" rtl="0" algn="l">
              <a:lnSpc>
                <a:spcPct val="115000"/>
              </a:lnSpc>
              <a:spcBef>
                <a:spcPts val="0"/>
              </a:spcBef>
              <a:spcAft>
                <a:spcPts val="0"/>
              </a:spcAft>
              <a:buClr>
                <a:srgbClr val="696969"/>
              </a:buClr>
              <a:buSzPts val="2400"/>
              <a:buAutoNum type="arabicPeriod"/>
            </a:pPr>
            <a:r>
              <a:rPr lang="en" sz="2400">
                <a:solidFill>
                  <a:srgbClr val="696969"/>
                </a:solidFill>
                <a:highlight>
                  <a:srgbClr val="FFFFFF"/>
                </a:highlight>
              </a:rPr>
              <a:t>If you are wearing anything green, add 3 + 2.</a:t>
            </a:r>
            <a:endParaRPr sz="2400">
              <a:solidFill>
                <a:srgbClr val="696969"/>
              </a:solidFill>
              <a:highlight>
                <a:srgbClr val="FFFFFF"/>
              </a:highlight>
            </a:endParaRPr>
          </a:p>
          <a:p>
            <a:pPr indent="-381000" lvl="0" marL="457200" rtl="0" algn="l">
              <a:lnSpc>
                <a:spcPct val="115000"/>
              </a:lnSpc>
              <a:spcBef>
                <a:spcPts val="0"/>
              </a:spcBef>
              <a:spcAft>
                <a:spcPts val="0"/>
              </a:spcAft>
              <a:buClr>
                <a:srgbClr val="696969"/>
              </a:buClr>
              <a:buSzPts val="2400"/>
              <a:buAutoNum type="arabicPeriod"/>
            </a:pPr>
            <a:r>
              <a:rPr lang="en" sz="2400">
                <a:solidFill>
                  <a:srgbClr val="696969"/>
                </a:solidFill>
                <a:highlight>
                  <a:srgbClr val="FFFFFF"/>
                </a:highlight>
              </a:rPr>
              <a:t>If the teacher is tapping their pencil, draw an 'X'.</a:t>
            </a:r>
            <a:endParaRPr sz="2400">
              <a:solidFill>
                <a:srgbClr val="696969"/>
              </a:solidFill>
              <a:highlight>
                <a:srgbClr val="FFFFFF"/>
              </a:highlight>
            </a:endParaRPr>
          </a:p>
          <a:p>
            <a:pPr indent="-381000" lvl="0" marL="457200" rtl="0" algn="l">
              <a:lnSpc>
                <a:spcPct val="115000"/>
              </a:lnSpc>
              <a:spcBef>
                <a:spcPts val="0"/>
              </a:spcBef>
              <a:spcAft>
                <a:spcPts val="0"/>
              </a:spcAft>
              <a:buClr>
                <a:srgbClr val="696969"/>
              </a:buClr>
              <a:buSzPts val="2400"/>
              <a:buAutoNum type="arabicPeriod"/>
            </a:pPr>
            <a:r>
              <a:rPr lang="en" sz="2400">
                <a:solidFill>
                  <a:srgbClr val="696969"/>
                </a:solidFill>
                <a:highlight>
                  <a:srgbClr val="FFFFFF"/>
                </a:highlight>
              </a:rPr>
              <a:t>If the teacher is in the front of the room, fold your paper in half.</a:t>
            </a:r>
            <a:endParaRPr sz="2400">
              <a:latin typeface="Proxima Nova"/>
              <a:ea typeface="Proxima Nova"/>
              <a:cs typeface="Proxima Nova"/>
              <a:sym typeface="Proxima Nova"/>
            </a:endParaRPr>
          </a:p>
        </p:txBody>
      </p:sp>
      <p:sp>
        <p:nvSpPr>
          <p:cNvPr id="122" name="Google Shape;122;p30"/>
          <p:cNvSpPr txBox="1"/>
          <p:nvPr/>
        </p:nvSpPr>
        <p:spPr>
          <a:xfrm>
            <a:off x="0" y="0"/>
            <a:ext cx="50937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15</a:t>
            </a:r>
            <a:r>
              <a:rPr lang="en">
                <a:solidFill>
                  <a:srgbClr val="FFFFFF"/>
                </a:solidFill>
              </a:rPr>
              <a:t> - Warm </a:t>
            </a:r>
            <a:r>
              <a:rPr lang="en">
                <a:solidFill>
                  <a:srgbClr val="FFFFFF"/>
                </a:solidFill>
              </a:rPr>
              <a:t>Up</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1000"/>
                                        <p:tgtEl>
                                          <p:spTgt spid="1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Effect filter="fade" transition="in">
                                      <p:cBhvr>
                                        <p:cTn dur="1000"/>
                                        <p:tgtEl>
                                          <p:spTgt spid="1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animEffect filter="fade" transition="in">
                                      <p:cBhvr>
                                        <p:cTn dur="1000"/>
                                        <p:tgtEl>
                                          <p:spTgt spid="1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animEffect filter="fade" transition="in">
                                      <p:cBhvr>
                                        <p:cTn dur="1000"/>
                                        <p:tgtEl>
                                          <p:spTgt spid="1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4" st="4"/>
                                            </p:txEl>
                                          </p:spTgt>
                                        </p:tgtEl>
                                        <p:attrNameLst>
                                          <p:attrName>style.visibility</p:attrName>
                                        </p:attrNameLst>
                                      </p:cBhvr>
                                      <p:to>
                                        <p:strVal val="visible"/>
                                      </p:to>
                                    </p:set>
                                    <p:animEffect filter="fade" transition="in">
                                      <p:cBhvr>
                                        <p:cTn dur="1000"/>
                                        <p:tgtEl>
                                          <p:spTgt spid="12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p31"/>
          <p:cNvSpPr txBox="1"/>
          <p:nvPr/>
        </p:nvSpPr>
        <p:spPr>
          <a:xfrm>
            <a:off x="197825" y="684400"/>
            <a:ext cx="87774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Journal Prompt:</a:t>
            </a:r>
            <a:r>
              <a:rPr lang="en" sz="3600">
                <a:latin typeface="Proxima Nova"/>
                <a:ea typeface="Proxima Nova"/>
                <a:cs typeface="Proxima Nova"/>
                <a:sym typeface="Proxima Nova"/>
              </a:rPr>
              <a:t> </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lang="en" sz="3000">
                <a:solidFill>
                  <a:schemeClr val="dk1"/>
                </a:solidFill>
                <a:latin typeface="Proxima Nova"/>
                <a:ea typeface="Proxima Nova"/>
                <a:cs typeface="Proxima Nova"/>
                <a:sym typeface="Proxima Nova"/>
              </a:rPr>
              <a:t>When we program, we give the computer instructions of what to do. </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lang="en" sz="3000">
                <a:solidFill>
                  <a:schemeClr val="dk1"/>
                </a:solidFill>
                <a:latin typeface="Proxima Nova"/>
                <a:ea typeface="Proxima Nova"/>
                <a:cs typeface="Proxima Nova"/>
                <a:sym typeface="Proxima Nova"/>
              </a:rPr>
              <a:t>How are these instructions different from the instructions that we have been giving in Game Lab?</a:t>
            </a:r>
            <a:endParaRPr sz="30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
        <p:nvSpPr>
          <p:cNvPr id="128" name="Google Shape;128;p31"/>
          <p:cNvSpPr txBox="1"/>
          <p:nvPr/>
        </p:nvSpPr>
        <p:spPr>
          <a:xfrm>
            <a:off x="0" y="0"/>
            <a:ext cx="50583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15</a:t>
            </a:r>
            <a:r>
              <a:rPr lang="en">
                <a:solidFill>
                  <a:srgbClr val="FFFFFF"/>
                </a:solidFill>
              </a:rPr>
              <a:t> - Warm </a:t>
            </a:r>
            <a:r>
              <a:rPr lang="en">
                <a:solidFill>
                  <a:srgbClr val="FFFFFF"/>
                </a:solidFill>
              </a:rPr>
              <a:t>Up</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sp>
        <p:nvSpPr>
          <p:cNvPr id="133" name="Google Shape;133;p32"/>
          <p:cNvSpPr txBox="1"/>
          <p:nvPr/>
        </p:nvSpPr>
        <p:spPr>
          <a:xfrm>
            <a:off x="197825" y="684400"/>
            <a:ext cx="87774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Key Vocabulary</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0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 sz="3000">
                <a:solidFill>
                  <a:schemeClr val="dk1"/>
                </a:solidFill>
                <a:latin typeface="Proxima Nova"/>
                <a:ea typeface="Proxima Nova"/>
                <a:cs typeface="Proxima Nova"/>
                <a:sym typeface="Proxima Nova"/>
              </a:rPr>
              <a:t>Condition</a:t>
            </a:r>
            <a:r>
              <a:rPr lang="en" sz="3000">
                <a:solidFill>
                  <a:schemeClr val="dk1"/>
                </a:solidFill>
                <a:latin typeface="Proxima Nova"/>
                <a:ea typeface="Proxima Nova"/>
                <a:cs typeface="Proxima Nova"/>
                <a:sym typeface="Proxima Nova"/>
              </a:rPr>
              <a:t> - Something a program checks to see whether it is true before deciding to take an action.</a:t>
            </a:r>
            <a:endParaRPr sz="3000">
              <a:solidFill>
                <a:schemeClr val="dk1"/>
              </a:solidFill>
              <a:latin typeface="Proxima Nova"/>
              <a:ea typeface="Proxima Nova"/>
              <a:cs typeface="Proxima Nova"/>
              <a:sym typeface="Proxima Nova"/>
            </a:endParaRPr>
          </a:p>
          <a:p>
            <a:pPr indent="0" lvl="0" marL="0" rtl="0" algn="l">
              <a:spcBef>
                <a:spcPts val="1000"/>
              </a:spcBef>
              <a:spcAft>
                <a:spcPts val="0"/>
              </a:spcAft>
              <a:buClr>
                <a:schemeClr val="dk1"/>
              </a:buClr>
              <a:buSzPts val="1100"/>
              <a:buFont typeface="Arial"/>
              <a:buNone/>
            </a:pPr>
            <a:r>
              <a:rPr b="1" lang="en" sz="3000">
                <a:solidFill>
                  <a:schemeClr val="dk1"/>
                </a:solidFill>
                <a:latin typeface="Proxima Nova"/>
                <a:ea typeface="Proxima Nova"/>
                <a:cs typeface="Proxima Nova"/>
                <a:sym typeface="Proxima Nova"/>
              </a:rPr>
              <a:t>Conditionals</a:t>
            </a:r>
            <a:r>
              <a:rPr lang="en" sz="3000">
                <a:solidFill>
                  <a:schemeClr val="dk1"/>
                </a:solidFill>
                <a:latin typeface="Proxima Nova"/>
                <a:ea typeface="Proxima Nova"/>
                <a:cs typeface="Proxima Nova"/>
                <a:sym typeface="Proxima Nova"/>
              </a:rPr>
              <a:t> - Statements that only run under certain conditions.</a:t>
            </a:r>
            <a:endParaRPr sz="3000">
              <a:solidFill>
                <a:schemeClr val="dk1"/>
              </a:solidFill>
              <a:latin typeface="Proxima Nova"/>
              <a:ea typeface="Proxima Nova"/>
              <a:cs typeface="Proxima Nova"/>
              <a:sym typeface="Proxima Nova"/>
            </a:endParaRPr>
          </a:p>
          <a:p>
            <a:pPr indent="0" lvl="0" marL="0" rtl="0" algn="ctr">
              <a:spcBef>
                <a:spcPts val="1000"/>
              </a:spcBef>
              <a:spcAft>
                <a:spcPts val="0"/>
              </a:spcAft>
              <a:buNone/>
            </a:pPr>
            <a:r>
              <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
        <p:nvSpPr>
          <p:cNvPr id="134" name="Google Shape;134;p32"/>
          <p:cNvSpPr txBox="1"/>
          <p:nvPr/>
        </p:nvSpPr>
        <p:spPr>
          <a:xfrm>
            <a:off x="0" y="0"/>
            <a:ext cx="50796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15</a:t>
            </a:r>
            <a:r>
              <a:rPr lang="en">
                <a:solidFill>
                  <a:srgbClr val="FFFFFF"/>
                </a:solidFill>
              </a:rPr>
              <a:t> - Warm Up</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Google Shape;139;p33"/>
          <p:cNvSpPr txBox="1"/>
          <p:nvPr/>
        </p:nvSpPr>
        <p:spPr>
          <a:xfrm>
            <a:off x="291025" y="684400"/>
            <a:ext cx="87303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Question of the Day</a:t>
            </a:r>
            <a:endParaRPr sz="36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3600">
                <a:solidFill>
                  <a:schemeClr val="dk1"/>
                </a:solidFill>
                <a:latin typeface="Proxima Nova"/>
                <a:ea typeface="Proxima Nova"/>
                <a:cs typeface="Proxima Nova"/>
                <a:sym typeface="Proxima Nova"/>
              </a:rPr>
              <a:t>How can programs react to changes as they are running?</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
        <p:nvSpPr>
          <p:cNvPr id="140" name="Google Shape;140;p33"/>
          <p:cNvSpPr txBox="1"/>
          <p:nvPr/>
        </p:nvSpPr>
        <p:spPr>
          <a:xfrm>
            <a:off x="0" y="0"/>
            <a:ext cx="52179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15</a:t>
            </a:r>
            <a:r>
              <a:rPr lang="en">
                <a:solidFill>
                  <a:srgbClr val="FFFFFF"/>
                </a:solidFill>
              </a:rPr>
              <a:t> - Warm Up</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 name="Shape 144"/>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35"/>
          <p:cNvSpPr txBox="1"/>
          <p:nvPr/>
        </p:nvSpPr>
        <p:spPr>
          <a:xfrm>
            <a:off x="137850" y="458075"/>
            <a:ext cx="8928000" cy="38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latin typeface="Proxima Nova"/>
                <a:ea typeface="Proxima Nova"/>
                <a:cs typeface="Proxima Nova"/>
                <a:sym typeface="Proxima Nova"/>
              </a:rPr>
              <a:t>Code Studio, Level 1</a:t>
            </a:r>
            <a:endParaRPr b="1" sz="24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24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2400">
                <a:latin typeface="Proxima Nova"/>
                <a:ea typeface="Proxima Nova"/>
                <a:cs typeface="Proxima Nova"/>
                <a:sym typeface="Proxima Nova"/>
              </a:rPr>
              <a:t>Code Prediction</a:t>
            </a:r>
            <a:endParaRPr sz="24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2400">
              <a:latin typeface="Proxima Nova"/>
              <a:ea typeface="Proxima Nova"/>
              <a:cs typeface="Proxima Nova"/>
              <a:sym typeface="Proxima Nova"/>
            </a:endParaRPr>
          </a:p>
          <a:p>
            <a:pPr indent="-355600" lvl="0" marL="457200" rtl="0" algn="l">
              <a:spcBef>
                <a:spcPts val="100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Read the code and discuss with your partner what you think will be printed by the program.</a:t>
            </a:r>
            <a:endParaRPr sz="2000">
              <a:solidFill>
                <a:schemeClr val="dk1"/>
              </a:solidFill>
              <a:latin typeface="Proxima Nova"/>
              <a:ea typeface="Proxima Nova"/>
              <a:cs typeface="Proxima Nova"/>
              <a:sym typeface="Proxima Nova"/>
            </a:endParaRPr>
          </a:p>
          <a:p>
            <a:pPr indent="-355600" lvl="0" marL="457200" rtl="0" algn="l">
              <a:spcBef>
                <a:spcPts val="100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Run the code to test your prediction.</a:t>
            </a:r>
            <a:endParaRPr sz="2000">
              <a:solidFill>
                <a:schemeClr val="dk1"/>
              </a:solidFill>
              <a:latin typeface="Proxima Nova"/>
              <a:ea typeface="Proxima Nova"/>
              <a:cs typeface="Proxima Nova"/>
              <a:sym typeface="Proxima Nova"/>
            </a:endParaRPr>
          </a:p>
          <a:p>
            <a:pPr indent="-355600" lvl="0" marL="457200" rtl="0" algn="l">
              <a:spcBef>
                <a:spcPts val="100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Discuss how the code works with your partner.</a:t>
            </a:r>
            <a:endParaRPr sz="20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p:txBody>
      </p:sp>
      <p:sp>
        <p:nvSpPr>
          <p:cNvPr id="150" name="Google Shape;150;p35"/>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15</a:t>
            </a:r>
            <a:r>
              <a:rPr lang="en">
                <a:solidFill>
                  <a:srgbClr val="FFFFFF"/>
                </a:solidFill>
              </a:rPr>
              <a:t> - Activity</a:t>
            </a:r>
            <a:endParaRPr>
              <a:solidFill>
                <a:srgbClr val="FFFFFF"/>
              </a:solidFill>
            </a:endParaRPr>
          </a:p>
        </p:txBody>
      </p:sp>
      <p:grpSp>
        <p:nvGrpSpPr>
          <p:cNvPr id="151" name="Google Shape;151;p35"/>
          <p:cNvGrpSpPr/>
          <p:nvPr/>
        </p:nvGrpSpPr>
        <p:grpSpPr>
          <a:xfrm>
            <a:off x="8318125" y="86900"/>
            <a:ext cx="747550" cy="183300"/>
            <a:chOff x="7547375" y="86900"/>
            <a:chExt cx="747550" cy="183300"/>
          </a:xfrm>
        </p:grpSpPr>
        <p:sp>
          <p:nvSpPr>
            <p:cNvPr id="152" name="Google Shape;152;p35"/>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5"/>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5"/>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D9D9D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