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roxima Nova"/>
      <p:regular r:id="rId25"/>
      <p:bold r:id="rId26"/>
      <p:italic r:id="rId27"/>
      <p:boldItalic r:id="rId28"/>
    </p:embeddedFont>
    <p:embeddedFont>
      <p:font typeface="Poppi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italic.fntdata"/><Relationship Id="rId30" Type="http://schemas.openxmlformats.org/officeDocument/2006/relationships/font" Target="fonts/Poppi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Poppi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7eb61112da98ef8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7eb61112da98ef8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Plan: https://studio.code.org/s/csd3-2023/lessons/14</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42f12981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42f12981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f95e7a36f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f95e7a36f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f95e7a36f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f95e7a36f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42f12981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42f12981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42f12981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42f12981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42f12981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42f12981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7eb61112da98ef8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7eb61112da98ef8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7eb61112da98ef8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7eb61112da98ef8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77eb61112da98ef8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7eb61112da98ef8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2922e43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2922e43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7eb61112da98ef8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7eb61112da98ef8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7eb61112da98ef8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7eb61112da98ef8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7eb61112da98ef8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7eb61112da98ef8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7eb61112da98ef8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7eb61112da98ef8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42f12981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42f12981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95e7a36f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95e7a36f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42f12981e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42f12981e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
        <p:nvSpPr>
          <p:cNvPr id="53" name="Google Shape;5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4" name="Google Shape;54;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61" name="Google Shape;6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5" name="Google Shape;65;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 name="Google Shape;72;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6" name="Google Shape;7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0" name="Google Shape;80;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1" name="Google Shape;81;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2" name="Google Shape;8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5" name="Google Shape;8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 name="Google Shape;88;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9" name="Google Shape;8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92" name="Shape 92"/>
        <p:cNvGrpSpPr/>
        <p:nvPr/>
      </p:nvGrpSpPr>
      <p:grpSpPr>
        <a:xfrm>
          <a:off x="0" y="0"/>
          <a:ext cx="0" cy="0"/>
          <a:chOff x="0" y="0"/>
          <a:chExt cx="0" cy="0"/>
        </a:xfrm>
      </p:grpSpPr>
      <p:sp>
        <p:nvSpPr>
          <p:cNvPr id="93" name="Google Shape;93;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4" name="Google Shape;9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_1">
    <p:spTree>
      <p:nvGrpSpPr>
        <p:cNvPr id="95" name="Shape 95"/>
        <p:cNvGrpSpPr/>
        <p:nvPr/>
      </p:nvGrpSpPr>
      <p:grpSpPr>
        <a:xfrm>
          <a:off x="0" y="0"/>
          <a:ext cx="0" cy="0"/>
          <a:chOff x="0" y="0"/>
          <a:chExt cx="0" cy="0"/>
        </a:xfrm>
      </p:grpSpPr>
      <p:sp>
        <p:nvSpPr>
          <p:cNvPr id="96" name="Google Shape;96;p26"/>
          <p:cNvSpPr/>
          <p:nvPr/>
        </p:nvSpPr>
        <p:spPr>
          <a:xfrm>
            <a:off x="297876" y="276551"/>
            <a:ext cx="8688600" cy="4738500"/>
          </a:xfrm>
          <a:prstGeom prst="roundRect">
            <a:avLst>
              <a:gd fmla="val 2901" name="adj"/>
            </a:avLst>
          </a:prstGeom>
          <a:solidFill>
            <a:srgbClr val="009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6"/>
          <p:cNvSpPr/>
          <p:nvPr/>
        </p:nvSpPr>
        <p:spPr>
          <a:xfrm>
            <a:off x="219550" y="195375"/>
            <a:ext cx="8688600" cy="4738500"/>
          </a:xfrm>
          <a:prstGeom prst="roundRect">
            <a:avLst>
              <a:gd fmla="val 2901" name="adj"/>
            </a:avLst>
          </a:prstGeom>
          <a:solidFill>
            <a:schemeClr val="lt1"/>
          </a:solidFill>
          <a:ln cap="flat" cmpd="sng" w="28575">
            <a:solidFill>
              <a:srgbClr val="292F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6"/>
          <p:cNvSpPr txBox="1"/>
          <p:nvPr>
            <p:ph type="title"/>
          </p:nvPr>
        </p:nvSpPr>
        <p:spPr>
          <a:xfrm>
            <a:off x="311700" y="331350"/>
            <a:ext cx="8522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6"/>
          <p:cNvSpPr txBox="1"/>
          <p:nvPr>
            <p:ph idx="1" type="body"/>
          </p:nvPr>
        </p:nvSpPr>
        <p:spPr>
          <a:xfrm>
            <a:off x="311700" y="1204200"/>
            <a:ext cx="8520600" cy="3416400"/>
          </a:xfrm>
          <a:prstGeom prst="rect">
            <a:avLst/>
          </a:prstGeom>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rgbClr val="292F36"/>
              </a:buClr>
              <a:buSzPts val="1800"/>
              <a:buFont typeface="Poppins"/>
              <a:buChar char="●"/>
              <a:defRPr sz="1800">
                <a:solidFill>
                  <a:srgbClr val="292F36"/>
                </a:solidFill>
                <a:latin typeface="Poppins"/>
                <a:ea typeface="Poppins"/>
                <a:cs typeface="Poppins"/>
                <a:sym typeface="Poppins"/>
              </a:defRPr>
            </a:lvl1pPr>
            <a:lvl2pPr indent="-342900" lvl="1" marL="914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2pPr>
            <a:lvl3pPr indent="-342900" lvl="2" marL="1371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3pPr>
            <a:lvl4pPr indent="-342900" lvl="3" marL="18288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4pPr>
            <a:lvl5pPr indent="-342900" lvl="4" marL="22860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5pPr>
            <a:lvl6pPr indent="-342900" lvl="5" marL="27432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6pPr>
            <a:lvl7pPr indent="-342900" lvl="6" marL="3200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7pPr>
            <a:lvl8pPr indent="-342900" lvl="7" marL="3657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8pPr>
            <a:lvl9pPr indent="-342900" lvl="8" marL="4114800" rtl="0">
              <a:lnSpc>
                <a:spcPct val="115000"/>
              </a:lnSpc>
              <a:spcBef>
                <a:spcPts val="1200"/>
              </a:spcBef>
              <a:spcAft>
                <a:spcPts val="1200"/>
              </a:spcAft>
              <a:buClr>
                <a:srgbClr val="292F36"/>
              </a:buClr>
              <a:buSzPts val="1800"/>
              <a:buFont typeface="Poppins"/>
              <a:buChar char="■"/>
              <a:defRPr sz="1800">
                <a:solidFill>
                  <a:srgbClr val="292F36"/>
                </a:solidFill>
                <a:latin typeface="Poppins"/>
                <a:ea typeface="Poppins"/>
                <a:cs typeface="Poppins"/>
                <a:sym typeface="Poppins"/>
              </a:defRPr>
            </a:lvl9pPr>
          </a:lstStyle>
          <a:p/>
        </p:txBody>
      </p:sp>
      <p:pic>
        <p:nvPicPr>
          <p:cNvPr id="100" name="Google Shape;100;p26"/>
          <p:cNvPicPr preferRelativeResize="0"/>
          <p:nvPr/>
        </p:nvPicPr>
        <p:blipFill>
          <a:blip r:embed="rId2">
            <a:alphaModFix/>
          </a:blip>
          <a:stretch>
            <a:fillRect/>
          </a:stretch>
        </p:blipFill>
        <p:spPr>
          <a:xfrm>
            <a:off x="8440700" y="4464790"/>
            <a:ext cx="359146" cy="356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17" name="Google Shape;1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 name="Google Shape;2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2" name="Google Shape;3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8" name="Google Shape;3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1" name="Google Shape;4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17500" lvl="1" marL="914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0" name="Google Shape;5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7"/>
          <p:cNvSpPr txBox="1"/>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Interactive Animations and Games</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Lesson 14</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Mini Project: Animation</a:t>
            </a:r>
            <a:endParaRPr b="1" sz="36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36"/>
          <p:cNvSpPr txBox="1"/>
          <p:nvPr/>
        </p:nvSpPr>
        <p:spPr>
          <a:xfrm>
            <a:off x="137850" y="458075"/>
            <a:ext cx="8928000" cy="38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latin typeface="Proxima Nova"/>
                <a:ea typeface="Proxima Nova"/>
                <a:cs typeface="Proxima Nova"/>
                <a:sym typeface="Proxima Nova"/>
              </a:rPr>
              <a:t>Animated Scenes</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latin typeface="Proxima Nova"/>
              <a:ea typeface="Proxima Nova"/>
              <a:cs typeface="Proxima Nova"/>
              <a:sym typeface="Proxima Nova"/>
            </a:endParaRPr>
          </a:p>
          <a:p>
            <a:pPr indent="0" lvl="0" marL="0" rtl="0" algn="l">
              <a:spcBef>
                <a:spcPts val="1000"/>
              </a:spcBef>
              <a:spcAft>
                <a:spcPts val="0"/>
              </a:spcAft>
              <a:buNone/>
            </a:pPr>
            <a:r>
              <a:t/>
            </a:r>
            <a:endParaRPr sz="2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175" name="Google Shape;175;p36"/>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14</a:t>
            </a:r>
            <a:r>
              <a:rPr lang="en">
                <a:solidFill>
                  <a:srgbClr val="FFFFFF"/>
                </a:solidFill>
              </a:rPr>
              <a:t> - Activity</a:t>
            </a:r>
            <a:endParaRPr>
              <a:solidFill>
                <a:srgbClr val="FFFFFF"/>
              </a:solidFill>
            </a:endParaRPr>
          </a:p>
        </p:txBody>
      </p:sp>
      <p:grpSp>
        <p:nvGrpSpPr>
          <p:cNvPr id="176" name="Google Shape;176;p36"/>
          <p:cNvGrpSpPr/>
          <p:nvPr/>
        </p:nvGrpSpPr>
        <p:grpSpPr>
          <a:xfrm>
            <a:off x="8318125" y="86900"/>
            <a:ext cx="747550" cy="183300"/>
            <a:chOff x="7547375" y="86900"/>
            <a:chExt cx="747550" cy="183300"/>
          </a:xfrm>
        </p:grpSpPr>
        <p:sp>
          <p:nvSpPr>
            <p:cNvPr id="177" name="Google Shape;177;p36"/>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6"/>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6"/>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36"/>
          <p:cNvSpPr txBox="1"/>
          <p:nvPr/>
        </p:nvSpPr>
        <p:spPr>
          <a:xfrm>
            <a:off x="137850" y="1170650"/>
            <a:ext cx="88128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Prepare</a:t>
            </a:r>
            <a:r>
              <a:rPr b="1" lang="en" sz="2400">
                <a:latin typeface="Proxima Nova"/>
                <a:ea typeface="Proxima Nova"/>
                <a:cs typeface="Proxima Nova"/>
                <a:sym typeface="Proxima Nova"/>
              </a:rPr>
              <a:t> - Plan Your Animation</a:t>
            </a:r>
            <a:endParaRPr b="1" sz="2400">
              <a:latin typeface="Proxima Nova"/>
              <a:ea typeface="Proxima Nova"/>
              <a:cs typeface="Proxima Nova"/>
              <a:sym typeface="Proxima Nova"/>
            </a:endParaRPr>
          </a:p>
          <a:p>
            <a:pPr indent="-381000" lvl="0" marL="457200" marR="2166347" rtl="0" algn="l">
              <a:spcBef>
                <a:spcPts val="1000"/>
              </a:spcBef>
              <a:spcAft>
                <a:spcPts val="0"/>
              </a:spcAft>
              <a:buSzPts val="2400"/>
              <a:buFont typeface="Proxima Nova"/>
              <a:buChar char="●"/>
            </a:pPr>
            <a:r>
              <a:rPr lang="en" sz="2400">
                <a:latin typeface="Proxima Nova"/>
                <a:ea typeface="Proxima Nova"/>
                <a:cs typeface="Proxima Nova"/>
                <a:sym typeface="Proxima Nova"/>
              </a:rPr>
              <a:t>Draw a detailed sketch of your animation.</a:t>
            </a:r>
            <a:endParaRPr sz="2400">
              <a:latin typeface="Proxima Nova"/>
              <a:ea typeface="Proxima Nova"/>
              <a:cs typeface="Proxima Nova"/>
              <a:sym typeface="Proxima Nova"/>
            </a:endParaRPr>
          </a:p>
          <a:p>
            <a:pPr indent="-381000" lvl="1" marL="914400" marR="2166347" rtl="0" algn="l">
              <a:spcBef>
                <a:spcPts val="1000"/>
              </a:spcBef>
              <a:spcAft>
                <a:spcPts val="0"/>
              </a:spcAft>
              <a:buSzPts val="2400"/>
              <a:buFont typeface="Proxima Nova"/>
              <a:buChar char="○"/>
            </a:pPr>
            <a:r>
              <a:rPr lang="en" sz="2400">
                <a:latin typeface="Proxima Nova"/>
                <a:ea typeface="Proxima Nova"/>
                <a:cs typeface="Proxima Nova"/>
                <a:sym typeface="Proxima Nova"/>
              </a:rPr>
              <a:t>Are they shapes or sprites?</a:t>
            </a:r>
            <a:endParaRPr sz="2400">
              <a:latin typeface="Proxima Nova"/>
              <a:ea typeface="Proxima Nova"/>
              <a:cs typeface="Proxima Nova"/>
              <a:sym typeface="Proxima Nova"/>
            </a:endParaRPr>
          </a:p>
          <a:p>
            <a:pPr indent="-381000" lvl="0" marL="457200" marR="2166347" rtl="0" algn="l">
              <a:spcBef>
                <a:spcPts val="1000"/>
              </a:spcBef>
              <a:spcAft>
                <a:spcPts val="0"/>
              </a:spcAft>
              <a:buSzPts val="2400"/>
              <a:buFont typeface="Proxima Nova"/>
              <a:buChar char="●"/>
            </a:pPr>
            <a:r>
              <a:rPr lang="en" sz="2400">
                <a:latin typeface="Proxima Nova"/>
                <a:ea typeface="Proxima Nova"/>
                <a:cs typeface="Proxima Nova"/>
                <a:sym typeface="Proxima Nova"/>
              </a:rPr>
              <a:t>Describe the sprites you will need.</a:t>
            </a:r>
            <a:endParaRPr sz="2400">
              <a:latin typeface="Proxima Nova"/>
              <a:ea typeface="Proxima Nova"/>
              <a:cs typeface="Proxima Nova"/>
              <a:sym typeface="Proxima Nova"/>
            </a:endParaRPr>
          </a:p>
          <a:p>
            <a:pPr indent="-381000" lvl="0" marL="457200" rtl="0" algn="l">
              <a:spcBef>
                <a:spcPts val="1000"/>
              </a:spcBef>
              <a:spcAft>
                <a:spcPts val="0"/>
              </a:spcAft>
              <a:buSzPts val="2400"/>
              <a:buFont typeface="Proxima Nova"/>
              <a:buChar char="●"/>
            </a:pPr>
            <a:r>
              <a:rPr lang="en" sz="2400">
                <a:latin typeface="Proxima Nova"/>
                <a:ea typeface="Proxima Nova"/>
                <a:cs typeface="Proxima Nova"/>
                <a:sym typeface="Proxima Nova"/>
              </a:rPr>
              <a:t>Describe your animations and how you will code them.</a:t>
            </a:r>
            <a:endParaRPr sz="2400">
              <a:latin typeface="Proxima Nova"/>
              <a:ea typeface="Proxima Nova"/>
              <a:cs typeface="Proxima Nova"/>
              <a:sym typeface="Proxima Nova"/>
            </a:endParaRPr>
          </a:p>
          <a:p>
            <a:pPr indent="-381000" lvl="1" marL="914400" rtl="0" algn="l">
              <a:spcBef>
                <a:spcPts val="1000"/>
              </a:spcBef>
              <a:spcAft>
                <a:spcPts val="0"/>
              </a:spcAft>
              <a:buSzPts val="2400"/>
              <a:buFont typeface="Proxima Nova"/>
              <a:buChar char="○"/>
            </a:pPr>
            <a:r>
              <a:rPr lang="en" sz="2400">
                <a:latin typeface="Proxima Nova"/>
                <a:ea typeface="Proxima Nova"/>
                <a:cs typeface="Proxima Nova"/>
                <a:sym typeface="Proxima Nova"/>
              </a:rPr>
              <a:t>Will you use random numbers or the counter pattern?</a:t>
            </a:r>
            <a:endParaRPr sz="2400">
              <a:latin typeface="Proxima Nova"/>
              <a:ea typeface="Proxima Nova"/>
              <a:cs typeface="Proxima Nova"/>
              <a:sym typeface="Proxima Nova"/>
            </a:endParaRPr>
          </a:p>
          <a:p>
            <a:pPr indent="0" lvl="0" marL="0" rtl="0" algn="l">
              <a:spcBef>
                <a:spcPts val="1000"/>
              </a:spcBef>
              <a:spcAft>
                <a:spcPts val="0"/>
              </a:spcAft>
              <a:buNone/>
            </a:pPr>
            <a:r>
              <a:t/>
            </a:r>
            <a:endParaRPr sz="24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1600"/>
              </a:spcAft>
              <a:buNone/>
            </a:pPr>
            <a:r>
              <a:t/>
            </a:r>
            <a:endParaRPr sz="2400">
              <a:latin typeface="Proxima Nova"/>
              <a:ea typeface="Proxima Nova"/>
              <a:cs typeface="Proxima Nova"/>
              <a:sym typeface="Proxima Nova"/>
            </a:endParaRPr>
          </a:p>
        </p:txBody>
      </p:sp>
      <p:pic>
        <p:nvPicPr>
          <p:cNvPr id="181" name="Google Shape;181;p36"/>
          <p:cNvPicPr preferRelativeResize="0"/>
          <p:nvPr/>
        </p:nvPicPr>
        <p:blipFill>
          <a:blip r:embed="rId4">
            <a:alphaModFix/>
          </a:blip>
          <a:stretch>
            <a:fillRect/>
          </a:stretch>
        </p:blipFill>
        <p:spPr>
          <a:xfrm>
            <a:off x="6634100" y="781694"/>
            <a:ext cx="2021300" cy="197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37"/>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14</a:t>
            </a:r>
            <a:r>
              <a:rPr lang="en">
                <a:solidFill>
                  <a:srgbClr val="FFFFFF"/>
                </a:solidFill>
              </a:rPr>
              <a:t> - Activity</a:t>
            </a:r>
            <a:endParaRPr>
              <a:solidFill>
                <a:srgbClr val="FFFFFF"/>
              </a:solidFill>
            </a:endParaRPr>
          </a:p>
        </p:txBody>
      </p:sp>
      <p:grpSp>
        <p:nvGrpSpPr>
          <p:cNvPr id="187" name="Google Shape;187;p37"/>
          <p:cNvGrpSpPr/>
          <p:nvPr/>
        </p:nvGrpSpPr>
        <p:grpSpPr>
          <a:xfrm>
            <a:off x="8318125" y="86900"/>
            <a:ext cx="747550" cy="183300"/>
            <a:chOff x="7547375" y="86900"/>
            <a:chExt cx="747550" cy="183300"/>
          </a:xfrm>
        </p:grpSpPr>
        <p:sp>
          <p:nvSpPr>
            <p:cNvPr id="188" name="Google Shape;188;p37"/>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7"/>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7"/>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37"/>
          <p:cNvSpPr txBox="1"/>
          <p:nvPr/>
        </p:nvSpPr>
        <p:spPr>
          <a:xfrm>
            <a:off x="-100" y="306100"/>
            <a:ext cx="91440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Distribute</a:t>
            </a:r>
            <a:endParaRPr b="1" sz="3600">
              <a:latin typeface="Proxima Nova"/>
              <a:ea typeface="Proxima Nova"/>
              <a:cs typeface="Proxima Nova"/>
              <a:sym typeface="Proxima Nova"/>
            </a:endParaRPr>
          </a:p>
        </p:txBody>
      </p:sp>
      <p:sp>
        <p:nvSpPr>
          <p:cNvPr id="192" name="Google Shape;192;p37"/>
          <p:cNvSpPr txBox="1"/>
          <p:nvPr/>
        </p:nvSpPr>
        <p:spPr>
          <a:xfrm>
            <a:off x="2842200" y="1152200"/>
            <a:ext cx="3459600" cy="132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You should have:</a:t>
            </a:r>
            <a:endParaRPr b="1">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rPr lang="en">
                <a:latin typeface="Proxima Nova"/>
                <a:ea typeface="Proxima Nova"/>
                <a:cs typeface="Proxima Nova"/>
                <a:sym typeface="Proxima Nova"/>
              </a:rPr>
              <a:t>Problem Solving Process and Programming Resource</a:t>
            </a:r>
            <a:endParaRPr>
              <a:latin typeface="Proxima Nova"/>
              <a:ea typeface="Proxima Nova"/>
              <a:cs typeface="Proxima Nova"/>
              <a:sym typeface="Proxima Nova"/>
            </a:endParaRPr>
          </a:p>
          <a:p>
            <a:pPr indent="0" lvl="0" marL="0" rtl="0" algn="ctr">
              <a:spcBef>
                <a:spcPts val="0"/>
              </a:spcBef>
              <a:spcAft>
                <a:spcPts val="0"/>
              </a:spcAft>
              <a:buNone/>
            </a:pPr>
            <a:r>
              <a:rPr lang="en">
                <a:latin typeface="Proxima Nova"/>
                <a:ea typeface="Proxima Nova"/>
                <a:cs typeface="Proxima Nova"/>
                <a:sym typeface="Proxima Nova"/>
              </a:rPr>
              <a:t>Pen/Pencil</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93" name="Google Shape;193;p37"/>
          <p:cNvPicPr preferRelativeResize="0"/>
          <p:nvPr/>
        </p:nvPicPr>
        <p:blipFill>
          <a:blip r:embed="rId4">
            <a:alphaModFix/>
          </a:blip>
          <a:stretch>
            <a:fillRect/>
          </a:stretch>
        </p:blipFill>
        <p:spPr>
          <a:xfrm>
            <a:off x="6119100" y="1698400"/>
            <a:ext cx="2146349" cy="2786349"/>
          </a:xfrm>
          <a:prstGeom prst="rect">
            <a:avLst/>
          </a:prstGeom>
          <a:noFill/>
          <a:ln>
            <a:noFill/>
          </a:ln>
        </p:spPr>
      </p:pic>
      <p:pic>
        <p:nvPicPr>
          <p:cNvPr id="194" name="Google Shape;194;p37"/>
          <p:cNvPicPr preferRelativeResize="0"/>
          <p:nvPr/>
        </p:nvPicPr>
        <p:blipFill>
          <a:blip r:embed="rId5">
            <a:alphaModFix/>
          </a:blip>
          <a:stretch>
            <a:fillRect/>
          </a:stretch>
        </p:blipFill>
        <p:spPr>
          <a:xfrm rot="-455942">
            <a:off x="303562" y="1074724"/>
            <a:ext cx="2997974" cy="3689551"/>
          </a:xfrm>
          <a:prstGeom prst="rect">
            <a:avLst/>
          </a:prstGeom>
          <a:noFill/>
          <a:ln cap="flat" cmpd="sng" w="19050">
            <a:solidFill>
              <a:srgbClr val="595959"/>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38"/>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14</a:t>
            </a:r>
            <a:r>
              <a:rPr lang="en">
                <a:solidFill>
                  <a:srgbClr val="FFFFFF"/>
                </a:solidFill>
              </a:rPr>
              <a:t> - Activity</a:t>
            </a:r>
            <a:endParaRPr>
              <a:solidFill>
                <a:srgbClr val="FFFFFF"/>
              </a:solidFill>
            </a:endParaRPr>
          </a:p>
        </p:txBody>
      </p:sp>
      <p:grpSp>
        <p:nvGrpSpPr>
          <p:cNvPr id="200" name="Google Shape;200;p38"/>
          <p:cNvGrpSpPr/>
          <p:nvPr/>
        </p:nvGrpSpPr>
        <p:grpSpPr>
          <a:xfrm>
            <a:off x="8318125" y="86900"/>
            <a:ext cx="747550" cy="183300"/>
            <a:chOff x="7547375" y="86900"/>
            <a:chExt cx="747550" cy="183300"/>
          </a:xfrm>
        </p:grpSpPr>
        <p:sp>
          <p:nvSpPr>
            <p:cNvPr id="201" name="Google Shape;201;p38"/>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8"/>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8"/>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38"/>
          <p:cNvSpPr txBox="1"/>
          <p:nvPr/>
        </p:nvSpPr>
        <p:spPr>
          <a:xfrm>
            <a:off x="-100" y="306100"/>
            <a:ext cx="91440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The Problem Solving Process</a:t>
            </a:r>
            <a:endParaRPr b="1" sz="3600">
              <a:latin typeface="Proxima Nova"/>
              <a:ea typeface="Proxima Nova"/>
              <a:cs typeface="Proxima Nova"/>
              <a:sym typeface="Proxima Nova"/>
            </a:endParaRPr>
          </a:p>
        </p:txBody>
      </p:sp>
      <p:pic>
        <p:nvPicPr>
          <p:cNvPr id="205" name="Google Shape;205;p38"/>
          <p:cNvPicPr preferRelativeResize="0"/>
          <p:nvPr/>
        </p:nvPicPr>
        <p:blipFill>
          <a:blip r:embed="rId4">
            <a:alphaModFix/>
          </a:blip>
          <a:stretch>
            <a:fillRect/>
          </a:stretch>
        </p:blipFill>
        <p:spPr>
          <a:xfrm>
            <a:off x="3149489" y="1411275"/>
            <a:ext cx="2844825" cy="2779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39"/>
          <p:cNvSpPr txBox="1"/>
          <p:nvPr/>
        </p:nvSpPr>
        <p:spPr>
          <a:xfrm>
            <a:off x="137850" y="458075"/>
            <a:ext cx="8928000" cy="38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latin typeface="Proxima Nova"/>
                <a:ea typeface="Proxima Nova"/>
                <a:cs typeface="Proxima Nova"/>
                <a:sym typeface="Proxima Nova"/>
              </a:rPr>
              <a:t>Animated</a:t>
            </a:r>
            <a:r>
              <a:rPr b="1" lang="en" sz="2400">
                <a:latin typeface="Proxima Nova"/>
                <a:ea typeface="Proxima Nova"/>
                <a:cs typeface="Proxima Nova"/>
                <a:sym typeface="Proxima Nova"/>
              </a:rPr>
              <a:t> Scenes</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latin typeface="Proxima Nova"/>
              <a:ea typeface="Proxima Nova"/>
              <a:cs typeface="Proxima Nova"/>
              <a:sym typeface="Proxima Nova"/>
            </a:endParaRPr>
          </a:p>
          <a:p>
            <a:pPr indent="0" lvl="0" marL="0" rtl="0" algn="l">
              <a:spcBef>
                <a:spcPts val="1000"/>
              </a:spcBef>
              <a:spcAft>
                <a:spcPts val="0"/>
              </a:spcAft>
              <a:buNone/>
            </a:pPr>
            <a:r>
              <a:t/>
            </a:r>
            <a:endParaRPr sz="2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211" name="Google Shape;211;p39"/>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14</a:t>
            </a:r>
            <a:r>
              <a:rPr lang="en">
                <a:solidFill>
                  <a:srgbClr val="FFFFFF"/>
                </a:solidFill>
              </a:rPr>
              <a:t> - Activity</a:t>
            </a:r>
            <a:endParaRPr>
              <a:solidFill>
                <a:srgbClr val="FFFFFF"/>
              </a:solidFill>
            </a:endParaRPr>
          </a:p>
        </p:txBody>
      </p:sp>
      <p:grpSp>
        <p:nvGrpSpPr>
          <p:cNvPr id="212" name="Google Shape;212;p39"/>
          <p:cNvGrpSpPr/>
          <p:nvPr/>
        </p:nvGrpSpPr>
        <p:grpSpPr>
          <a:xfrm>
            <a:off x="8318125" y="86900"/>
            <a:ext cx="747550" cy="183300"/>
            <a:chOff x="7547375" y="86900"/>
            <a:chExt cx="747550" cy="183300"/>
          </a:xfrm>
        </p:grpSpPr>
        <p:sp>
          <p:nvSpPr>
            <p:cNvPr id="213" name="Google Shape;213;p39"/>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9"/>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39"/>
          <p:cNvSpPr txBox="1"/>
          <p:nvPr/>
        </p:nvSpPr>
        <p:spPr>
          <a:xfrm>
            <a:off x="137850" y="1170650"/>
            <a:ext cx="88128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Try - </a:t>
            </a:r>
            <a:r>
              <a:rPr b="1" lang="en" sz="2400">
                <a:latin typeface="Proxima Nova"/>
                <a:ea typeface="Proxima Nova"/>
                <a:cs typeface="Proxima Nova"/>
                <a:sym typeface="Proxima Nova"/>
              </a:rPr>
              <a:t>Code Your Scene</a:t>
            </a:r>
            <a:endParaRPr b="1" sz="2400">
              <a:solidFill>
                <a:srgbClr val="000000"/>
              </a:solidFill>
              <a:latin typeface="Proxima Nova"/>
              <a:ea typeface="Proxima Nova"/>
              <a:cs typeface="Proxima Nova"/>
              <a:sym typeface="Proxima Nova"/>
            </a:endParaRPr>
          </a:p>
          <a:p>
            <a:pPr indent="0" lvl="0" marL="0" marR="3023597" rtl="0" algn="l">
              <a:spcBef>
                <a:spcPts val="1000"/>
              </a:spcBef>
              <a:spcAft>
                <a:spcPts val="0"/>
              </a:spcAft>
              <a:buNone/>
            </a:pPr>
            <a:r>
              <a:rPr lang="en" sz="2200">
                <a:latin typeface="Proxima Nova"/>
                <a:ea typeface="Proxima Nova"/>
                <a:cs typeface="Proxima Nova"/>
                <a:sym typeface="Proxima Nova"/>
              </a:rPr>
              <a:t>Use your plan to code your scene, following the level instructions in Code Studio</a:t>
            </a:r>
            <a:endParaRPr sz="2200">
              <a:latin typeface="Proxima Nova"/>
              <a:ea typeface="Proxima Nova"/>
              <a:cs typeface="Proxima Nova"/>
              <a:sym typeface="Proxima Nova"/>
            </a:endParaRPr>
          </a:p>
          <a:p>
            <a:pPr indent="-381000" lvl="0" marL="457200" rtl="0" algn="l">
              <a:spcBef>
                <a:spcPts val="1000"/>
              </a:spcBef>
              <a:spcAft>
                <a:spcPts val="0"/>
              </a:spcAft>
              <a:buClr>
                <a:srgbClr val="000000"/>
              </a:buClr>
              <a:buSzPts val="2400"/>
              <a:buFont typeface="Proxima Nova"/>
              <a:buChar char="●"/>
            </a:pPr>
            <a:r>
              <a:rPr lang="en" sz="2400">
                <a:latin typeface="Proxima Nova"/>
                <a:ea typeface="Proxima Nova"/>
                <a:cs typeface="Proxima Nova"/>
                <a:sym typeface="Proxima Nova"/>
              </a:rPr>
              <a:t>Create the background</a:t>
            </a:r>
            <a:endParaRPr sz="2400">
              <a:latin typeface="Proxima Nova"/>
              <a:ea typeface="Proxima Nova"/>
              <a:cs typeface="Proxima Nova"/>
              <a:sym typeface="Proxima Nova"/>
            </a:endParaRPr>
          </a:p>
          <a:p>
            <a:pPr indent="-381000" lvl="0" marL="457200" rtl="0" algn="l">
              <a:spcBef>
                <a:spcPts val="1000"/>
              </a:spcBef>
              <a:spcAft>
                <a:spcPts val="0"/>
              </a:spcAft>
              <a:buClr>
                <a:srgbClr val="000000"/>
              </a:buClr>
              <a:buSzPts val="2400"/>
              <a:buFont typeface="Proxima Nova"/>
              <a:buChar char="●"/>
            </a:pPr>
            <a:r>
              <a:rPr lang="en" sz="2400">
                <a:latin typeface="Proxima Nova"/>
                <a:ea typeface="Proxima Nova"/>
                <a:cs typeface="Proxima Nova"/>
                <a:sym typeface="Proxima Nova"/>
              </a:rPr>
              <a:t>Add sprites</a:t>
            </a:r>
            <a:endParaRPr sz="2400">
              <a:latin typeface="Proxima Nova"/>
              <a:ea typeface="Proxima Nova"/>
              <a:cs typeface="Proxima Nova"/>
              <a:sym typeface="Proxima Nova"/>
            </a:endParaRPr>
          </a:p>
          <a:p>
            <a:pPr indent="-381000" lvl="0" marL="457200" rtl="0" algn="l">
              <a:spcBef>
                <a:spcPts val="1000"/>
              </a:spcBef>
              <a:spcAft>
                <a:spcPts val="0"/>
              </a:spcAft>
              <a:buClr>
                <a:srgbClr val="000000"/>
              </a:buClr>
              <a:buSzPts val="2400"/>
              <a:buFont typeface="Proxima Nova"/>
              <a:buChar char="●"/>
            </a:pPr>
            <a:r>
              <a:rPr lang="en" sz="2400">
                <a:latin typeface="Proxima Nova"/>
                <a:ea typeface="Proxima Nova"/>
                <a:cs typeface="Proxima Nova"/>
                <a:sym typeface="Proxima Nova"/>
              </a:rPr>
              <a:t>Add text</a:t>
            </a:r>
            <a:endParaRPr sz="2400">
              <a:latin typeface="Proxima Nova"/>
              <a:ea typeface="Proxima Nova"/>
              <a:cs typeface="Proxima Nova"/>
              <a:sym typeface="Proxima Nova"/>
            </a:endParaRPr>
          </a:p>
          <a:p>
            <a:pPr indent="-381000" lvl="0" marL="457200" rtl="0" algn="l">
              <a:spcBef>
                <a:spcPts val="1000"/>
              </a:spcBef>
              <a:spcAft>
                <a:spcPts val="0"/>
              </a:spcAft>
              <a:buClr>
                <a:srgbClr val="000000"/>
              </a:buClr>
              <a:buSzPts val="2400"/>
              <a:buFont typeface="Proxima Nova"/>
              <a:buChar char="●"/>
            </a:pPr>
            <a:r>
              <a:rPr lang="en" sz="2400">
                <a:latin typeface="Proxima Nova"/>
                <a:ea typeface="Proxima Nova"/>
                <a:cs typeface="Proxima Nova"/>
                <a:sym typeface="Proxima Nova"/>
              </a:rPr>
              <a:t>Add movement</a:t>
            </a:r>
            <a:endParaRPr sz="2400">
              <a:latin typeface="Proxima Nova"/>
              <a:ea typeface="Proxima Nova"/>
              <a:cs typeface="Proxima Nova"/>
              <a:sym typeface="Proxima Nova"/>
            </a:endParaRPr>
          </a:p>
          <a:p>
            <a:pPr indent="0" lvl="0" marL="0" rtl="0" algn="l">
              <a:spcBef>
                <a:spcPts val="1000"/>
              </a:spcBef>
              <a:spcAft>
                <a:spcPts val="0"/>
              </a:spcAft>
              <a:buNone/>
            </a:pPr>
            <a:r>
              <a:t/>
            </a:r>
            <a:endParaRPr sz="24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1600"/>
              </a:spcAft>
              <a:buNone/>
            </a:pPr>
            <a:r>
              <a:t/>
            </a:r>
            <a:endParaRPr sz="2400">
              <a:latin typeface="Proxima Nova"/>
              <a:ea typeface="Proxima Nova"/>
              <a:cs typeface="Proxima Nova"/>
              <a:sym typeface="Proxima Nova"/>
            </a:endParaRPr>
          </a:p>
        </p:txBody>
      </p:sp>
      <p:pic>
        <p:nvPicPr>
          <p:cNvPr id="217" name="Google Shape;217;p39"/>
          <p:cNvPicPr preferRelativeResize="0"/>
          <p:nvPr/>
        </p:nvPicPr>
        <p:blipFill>
          <a:blip r:embed="rId4">
            <a:alphaModFix/>
          </a:blip>
          <a:stretch>
            <a:fillRect/>
          </a:stretch>
        </p:blipFill>
        <p:spPr>
          <a:xfrm>
            <a:off x="6463150" y="808045"/>
            <a:ext cx="2153475" cy="2102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40"/>
          <p:cNvSpPr txBox="1"/>
          <p:nvPr/>
        </p:nvSpPr>
        <p:spPr>
          <a:xfrm>
            <a:off x="137850" y="458075"/>
            <a:ext cx="8928000" cy="38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latin typeface="Proxima Nova"/>
                <a:ea typeface="Proxima Nova"/>
                <a:cs typeface="Proxima Nova"/>
                <a:sym typeface="Proxima Nova"/>
              </a:rPr>
              <a:t>Animated</a:t>
            </a:r>
            <a:r>
              <a:rPr b="1" lang="en" sz="2400">
                <a:latin typeface="Proxima Nova"/>
                <a:ea typeface="Proxima Nova"/>
                <a:cs typeface="Proxima Nova"/>
                <a:sym typeface="Proxima Nova"/>
              </a:rPr>
              <a:t> Scenes</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latin typeface="Proxima Nova"/>
              <a:ea typeface="Proxima Nova"/>
              <a:cs typeface="Proxima Nova"/>
              <a:sym typeface="Proxima Nova"/>
            </a:endParaRPr>
          </a:p>
          <a:p>
            <a:pPr indent="0" lvl="0" marL="0" rtl="0" algn="l">
              <a:spcBef>
                <a:spcPts val="1000"/>
              </a:spcBef>
              <a:spcAft>
                <a:spcPts val="0"/>
              </a:spcAft>
              <a:buNone/>
            </a:pPr>
            <a:r>
              <a:t/>
            </a:r>
            <a:endParaRPr sz="2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223" name="Google Shape;223;p40"/>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14</a:t>
            </a:r>
            <a:r>
              <a:rPr lang="en">
                <a:solidFill>
                  <a:srgbClr val="FFFFFF"/>
                </a:solidFill>
              </a:rPr>
              <a:t> - Activity</a:t>
            </a:r>
            <a:endParaRPr>
              <a:solidFill>
                <a:srgbClr val="FFFFFF"/>
              </a:solidFill>
            </a:endParaRPr>
          </a:p>
        </p:txBody>
      </p:sp>
      <p:grpSp>
        <p:nvGrpSpPr>
          <p:cNvPr id="224" name="Google Shape;224;p40"/>
          <p:cNvGrpSpPr/>
          <p:nvPr/>
        </p:nvGrpSpPr>
        <p:grpSpPr>
          <a:xfrm>
            <a:off x="8318125" y="86900"/>
            <a:ext cx="747550" cy="183300"/>
            <a:chOff x="7547375" y="86900"/>
            <a:chExt cx="747550" cy="183300"/>
          </a:xfrm>
        </p:grpSpPr>
        <p:sp>
          <p:nvSpPr>
            <p:cNvPr id="225" name="Google Shape;225;p40"/>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0"/>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0"/>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40"/>
          <p:cNvSpPr txBox="1"/>
          <p:nvPr/>
        </p:nvSpPr>
        <p:spPr>
          <a:xfrm>
            <a:off x="137850" y="1170650"/>
            <a:ext cx="88128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Review Your Scene</a:t>
            </a:r>
            <a:endParaRPr b="1" sz="2400">
              <a:solidFill>
                <a:srgbClr val="000000"/>
              </a:solidFill>
              <a:latin typeface="Proxima Nova"/>
              <a:ea typeface="Proxima Nova"/>
              <a:cs typeface="Proxima Nova"/>
              <a:sym typeface="Proxima Nova"/>
            </a:endParaRPr>
          </a:p>
          <a:p>
            <a:pPr indent="0" lvl="0" marL="0" marR="2394947" rtl="0" algn="l">
              <a:spcBef>
                <a:spcPts val="1000"/>
              </a:spcBef>
              <a:spcAft>
                <a:spcPts val="0"/>
              </a:spcAft>
              <a:buNone/>
            </a:pPr>
            <a:r>
              <a:rPr lang="en" sz="2400">
                <a:latin typeface="Proxima Nova"/>
                <a:ea typeface="Proxima Nova"/>
                <a:cs typeface="Proxima Nova"/>
                <a:sym typeface="Proxima Nova"/>
              </a:rPr>
              <a:t>Check over your scene one last time to make sure you have included everything you want.</a:t>
            </a:r>
            <a:endParaRPr sz="2200">
              <a:latin typeface="Proxima Nova"/>
              <a:ea typeface="Proxima Nova"/>
              <a:cs typeface="Proxima Nova"/>
              <a:sym typeface="Proxima Nova"/>
            </a:endParaRPr>
          </a:p>
          <a:p>
            <a:pPr indent="-381000" lvl="0" marL="457200" rtl="0" algn="l">
              <a:spcBef>
                <a:spcPts val="1000"/>
              </a:spcBef>
              <a:spcAft>
                <a:spcPts val="0"/>
              </a:spcAft>
              <a:buClr>
                <a:srgbClr val="000000"/>
              </a:buClr>
              <a:buSzPts val="2400"/>
              <a:buFont typeface="Proxima Nova"/>
              <a:buChar char="●"/>
            </a:pPr>
            <a:r>
              <a:rPr lang="en" sz="2400">
                <a:latin typeface="Proxima Nova"/>
                <a:ea typeface="Proxima Nova"/>
                <a:cs typeface="Proxima Nova"/>
                <a:sym typeface="Proxima Nova"/>
              </a:rPr>
              <a:t>Did you follow your plan?</a:t>
            </a:r>
            <a:endParaRPr sz="2400">
              <a:latin typeface="Proxima Nova"/>
              <a:ea typeface="Proxima Nova"/>
              <a:cs typeface="Proxima Nova"/>
              <a:sym typeface="Proxima Nova"/>
            </a:endParaRPr>
          </a:p>
          <a:p>
            <a:pPr indent="-381000" lvl="0" marL="457200" rtl="0" algn="l">
              <a:spcBef>
                <a:spcPts val="1000"/>
              </a:spcBef>
              <a:spcAft>
                <a:spcPts val="0"/>
              </a:spcAft>
              <a:buClr>
                <a:srgbClr val="000000"/>
              </a:buClr>
              <a:buSzPts val="2400"/>
              <a:buFont typeface="Proxima Nova"/>
              <a:buChar char="●"/>
            </a:pPr>
            <a:r>
              <a:rPr lang="en" sz="2400">
                <a:latin typeface="Proxima Nova"/>
                <a:ea typeface="Proxima Nova"/>
                <a:cs typeface="Proxima Nova"/>
                <a:sym typeface="Proxima Nova"/>
              </a:rPr>
              <a:t>Are there any last changes you want to make?</a:t>
            </a:r>
            <a:endParaRPr sz="2400">
              <a:latin typeface="Proxima Nova"/>
              <a:ea typeface="Proxima Nova"/>
              <a:cs typeface="Proxima Nova"/>
              <a:sym typeface="Proxima Nova"/>
            </a:endParaRPr>
          </a:p>
          <a:p>
            <a:pPr indent="-381000" lvl="0" marL="457200" rtl="0" algn="l">
              <a:spcBef>
                <a:spcPts val="1000"/>
              </a:spcBef>
              <a:spcAft>
                <a:spcPts val="0"/>
              </a:spcAft>
              <a:buClr>
                <a:srgbClr val="000000"/>
              </a:buClr>
              <a:buSzPts val="2400"/>
              <a:buFont typeface="Proxima Nova"/>
              <a:buChar char="●"/>
            </a:pPr>
            <a:r>
              <a:rPr lang="en" sz="2400">
                <a:latin typeface="Proxima Nova"/>
                <a:ea typeface="Proxima Nova"/>
                <a:cs typeface="Proxima Nova"/>
                <a:sym typeface="Proxima Nova"/>
              </a:rPr>
              <a:t>What are you most proud of?</a:t>
            </a:r>
            <a:endParaRPr sz="2400">
              <a:latin typeface="Proxima Nova"/>
              <a:ea typeface="Proxima Nova"/>
              <a:cs typeface="Proxima Nova"/>
              <a:sym typeface="Proxima Nova"/>
            </a:endParaRPr>
          </a:p>
          <a:p>
            <a:pPr indent="0" lvl="0" marL="0" rtl="0" algn="l">
              <a:spcBef>
                <a:spcPts val="1000"/>
              </a:spcBef>
              <a:spcAft>
                <a:spcPts val="0"/>
              </a:spcAft>
              <a:buNone/>
            </a:pPr>
            <a:r>
              <a:t/>
            </a:r>
            <a:endParaRPr sz="24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1600"/>
              </a:spcAft>
              <a:buNone/>
            </a:pPr>
            <a:r>
              <a:t/>
            </a:r>
            <a:endParaRPr sz="2400">
              <a:latin typeface="Proxima Nova"/>
              <a:ea typeface="Proxima Nova"/>
              <a:cs typeface="Proxima Nova"/>
              <a:sym typeface="Proxima Nova"/>
            </a:endParaRPr>
          </a:p>
        </p:txBody>
      </p:sp>
      <p:pic>
        <p:nvPicPr>
          <p:cNvPr id="229" name="Google Shape;229;p40"/>
          <p:cNvPicPr preferRelativeResize="0"/>
          <p:nvPr/>
        </p:nvPicPr>
        <p:blipFill>
          <a:blip r:embed="rId4">
            <a:alphaModFix/>
          </a:blip>
          <a:stretch>
            <a:fillRect/>
          </a:stretch>
        </p:blipFill>
        <p:spPr>
          <a:xfrm>
            <a:off x="6727375" y="736215"/>
            <a:ext cx="2067900" cy="20191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41"/>
          <p:cNvSpPr txBox="1"/>
          <p:nvPr/>
        </p:nvSpPr>
        <p:spPr>
          <a:xfrm>
            <a:off x="137850" y="458075"/>
            <a:ext cx="8928000" cy="38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latin typeface="Proxima Nova"/>
                <a:ea typeface="Proxima Nova"/>
                <a:cs typeface="Proxima Nova"/>
                <a:sym typeface="Proxima Nova"/>
              </a:rPr>
              <a:t>Animated</a:t>
            </a:r>
            <a:r>
              <a:rPr b="1" lang="en" sz="2400">
                <a:latin typeface="Proxima Nova"/>
                <a:ea typeface="Proxima Nova"/>
                <a:cs typeface="Proxima Nova"/>
                <a:sym typeface="Proxima Nova"/>
              </a:rPr>
              <a:t> Scenes</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latin typeface="Proxima Nova"/>
              <a:ea typeface="Proxima Nova"/>
              <a:cs typeface="Proxima Nova"/>
              <a:sym typeface="Proxima Nova"/>
            </a:endParaRPr>
          </a:p>
          <a:p>
            <a:pPr indent="0" lvl="0" marL="0" rtl="0" algn="l">
              <a:spcBef>
                <a:spcPts val="1000"/>
              </a:spcBef>
              <a:spcAft>
                <a:spcPts val="0"/>
              </a:spcAft>
              <a:buNone/>
            </a:pPr>
            <a:r>
              <a:t/>
            </a:r>
            <a:endParaRPr sz="2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235" name="Google Shape;235;p41"/>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14</a:t>
            </a:r>
            <a:r>
              <a:rPr lang="en">
                <a:solidFill>
                  <a:srgbClr val="FFFFFF"/>
                </a:solidFill>
              </a:rPr>
              <a:t> - Activity</a:t>
            </a:r>
            <a:endParaRPr>
              <a:solidFill>
                <a:srgbClr val="FFFFFF"/>
              </a:solidFill>
            </a:endParaRPr>
          </a:p>
        </p:txBody>
      </p:sp>
      <p:grpSp>
        <p:nvGrpSpPr>
          <p:cNvPr id="236" name="Google Shape;236;p41"/>
          <p:cNvGrpSpPr/>
          <p:nvPr/>
        </p:nvGrpSpPr>
        <p:grpSpPr>
          <a:xfrm>
            <a:off x="8318125" y="86900"/>
            <a:ext cx="747550" cy="183300"/>
            <a:chOff x="7547375" y="86900"/>
            <a:chExt cx="747550" cy="183300"/>
          </a:xfrm>
        </p:grpSpPr>
        <p:sp>
          <p:nvSpPr>
            <p:cNvPr id="237" name="Google Shape;237;p41"/>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1"/>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1"/>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41"/>
          <p:cNvSpPr txBox="1"/>
          <p:nvPr/>
        </p:nvSpPr>
        <p:spPr>
          <a:xfrm>
            <a:off x="137850" y="1170650"/>
            <a:ext cx="88128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Gallery Walk</a:t>
            </a:r>
            <a:endParaRPr b="1" sz="2400">
              <a:solidFill>
                <a:srgbClr val="000000"/>
              </a:solidFill>
              <a:latin typeface="Proxima Nova"/>
              <a:ea typeface="Proxima Nova"/>
              <a:cs typeface="Proxima Nova"/>
              <a:sym typeface="Proxima Nova"/>
            </a:endParaRPr>
          </a:p>
          <a:p>
            <a:pPr indent="0" lvl="0" marL="0" rtl="0" algn="l">
              <a:spcBef>
                <a:spcPts val="1000"/>
              </a:spcBef>
              <a:spcAft>
                <a:spcPts val="0"/>
              </a:spcAft>
              <a:buNone/>
            </a:pPr>
            <a:r>
              <a:rPr lang="en" sz="2400">
                <a:latin typeface="Proxima Nova"/>
                <a:ea typeface="Proxima Nova"/>
                <a:cs typeface="Proxima Nova"/>
                <a:sym typeface="Proxima Nova"/>
              </a:rPr>
              <a:t>Look at the animations your classmates have created.</a:t>
            </a:r>
            <a:endParaRPr sz="2200">
              <a:latin typeface="Proxima Nova"/>
              <a:ea typeface="Proxima Nova"/>
              <a:cs typeface="Proxima Nova"/>
              <a:sym typeface="Proxima Nova"/>
            </a:endParaRPr>
          </a:p>
          <a:p>
            <a:pPr indent="-381000" lvl="0" marL="457200" rtl="0" algn="l">
              <a:spcBef>
                <a:spcPts val="1000"/>
              </a:spcBef>
              <a:spcAft>
                <a:spcPts val="0"/>
              </a:spcAft>
              <a:buClr>
                <a:srgbClr val="000000"/>
              </a:buClr>
              <a:buSzPts val="2400"/>
              <a:buFont typeface="Proxima Nova"/>
              <a:buChar char="●"/>
            </a:pPr>
            <a:r>
              <a:rPr lang="en" sz="2400">
                <a:latin typeface="Proxima Nova"/>
                <a:ea typeface="Proxima Nova"/>
                <a:cs typeface="Proxima Nova"/>
                <a:sym typeface="Proxima Nova"/>
              </a:rPr>
              <a:t>What is interesting about each animation?</a:t>
            </a:r>
            <a:endParaRPr sz="2400">
              <a:latin typeface="Proxima Nova"/>
              <a:ea typeface="Proxima Nova"/>
              <a:cs typeface="Proxima Nova"/>
              <a:sym typeface="Proxima Nova"/>
            </a:endParaRPr>
          </a:p>
          <a:p>
            <a:pPr indent="-381000" lvl="0" marL="457200" rtl="0" algn="l">
              <a:spcBef>
                <a:spcPts val="1000"/>
              </a:spcBef>
              <a:spcAft>
                <a:spcPts val="0"/>
              </a:spcAft>
              <a:buClr>
                <a:srgbClr val="000000"/>
              </a:buClr>
              <a:buSzPts val="2400"/>
              <a:buFont typeface="Proxima Nova"/>
              <a:buChar char="●"/>
            </a:pPr>
            <a:r>
              <a:rPr lang="en" sz="2400">
                <a:latin typeface="Proxima Nova"/>
                <a:ea typeface="Proxima Nova"/>
                <a:cs typeface="Proxima Nova"/>
                <a:sym typeface="Proxima Nova"/>
              </a:rPr>
              <a:t>How did they use their coding skills creatively?</a:t>
            </a:r>
            <a:endParaRPr sz="2400">
              <a:latin typeface="Proxima Nova"/>
              <a:ea typeface="Proxima Nova"/>
              <a:cs typeface="Proxima Nova"/>
              <a:sym typeface="Proxima Nova"/>
            </a:endParaRPr>
          </a:p>
          <a:p>
            <a:pPr indent="-381000" lvl="0" marL="457200" rtl="0" algn="l">
              <a:spcBef>
                <a:spcPts val="1000"/>
              </a:spcBef>
              <a:spcAft>
                <a:spcPts val="0"/>
              </a:spcAft>
              <a:buClr>
                <a:srgbClr val="000000"/>
              </a:buClr>
              <a:buSzPts val="2400"/>
              <a:buFont typeface="Proxima Nova"/>
              <a:buChar char="●"/>
            </a:pPr>
            <a:r>
              <a:rPr lang="en" sz="2400">
                <a:latin typeface="Proxima Nova"/>
                <a:ea typeface="Proxima Nova"/>
                <a:cs typeface="Proxima Nova"/>
                <a:sym typeface="Proxima Nova"/>
              </a:rPr>
              <a:t>Is there anything you see that you’d like to try?</a:t>
            </a:r>
            <a:endParaRPr sz="2400">
              <a:latin typeface="Proxima Nova"/>
              <a:ea typeface="Proxima Nova"/>
              <a:cs typeface="Proxima Nova"/>
              <a:sym typeface="Proxima Nova"/>
            </a:endParaRPr>
          </a:p>
          <a:p>
            <a:pPr indent="0" lvl="0" marL="0" rtl="0" algn="l">
              <a:spcBef>
                <a:spcPts val="1000"/>
              </a:spcBef>
              <a:spcAft>
                <a:spcPts val="0"/>
              </a:spcAft>
              <a:buNone/>
            </a:pPr>
            <a:r>
              <a:t/>
            </a:r>
            <a:endParaRPr sz="24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1600"/>
              </a:spcAft>
              <a:buNone/>
            </a:pPr>
            <a:r>
              <a:t/>
            </a:r>
            <a:endParaRPr sz="24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4" name="Shape 244"/>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43"/>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14</a:t>
            </a:r>
            <a:r>
              <a:rPr lang="en">
                <a:solidFill>
                  <a:srgbClr val="FFFFFF"/>
                </a:solidFill>
              </a:rPr>
              <a:t> - Wrap Up</a:t>
            </a:r>
            <a:endParaRPr>
              <a:solidFill>
                <a:srgbClr val="FFFFFF"/>
              </a:solidFill>
            </a:endParaRPr>
          </a:p>
        </p:txBody>
      </p:sp>
      <p:sp>
        <p:nvSpPr>
          <p:cNvPr id="250" name="Google Shape;250;p43"/>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Journal Prompt:</a:t>
            </a:r>
            <a:r>
              <a:rPr lang="en" sz="3600">
                <a:latin typeface="Proxima Nova"/>
                <a:ea typeface="Proxima Nova"/>
                <a:cs typeface="Proxima Nova"/>
                <a:sym typeface="Proxima Nova"/>
              </a:rPr>
              <a:t>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3000">
                <a:solidFill>
                  <a:schemeClr val="dk1"/>
                </a:solidFill>
                <a:latin typeface="Proxima Nova"/>
                <a:ea typeface="Proxima Nova"/>
                <a:cs typeface="Proxima Nova"/>
                <a:sym typeface="Proxima Nova"/>
              </a:rPr>
              <a:t>What was one interesting way that you saw sprite movement used today?</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000">
              <a:solidFill>
                <a:schemeClr val="dk1"/>
              </a:solidFill>
              <a:latin typeface="Proxima Nova"/>
              <a:ea typeface="Proxima Nova"/>
              <a:cs typeface="Proxima Nova"/>
              <a:sym typeface="Proxima Nova"/>
            </a:endParaRPr>
          </a:p>
          <a:p>
            <a:pPr indent="0" lvl="0" marL="514350" rtl="0" algn="l">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2400">
              <a:solidFill>
                <a:srgbClr val="000000"/>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p44"/>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14</a:t>
            </a:r>
            <a:r>
              <a:rPr lang="en">
                <a:solidFill>
                  <a:srgbClr val="FFFFFF"/>
                </a:solidFill>
              </a:rPr>
              <a:t> - Wrap Up</a:t>
            </a:r>
            <a:endParaRPr>
              <a:solidFill>
                <a:srgbClr val="FFFFFF"/>
              </a:solidFill>
            </a:endParaRPr>
          </a:p>
        </p:txBody>
      </p:sp>
      <p:sp>
        <p:nvSpPr>
          <p:cNvPr id="256" name="Google Shape;256;p44"/>
          <p:cNvSpPr txBox="1"/>
          <p:nvPr/>
        </p:nvSpPr>
        <p:spPr>
          <a:xfrm>
            <a:off x="306325" y="684400"/>
            <a:ext cx="85773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How can we combine different programming patterns to make a complete animation?</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9" name="Shape 109"/>
        <p:cNvGrpSpPr/>
        <p:nvPr/>
      </p:nvGrpSpPr>
      <p:grpSpPr>
        <a:xfrm>
          <a:off x="0" y="0"/>
          <a:ext cx="0" cy="0"/>
          <a:chOff x="0" y="0"/>
          <a:chExt cx="0" cy="0"/>
        </a:xfrm>
      </p:grpSpPr>
      <p:sp>
        <p:nvSpPr>
          <p:cNvPr id="110" name="Google Shape;110;p28"/>
          <p:cNvSpPr txBox="1"/>
          <p:nvPr>
            <p:ph type="title"/>
          </p:nvPr>
        </p:nvSpPr>
        <p:spPr>
          <a:xfrm>
            <a:off x="416175" y="331350"/>
            <a:ext cx="852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Teacher Resources</a:t>
            </a:r>
            <a:endParaRPr/>
          </a:p>
        </p:txBody>
      </p:sp>
      <p:sp>
        <p:nvSpPr>
          <p:cNvPr id="111" name="Google Shape;111;p28"/>
          <p:cNvSpPr/>
          <p:nvPr/>
        </p:nvSpPr>
        <p:spPr>
          <a:xfrm rot="1363356">
            <a:off x="6749269" y="535371"/>
            <a:ext cx="2162219" cy="364939"/>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oppins"/>
                <a:ea typeface="Poppins"/>
                <a:cs typeface="Poppins"/>
                <a:sym typeface="Poppins"/>
              </a:rPr>
              <a:t>For Teachers!</a:t>
            </a:r>
            <a:endParaRPr/>
          </a:p>
        </p:txBody>
      </p:sp>
      <p:sp>
        <p:nvSpPr>
          <p:cNvPr id="112" name="Google Shape;112;p28"/>
          <p:cNvSpPr txBox="1"/>
          <p:nvPr>
            <p:ph idx="1" type="body"/>
          </p:nvPr>
        </p:nvSpPr>
        <p:spPr>
          <a:xfrm>
            <a:off x="311700" y="975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Lesson Overview</a:t>
            </a:r>
            <a:endParaRPr b="1"/>
          </a:p>
          <a:p>
            <a:pPr indent="0" lvl="0" marL="0" rtl="0" algn="l">
              <a:spcBef>
                <a:spcPts val="1200"/>
              </a:spcBef>
              <a:spcAft>
                <a:spcPts val="0"/>
              </a:spcAft>
              <a:buClr>
                <a:schemeClr val="dk1"/>
              </a:buClr>
              <a:buSzPts val="1100"/>
              <a:buFont typeface="Arial"/>
              <a:buNone/>
            </a:pPr>
            <a:r>
              <a:rPr lang="en" sz="1300"/>
              <a:t>This lesson is a chance for students to get more creative with what they have learned as students are asked to combine different methods that they have learned to create an animated scene. Students first review the types of movement and animation that they have learned and brainstorm what types of scenes might need that movement. They then begin to plan out their own animated scenes, which they create in Game Lab.</a:t>
            </a:r>
            <a:endParaRPr sz="1300"/>
          </a:p>
          <a:p>
            <a:pPr indent="0" lvl="0" marL="0" rtl="0" algn="l">
              <a:spcBef>
                <a:spcPts val="1200"/>
              </a:spcBef>
              <a:spcAft>
                <a:spcPts val="0"/>
              </a:spcAft>
              <a:buNone/>
            </a:pPr>
            <a:r>
              <a:rPr lang="en" sz="1600"/>
              <a:t>More guidance and resources for this lesson are available in the</a:t>
            </a:r>
            <a:r>
              <a:rPr b="1" lang="en" sz="1600"/>
              <a:t> Lesson Plan:</a:t>
            </a:r>
            <a:endParaRPr sz="1600"/>
          </a:p>
          <a:p>
            <a:pPr indent="-311150" lvl="0" marL="457200" rtl="0" algn="l">
              <a:spcBef>
                <a:spcPts val="1200"/>
              </a:spcBef>
              <a:spcAft>
                <a:spcPts val="1200"/>
              </a:spcAft>
              <a:buSzPts val="1300"/>
              <a:buChar char="●"/>
            </a:pPr>
            <a:r>
              <a:rPr lang="en" sz="1300"/>
              <a:t>https://studio.code.org/s/csd3-2023/lessons/14</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30"/>
          <p:cNvSpPr txBox="1"/>
          <p:nvPr/>
        </p:nvSpPr>
        <p:spPr>
          <a:xfrm>
            <a:off x="-75" y="684400"/>
            <a:ext cx="9144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Journal Prompt:</a:t>
            </a:r>
            <a:r>
              <a:rPr lang="en" sz="3600">
                <a:latin typeface="Proxima Nova"/>
                <a:ea typeface="Proxima Nova"/>
                <a:cs typeface="Proxima Nova"/>
                <a:sym typeface="Proxima Nova"/>
              </a:rPr>
              <a:t>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2800">
                <a:solidFill>
                  <a:schemeClr val="dk1"/>
                </a:solidFill>
                <a:latin typeface="Proxima Nova"/>
                <a:ea typeface="Proxima Nova"/>
                <a:cs typeface="Proxima Nova"/>
                <a:sym typeface="Proxima Nova"/>
              </a:rPr>
              <a:t>Write down as many types of movement and animations as you can remember from the previous lesson. </a:t>
            </a:r>
            <a:endParaRPr sz="2800">
              <a:solidFill>
                <a:schemeClr val="dk1"/>
              </a:solidFill>
              <a:latin typeface="Proxima Nova"/>
              <a:ea typeface="Proxima Nova"/>
              <a:cs typeface="Proxima Nova"/>
              <a:sym typeface="Proxima Nova"/>
            </a:endParaRPr>
          </a:p>
          <a:p>
            <a:pPr indent="0" lvl="0" marL="0" rtl="0" algn="ctr">
              <a:spcBef>
                <a:spcPts val="1000"/>
              </a:spcBef>
              <a:spcAft>
                <a:spcPts val="0"/>
              </a:spcAft>
              <a:buNone/>
            </a:pPr>
            <a:r>
              <a:t/>
            </a:r>
            <a:endParaRPr sz="1800">
              <a:solidFill>
                <a:schemeClr val="dk1"/>
              </a:solidFill>
              <a:latin typeface="Proxima Nova"/>
              <a:ea typeface="Proxima Nova"/>
              <a:cs typeface="Proxima Nova"/>
              <a:sym typeface="Proxima Nova"/>
            </a:endParaRPr>
          </a:p>
          <a:p>
            <a:pPr indent="0" lvl="0" marL="0" rtl="0" algn="ctr">
              <a:spcBef>
                <a:spcPts val="1000"/>
              </a:spcBef>
              <a:spcAft>
                <a:spcPts val="0"/>
              </a:spcAft>
              <a:buNone/>
            </a:pPr>
            <a:r>
              <a:rPr lang="en" sz="2800">
                <a:solidFill>
                  <a:schemeClr val="dk1"/>
                </a:solidFill>
                <a:latin typeface="Proxima Nova"/>
                <a:ea typeface="Proxima Nova"/>
                <a:cs typeface="Proxima Nova"/>
                <a:sym typeface="Proxima Nova"/>
              </a:rPr>
              <a:t>Make sure you know what blocks and patterns you need to make those movements, and when those movements would be useful.</a:t>
            </a:r>
            <a:endParaRPr sz="2800">
              <a:latin typeface="Proxima Nova"/>
              <a:ea typeface="Proxima Nova"/>
              <a:cs typeface="Proxima Nova"/>
              <a:sym typeface="Proxima Nova"/>
            </a:endParaRPr>
          </a:p>
          <a:p>
            <a:pPr indent="0" lvl="0" marL="0" rtl="0" algn="ctr">
              <a:spcBef>
                <a:spcPts val="1000"/>
              </a:spcBef>
              <a:spcAft>
                <a:spcPts val="0"/>
              </a:spcAft>
              <a:buNone/>
            </a:pPr>
            <a:r>
              <a:t/>
            </a:r>
            <a:endParaRPr sz="3600">
              <a:solidFill>
                <a:srgbClr val="000000"/>
              </a:solidFill>
              <a:latin typeface="Proxima Nova"/>
              <a:ea typeface="Proxima Nova"/>
              <a:cs typeface="Proxima Nova"/>
              <a:sym typeface="Proxima Nova"/>
            </a:endParaRPr>
          </a:p>
        </p:txBody>
      </p:sp>
      <p:sp>
        <p:nvSpPr>
          <p:cNvPr id="122" name="Google Shape;122;p30"/>
          <p:cNvSpPr txBox="1"/>
          <p:nvPr/>
        </p:nvSpPr>
        <p:spPr>
          <a:xfrm>
            <a:off x="0" y="0"/>
            <a:ext cx="49305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14</a:t>
            </a:r>
            <a:r>
              <a:rPr lang="en">
                <a:solidFill>
                  <a:srgbClr val="FFFFFF"/>
                </a:solidFill>
              </a:rPr>
              <a:t> - Warm </a:t>
            </a:r>
            <a:r>
              <a:rPr lang="en">
                <a:solidFill>
                  <a:srgbClr val="FFFFFF"/>
                </a:solidFill>
              </a:rPr>
              <a:t>Up</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31"/>
          <p:cNvSpPr txBox="1"/>
          <p:nvPr/>
        </p:nvSpPr>
        <p:spPr>
          <a:xfrm>
            <a:off x="100" y="684400"/>
            <a:ext cx="9144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How can we combine different programming patterns to make a complete animation?</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28" name="Google Shape;128;p31"/>
          <p:cNvSpPr txBox="1"/>
          <p:nvPr/>
        </p:nvSpPr>
        <p:spPr>
          <a:xfrm>
            <a:off x="0" y="0"/>
            <a:ext cx="52395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14</a:t>
            </a:r>
            <a:r>
              <a:rPr lang="en">
                <a:solidFill>
                  <a:srgbClr val="FFFFFF"/>
                </a:solidFill>
              </a:rPr>
              <a:t> - Warm </a:t>
            </a:r>
            <a:r>
              <a:rPr lang="en">
                <a:solidFill>
                  <a:srgbClr val="FFFFFF"/>
                </a:solidFill>
              </a:rPr>
              <a:t>Up</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33"/>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14</a:t>
            </a:r>
            <a:r>
              <a:rPr lang="en">
                <a:solidFill>
                  <a:srgbClr val="FFFFFF"/>
                </a:solidFill>
              </a:rPr>
              <a:t> - Activity</a:t>
            </a:r>
            <a:endParaRPr>
              <a:solidFill>
                <a:srgbClr val="FFFFFF"/>
              </a:solidFill>
            </a:endParaRPr>
          </a:p>
        </p:txBody>
      </p:sp>
      <p:grpSp>
        <p:nvGrpSpPr>
          <p:cNvPr id="138" name="Google Shape;138;p33"/>
          <p:cNvGrpSpPr/>
          <p:nvPr/>
        </p:nvGrpSpPr>
        <p:grpSpPr>
          <a:xfrm>
            <a:off x="8318125" y="86900"/>
            <a:ext cx="747550" cy="183300"/>
            <a:chOff x="7547375" y="86900"/>
            <a:chExt cx="747550" cy="183300"/>
          </a:xfrm>
        </p:grpSpPr>
        <p:sp>
          <p:nvSpPr>
            <p:cNvPr id="139" name="Google Shape;139;p33"/>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3"/>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3"/>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33"/>
          <p:cNvSpPr txBox="1"/>
          <p:nvPr/>
        </p:nvSpPr>
        <p:spPr>
          <a:xfrm>
            <a:off x="-100" y="306100"/>
            <a:ext cx="91440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Distribute</a:t>
            </a:r>
            <a:endParaRPr b="1" sz="3600">
              <a:latin typeface="Proxima Nova"/>
              <a:ea typeface="Proxima Nova"/>
              <a:cs typeface="Proxima Nova"/>
              <a:sym typeface="Proxima Nova"/>
            </a:endParaRPr>
          </a:p>
        </p:txBody>
      </p:sp>
      <p:sp>
        <p:nvSpPr>
          <p:cNvPr id="143" name="Google Shape;143;p33"/>
          <p:cNvSpPr txBox="1"/>
          <p:nvPr/>
        </p:nvSpPr>
        <p:spPr>
          <a:xfrm>
            <a:off x="504650" y="1142325"/>
            <a:ext cx="8256300" cy="132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You should have:</a:t>
            </a:r>
            <a:endParaRPr b="1">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rPr lang="en">
                <a:latin typeface="Proxima Nova"/>
                <a:ea typeface="Proxima Nova"/>
                <a:cs typeface="Proxima Nova"/>
                <a:sym typeface="Proxima Nova"/>
              </a:rPr>
              <a:t>Animated </a:t>
            </a:r>
            <a:r>
              <a:rPr lang="en">
                <a:latin typeface="Proxima Nova"/>
                <a:ea typeface="Proxima Nova"/>
                <a:cs typeface="Proxima Nova"/>
                <a:sym typeface="Proxima Nova"/>
              </a:rPr>
              <a:t>Scene Planning Activity Guide</a:t>
            </a:r>
            <a:endParaRPr>
              <a:latin typeface="Proxima Nova"/>
              <a:ea typeface="Proxima Nova"/>
              <a:cs typeface="Proxima Nova"/>
              <a:sym typeface="Proxima Nova"/>
            </a:endParaRPr>
          </a:p>
          <a:p>
            <a:pPr indent="0" lvl="0" marL="0" rtl="0" algn="ctr">
              <a:spcBef>
                <a:spcPts val="0"/>
              </a:spcBef>
              <a:spcAft>
                <a:spcPts val="0"/>
              </a:spcAft>
              <a:buNone/>
            </a:pPr>
            <a:r>
              <a:rPr lang="en">
                <a:latin typeface="Proxima Nova"/>
                <a:ea typeface="Proxima Nova"/>
                <a:cs typeface="Proxima Nova"/>
                <a:sym typeface="Proxima Nova"/>
              </a:rPr>
              <a:t>Pen/Pencil</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44" name="Google Shape;144;p33"/>
          <p:cNvPicPr preferRelativeResize="0"/>
          <p:nvPr/>
        </p:nvPicPr>
        <p:blipFill>
          <a:blip r:embed="rId4">
            <a:alphaModFix/>
          </a:blip>
          <a:stretch>
            <a:fillRect/>
          </a:stretch>
        </p:blipFill>
        <p:spPr>
          <a:xfrm>
            <a:off x="6119100" y="1698400"/>
            <a:ext cx="2146349" cy="2786349"/>
          </a:xfrm>
          <a:prstGeom prst="rect">
            <a:avLst/>
          </a:prstGeom>
          <a:noFill/>
          <a:ln>
            <a:noFill/>
          </a:ln>
        </p:spPr>
      </p:pic>
      <p:pic>
        <p:nvPicPr>
          <p:cNvPr id="145" name="Google Shape;145;p33"/>
          <p:cNvPicPr preferRelativeResize="0"/>
          <p:nvPr/>
        </p:nvPicPr>
        <p:blipFill>
          <a:blip r:embed="rId5">
            <a:alphaModFix/>
          </a:blip>
          <a:stretch>
            <a:fillRect/>
          </a:stretch>
        </p:blipFill>
        <p:spPr>
          <a:xfrm rot="-514648">
            <a:off x="377177" y="1211701"/>
            <a:ext cx="2794821" cy="361100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34"/>
          <p:cNvSpPr txBox="1"/>
          <p:nvPr/>
        </p:nvSpPr>
        <p:spPr>
          <a:xfrm>
            <a:off x="137850" y="458075"/>
            <a:ext cx="8928000" cy="38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latin typeface="Proxima Nova"/>
                <a:ea typeface="Proxima Nova"/>
                <a:cs typeface="Proxima Nova"/>
                <a:sym typeface="Proxima Nova"/>
              </a:rPr>
              <a:t>Animated Scenes</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latin typeface="Proxima Nova"/>
              <a:ea typeface="Proxima Nova"/>
              <a:cs typeface="Proxima Nova"/>
              <a:sym typeface="Proxima Nova"/>
            </a:endParaRPr>
          </a:p>
          <a:p>
            <a:pPr indent="0" lvl="0" marL="0" rtl="0" algn="l">
              <a:spcBef>
                <a:spcPts val="1000"/>
              </a:spcBef>
              <a:spcAft>
                <a:spcPts val="0"/>
              </a:spcAft>
              <a:buNone/>
            </a:pPr>
            <a:r>
              <a:t/>
            </a:r>
            <a:endParaRPr sz="2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151" name="Google Shape;151;p34"/>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14</a:t>
            </a:r>
            <a:r>
              <a:rPr lang="en">
                <a:solidFill>
                  <a:srgbClr val="FFFFFF"/>
                </a:solidFill>
              </a:rPr>
              <a:t> - Activity</a:t>
            </a:r>
            <a:endParaRPr>
              <a:solidFill>
                <a:srgbClr val="FFFFFF"/>
              </a:solidFill>
            </a:endParaRPr>
          </a:p>
        </p:txBody>
      </p:sp>
      <p:grpSp>
        <p:nvGrpSpPr>
          <p:cNvPr id="152" name="Google Shape;152;p34"/>
          <p:cNvGrpSpPr/>
          <p:nvPr/>
        </p:nvGrpSpPr>
        <p:grpSpPr>
          <a:xfrm>
            <a:off x="8318125" y="86900"/>
            <a:ext cx="747550" cy="183300"/>
            <a:chOff x="7547375" y="86900"/>
            <a:chExt cx="747550" cy="183300"/>
          </a:xfrm>
        </p:grpSpPr>
        <p:sp>
          <p:nvSpPr>
            <p:cNvPr id="153" name="Google Shape;153;p34"/>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4"/>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4"/>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34"/>
          <p:cNvSpPr txBox="1"/>
          <p:nvPr/>
        </p:nvSpPr>
        <p:spPr>
          <a:xfrm>
            <a:off x="137850" y="1170650"/>
            <a:ext cx="88128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Sample Scene</a:t>
            </a:r>
            <a:endParaRPr b="1" sz="2400">
              <a:solidFill>
                <a:srgbClr val="000000"/>
              </a:solidFill>
              <a:latin typeface="Proxima Nova"/>
              <a:ea typeface="Proxima Nova"/>
              <a:cs typeface="Proxima Nova"/>
              <a:sym typeface="Proxima Nova"/>
            </a:endParaRPr>
          </a:p>
          <a:p>
            <a:pPr indent="0" lvl="0" marL="0" marR="2166347" rtl="0" algn="l">
              <a:spcBef>
                <a:spcPts val="1000"/>
              </a:spcBef>
              <a:spcAft>
                <a:spcPts val="0"/>
              </a:spcAft>
              <a:buNone/>
            </a:pPr>
            <a:r>
              <a:rPr lang="en" sz="2400">
                <a:latin typeface="Proxima Nova"/>
                <a:ea typeface="Proxima Nova"/>
                <a:cs typeface="Proxima Nova"/>
                <a:sym typeface="Proxima Nova"/>
              </a:rPr>
              <a:t>Take a look at the example in Code Studio and think about what you'd like to make.</a:t>
            </a:r>
            <a:endParaRPr sz="2400">
              <a:latin typeface="Proxima Nova"/>
              <a:ea typeface="Proxima Nova"/>
              <a:cs typeface="Proxima Nova"/>
              <a:sym typeface="Proxima Nova"/>
            </a:endParaRPr>
          </a:p>
          <a:p>
            <a:pPr indent="-381000" lvl="0" marL="457200" rtl="0" algn="l">
              <a:spcBef>
                <a:spcPts val="1000"/>
              </a:spcBef>
              <a:spcAft>
                <a:spcPts val="0"/>
              </a:spcAft>
              <a:buClr>
                <a:srgbClr val="000000"/>
              </a:buClr>
              <a:buSzPts val="2400"/>
              <a:buFont typeface="Proxima Nova"/>
              <a:buChar char="●"/>
            </a:pPr>
            <a:r>
              <a:rPr lang="en" sz="2400">
                <a:latin typeface="Proxima Nova"/>
                <a:ea typeface="Proxima Nova"/>
                <a:cs typeface="Proxima Nova"/>
                <a:sym typeface="Proxima Nova"/>
              </a:rPr>
              <a:t>What movements do you see in this scene?</a:t>
            </a:r>
            <a:endParaRPr sz="2400">
              <a:latin typeface="Proxima Nova"/>
              <a:ea typeface="Proxima Nova"/>
              <a:cs typeface="Proxima Nova"/>
              <a:sym typeface="Proxima Nova"/>
            </a:endParaRPr>
          </a:p>
          <a:p>
            <a:pPr indent="-381000" lvl="0" marL="457200" rtl="0" algn="l">
              <a:spcBef>
                <a:spcPts val="1000"/>
              </a:spcBef>
              <a:spcAft>
                <a:spcPts val="0"/>
              </a:spcAft>
              <a:buClr>
                <a:srgbClr val="000000"/>
              </a:buClr>
              <a:buSzPts val="2400"/>
              <a:buFont typeface="Proxima Nova"/>
              <a:buChar char="●"/>
            </a:pPr>
            <a:r>
              <a:rPr lang="en" sz="2400">
                <a:latin typeface="Proxima Nova"/>
                <a:ea typeface="Proxima Nova"/>
                <a:cs typeface="Proxima Nova"/>
                <a:sym typeface="Proxima Nova"/>
              </a:rPr>
              <a:t>Which movements use random numbers?</a:t>
            </a:r>
            <a:endParaRPr sz="2400">
              <a:latin typeface="Proxima Nova"/>
              <a:ea typeface="Proxima Nova"/>
              <a:cs typeface="Proxima Nova"/>
              <a:sym typeface="Proxima Nova"/>
            </a:endParaRPr>
          </a:p>
          <a:p>
            <a:pPr indent="-381000" lvl="0" marL="457200" rtl="0" algn="l">
              <a:spcBef>
                <a:spcPts val="1000"/>
              </a:spcBef>
              <a:spcAft>
                <a:spcPts val="0"/>
              </a:spcAft>
              <a:buClr>
                <a:srgbClr val="000000"/>
              </a:buClr>
              <a:buSzPts val="2400"/>
              <a:buFont typeface="Proxima Nova"/>
              <a:buChar char="●"/>
            </a:pPr>
            <a:r>
              <a:rPr lang="en" sz="2400">
                <a:latin typeface="Proxima Nova"/>
                <a:ea typeface="Proxima Nova"/>
                <a:cs typeface="Proxima Nova"/>
                <a:sym typeface="Proxima Nova"/>
              </a:rPr>
              <a:t>Which movements use the counter pattern?</a:t>
            </a:r>
            <a:endParaRPr sz="2400">
              <a:latin typeface="Proxima Nova"/>
              <a:ea typeface="Proxima Nova"/>
              <a:cs typeface="Proxima Nova"/>
              <a:sym typeface="Proxima Nova"/>
            </a:endParaRPr>
          </a:p>
          <a:p>
            <a:pPr indent="0" lvl="0" marL="0" rtl="0" algn="l">
              <a:spcBef>
                <a:spcPts val="1000"/>
              </a:spcBef>
              <a:spcAft>
                <a:spcPts val="0"/>
              </a:spcAft>
              <a:buNone/>
            </a:pPr>
            <a:r>
              <a:t/>
            </a:r>
            <a:endParaRPr sz="24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1600"/>
              </a:spcAft>
              <a:buNone/>
            </a:pPr>
            <a:r>
              <a:t/>
            </a:r>
            <a:endParaRPr sz="2400">
              <a:latin typeface="Proxima Nova"/>
              <a:ea typeface="Proxima Nova"/>
              <a:cs typeface="Proxima Nova"/>
              <a:sym typeface="Proxima Nova"/>
            </a:endParaRPr>
          </a:p>
        </p:txBody>
      </p:sp>
      <p:pic>
        <p:nvPicPr>
          <p:cNvPr id="157" name="Google Shape;157;p34"/>
          <p:cNvPicPr preferRelativeResize="0"/>
          <p:nvPr/>
        </p:nvPicPr>
        <p:blipFill>
          <a:blip r:embed="rId4">
            <a:alphaModFix/>
          </a:blip>
          <a:stretch>
            <a:fillRect/>
          </a:stretch>
        </p:blipFill>
        <p:spPr>
          <a:xfrm>
            <a:off x="6686063" y="614950"/>
            <a:ext cx="2105025" cy="209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35"/>
          <p:cNvSpPr txBox="1"/>
          <p:nvPr/>
        </p:nvSpPr>
        <p:spPr>
          <a:xfrm>
            <a:off x="137850" y="458075"/>
            <a:ext cx="8928000" cy="38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latin typeface="Proxima Nova"/>
                <a:ea typeface="Proxima Nova"/>
                <a:cs typeface="Proxima Nova"/>
                <a:sym typeface="Proxima Nova"/>
              </a:rPr>
              <a:t>Animated Scenes</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latin typeface="Proxima Nova"/>
              <a:ea typeface="Proxima Nova"/>
              <a:cs typeface="Proxima Nova"/>
              <a:sym typeface="Proxima Nova"/>
            </a:endParaRPr>
          </a:p>
          <a:p>
            <a:pPr indent="0" lvl="0" marL="0" rtl="0" algn="l">
              <a:spcBef>
                <a:spcPts val="1000"/>
              </a:spcBef>
              <a:spcAft>
                <a:spcPts val="0"/>
              </a:spcAft>
              <a:buNone/>
            </a:pPr>
            <a:r>
              <a:t/>
            </a:r>
            <a:endParaRPr sz="2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163" name="Google Shape;163;p35"/>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14</a:t>
            </a:r>
            <a:r>
              <a:rPr lang="en">
                <a:solidFill>
                  <a:srgbClr val="FFFFFF"/>
                </a:solidFill>
              </a:rPr>
              <a:t> - Activity</a:t>
            </a:r>
            <a:endParaRPr>
              <a:solidFill>
                <a:srgbClr val="FFFFFF"/>
              </a:solidFill>
            </a:endParaRPr>
          </a:p>
        </p:txBody>
      </p:sp>
      <p:grpSp>
        <p:nvGrpSpPr>
          <p:cNvPr id="164" name="Google Shape;164;p35"/>
          <p:cNvGrpSpPr/>
          <p:nvPr/>
        </p:nvGrpSpPr>
        <p:grpSpPr>
          <a:xfrm>
            <a:off x="8318125" y="86900"/>
            <a:ext cx="747550" cy="183300"/>
            <a:chOff x="7547375" y="86900"/>
            <a:chExt cx="747550" cy="183300"/>
          </a:xfrm>
        </p:grpSpPr>
        <p:sp>
          <p:nvSpPr>
            <p:cNvPr id="165" name="Google Shape;165;p35"/>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5"/>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5"/>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35"/>
          <p:cNvSpPr txBox="1"/>
          <p:nvPr/>
        </p:nvSpPr>
        <p:spPr>
          <a:xfrm>
            <a:off x="137850" y="1170650"/>
            <a:ext cx="88128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Define - Describe your idea</a:t>
            </a:r>
            <a:endParaRPr b="1" sz="2400">
              <a:solidFill>
                <a:srgbClr val="000000"/>
              </a:solidFill>
              <a:latin typeface="Proxima Nova"/>
              <a:ea typeface="Proxima Nova"/>
              <a:cs typeface="Proxima Nova"/>
              <a:sym typeface="Proxima Nova"/>
            </a:endParaRPr>
          </a:p>
          <a:p>
            <a:pPr indent="0" lvl="0" marL="0" marR="2166347" rtl="0" algn="l">
              <a:spcBef>
                <a:spcPts val="1000"/>
              </a:spcBef>
              <a:spcAft>
                <a:spcPts val="0"/>
              </a:spcAft>
              <a:buNone/>
            </a:pPr>
            <a:r>
              <a:rPr lang="en" sz="2400">
                <a:latin typeface="Proxima Nova"/>
                <a:ea typeface="Proxima Nova"/>
                <a:cs typeface="Proxima Nova"/>
                <a:sym typeface="Proxima Nova"/>
              </a:rPr>
              <a:t>Write out a short description of your scene, including what sorts of animations it will include.</a:t>
            </a:r>
            <a:endParaRPr sz="2400">
              <a:latin typeface="Proxima Nova"/>
              <a:ea typeface="Proxima Nova"/>
              <a:cs typeface="Proxima Nova"/>
              <a:sym typeface="Proxima Nova"/>
            </a:endParaRPr>
          </a:p>
          <a:p>
            <a:pPr indent="-381000" lvl="0" marL="457200" rtl="0" algn="l">
              <a:spcBef>
                <a:spcPts val="1000"/>
              </a:spcBef>
              <a:spcAft>
                <a:spcPts val="0"/>
              </a:spcAft>
              <a:buClr>
                <a:srgbClr val="000000"/>
              </a:buClr>
              <a:buSzPts val="2400"/>
              <a:buFont typeface="Proxima Nova"/>
              <a:buChar char="●"/>
            </a:pPr>
            <a:r>
              <a:rPr lang="en" sz="2400">
                <a:latin typeface="Proxima Nova"/>
                <a:ea typeface="Proxima Nova"/>
                <a:cs typeface="Proxima Nova"/>
                <a:sym typeface="Proxima Nova"/>
              </a:rPr>
              <a:t>What will the scene look like?</a:t>
            </a:r>
            <a:endParaRPr sz="2400">
              <a:latin typeface="Proxima Nova"/>
              <a:ea typeface="Proxima Nova"/>
              <a:cs typeface="Proxima Nova"/>
              <a:sym typeface="Proxima Nova"/>
            </a:endParaRPr>
          </a:p>
          <a:p>
            <a:pPr indent="-381000" lvl="0" marL="457200" rtl="0" algn="l">
              <a:spcBef>
                <a:spcPts val="1000"/>
              </a:spcBef>
              <a:spcAft>
                <a:spcPts val="0"/>
              </a:spcAft>
              <a:buClr>
                <a:srgbClr val="000000"/>
              </a:buClr>
              <a:buSzPts val="2400"/>
              <a:buFont typeface="Proxima Nova"/>
              <a:buChar char="●"/>
            </a:pPr>
            <a:r>
              <a:rPr lang="en" sz="2400">
                <a:latin typeface="Proxima Nova"/>
                <a:ea typeface="Proxima Nova"/>
                <a:cs typeface="Proxima Nova"/>
                <a:sym typeface="Proxima Nova"/>
              </a:rPr>
              <a:t>How will it change/animate over time?</a:t>
            </a:r>
            <a:endParaRPr sz="2400">
              <a:latin typeface="Proxima Nova"/>
              <a:ea typeface="Proxima Nova"/>
              <a:cs typeface="Proxima Nova"/>
              <a:sym typeface="Proxima Nova"/>
            </a:endParaRPr>
          </a:p>
          <a:p>
            <a:pPr indent="-381000" lvl="0" marL="457200" rtl="0" algn="l">
              <a:spcBef>
                <a:spcPts val="1000"/>
              </a:spcBef>
              <a:spcAft>
                <a:spcPts val="0"/>
              </a:spcAft>
              <a:buClr>
                <a:srgbClr val="000000"/>
              </a:buClr>
              <a:buSzPts val="2400"/>
              <a:buFont typeface="Proxima Nova"/>
              <a:buChar char="●"/>
            </a:pPr>
            <a:r>
              <a:rPr lang="en" sz="2400">
                <a:latin typeface="Proxima Nova"/>
                <a:ea typeface="Proxima Nova"/>
                <a:cs typeface="Proxima Nova"/>
                <a:sym typeface="Proxima Nova"/>
              </a:rPr>
              <a:t>Are the animations random or planned movement?</a:t>
            </a:r>
            <a:endParaRPr sz="2400">
              <a:latin typeface="Proxima Nova"/>
              <a:ea typeface="Proxima Nova"/>
              <a:cs typeface="Proxima Nova"/>
              <a:sym typeface="Proxima Nova"/>
            </a:endParaRPr>
          </a:p>
          <a:p>
            <a:pPr indent="0" lvl="0" marL="0" rtl="0" algn="l">
              <a:spcBef>
                <a:spcPts val="1000"/>
              </a:spcBef>
              <a:spcAft>
                <a:spcPts val="0"/>
              </a:spcAft>
              <a:buNone/>
            </a:pPr>
            <a:r>
              <a:t/>
            </a:r>
            <a:endParaRPr sz="24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1600"/>
              </a:spcAft>
              <a:buNone/>
            </a:pPr>
            <a:r>
              <a:t/>
            </a:r>
            <a:endParaRPr sz="2400">
              <a:latin typeface="Proxima Nova"/>
              <a:ea typeface="Proxima Nova"/>
              <a:cs typeface="Proxima Nova"/>
              <a:sym typeface="Proxima Nova"/>
            </a:endParaRPr>
          </a:p>
        </p:txBody>
      </p:sp>
      <p:pic>
        <p:nvPicPr>
          <p:cNvPr id="169" name="Google Shape;169;p35"/>
          <p:cNvPicPr preferRelativeResize="0"/>
          <p:nvPr/>
        </p:nvPicPr>
        <p:blipFill>
          <a:blip r:embed="rId4">
            <a:alphaModFix/>
          </a:blip>
          <a:stretch>
            <a:fillRect/>
          </a:stretch>
        </p:blipFill>
        <p:spPr>
          <a:xfrm>
            <a:off x="6882725" y="838883"/>
            <a:ext cx="1724025" cy="16834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D9D9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