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Poppi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Poppins-regular.fntdata"/><Relationship Id="rId23" Type="http://schemas.openxmlformats.org/officeDocument/2006/relationships/font" Target="fonts/ProximaNova-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7"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5f673e5a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f673e5a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https://studio.code.org/s/csd3-2023/lessons/2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2127a601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2127a601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f673e5a2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f673e5a2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f673e5a2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f673e5a2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e62743dc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e62743dc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94b34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94b34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f673e5a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f673e5a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127a601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127a601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2127a60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2127a60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f673e5a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f673e5a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c4c2acc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c4c2acc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f673e5a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673e5a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2127a60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127a60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2" name="Shape 92"/>
        <p:cNvGrpSpPr/>
        <p:nvPr/>
      </p:nvGrpSpPr>
      <p:grpSpPr>
        <a:xfrm>
          <a:off x="0" y="0"/>
          <a:ext cx="0" cy="0"/>
          <a:chOff x="0" y="0"/>
          <a:chExt cx="0" cy="0"/>
        </a:xfrm>
      </p:grpSpPr>
      <p:sp>
        <p:nvSpPr>
          <p:cNvPr id="93" name="Google Shape;9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5" name="Shape 95"/>
        <p:cNvGrpSpPr/>
        <p:nvPr/>
      </p:nvGrpSpPr>
      <p:grpSpPr>
        <a:xfrm>
          <a:off x="0" y="0"/>
          <a:ext cx="0" cy="0"/>
          <a:chOff x="0" y="0"/>
          <a:chExt cx="0" cy="0"/>
        </a:xfrm>
      </p:grpSpPr>
      <p:sp>
        <p:nvSpPr>
          <p:cNvPr id="96" name="Google Shape;96;p26"/>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6"/>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100" name="Google Shape;100;p26"/>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7"/>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Interactive Animations and Games</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2</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Plotting Shapes</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36"/>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Plotting Shapes Activity</a:t>
            </a:r>
            <a:endParaRPr b="1" sz="2400">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You each have two different sets of pictures to describe to your partner.  Take turns describing the pictures for your partner to draw on the screen.</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Describer:</a:t>
            </a:r>
            <a:r>
              <a:rPr lang="en" sz="2400">
                <a:solidFill>
                  <a:schemeClr val="dk1"/>
                </a:solidFill>
                <a:latin typeface="Proxima Nova"/>
                <a:ea typeface="Proxima Nova"/>
                <a:cs typeface="Proxima Nova"/>
                <a:sym typeface="Proxima Nova"/>
              </a:rPr>
              <a:t> Describe the drawing in detail, but do not look at the computer screen!</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Drawer:</a:t>
            </a:r>
            <a:r>
              <a:rPr lang="en" sz="2400">
                <a:solidFill>
                  <a:schemeClr val="dk1"/>
                </a:solidFill>
                <a:latin typeface="Proxima Nova"/>
                <a:ea typeface="Proxima Nova"/>
                <a:cs typeface="Proxima Nova"/>
                <a:sym typeface="Proxima Nova"/>
              </a:rPr>
              <a:t> Listen carefully to the instructions, but do not look at the paper!</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62" name="Google Shape;162;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2 - Activity</a:t>
            </a:r>
            <a:endParaRPr>
              <a:solidFill>
                <a:srgbClr val="FFFFFF"/>
              </a:solidFill>
            </a:endParaRPr>
          </a:p>
        </p:txBody>
      </p:sp>
      <p:grpSp>
        <p:nvGrpSpPr>
          <p:cNvPr id="163" name="Google Shape;163;p36"/>
          <p:cNvGrpSpPr/>
          <p:nvPr/>
        </p:nvGrpSpPr>
        <p:grpSpPr>
          <a:xfrm>
            <a:off x="8318125" y="86900"/>
            <a:ext cx="747550" cy="183300"/>
            <a:chOff x="7547375" y="86900"/>
            <a:chExt cx="747550" cy="183300"/>
          </a:xfrm>
        </p:grpSpPr>
        <p:sp>
          <p:nvSpPr>
            <p:cNvPr id="164" name="Google Shape;164;p36"/>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6"/>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6"/>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2 - Wrap Up</a:t>
            </a:r>
            <a:endParaRPr>
              <a:solidFill>
                <a:srgbClr val="FFFFFF"/>
              </a:solidFill>
            </a:endParaRPr>
          </a:p>
        </p:txBody>
      </p:sp>
      <p:sp>
        <p:nvSpPr>
          <p:cNvPr id="176" name="Google Shape;176;p38"/>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381000" lvl="0" marL="514350" rtl="0" algn="l">
              <a:spcBef>
                <a:spcPts val="0"/>
              </a:spcBef>
              <a:spcAft>
                <a:spcPts val="0"/>
              </a:spcAft>
              <a:buClr>
                <a:schemeClr val="dk1"/>
              </a:buClr>
              <a:buSzPts val="2400"/>
              <a:buFont typeface="Proxima Nova"/>
              <a:buAutoNum type="arabicPeriod"/>
            </a:pPr>
            <a:r>
              <a:rPr lang="en" sz="2400">
                <a:solidFill>
                  <a:schemeClr val="dk1"/>
                </a:solidFill>
                <a:latin typeface="Proxima Nova"/>
                <a:ea typeface="Proxima Nova"/>
                <a:cs typeface="Proxima Nova"/>
                <a:sym typeface="Proxima Nova"/>
              </a:rPr>
              <a:t>What things were important in communicating about position, color, and order of the shapes in this activity?</a:t>
            </a:r>
            <a:endParaRPr sz="2400">
              <a:solidFill>
                <a:schemeClr val="dk1"/>
              </a:solidFill>
              <a:latin typeface="Proxima Nova"/>
              <a:ea typeface="Proxima Nova"/>
              <a:cs typeface="Proxima Nova"/>
              <a:sym typeface="Proxima Nova"/>
            </a:endParaRPr>
          </a:p>
          <a:p>
            <a:pPr indent="-228600" lvl="0" marL="51435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381000" lvl="0" marL="514350" rtl="0" algn="l">
              <a:spcBef>
                <a:spcPts val="0"/>
              </a:spcBef>
              <a:spcAft>
                <a:spcPts val="0"/>
              </a:spcAft>
              <a:buClr>
                <a:schemeClr val="dk1"/>
              </a:buClr>
              <a:buSzPts val="2400"/>
              <a:buFont typeface="Proxima Nova"/>
              <a:buAutoNum type="arabicPeriod"/>
            </a:pPr>
            <a:r>
              <a:rPr lang="en" sz="2400">
                <a:solidFill>
                  <a:schemeClr val="dk1"/>
                </a:solidFill>
                <a:latin typeface="Proxima Nova"/>
                <a:ea typeface="Proxima Nova"/>
                <a:cs typeface="Proxima Nova"/>
                <a:sym typeface="Proxima Nova"/>
              </a:rPr>
              <a:t>What's a way you have seen similar problems solved in the past?</a:t>
            </a:r>
            <a:endParaRPr sz="2400">
              <a:solidFill>
                <a:schemeClr val="dk1"/>
              </a:solidFill>
              <a:latin typeface="Proxima Nova"/>
              <a:ea typeface="Proxima Nova"/>
              <a:cs typeface="Proxima Nova"/>
              <a:sym typeface="Proxima Nova"/>
            </a:endParaRPr>
          </a:p>
          <a:p>
            <a:pPr indent="0" lvl="0" marL="51435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2 - Wrap Up</a:t>
            </a:r>
            <a:endParaRPr>
              <a:solidFill>
                <a:srgbClr val="FFFFFF"/>
              </a:solidFill>
            </a:endParaRPr>
          </a:p>
        </p:txBody>
      </p:sp>
      <p:sp>
        <p:nvSpPr>
          <p:cNvPr id="182" name="Google Shape;182;p39"/>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How can we clearly communicate how to draw something on a screen?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28"/>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11" name="Google Shape;111;p28"/>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12" name="Google Shape;112;p28"/>
          <p:cNvSpPr txBox="1"/>
          <p:nvPr>
            <p:ph idx="1" type="body"/>
          </p:nvPr>
        </p:nvSpPr>
        <p:spPr>
          <a:xfrm>
            <a:off x="311700" y="97560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The primary purpose of this lesson is to introduce students to the coordinate system they will use in Game Lab. Students begin by exploring the challenges of communicating how to draw with shapes and then transition to using a tool that introduces how this problem is approached in Game Lab. The warm-up activity quickly demonstrates the challenges of communicating position without some shared reference point. In the main activity, students explore a Game Lab tool that allows students to interactively place shapes on Game Lab's 400 by 400 grid. They then take turns instructing a partner how to draw a hidden image using this tool, accounting for many challenges students will encounter when programming in Game Lab. Students optionally create their own images to communicate before a final debrief discussion.</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https://studio.code.org/s/csd3-2023/lessons/2</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30"/>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Drawing Challenge</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000000"/>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 </a:t>
            </a:r>
            <a:r>
              <a:rPr lang="en" sz="2400">
                <a:solidFill>
                  <a:schemeClr val="dk1"/>
                </a:solidFill>
                <a:latin typeface="Proxima Nova"/>
                <a:ea typeface="Proxima Nova"/>
                <a:cs typeface="Proxima Nova"/>
                <a:sym typeface="Proxima Nova"/>
              </a:rPr>
              <a:t>Two volunteers sit at the front of the room and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DON’T look at the screen.</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Everyone else looks at a picture and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explains how to draw it.</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2400">
                <a:solidFill>
                  <a:schemeClr val="dk1"/>
                </a:solidFill>
                <a:latin typeface="Proxima Nova"/>
                <a:ea typeface="Proxima Nova"/>
                <a:cs typeface="Proxima Nova"/>
                <a:sym typeface="Proxima Nova"/>
              </a:rPr>
              <a:t>What makes this challenging?</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2" name="Google Shape;122;p30"/>
          <p:cNvSpPr txBox="1"/>
          <p:nvPr/>
        </p:nvSpPr>
        <p:spPr>
          <a:xfrm>
            <a:off x="0" y="0"/>
            <a:ext cx="54735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31"/>
          <p:cNvSpPr txBox="1"/>
          <p:nvPr/>
        </p:nvSpPr>
        <p:spPr>
          <a:xfrm>
            <a:off x="523500" y="45825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Drawing Challenge</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000000"/>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8" name="Google Shape;128;p31"/>
          <p:cNvSpPr txBox="1"/>
          <p:nvPr/>
        </p:nvSpPr>
        <p:spPr>
          <a:xfrm>
            <a:off x="0" y="0"/>
            <a:ext cx="50688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a:t>
            </a:r>
            <a:r>
              <a:rPr lang="en">
                <a:solidFill>
                  <a:srgbClr val="FFFFFF"/>
                </a:solidFill>
              </a:rPr>
              <a:t> - Warm </a:t>
            </a:r>
            <a:r>
              <a:rPr lang="en">
                <a:solidFill>
                  <a:srgbClr val="FFFFFF"/>
                </a:solidFill>
              </a:rPr>
              <a:t>Up</a:t>
            </a:r>
            <a:endParaRPr>
              <a:solidFill>
                <a:srgbClr val="FFFFFF"/>
              </a:solidFill>
            </a:endParaRPr>
          </a:p>
        </p:txBody>
      </p:sp>
      <p:pic>
        <p:nvPicPr>
          <p:cNvPr id="129" name="Google Shape;129;p31"/>
          <p:cNvPicPr preferRelativeResize="0"/>
          <p:nvPr/>
        </p:nvPicPr>
        <p:blipFill>
          <a:blip r:embed="rId4">
            <a:alphaModFix/>
          </a:blip>
          <a:stretch>
            <a:fillRect/>
          </a:stretch>
        </p:blipFill>
        <p:spPr>
          <a:xfrm>
            <a:off x="2932713" y="1412275"/>
            <a:ext cx="3278575" cy="3270525"/>
          </a:xfrm>
          <a:prstGeom prst="rect">
            <a:avLst/>
          </a:prstGeom>
          <a:noFill/>
          <a:ln>
            <a:noFill/>
          </a:ln>
          <a:effectLst>
            <a:outerShdw blurRad="11430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32"/>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a:t>
            </a:r>
            <a:r>
              <a:rPr b="1" lang="en" sz="3600">
                <a:latin typeface="Proxima Nova"/>
                <a:ea typeface="Proxima Nova"/>
                <a:cs typeface="Proxima Nova"/>
                <a:sym typeface="Proxima Nova"/>
              </a:rPr>
              <a:t>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000000"/>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What are the different "challenges" or problems we're going to need to solve in order to successfully communicate these kinds of drawings?</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35" name="Google Shape;135;p32"/>
          <p:cNvSpPr txBox="1"/>
          <p:nvPr/>
        </p:nvSpPr>
        <p:spPr>
          <a:xfrm>
            <a:off x="0" y="0"/>
            <a:ext cx="5154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a:t>
            </a:r>
            <a:r>
              <a:rPr lang="en">
                <a:solidFill>
                  <a:srgbClr val="FFFFFF"/>
                </a:solidFill>
              </a:rPr>
              <a:t> - Warm </a:t>
            </a:r>
            <a:r>
              <a:rPr lang="en">
                <a:solidFill>
                  <a:srgbClr val="FFFFFF"/>
                </a:solidFill>
              </a:rPr>
              <a:t>Up</a:t>
            </a:r>
            <a:endParaRPr>
              <a:solidFill>
                <a:srgbClr val="FFFFFF"/>
              </a:solidFill>
            </a:endParaRPr>
          </a:p>
        </p:txBody>
      </p:sp>
      <p:sp>
        <p:nvSpPr>
          <p:cNvPr id="136" name="Google Shape;136;p32"/>
          <p:cNvSpPr txBox="1"/>
          <p:nvPr/>
        </p:nvSpPr>
        <p:spPr>
          <a:xfrm>
            <a:off x="3403550" y="140415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33"/>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a:t>
            </a:r>
            <a:r>
              <a:rPr lang="en" sz="3600">
                <a:solidFill>
                  <a:schemeClr val="dk1"/>
                </a:solidFill>
                <a:latin typeface="Proxima Nova"/>
                <a:ea typeface="Proxima Nova"/>
                <a:cs typeface="Proxima Nova"/>
                <a:sym typeface="Proxima Nova"/>
              </a:rPr>
              <a:t>How can we clearly communicate how to draw something on a screen?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42" name="Google Shape;142;p33"/>
          <p:cNvSpPr txBox="1"/>
          <p:nvPr/>
        </p:nvSpPr>
        <p:spPr>
          <a:xfrm>
            <a:off x="0" y="0"/>
            <a:ext cx="5250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35"/>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1</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Do This</a:t>
            </a:r>
            <a:endParaRPr b="1"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Press “Run” to start the program.</a:t>
            </a:r>
            <a:endParaRPr sz="2400">
              <a:solidFill>
                <a:schemeClr val="dk1"/>
              </a:solidFill>
              <a:latin typeface="Proxima Nova"/>
              <a:ea typeface="Proxima Nova"/>
              <a:cs typeface="Proxima Nova"/>
              <a:sym typeface="Proxima Nova"/>
            </a:endParaRPr>
          </a:p>
          <a:p>
            <a:pPr indent="-381000" lvl="0" marL="457200" rtl="0" algn="l">
              <a:spcBef>
                <a:spcPts val="0"/>
              </a:spcBef>
              <a:spcAft>
                <a:spcPts val="0"/>
              </a:spcAft>
              <a:buClr>
                <a:schemeClr val="dk1"/>
              </a:buClr>
              <a:buSzPts val="2400"/>
              <a:buFont typeface="Proxima Nova"/>
              <a:buChar char="●"/>
            </a:pPr>
            <a:r>
              <a:rPr lang="en" sz="2400">
                <a:solidFill>
                  <a:schemeClr val="dk1"/>
                </a:solidFill>
                <a:latin typeface="Proxima Nova"/>
                <a:ea typeface="Proxima Nova"/>
                <a:cs typeface="Proxima Nova"/>
                <a:sym typeface="Proxima Nova"/>
              </a:rPr>
              <a:t>With your partner, explore the tool.</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2400">
                <a:solidFill>
                  <a:schemeClr val="dk1"/>
                </a:solidFill>
                <a:latin typeface="Proxima Nova"/>
                <a:ea typeface="Proxima Nova"/>
                <a:cs typeface="Proxima Nova"/>
                <a:sym typeface="Proxima Nova"/>
              </a:rPr>
              <a:t>What are some tips for someone using this tool?</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52" name="Google Shape;152;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2 - Activity</a:t>
            </a:r>
            <a:endParaRPr>
              <a:solidFill>
                <a:srgbClr val="FFFFFF"/>
              </a:solidFill>
            </a:endParaRPr>
          </a:p>
        </p:txBody>
      </p:sp>
      <p:grpSp>
        <p:nvGrpSpPr>
          <p:cNvPr id="153" name="Google Shape;153;p35"/>
          <p:cNvGrpSpPr/>
          <p:nvPr/>
        </p:nvGrpSpPr>
        <p:grpSpPr>
          <a:xfrm>
            <a:off x="8318125" y="86900"/>
            <a:ext cx="747550" cy="183300"/>
            <a:chOff x="7547375" y="86900"/>
            <a:chExt cx="747550" cy="183300"/>
          </a:xfrm>
        </p:grpSpPr>
        <p:sp>
          <p:nvSpPr>
            <p:cNvPr id="154" name="Google Shape;154;p35"/>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5"/>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5"/>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