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oppi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bold.fntdata"/><Relationship Id="rId20" Type="http://schemas.openxmlformats.org/officeDocument/2006/relationships/slide" Target="slides/slide13.xml"/><Relationship Id="rId42" Type="http://schemas.openxmlformats.org/officeDocument/2006/relationships/font" Target="fonts/Poppins-boldItalic.fntdata"/><Relationship Id="rId41" Type="http://schemas.openxmlformats.org/officeDocument/2006/relationships/font" Target="fonts/Poppins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7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0.xml"/><Relationship Id="rId39" Type="http://schemas.openxmlformats.org/officeDocument/2006/relationships/font" Target="fonts/Poppins-regular.fntdata"/><Relationship Id="rId16" Type="http://schemas.openxmlformats.org/officeDocument/2006/relationships/slide" Target="slides/slide9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f673e5a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f673e5a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3d7a7224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13d7a7224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3d7a722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13d7a722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3d7a722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13d7a722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3d7a7224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13d7a7224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3d7a7224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13d7a7224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3d7a7224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3d7a7224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3d7a7224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13d7a7224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f673e5a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f673e5a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f673e5a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f673e5a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3d7a72243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3d7a7224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0eb62be5e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0eb62be5e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3d7a7224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3d7a7224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3d7a72243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3d7a72243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3d7a72243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3d7a72243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3d7a72243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3d7a72243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3d7a72243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13d7a72243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13d7a72243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13d7a72243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f673e5a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f673e5a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f673e5a2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f673e5a2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3d7a722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3d7a722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3d7a7224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3d7a7224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d7a7224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3d7a7224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3d7a7224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3d7a7224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3d7a7224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13d7a7224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3d7a722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13d7a722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3d7a7224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3d7a7224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m Up Title">
  <p:cSld name="TITLE_ONLY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-9144" y="2114556"/>
            <a:ext cx="9162300" cy="1005900"/>
          </a:xfrm>
          <a:prstGeom prst="rect">
            <a:avLst/>
          </a:prstGeom>
          <a:solidFill>
            <a:srgbClr val="B9BF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5"/>
          <p:cNvSpPr/>
          <p:nvPr/>
        </p:nvSpPr>
        <p:spPr>
          <a:xfrm>
            <a:off x="4830800" y="2761050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5"/>
          <p:cNvSpPr/>
          <p:nvPr/>
        </p:nvSpPr>
        <p:spPr>
          <a:xfrm>
            <a:off x="4468350" y="2761050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5"/>
          <p:cNvSpPr/>
          <p:nvPr/>
        </p:nvSpPr>
        <p:spPr>
          <a:xfrm>
            <a:off x="4105900" y="2761050"/>
            <a:ext cx="207300" cy="207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5"/>
          <p:cNvSpPr txBox="1"/>
          <p:nvPr/>
        </p:nvSpPr>
        <p:spPr>
          <a:xfrm>
            <a:off x="2755500" y="2114550"/>
            <a:ext cx="363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Warm Up</a:t>
            </a:r>
            <a:endParaRPr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m Up Discussion">
  <p:cSld name="TITLE_AND_BODY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B9BF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6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6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3840480" y="1645920"/>
            <a:ext cx="50292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rm Up">
  <p:cSld name="TITLE_AND_BODY_1_1_2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/>
          <p:nvPr/>
        </p:nvSpPr>
        <p:spPr>
          <a:xfrm>
            <a:off x="-9144" y="-9144"/>
            <a:ext cx="9162300" cy="347400"/>
          </a:xfrm>
          <a:prstGeom prst="rect">
            <a:avLst/>
          </a:prstGeom>
          <a:solidFill>
            <a:srgbClr val="B9BF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7"/>
          <p:cNvSpPr/>
          <p:nvPr/>
        </p:nvSpPr>
        <p:spPr>
          <a:xfrm>
            <a:off x="8753650" y="60913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8391200" y="60913"/>
            <a:ext cx="207300" cy="207300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7"/>
          <p:cNvSpPr/>
          <p:nvPr/>
        </p:nvSpPr>
        <p:spPr>
          <a:xfrm>
            <a:off x="8028750" y="60913"/>
            <a:ext cx="207300" cy="2073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400" y="46143"/>
            <a:ext cx="242875" cy="2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1pPr>
            <a:lvl2pPr indent="-3810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810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4pPr>
            <a:lvl5pPr indent="-3810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5pPr>
            <a:lvl6pPr indent="-3810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6pPr>
            <a:lvl7pPr indent="-3810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>
                <a:solidFill>
                  <a:schemeClr val="dk1"/>
                </a:solidFill>
              </a:defRPr>
            </a:lvl7pPr>
            <a:lvl8pPr indent="-3810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8pPr>
            <a:lvl9pPr indent="-3810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9" name="Google Shape;119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ADBC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"/>
              <a:buNone/>
              <a:defRPr b="1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1" name="Google Shape;1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5" name="Google Shape;145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" name="Google Shape;146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0" name="Google Shape;1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3" name="Google Shape;153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0"/>
          <p:cNvSpPr/>
          <p:nvPr/>
        </p:nvSpPr>
        <p:spPr>
          <a:xfrm>
            <a:off x="297876" y="276551"/>
            <a:ext cx="8688600" cy="4738500"/>
          </a:xfrm>
          <a:prstGeom prst="roundRect">
            <a:avLst>
              <a:gd fmla="val 2901" name="adj"/>
            </a:avLst>
          </a:prstGeom>
          <a:solidFill>
            <a:srgbClr val="009E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0"/>
          <p:cNvSpPr/>
          <p:nvPr/>
        </p:nvSpPr>
        <p:spPr>
          <a:xfrm>
            <a:off x="219550" y="195375"/>
            <a:ext cx="8688600" cy="4738500"/>
          </a:xfrm>
          <a:prstGeom prst="roundRect">
            <a:avLst>
              <a:gd fmla="val 2901" name="adj"/>
            </a:avLst>
          </a:prstGeom>
          <a:solidFill>
            <a:schemeClr val="lt1"/>
          </a:solidFill>
          <a:ln cap="flat" cmpd="sng" w="28575">
            <a:solidFill>
              <a:srgbClr val="292F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0"/>
          <p:cNvSpPr txBox="1"/>
          <p:nvPr>
            <p:ph type="title"/>
          </p:nvPr>
        </p:nvSpPr>
        <p:spPr>
          <a:xfrm>
            <a:off x="311700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40"/>
          <p:cNvSpPr txBox="1"/>
          <p:nvPr>
            <p:ph idx="1" type="body"/>
          </p:nvPr>
        </p:nvSpPr>
        <p:spPr>
          <a:xfrm>
            <a:off x="311700" y="120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●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92F36"/>
              </a:buClr>
              <a:buSzPts val="1800"/>
              <a:buFont typeface="Poppins"/>
              <a:buChar char="○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292F36"/>
              </a:buClr>
              <a:buSzPts val="1800"/>
              <a:buFont typeface="Poppins"/>
              <a:buChar char="■"/>
              <a:defRPr sz="1800">
                <a:solidFill>
                  <a:srgbClr val="292F3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62" name="Google Shape;162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0700" y="4464790"/>
            <a:ext cx="359146" cy="3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solidFill>
            <a:srgbClr val="00ADBC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"/>
              <a:buNone/>
              <a:defRPr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z7RaFPT3DTE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1"/>
          <p:cNvSpPr txBox="1"/>
          <p:nvPr/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Animations and Games</a:t>
            </a:r>
            <a:endParaRPr b="1" sz="36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Lesson 1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Programming for a Purpose</a:t>
            </a:r>
            <a:endParaRPr b="1" sz="36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0"/>
          <p:cNvSpPr txBox="1"/>
          <p:nvPr/>
        </p:nvSpPr>
        <p:spPr>
          <a:xfrm>
            <a:off x="454752" y="0"/>
            <a:ext cx="5522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6" name="Google Shape;226;p50"/>
          <p:cNvSpPr txBox="1"/>
          <p:nvPr/>
        </p:nvSpPr>
        <p:spPr>
          <a:xfrm>
            <a:off x="192875" y="691750"/>
            <a:ext cx="8819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Discuss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parts of our warm up activity do you think would fall into each step of the problem solving process?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63" y="2529350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454752" y="0"/>
            <a:ext cx="5625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192875" y="691750"/>
            <a:ext cx="8819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Discuss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parts of our warm up activity do you think would fall into each step of the problem solving process?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Define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when we put into our own words what the problem of a word search is and what the goal is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Prepare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the brainstorming of different strategies that could be used to solve a word search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when we picked a strategy and tried to find the words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Reflect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when we reflected on how they did at the end.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🌟"/>
            </a:pPr>
            <a:r>
              <a:rPr i="1" lang="en" sz="1800">
                <a:latin typeface="Proxima Nova"/>
                <a:ea typeface="Proxima Nova"/>
                <a:cs typeface="Proxima Nova"/>
                <a:sym typeface="Proxima Nova"/>
              </a:rPr>
              <a:t>If you went back to the list of strategies and picked a different one at any point when doing the word search, you were actually doing this step without realizing it.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2643750" y="2120525"/>
            <a:ext cx="3856500" cy="615600"/>
          </a:xfrm>
          <a:prstGeom prst="rect">
            <a:avLst/>
          </a:prstGeom>
          <a:solidFill>
            <a:srgbClr val="B9BF1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Warm Up - Option 2</a:t>
            </a:r>
            <a:endParaRPr b="1"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3"/>
          <p:cNvSpPr txBox="1"/>
          <p:nvPr/>
        </p:nvSpPr>
        <p:spPr>
          <a:xfrm>
            <a:off x="454752" y="0"/>
            <a:ext cx="5423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4" name="Google Shape;244;p53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245" name="Google Shape;245;p53"/>
          <p:cNvSpPr txBox="1"/>
          <p:nvPr>
            <p:ph idx="1" type="body"/>
          </p:nvPr>
        </p:nvSpPr>
        <p:spPr>
          <a:xfrm>
            <a:off x="917250" y="1645925"/>
            <a:ext cx="73083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do you remember about the Problem Solving Process?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454752" y="0"/>
            <a:ext cx="56109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54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Process</a:t>
            </a:r>
            <a:endParaRPr/>
          </a:p>
        </p:txBody>
      </p:sp>
      <p:pic>
        <p:nvPicPr>
          <p:cNvPr id="252" name="Google Shape;2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63" y="1738800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5"/>
          <p:cNvSpPr txBox="1"/>
          <p:nvPr/>
        </p:nvSpPr>
        <p:spPr>
          <a:xfrm>
            <a:off x="454752" y="0"/>
            <a:ext cx="56604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55"/>
          <p:cNvSpPr txBox="1"/>
          <p:nvPr>
            <p:ph type="title"/>
          </p:nvPr>
        </p:nvSpPr>
        <p:spPr>
          <a:xfrm>
            <a:off x="668100" y="5334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259" name="Google Shape;259;p55"/>
          <p:cNvSpPr txBox="1"/>
          <p:nvPr>
            <p:ph idx="1" type="body"/>
          </p:nvPr>
        </p:nvSpPr>
        <p:spPr>
          <a:xfrm>
            <a:off x="454750" y="1220700"/>
            <a:ext cx="82245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Based on what you know about the Problem Solving Process, what do you think each step could look like when designing an animation or game?</a:t>
            </a:r>
            <a:endParaRPr i="1"/>
          </a:p>
        </p:txBody>
      </p:sp>
      <p:pic>
        <p:nvPicPr>
          <p:cNvPr id="260" name="Google Shape;26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63" y="2611725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6"/>
          <p:cNvSpPr txBox="1"/>
          <p:nvPr/>
        </p:nvSpPr>
        <p:spPr>
          <a:xfrm>
            <a:off x="454753" y="0"/>
            <a:ext cx="5872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56"/>
          <p:cNvSpPr txBox="1"/>
          <p:nvPr/>
        </p:nvSpPr>
        <p:spPr>
          <a:xfrm>
            <a:off x="192875" y="691750"/>
            <a:ext cx="88191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Some Examples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Define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Deciding what you want to make an animation or game about or who you want to make it for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Prepare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Looking at similar animations and games and deciding what kinds of colors, images, or characters you want to use, or sketching out the animation/game interface, or even planning out how to program the animation/game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Try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Creating a basic version of the animation/game (even if it doesn’t have all of the features)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 sz="1800" u="sng">
                <a:latin typeface="Proxima Nova"/>
                <a:ea typeface="Proxima Nova"/>
                <a:cs typeface="Proxima Nova"/>
                <a:sym typeface="Proxima Nova"/>
              </a:rPr>
              <a:t>Reflect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Showing it to friends to get feedback and improving the animation/game design</a:t>
            </a:r>
            <a:endParaRPr i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8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58"/>
          <p:cNvSpPr txBox="1"/>
          <p:nvPr/>
        </p:nvSpPr>
        <p:spPr>
          <a:xfrm>
            <a:off x="-100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Distribute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58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Animation &amp; Game Design for Users </a:t>
            </a:r>
            <a:br>
              <a:rPr lang="en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Activity Guide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Pen/Pencil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8" name="Google Shape;2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00" y="1698400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25547">
            <a:off x="443970" y="1222516"/>
            <a:ext cx="2649061" cy="342496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Recommending an App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504650" y="1142325"/>
            <a:ext cx="825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An app design company has five template apps they can design for potential clients. These templates are available in Code Studio for you to look at.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59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87" name="Google Shape;2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625" y="2233575"/>
            <a:ext cx="1742050" cy="1715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8" name="Google Shape;28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71143" y="3326506"/>
            <a:ext cx="1742050" cy="172458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89" name="Google Shape;28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1318" y="2220443"/>
            <a:ext cx="1742050" cy="174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0" name="Google Shape;290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0794" y="3334038"/>
            <a:ext cx="1742050" cy="170953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1" name="Google Shape;291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0975" y="2397400"/>
            <a:ext cx="1742050" cy="17530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2"/>
          <p:cNvSpPr txBox="1"/>
          <p:nvPr>
            <p:ph type="title"/>
          </p:nvPr>
        </p:nvSpPr>
        <p:spPr>
          <a:xfrm>
            <a:off x="416175" y="331350"/>
            <a:ext cx="85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 Resources</a:t>
            </a:r>
            <a:endParaRPr/>
          </a:p>
        </p:txBody>
      </p:sp>
      <p:sp>
        <p:nvSpPr>
          <p:cNvPr id="173" name="Google Shape;173;p42"/>
          <p:cNvSpPr/>
          <p:nvPr/>
        </p:nvSpPr>
        <p:spPr>
          <a:xfrm rot="1363356">
            <a:off x="6749269" y="535371"/>
            <a:ext cx="2162219" cy="364939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 Teachers!</a:t>
            </a:r>
            <a:endParaRPr/>
          </a:p>
        </p:txBody>
      </p:sp>
      <p:sp>
        <p:nvSpPr>
          <p:cNvPr id="174" name="Google Shape;174;p42"/>
          <p:cNvSpPr txBox="1"/>
          <p:nvPr>
            <p:ph idx="1" type="body"/>
          </p:nvPr>
        </p:nvSpPr>
        <p:spPr>
          <a:xfrm>
            <a:off x="311700" y="97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Lesson Overview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To kick off a unit devoted to problem-solving and developing animations and games, students begin by investigating the design of different animations and games. Students look at a variety of animations and games and attempt to match each design with a potential user. Then students choose a user and attempt to prototype an animation or game design for them on paper or in a digital template. To conclude the activity, students consider what it means to be an animation and game designer and create resources for other users.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More guidance and resources for this lesson are available in the</a:t>
            </a:r>
            <a:r>
              <a:rPr b="1" lang="en" sz="1600"/>
              <a:t> Lesson Plan: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 sz="1300"/>
              <a:t>https://studio.code.org/s/csd3-2023/lessons/1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2850350" y="691750"/>
            <a:ext cx="6161700" cy="3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Code Studio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Log into Code Studio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Navigate to Code Studio  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Lesson 1 Level 1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Sample App Design Templates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60"/>
          <p:cNvSpPr txBox="1"/>
          <p:nvPr/>
        </p:nvSpPr>
        <p:spPr>
          <a:xfrm>
            <a:off x="161925" y="448850"/>
            <a:ext cx="2636100" cy="25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800">
                <a:solidFill>
                  <a:srgbClr val="DF000F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💻</a:t>
            </a:r>
            <a:endParaRPr sz="5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1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Discuss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61"/>
          <p:cNvSpPr txBox="1"/>
          <p:nvPr/>
        </p:nvSpPr>
        <p:spPr>
          <a:xfrm>
            <a:off x="504650" y="1142325"/>
            <a:ext cx="825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Which users were the easiest to find matches for?</a:t>
            </a:r>
            <a:br>
              <a:rPr lang="en" sz="2400">
                <a:latin typeface="Proxima Nova"/>
                <a:ea typeface="Proxima Nova"/>
                <a:cs typeface="Proxima Nova"/>
                <a:sym typeface="Proxima Nova"/>
              </a:rPr>
            </a:b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Char char="●"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Which users were the hardest to find matches for?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61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 txBox="1"/>
          <p:nvPr/>
        </p:nvSpPr>
        <p:spPr>
          <a:xfrm>
            <a:off x="597575" y="306100"/>
            <a:ext cx="78645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Designing an App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62"/>
          <p:cNvSpPr txBox="1"/>
          <p:nvPr/>
        </p:nvSpPr>
        <p:spPr>
          <a:xfrm>
            <a:off x="504650" y="1142325"/>
            <a:ext cx="825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You’ve now been asked to design an app for a client. Choose one of the clients below and circle or highlight your selection on the guide. Then, either on a sheet of paper or using a provided digital template, sketch out a design that matches the client’s needs.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62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13" name="Google Shape;313;p62"/>
          <p:cNvPicPr preferRelativeResize="0"/>
          <p:nvPr/>
        </p:nvPicPr>
        <p:blipFill rotWithShape="1">
          <a:blip r:embed="rId4">
            <a:alphaModFix/>
          </a:blip>
          <a:srcRect b="33559" l="25316" r="25083" t="0"/>
          <a:stretch/>
        </p:blipFill>
        <p:spPr>
          <a:xfrm>
            <a:off x="2588525" y="3180112"/>
            <a:ext cx="1392308" cy="18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2"/>
          <p:cNvPicPr preferRelativeResize="0"/>
          <p:nvPr/>
        </p:nvPicPr>
        <p:blipFill rotWithShape="1">
          <a:blip r:embed="rId5">
            <a:alphaModFix/>
          </a:blip>
          <a:srcRect b="37585" l="23970" r="26430" t="0"/>
          <a:stretch/>
        </p:blipFill>
        <p:spPr>
          <a:xfrm>
            <a:off x="4634775" y="3129313"/>
            <a:ext cx="1559550" cy="1980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0" name="Google Shape;320;p63"/>
          <p:cNvSpPr txBox="1"/>
          <p:nvPr/>
        </p:nvSpPr>
        <p:spPr>
          <a:xfrm>
            <a:off x="-100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Distribute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63"/>
          <p:cNvSpPr txBox="1"/>
          <p:nvPr/>
        </p:nvSpPr>
        <p:spPr>
          <a:xfrm>
            <a:off x="504650" y="1142325"/>
            <a:ext cx="82563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You should have: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Problem Solving Process with Design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2" name="Google Shape;32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9100" y="1698400"/>
            <a:ext cx="2146349" cy="278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23044">
            <a:off x="378875" y="1371375"/>
            <a:ext cx="2533109" cy="32421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4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4"/>
          <p:cNvSpPr txBox="1"/>
          <p:nvPr/>
        </p:nvSpPr>
        <p:spPr>
          <a:xfrm>
            <a:off x="-100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Do This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64"/>
          <p:cNvSpPr txBox="1"/>
          <p:nvPr/>
        </p:nvSpPr>
        <p:spPr>
          <a:xfrm>
            <a:off x="504650" y="1142325"/>
            <a:ext cx="825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Use the steps from the Problem Solving Process to design an app for your user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9463" y="2344900"/>
            <a:ext cx="25050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5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Lesson 1 - Activity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7" name="Google Shape;337;p65"/>
          <p:cNvSpPr txBox="1"/>
          <p:nvPr/>
        </p:nvSpPr>
        <p:spPr>
          <a:xfrm>
            <a:off x="-100" y="306100"/>
            <a:ext cx="9144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Share Out</a:t>
            </a:r>
            <a:endParaRPr b="1"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65"/>
          <p:cNvSpPr txBox="1"/>
          <p:nvPr/>
        </p:nvSpPr>
        <p:spPr>
          <a:xfrm>
            <a:off x="504650" y="1142325"/>
            <a:ext cx="8256300" cy="32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Trade your design with a different group. 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similarities</a:t>
            </a: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 in the designs?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differences?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7"/>
          <p:cNvSpPr txBox="1"/>
          <p:nvPr/>
        </p:nvSpPr>
        <p:spPr>
          <a:xfrm>
            <a:off x="0" y="4550"/>
            <a:ext cx="45720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Interactive Animations and Games </a:t>
            </a:r>
            <a:r>
              <a:rPr lang="en">
                <a:solidFill>
                  <a:srgbClr val="FFFFFF"/>
                </a:solidFill>
              </a:rPr>
              <a:t> Lesson 1 - Wrap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8" name="Google Shape;348;p67"/>
          <p:cNvSpPr txBox="1"/>
          <p:nvPr/>
        </p:nvSpPr>
        <p:spPr>
          <a:xfrm>
            <a:off x="523500" y="684400"/>
            <a:ext cx="80970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Proxima Nova"/>
                <a:ea typeface="Proxima Nova"/>
                <a:cs typeface="Proxima Nova"/>
                <a:sym typeface="Proxima Nova"/>
              </a:rPr>
              <a:t>Reflect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Reflection prompts on the </a:t>
            </a:r>
            <a:b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back of the activity guide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was one thing that you think your design does well and really meets the need of the user? 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What’s an area that you think can still be improved to meet the needs of your user?</a:t>
            </a:r>
            <a:endParaRPr sz="2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3"/>
          <p:cNvSpPr txBox="1"/>
          <p:nvPr/>
        </p:nvSpPr>
        <p:spPr>
          <a:xfrm>
            <a:off x="2643750" y="2120525"/>
            <a:ext cx="3856500" cy="615600"/>
          </a:xfrm>
          <a:prstGeom prst="rect">
            <a:avLst/>
          </a:prstGeom>
          <a:solidFill>
            <a:srgbClr val="B9BF1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Warm Up - Option 1</a:t>
            </a:r>
            <a:endParaRPr b="1" sz="2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4"/>
          <p:cNvSpPr txBox="1"/>
          <p:nvPr/>
        </p:nvSpPr>
        <p:spPr>
          <a:xfrm>
            <a:off x="454751" y="0"/>
            <a:ext cx="5083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5" name="Google Shape;185;p44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186" name="Google Shape;186;p44"/>
          <p:cNvSpPr txBox="1"/>
          <p:nvPr>
            <p:ph idx="1" type="body"/>
          </p:nvPr>
        </p:nvSpPr>
        <p:spPr>
          <a:xfrm>
            <a:off x="668100" y="1645925"/>
            <a:ext cx="77385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an example of a problem you've had to solve recently?</a:t>
            </a:r>
            <a:endParaRPr i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5"/>
          <p:cNvSpPr txBox="1"/>
          <p:nvPr/>
        </p:nvSpPr>
        <p:spPr>
          <a:xfrm>
            <a:off x="454752" y="0"/>
            <a:ext cx="5295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" name="Google Shape;192;p45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193" name="Google Shape;193;p45"/>
          <p:cNvSpPr txBox="1"/>
          <p:nvPr>
            <p:ph idx="1" type="body"/>
          </p:nvPr>
        </p:nvSpPr>
        <p:spPr>
          <a:xfrm>
            <a:off x="3840480" y="1645920"/>
            <a:ext cx="5029200" cy="27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problem you are trying to solve when you do a word search?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Do NOT start on the word search yet!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  <p:pic>
        <p:nvPicPr>
          <p:cNvPr id="194" name="Google Shape;1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2" y="1139175"/>
            <a:ext cx="2871149" cy="34125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"/>
          <p:cNvSpPr txBox="1"/>
          <p:nvPr>
            <p:ph idx="1" type="body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different strategies that someone could use for finding words. 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pros and cons to each strategy?</a:t>
            </a:r>
            <a:endParaRPr/>
          </a:p>
        </p:txBody>
      </p:sp>
      <p:sp>
        <p:nvSpPr>
          <p:cNvPr id="200" name="Google Shape;200;p46"/>
          <p:cNvSpPr txBox="1"/>
          <p:nvPr/>
        </p:nvSpPr>
        <p:spPr>
          <a:xfrm>
            <a:off x="454751" y="0"/>
            <a:ext cx="5196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" type="body"/>
          </p:nvPr>
        </p:nvSpPr>
        <p:spPr>
          <a:xfrm>
            <a:off x="457200" y="640080"/>
            <a:ext cx="82296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</a:t>
            </a:r>
            <a:r>
              <a:rPr b="1" lang="en"/>
              <a:t>one </a:t>
            </a:r>
            <a:r>
              <a:rPr lang="en"/>
              <a:t>strategy you just brainstormed that you want to use to complete the word search.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Put a #1 next to that strategy.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 that strategy to solve this problem.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IMPORTANT: if at any time the strategy you picked is not working, go back to your list of strategies and pick a new one to try!</a:t>
            </a:r>
            <a:endParaRPr b="1"/>
          </a:p>
        </p:txBody>
      </p:sp>
      <p:sp>
        <p:nvSpPr>
          <p:cNvPr id="206" name="Google Shape;206;p47"/>
          <p:cNvSpPr txBox="1"/>
          <p:nvPr/>
        </p:nvSpPr>
        <p:spPr>
          <a:xfrm>
            <a:off x="454752" y="0"/>
            <a:ext cx="5482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8"/>
          <p:cNvSpPr txBox="1"/>
          <p:nvPr/>
        </p:nvSpPr>
        <p:spPr>
          <a:xfrm>
            <a:off x="454752" y="0"/>
            <a:ext cx="5537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48"/>
          <p:cNvSpPr txBox="1"/>
          <p:nvPr>
            <p:ph type="title"/>
          </p:nvPr>
        </p:nvSpPr>
        <p:spPr>
          <a:xfrm>
            <a:off x="668100" y="685800"/>
            <a:ext cx="7807800" cy="6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</a:t>
            </a:r>
            <a:endParaRPr/>
          </a:p>
        </p:txBody>
      </p:sp>
      <p:sp>
        <p:nvSpPr>
          <p:cNvPr id="213" name="Google Shape;213;p48"/>
          <p:cNvSpPr txBox="1"/>
          <p:nvPr>
            <p:ph idx="1" type="body"/>
          </p:nvPr>
        </p:nvSpPr>
        <p:spPr>
          <a:xfrm>
            <a:off x="668100" y="1449850"/>
            <a:ext cx="7807800" cy="32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Were you successful in solving this word search problem? How do you know?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What strategy did you pick and how did it work for you?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1600"/>
              </a:spcAft>
              <a:buSzPts val="2400"/>
              <a:buAutoNum type="arabicPeriod"/>
            </a:pPr>
            <a:r>
              <a:rPr lang="en"/>
              <a:t>Did anyone change strategies at any point … why or why not?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/>
        </p:nvSpPr>
        <p:spPr>
          <a:xfrm>
            <a:off x="454752" y="0"/>
            <a:ext cx="546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Interactive Animations and Games Lesson 1 - Warm 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9" name="Google Shape;219;p49"/>
          <p:cNvSpPr txBox="1"/>
          <p:nvPr/>
        </p:nvSpPr>
        <p:spPr>
          <a:xfrm>
            <a:off x="162450" y="4388500"/>
            <a:ext cx="88191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What are the 4 steps of the Problem Solving Process?</a:t>
            </a:r>
            <a:endParaRPr sz="2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Start learning at http://code.org/ 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-org&#10;• on Google+ https://google.com/+codeorg&#10;&#10;Help us caption &amp; translate this video!&#10;&#10;https://amara.org/v/okR6/" id="220" name="Google Shape;220;p49" title="The Problem Solving Process with Ziplin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3477" y="442900"/>
            <a:ext cx="5097050" cy="38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