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Poppi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eb61112da98ef8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eb61112da98ef8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https://studio.code.org/s/csd3-2023/lessons/11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91d86b1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91d86b1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91d86b1e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91d86b1e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91d86b1e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91d86b1e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91d86b1e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91d86b1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91d86b1e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91d86b1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42f12981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2f12981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7eb61112da98ef8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eb61112da98ef8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7eb61112da98ef8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7eb61112da98ef8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7eb61112da98ef8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7eb61112da98ef8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9583e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9583e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7eb61112da98ef8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eb61112da98ef8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7eb61112da98ef8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eb61112da98ef8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7eb61112da98ef8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eb61112da98ef8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7eb61112da98ef8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eb61112da98ef8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7eb61112da98ef8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eb61112da98ef8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91d86b1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91d86b1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91d86b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91d86b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2" name="Shape 92"/>
        <p:cNvGrpSpPr/>
        <p:nvPr/>
      </p:nvGrpSpPr>
      <p:grpSpPr>
        <a:xfrm>
          <a:off x="0" y="0"/>
          <a:ext cx="0" cy="0"/>
          <a:chOff x="0" y="0"/>
          <a:chExt cx="0" cy="0"/>
        </a:xfrm>
      </p:grpSpPr>
      <p:sp>
        <p:nvSpPr>
          <p:cNvPr id="93" name="Google Shape;9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5" name="Shape 95"/>
        <p:cNvGrpSpPr/>
        <p:nvPr/>
      </p:nvGrpSpPr>
      <p:grpSpPr>
        <a:xfrm>
          <a:off x="0" y="0"/>
          <a:ext cx="0" cy="0"/>
          <a:chOff x="0" y="0"/>
          <a:chExt cx="0" cy="0"/>
        </a:xfrm>
      </p:grpSpPr>
      <p:sp>
        <p:nvSpPr>
          <p:cNvPr id="96" name="Google Shape;96;p26"/>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100" name="Google Shape;100;p26"/>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7"/>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Interactive Animations and Games</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11</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Mini-Project: Captioned Scenes</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175" name="Google Shape;175;p36"/>
          <p:cNvGrpSpPr/>
          <p:nvPr/>
        </p:nvGrpSpPr>
        <p:grpSpPr>
          <a:xfrm>
            <a:off x="8318125" y="86900"/>
            <a:ext cx="747550" cy="183300"/>
            <a:chOff x="7547375" y="86900"/>
            <a:chExt cx="747550" cy="183300"/>
          </a:xfrm>
        </p:grpSpPr>
        <p:sp>
          <p:nvSpPr>
            <p:cNvPr id="176" name="Google Shape;176;p36"/>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6"/>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36"/>
          <p:cNvSpPr txBox="1"/>
          <p:nvPr/>
        </p:nvSpPr>
        <p:spPr>
          <a:xfrm>
            <a:off x="0" y="44502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Proxima Nova"/>
                <a:ea typeface="Proxima Nova"/>
                <a:cs typeface="Proxima Nova"/>
                <a:sym typeface="Proxima Nova"/>
              </a:rPr>
              <a:t>Captioned Scene</a:t>
            </a:r>
            <a:endParaRPr b="1" sz="2800">
              <a:solidFill>
                <a:srgbClr val="000000"/>
              </a:solidFill>
              <a:latin typeface="Proxima Nova"/>
              <a:ea typeface="Proxima Nova"/>
              <a:cs typeface="Proxima Nova"/>
              <a:sym typeface="Proxima Nova"/>
            </a:endParaRPr>
          </a:p>
        </p:txBody>
      </p:sp>
      <p:sp>
        <p:nvSpPr>
          <p:cNvPr id="180" name="Google Shape;180;p36"/>
          <p:cNvSpPr txBox="1"/>
          <p:nvPr/>
        </p:nvSpPr>
        <p:spPr>
          <a:xfrm>
            <a:off x="0" y="1152475"/>
            <a:ext cx="90657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Proxima Nova"/>
                <a:ea typeface="Proxima Nova"/>
                <a:cs typeface="Proxima Nova"/>
                <a:sym typeface="Proxima Nova"/>
              </a:rPr>
              <a:t>Prepare</a:t>
            </a:r>
            <a:endParaRPr sz="2400">
              <a:solidFill>
                <a:schemeClr val="dk1"/>
              </a:solidFill>
              <a:latin typeface="Proxima Nova"/>
              <a:ea typeface="Proxima Nova"/>
              <a:cs typeface="Proxima Nova"/>
              <a:sym typeface="Proxima Nova"/>
            </a:endParaRPr>
          </a:p>
          <a:p>
            <a:pPr indent="-381000" lvl="0" marL="457200" marR="0" rtl="0" algn="l">
              <a:lnSpc>
                <a:spcPct val="115000"/>
              </a:lnSpc>
              <a:spcBef>
                <a:spcPts val="160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Make a sketch of your captioned scene</a:t>
            </a:r>
            <a:endParaRPr sz="2400">
              <a:solidFill>
                <a:schemeClr val="dk1"/>
              </a:solidFill>
              <a:latin typeface="Proxima Nova"/>
              <a:ea typeface="Proxima Nova"/>
              <a:cs typeface="Proxima Nova"/>
              <a:sym typeface="Proxima Nova"/>
            </a:endParaRPr>
          </a:p>
          <a:p>
            <a:pPr indent="-381000" lvl="1" marL="914400" marR="0" rtl="0" algn="l">
              <a:lnSpc>
                <a:spcPct val="115000"/>
              </a:lnSpc>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A table of blocks is provided to help you plan</a:t>
            </a:r>
            <a:endParaRPr sz="2400">
              <a:solidFill>
                <a:schemeClr val="dk1"/>
              </a:solidFill>
              <a:highlight>
                <a:srgbClr val="CDEEF1"/>
              </a:highlight>
              <a:latin typeface="Proxima Nova"/>
              <a:ea typeface="Proxima Nova"/>
              <a:cs typeface="Proxima Nova"/>
              <a:sym typeface="Proxima Nova"/>
            </a:endParaRPr>
          </a:p>
          <a:p>
            <a:pPr indent="-381000" lvl="0" marL="457200" marR="0" rtl="0" algn="l">
              <a:lnSpc>
                <a:spcPct val="115000"/>
              </a:lnSpc>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List the sprites you’ll use to create your scene</a:t>
            </a:r>
            <a:endParaRPr sz="2400">
              <a:latin typeface="Proxima Nova"/>
              <a:ea typeface="Proxima Nova"/>
              <a:cs typeface="Proxima Nova"/>
              <a:sym typeface="Proxima Nova"/>
            </a:endParaRPr>
          </a:p>
        </p:txBody>
      </p:sp>
      <p:pic>
        <p:nvPicPr>
          <p:cNvPr id="181" name="Google Shape;181;p36"/>
          <p:cNvPicPr preferRelativeResize="0"/>
          <p:nvPr/>
        </p:nvPicPr>
        <p:blipFill>
          <a:blip r:embed="rId4">
            <a:alphaModFix/>
          </a:blip>
          <a:stretch>
            <a:fillRect/>
          </a:stretch>
        </p:blipFill>
        <p:spPr>
          <a:xfrm>
            <a:off x="7116075" y="482400"/>
            <a:ext cx="1813375" cy="177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187" name="Google Shape;187;p37"/>
          <p:cNvGrpSpPr/>
          <p:nvPr/>
        </p:nvGrpSpPr>
        <p:grpSpPr>
          <a:xfrm>
            <a:off x="8318125" y="86900"/>
            <a:ext cx="747550" cy="183300"/>
            <a:chOff x="7547375" y="86900"/>
            <a:chExt cx="747550" cy="183300"/>
          </a:xfrm>
        </p:grpSpPr>
        <p:sp>
          <p:nvSpPr>
            <p:cNvPr id="188" name="Google Shape;188;p37"/>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7"/>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37"/>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Distribute</a:t>
            </a:r>
            <a:endParaRPr b="1" sz="3600">
              <a:latin typeface="Proxima Nova"/>
              <a:ea typeface="Proxima Nova"/>
              <a:cs typeface="Proxima Nova"/>
              <a:sym typeface="Proxima Nova"/>
            </a:endParaRPr>
          </a:p>
        </p:txBody>
      </p:sp>
      <p:sp>
        <p:nvSpPr>
          <p:cNvPr id="192" name="Google Shape;192;p37"/>
          <p:cNvSpPr txBox="1"/>
          <p:nvPr/>
        </p:nvSpPr>
        <p:spPr>
          <a:xfrm>
            <a:off x="2842200" y="1152200"/>
            <a:ext cx="3459600" cy="13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You should have:</a:t>
            </a:r>
            <a:endParaRPr b="1">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a:latin typeface="Proxima Nova"/>
                <a:ea typeface="Proxima Nova"/>
                <a:cs typeface="Proxima Nova"/>
                <a:sym typeface="Proxima Nova"/>
              </a:rPr>
              <a:t>Problem Solving Process and Programming Resource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Pen/Pencil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3" name="Google Shape;193;p37"/>
          <p:cNvPicPr preferRelativeResize="0"/>
          <p:nvPr/>
        </p:nvPicPr>
        <p:blipFill>
          <a:blip r:embed="rId4">
            <a:alphaModFix/>
          </a:blip>
          <a:stretch>
            <a:fillRect/>
          </a:stretch>
        </p:blipFill>
        <p:spPr>
          <a:xfrm>
            <a:off x="6119100" y="1698400"/>
            <a:ext cx="2146349" cy="2786349"/>
          </a:xfrm>
          <a:prstGeom prst="rect">
            <a:avLst/>
          </a:prstGeom>
          <a:noFill/>
          <a:ln>
            <a:noFill/>
          </a:ln>
        </p:spPr>
      </p:pic>
      <p:pic>
        <p:nvPicPr>
          <p:cNvPr id="194" name="Google Shape;194;p37"/>
          <p:cNvPicPr preferRelativeResize="0"/>
          <p:nvPr/>
        </p:nvPicPr>
        <p:blipFill>
          <a:blip r:embed="rId5">
            <a:alphaModFix/>
          </a:blip>
          <a:stretch>
            <a:fillRect/>
          </a:stretch>
        </p:blipFill>
        <p:spPr>
          <a:xfrm rot="-455942">
            <a:off x="303562" y="1074724"/>
            <a:ext cx="2997974" cy="3689551"/>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200" name="Google Shape;200;p38"/>
          <p:cNvGrpSpPr/>
          <p:nvPr/>
        </p:nvGrpSpPr>
        <p:grpSpPr>
          <a:xfrm>
            <a:off x="8318125" y="86900"/>
            <a:ext cx="747550" cy="183300"/>
            <a:chOff x="7547375" y="86900"/>
            <a:chExt cx="747550" cy="183300"/>
          </a:xfrm>
        </p:grpSpPr>
        <p:sp>
          <p:nvSpPr>
            <p:cNvPr id="201" name="Google Shape;201;p38"/>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8"/>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The Problem Solving Process</a:t>
            </a:r>
            <a:endParaRPr b="1" sz="3600">
              <a:latin typeface="Proxima Nova"/>
              <a:ea typeface="Proxima Nova"/>
              <a:cs typeface="Proxima Nova"/>
              <a:sym typeface="Proxima Nova"/>
            </a:endParaRPr>
          </a:p>
        </p:txBody>
      </p:sp>
      <p:pic>
        <p:nvPicPr>
          <p:cNvPr id="205" name="Google Shape;205;p38"/>
          <p:cNvPicPr preferRelativeResize="0"/>
          <p:nvPr/>
        </p:nvPicPr>
        <p:blipFill>
          <a:blip r:embed="rId4">
            <a:alphaModFix/>
          </a:blip>
          <a:stretch>
            <a:fillRect/>
          </a:stretch>
        </p:blipFill>
        <p:spPr>
          <a:xfrm>
            <a:off x="3149489" y="1411275"/>
            <a:ext cx="2844825" cy="277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211" name="Google Shape;211;p39"/>
          <p:cNvGrpSpPr/>
          <p:nvPr/>
        </p:nvGrpSpPr>
        <p:grpSpPr>
          <a:xfrm>
            <a:off x="8318125" y="86900"/>
            <a:ext cx="747550" cy="183300"/>
            <a:chOff x="7547375" y="86900"/>
            <a:chExt cx="747550" cy="183300"/>
          </a:xfrm>
        </p:grpSpPr>
        <p:sp>
          <p:nvSpPr>
            <p:cNvPr id="212" name="Google Shape;212;p39"/>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9"/>
          <p:cNvSpPr txBox="1"/>
          <p:nvPr/>
        </p:nvSpPr>
        <p:spPr>
          <a:xfrm>
            <a:off x="0" y="44502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Proxima Nova"/>
                <a:ea typeface="Proxima Nova"/>
                <a:cs typeface="Proxima Nova"/>
                <a:sym typeface="Proxima Nova"/>
              </a:rPr>
              <a:t>Captioned Scene</a:t>
            </a:r>
            <a:endParaRPr b="1" sz="2800">
              <a:solidFill>
                <a:srgbClr val="000000"/>
              </a:solidFill>
              <a:latin typeface="Proxima Nova"/>
              <a:ea typeface="Proxima Nova"/>
              <a:cs typeface="Proxima Nova"/>
              <a:sym typeface="Proxima Nova"/>
            </a:endParaRPr>
          </a:p>
        </p:txBody>
      </p:sp>
      <p:sp>
        <p:nvSpPr>
          <p:cNvPr id="216" name="Google Shape;216;p39"/>
          <p:cNvSpPr txBox="1"/>
          <p:nvPr/>
        </p:nvSpPr>
        <p:spPr>
          <a:xfrm>
            <a:off x="0" y="1152475"/>
            <a:ext cx="9065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Proxima Nova"/>
                <a:ea typeface="Proxima Nova"/>
                <a:cs typeface="Proxima Nova"/>
                <a:sym typeface="Proxima Nova"/>
              </a:rPr>
              <a:t>Try</a:t>
            </a:r>
            <a:endParaRPr sz="2400">
              <a:solidFill>
                <a:schemeClr val="dk1"/>
              </a:solidFill>
              <a:latin typeface="Proxima Nova"/>
              <a:ea typeface="Proxima Nova"/>
              <a:cs typeface="Proxima Nova"/>
              <a:sym typeface="Proxima Nova"/>
            </a:endParaRPr>
          </a:p>
          <a:p>
            <a:pPr indent="-368300" lvl="0" marL="457200" rtl="0" algn="l">
              <a:lnSpc>
                <a:spcPct val="115000"/>
              </a:lnSpc>
              <a:spcBef>
                <a:spcPts val="160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Log into Code Studio</a:t>
            </a:r>
            <a:endParaRPr sz="2200">
              <a:solidFill>
                <a:schemeClr val="dk1"/>
              </a:solidFill>
              <a:latin typeface="Proxima Nova"/>
              <a:ea typeface="Proxima Nova"/>
              <a:cs typeface="Proxima Nova"/>
              <a:sym typeface="Proxima Nova"/>
            </a:endParaRPr>
          </a:p>
          <a:p>
            <a:pPr indent="-368300" lvl="0" marL="457200" marR="18821" rtl="0" algn="l">
              <a:lnSpc>
                <a:spcPct val="115000"/>
              </a:lnSpc>
              <a:spcBef>
                <a:spcPts val="1000"/>
              </a:spcBef>
              <a:spcAft>
                <a:spcPts val="0"/>
              </a:spcAft>
              <a:buClr>
                <a:schemeClr val="dk1"/>
              </a:buClr>
              <a:buSzPts val="2200"/>
              <a:buFont typeface="Proxima Nova"/>
              <a:buChar char="●"/>
            </a:pPr>
            <a:r>
              <a:rPr lang="en" sz="2200">
                <a:solidFill>
                  <a:schemeClr val="dk1"/>
                </a:solidFill>
                <a:latin typeface="Proxima Nova"/>
                <a:ea typeface="Proxima Nova"/>
                <a:cs typeface="Proxima Nova"/>
                <a:sym typeface="Proxima Nova"/>
              </a:rPr>
              <a:t>Once you are ready, start coding your scene in Lesson 11: Levels 2-5</a:t>
            </a:r>
            <a:endParaRPr sz="22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lang="en" sz="2200">
                <a:solidFill>
                  <a:schemeClr val="dk1"/>
                </a:solidFill>
                <a:latin typeface="Proxima Nova"/>
                <a:ea typeface="Proxima Nova"/>
                <a:cs typeface="Proxima Nova"/>
                <a:sym typeface="Proxima Nova"/>
              </a:rPr>
              <a:t>Use your plan to code your scene, following the level instructions in Code Studio</a:t>
            </a:r>
            <a:endParaRPr sz="22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Create the background</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Add sprites</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100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Add text</a:t>
            </a:r>
            <a:endParaRPr sz="2000">
              <a:solidFill>
                <a:schemeClr val="dk1"/>
              </a:solidFill>
              <a:latin typeface="Proxima Nova"/>
              <a:ea typeface="Proxima Nova"/>
              <a:cs typeface="Proxima Nova"/>
              <a:sym typeface="Proxima Nova"/>
            </a:endParaRPr>
          </a:p>
        </p:txBody>
      </p:sp>
      <p:pic>
        <p:nvPicPr>
          <p:cNvPr id="217" name="Google Shape;217;p39"/>
          <p:cNvPicPr preferRelativeResize="0"/>
          <p:nvPr/>
        </p:nvPicPr>
        <p:blipFill>
          <a:blip r:embed="rId4">
            <a:alphaModFix/>
          </a:blip>
          <a:stretch>
            <a:fillRect/>
          </a:stretch>
        </p:blipFill>
        <p:spPr>
          <a:xfrm>
            <a:off x="7116075" y="482400"/>
            <a:ext cx="1813375" cy="177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223" name="Google Shape;223;p40"/>
          <p:cNvGrpSpPr/>
          <p:nvPr/>
        </p:nvGrpSpPr>
        <p:grpSpPr>
          <a:xfrm>
            <a:off x="8318125" y="86900"/>
            <a:ext cx="747550" cy="183300"/>
            <a:chOff x="7547375" y="86900"/>
            <a:chExt cx="747550" cy="183300"/>
          </a:xfrm>
        </p:grpSpPr>
        <p:sp>
          <p:nvSpPr>
            <p:cNvPr id="224" name="Google Shape;224;p40"/>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0"/>
          <p:cNvSpPr txBox="1"/>
          <p:nvPr/>
        </p:nvSpPr>
        <p:spPr>
          <a:xfrm>
            <a:off x="0" y="44502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Proxima Nova"/>
                <a:ea typeface="Proxima Nova"/>
                <a:cs typeface="Proxima Nova"/>
                <a:sym typeface="Proxima Nova"/>
              </a:rPr>
              <a:t>Captioned Scene</a:t>
            </a:r>
            <a:endParaRPr b="1" sz="2800">
              <a:solidFill>
                <a:srgbClr val="000000"/>
              </a:solidFill>
              <a:latin typeface="Proxima Nova"/>
              <a:ea typeface="Proxima Nova"/>
              <a:cs typeface="Proxima Nova"/>
              <a:sym typeface="Proxima Nova"/>
            </a:endParaRPr>
          </a:p>
        </p:txBody>
      </p:sp>
      <p:sp>
        <p:nvSpPr>
          <p:cNvPr id="228" name="Google Shape;228;p40"/>
          <p:cNvSpPr txBox="1"/>
          <p:nvPr/>
        </p:nvSpPr>
        <p:spPr>
          <a:xfrm>
            <a:off x="0" y="1152475"/>
            <a:ext cx="90657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Reflect</a:t>
            </a:r>
            <a:endParaRPr b="1" sz="2400">
              <a:solidFill>
                <a:schemeClr val="dk1"/>
              </a:solidFill>
              <a:latin typeface="Proxima Nova"/>
              <a:ea typeface="Proxima Nova"/>
              <a:cs typeface="Proxima Nova"/>
              <a:sym typeface="Proxima Nova"/>
            </a:endParaRPr>
          </a:p>
          <a:p>
            <a:pPr indent="0" lvl="0" marL="0" marR="1657733" rtl="0" algn="l">
              <a:spcBef>
                <a:spcPts val="1000"/>
              </a:spcBef>
              <a:spcAft>
                <a:spcPts val="0"/>
              </a:spcAft>
              <a:buNone/>
            </a:pPr>
            <a:r>
              <a:rPr lang="en" sz="2400">
                <a:solidFill>
                  <a:schemeClr val="dk1"/>
                </a:solidFill>
                <a:latin typeface="Proxima Nova"/>
                <a:ea typeface="Proxima Nova"/>
                <a:cs typeface="Proxima Nova"/>
                <a:sym typeface="Proxima Nova"/>
              </a:rPr>
              <a:t>Check over your program one last time to make sure you have included everything that you want.</a:t>
            </a:r>
            <a:endParaRPr sz="2200">
              <a:solidFill>
                <a:schemeClr val="dk1"/>
              </a:solidFill>
              <a:latin typeface="Proxima Nova"/>
              <a:ea typeface="Proxima Nova"/>
              <a:cs typeface="Proxima Nova"/>
              <a:sym typeface="Proxima Nova"/>
            </a:endParaRPr>
          </a:p>
          <a:p>
            <a:pPr indent="-381000" lvl="0" marL="457200" rtl="0" algn="l">
              <a:spcBef>
                <a:spcPts val="100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 Were you successful in solving all aspects of the problem?</a:t>
            </a:r>
            <a:endParaRPr sz="2400">
              <a:solidFill>
                <a:schemeClr val="dk1"/>
              </a:solidFill>
              <a:latin typeface="Proxima Nova"/>
              <a:ea typeface="Proxima Nova"/>
              <a:cs typeface="Proxima Nova"/>
              <a:sym typeface="Proxima Nova"/>
            </a:endParaRPr>
          </a:p>
          <a:p>
            <a:pPr indent="-381000" lvl="0" marL="457200" rtl="0" algn="l">
              <a:spcBef>
                <a:spcPts val="100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What part of your animation are you most proud of?</a:t>
            </a:r>
            <a:endParaRPr sz="2400">
              <a:solidFill>
                <a:schemeClr val="dk1"/>
              </a:solidFill>
              <a:latin typeface="Proxima Nova"/>
              <a:ea typeface="Proxima Nova"/>
              <a:cs typeface="Proxima Nova"/>
              <a:sym typeface="Proxima Nova"/>
            </a:endParaRPr>
          </a:p>
          <a:p>
            <a:pPr indent="-381000" lvl="0" marL="457200" rtl="0" algn="l">
              <a:spcBef>
                <a:spcPts val="100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What was the most challenging?</a:t>
            </a:r>
            <a:endParaRPr sz="2400">
              <a:solidFill>
                <a:schemeClr val="dk1"/>
              </a:solidFill>
              <a:latin typeface="Proxima Nova"/>
              <a:ea typeface="Proxima Nova"/>
              <a:cs typeface="Proxima Nova"/>
              <a:sym typeface="Proxima Nova"/>
            </a:endParaRPr>
          </a:p>
          <a:p>
            <a:pPr indent="-381000" lvl="0" marL="457200" rtl="0" algn="l">
              <a:spcBef>
                <a:spcPts val="1000"/>
              </a:spcBef>
              <a:spcAft>
                <a:spcPts val="1000"/>
              </a:spcAft>
              <a:buClr>
                <a:schemeClr val="dk1"/>
              </a:buClr>
              <a:buSzPts val="2400"/>
              <a:buFont typeface="Proxima Nova"/>
              <a:buChar char="●"/>
            </a:pPr>
            <a:r>
              <a:rPr lang="en" sz="2400">
                <a:solidFill>
                  <a:schemeClr val="dk1"/>
                </a:solidFill>
                <a:latin typeface="Proxima Nova"/>
                <a:ea typeface="Proxima Nova"/>
                <a:cs typeface="Proxima Nova"/>
                <a:sym typeface="Proxima Nova"/>
              </a:rPr>
              <a:t>Are there any changes or improvements you can make to this program or another like it in the future?</a:t>
            </a:r>
            <a:endParaRPr b="1" sz="2200">
              <a:solidFill>
                <a:schemeClr val="dk1"/>
              </a:solidFill>
              <a:latin typeface="Proxima Nova"/>
              <a:ea typeface="Proxima Nova"/>
              <a:cs typeface="Proxima Nova"/>
              <a:sym typeface="Proxima Nova"/>
            </a:endParaRPr>
          </a:p>
        </p:txBody>
      </p:sp>
      <p:pic>
        <p:nvPicPr>
          <p:cNvPr id="229" name="Google Shape;229;p40"/>
          <p:cNvPicPr preferRelativeResize="0"/>
          <p:nvPr/>
        </p:nvPicPr>
        <p:blipFill>
          <a:blip r:embed="rId4">
            <a:alphaModFix/>
          </a:blip>
          <a:stretch>
            <a:fillRect/>
          </a:stretch>
        </p:blipFill>
        <p:spPr>
          <a:xfrm>
            <a:off x="7116075" y="482400"/>
            <a:ext cx="1813375" cy="177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41"/>
          <p:cNvSpPr txBox="1"/>
          <p:nvPr/>
        </p:nvSpPr>
        <p:spPr>
          <a:xfrm>
            <a:off x="137850" y="1170650"/>
            <a:ext cx="8928000" cy="3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35" name="Google Shape;235;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236" name="Google Shape;236;p41"/>
          <p:cNvGrpSpPr/>
          <p:nvPr/>
        </p:nvGrpSpPr>
        <p:grpSpPr>
          <a:xfrm>
            <a:off x="8318125" y="86900"/>
            <a:ext cx="747550" cy="183300"/>
            <a:chOff x="7547375" y="86900"/>
            <a:chExt cx="747550" cy="183300"/>
          </a:xfrm>
        </p:grpSpPr>
        <p:sp>
          <p:nvSpPr>
            <p:cNvPr id="237" name="Google Shape;237;p41"/>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41"/>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Gallery Walk</a:t>
            </a:r>
            <a:endParaRPr b="1" sz="2400">
              <a:solidFill>
                <a:srgbClr val="000000"/>
              </a:solidFill>
              <a:latin typeface="Proxima Nova"/>
              <a:ea typeface="Proxima Nova"/>
              <a:cs typeface="Proxima Nova"/>
              <a:sym typeface="Proxima Nova"/>
            </a:endParaRPr>
          </a:p>
          <a:p>
            <a:pPr indent="0" lvl="0" marL="0" rtl="0" algn="l">
              <a:spcBef>
                <a:spcPts val="1000"/>
              </a:spcBef>
              <a:spcAft>
                <a:spcPts val="0"/>
              </a:spcAft>
              <a:buNone/>
            </a:pPr>
            <a:r>
              <a:rPr lang="en" sz="2400">
                <a:latin typeface="Proxima Nova"/>
                <a:ea typeface="Proxima Nova"/>
                <a:cs typeface="Proxima Nova"/>
                <a:sym typeface="Proxima Nova"/>
              </a:rPr>
              <a:t>Look at the scenes your classmates have created.</a:t>
            </a:r>
            <a:endParaRPr sz="22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What is interesting about each scene?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How did they use their coding skills creatively?</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Is there anything you see that you’d like to try?</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sp>
        <p:nvSpPr>
          <p:cNvPr id="241" name="Google Shape;241;p4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dk1"/>
                </a:solidFill>
                <a:latin typeface="Proxima Nova"/>
                <a:ea typeface="Proxima Nova"/>
                <a:cs typeface="Proxima Nova"/>
                <a:sym typeface="Proxima Nova"/>
              </a:rPr>
              <a:t>Captioned Scene</a:t>
            </a:r>
            <a:endParaRPr sz="28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4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Wrap Up</a:t>
            </a:r>
            <a:endParaRPr>
              <a:solidFill>
                <a:srgbClr val="FFFFFF"/>
              </a:solidFill>
            </a:endParaRPr>
          </a:p>
        </p:txBody>
      </p:sp>
      <p:sp>
        <p:nvSpPr>
          <p:cNvPr id="251" name="Google Shape;251;p43"/>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What was one especially creative way you saw someone else use the blocks today?</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4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Wrap Up</a:t>
            </a:r>
            <a:endParaRPr>
              <a:solidFill>
                <a:srgbClr val="FFFFFF"/>
              </a:solidFill>
            </a:endParaRPr>
          </a:p>
        </p:txBody>
      </p:sp>
      <p:sp>
        <p:nvSpPr>
          <p:cNvPr id="257" name="Google Shape;257;p44"/>
          <p:cNvSpPr txBox="1"/>
          <p:nvPr/>
        </p:nvSpPr>
        <p:spPr>
          <a:xfrm>
            <a:off x="306325" y="684400"/>
            <a:ext cx="8577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we use Game Lab to express our creativity?</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8"/>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11" name="Google Shape;111;p28"/>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12" name="Google Shape;112;p28"/>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After a quick review of the code they have learned so far, students start working on their next creative project of the unit. Using the problem-solving process as a model again, students define the scene that they want to create, prepare by thinking of the different code they will need, try their plan in Game Lab, then reflect on what they have created. They also have a chance to share their creations with their peers. The open-ended nature of this lesson also provides flexibility for the teacher to decide how long students should spend on their work, depending on the scheduling demands of the particular course implementation.</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https://studio.code.org/s/csd3-2023/lessons/11</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Write down as many blocks as you can remember from Game Lab. </a:t>
            </a:r>
            <a:endParaRPr sz="30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rPr lang="en" sz="3000">
                <a:solidFill>
                  <a:schemeClr val="dk1"/>
                </a:solidFill>
                <a:latin typeface="Proxima Nova"/>
                <a:ea typeface="Proxima Nova"/>
                <a:cs typeface="Proxima Nova"/>
                <a:sym typeface="Proxima Nova"/>
              </a:rPr>
              <a:t>Make sure you know what each one does, especially the inputs, or parameters, for each of the blocks.</a:t>
            </a:r>
            <a:endParaRPr sz="30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2" name="Google Shape;122;p30"/>
          <p:cNvSpPr txBox="1"/>
          <p:nvPr/>
        </p:nvSpPr>
        <p:spPr>
          <a:xfrm>
            <a:off x="0" y="0"/>
            <a:ext cx="49731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31"/>
          <p:cNvSpPr txBox="1"/>
          <p:nvPr/>
        </p:nvSpPr>
        <p:spPr>
          <a:xfrm>
            <a:off x="291025" y="684400"/>
            <a:ext cx="8730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we use Game Lab to express our creativity?</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8" name="Google Shape;128;p31"/>
          <p:cNvSpPr txBox="1"/>
          <p:nvPr/>
        </p:nvSpPr>
        <p:spPr>
          <a:xfrm>
            <a:off x="0" y="0"/>
            <a:ext cx="50475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138" name="Google Shape;138;p33"/>
          <p:cNvGrpSpPr/>
          <p:nvPr/>
        </p:nvGrpSpPr>
        <p:grpSpPr>
          <a:xfrm>
            <a:off x="8318125" y="86900"/>
            <a:ext cx="747550" cy="183300"/>
            <a:chOff x="7547375" y="86900"/>
            <a:chExt cx="747550" cy="183300"/>
          </a:xfrm>
        </p:grpSpPr>
        <p:sp>
          <p:nvSpPr>
            <p:cNvPr id="139" name="Google Shape;139;p33"/>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3"/>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3"/>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33"/>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Distribute</a:t>
            </a:r>
            <a:endParaRPr b="1" sz="3600">
              <a:latin typeface="Proxima Nova"/>
              <a:ea typeface="Proxima Nova"/>
              <a:cs typeface="Proxima Nova"/>
              <a:sym typeface="Proxima Nova"/>
            </a:endParaRPr>
          </a:p>
        </p:txBody>
      </p:sp>
      <p:sp>
        <p:nvSpPr>
          <p:cNvPr id="143" name="Google Shape;143;p33"/>
          <p:cNvSpPr txBox="1"/>
          <p:nvPr/>
        </p:nvSpPr>
        <p:spPr>
          <a:xfrm>
            <a:off x="504650" y="1142325"/>
            <a:ext cx="8256300" cy="13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You should have:</a:t>
            </a:r>
            <a:endParaRPr b="1">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a:latin typeface="Proxima Nova"/>
                <a:ea typeface="Proxima Nova"/>
                <a:cs typeface="Proxima Nova"/>
                <a:sym typeface="Proxima Nova"/>
              </a:rPr>
              <a:t>Sprite Scene </a:t>
            </a:r>
            <a:r>
              <a:rPr lang="en">
                <a:latin typeface="Proxima Nova"/>
                <a:ea typeface="Proxima Nova"/>
                <a:cs typeface="Proxima Nova"/>
                <a:sym typeface="Proxima Nova"/>
              </a:rPr>
              <a:t>Planning Activity Guide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Pen/Pencil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4" name="Google Shape;144;p33"/>
          <p:cNvPicPr preferRelativeResize="0"/>
          <p:nvPr/>
        </p:nvPicPr>
        <p:blipFill>
          <a:blip r:embed="rId4">
            <a:alphaModFix/>
          </a:blip>
          <a:stretch>
            <a:fillRect/>
          </a:stretch>
        </p:blipFill>
        <p:spPr>
          <a:xfrm>
            <a:off x="6119100" y="1698400"/>
            <a:ext cx="2146349" cy="2786349"/>
          </a:xfrm>
          <a:prstGeom prst="rect">
            <a:avLst/>
          </a:prstGeom>
          <a:noFill/>
          <a:ln>
            <a:noFill/>
          </a:ln>
        </p:spPr>
      </p:pic>
      <p:pic>
        <p:nvPicPr>
          <p:cNvPr id="145" name="Google Shape;145;p33"/>
          <p:cNvPicPr preferRelativeResize="0"/>
          <p:nvPr/>
        </p:nvPicPr>
        <p:blipFill>
          <a:blip r:embed="rId5">
            <a:alphaModFix/>
          </a:blip>
          <a:stretch>
            <a:fillRect/>
          </a:stretch>
        </p:blipFill>
        <p:spPr>
          <a:xfrm rot="-388125">
            <a:off x="348513" y="1200252"/>
            <a:ext cx="2759646" cy="35495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151" name="Google Shape;151;p34"/>
          <p:cNvGrpSpPr/>
          <p:nvPr/>
        </p:nvGrpSpPr>
        <p:grpSpPr>
          <a:xfrm>
            <a:off x="8318125" y="86900"/>
            <a:ext cx="747550" cy="183300"/>
            <a:chOff x="7547375" y="86900"/>
            <a:chExt cx="747550" cy="183300"/>
          </a:xfrm>
        </p:grpSpPr>
        <p:sp>
          <p:nvSpPr>
            <p:cNvPr id="152" name="Google Shape;152;p34"/>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4"/>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4"/>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34"/>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400">
                <a:latin typeface="Proxima Nova"/>
                <a:ea typeface="Proxima Nova"/>
                <a:cs typeface="Proxima Nova"/>
                <a:sym typeface="Proxima Nova"/>
              </a:rPr>
              <a:t>Captioned Scene </a:t>
            </a:r>
            <a:r>
              <a:rPr b="1" lang="en" sz="2400">
                <a:latin typeface="Proxima Nova"/>
                <a:ea typeface="Proxima Nova"/>
                <a:cs typeface="Proxima Nova"/>
                <a:sym typeface="Proxima Nova"/>
              </a:rPr>
              <a:t>Planning</a:t>
            </a:r>
            <a:endParaRPr b="1"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000000"/>
              </a:solidFill>
              <a:latin typeface="Proxima Nova"/>
              <a:ea typeface="Proxima Nova"/>
              <a:cs typeface="Proxima Nova"/>
              <a:sym typeface="Proxima Nova"/>
            </a:endParaRPr>
          </a:p>
        </p:txBody>
      </p:sp>
      <p:sp>
        <p:nvSpPr>
          <p:cNvPr id="156" name="Google Shape;156;p34"/>
          <p:cNvSpPr txBox="1"/>
          <p:nvPr/>
        </p:nvSpPr>
        <p:spPr>
          <a:xfrm>
            <a:off x="137850" y="1584450"/>
            <a:ext cx="4195500" cy="30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Use multiple sprites, shapes, and text to create a scene!</a:t>
            </a:r>
            <a:endParaRPr sz="2400">
              <a:latin typeface="Proxima Nova"/>
              <a:ea typeface="Proxima Nova"/>
              <a:cs typeface="Proxima Nova"/>
              <a:sym typeface="Proxima Nova"/>
            </a:endParaRPr>
          </a:p>
          <a:p>
            <a:pPr indent="0" lvl="0" marL="0" rtl="0" algn="ctr">
              <a:spcBef>
                <a:spcPts val="1000"/>
              </a:spcBef>
              <a:spcAft>
                <a:spcPts val="0"/>
              </a:spcAft>
              <a:buNone/>
            </a:pPr>
            <a:r>
              <a:rPr lang="en" sz="2400">
                <a:latin typeface="Proxima Nova"/>
                <a:ea typeface="Proxima Nova"/>
                <a:cs typeface="Proxima Nova"/>
                <a:sym typeface="Proxima Nova"/>
              </a:rPr>
              <a:t>Your captioned scene can be as creative as you want!</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157" name="Google Shape;157;p34"/>
          <p:cNvPicPr preferRelativeResize="0"/>
          <p:nvPr/>
        </p:nvPicPr>
        <p:blipFill>
          <a:blip r:embed="rId4">
            <a:alphaModFix/>
          </a:blip>
          <a:stretch>
            <a:fillRect/>
          </a:stretch>
        </p:blipFill>
        <p:spPr>
          <a:xfrm>
            <a:off x="4756075" y="1170650"/>
            <a:ext cx="3648425" cy="36208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11</a:t>
            </a:r>
            <a:r>
              <a:rPr lang="en">
                <a:solidFill>
                  <a:srgbClr val="FFFFFF"/>
                </a:solidFill>
              </a:rPr>
              <a:t> - Activity</a:t>
            </a:r>
            <a:endParaRPr>
              <a:solidFill>
                <a:srgbClr val="FFFFFF"/>
              </a:solidFill>
            </a:endParaRPr>
          </a:p>
        </p:txBody>
      </p:sp>
      <p:grpSp>
        <p:nvGrpSpPr>
          <p:cNvPr id="163" name="Google Shape;163;p35"/>
          <p:cNvGrpSpPr/>
          <p:nvPr/>
        </p:nvGrpSpPr>
        <p:grpSpPr>
          <a:xfrm>
            <a:off x="8318125" y="86900"/>
            <a:ext cx="747550" cy="183300"/>
            <a:chOff x="7547375" y="86900"/>
            <a:chExt cx="747550" cy="183300"/>
          </a:xfrm>
        </p:grpSpPr>
        <p:sp>
          <p:nvSpPr>
            <p:cNvPr id="164" name="Google Shape;164;p3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5"/>
          <p:cNvSpPr txBox="1"/>
          <p:nvPr/>
        </p:nvSpPr>
        <p:spPr>
          <a:xfrm>
            <a:off x="0" y="44502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Proxima Nova"/>
                <a:ea typeface="Proxima Nova"/>
                <a:cs typeface="Proxima Nova"/>
                <a:sym typeface="Proxima Nova"/>
              </a:rPr>
              <a:t>Captioned Scene</a:t>
            </a:r>
            <a:endParaRPr b="1" sz="2800">
              <a:solidFill>
                <a:srgbClr val="000000"/>
              </a:solidFill>
              <a:latin typeface="Proxima Nova"/>
              <a:ea typeface="Proxima Nova"/>
              <a:cs typeface="Proxima Nova"/>
              <a:sym typeface="Proxima Nova"/>
            </a:endParaRPr>
          </a:p>
        </p:txBody>
      </p:sp>
      <p:sp>
        <p:nvSpPr>
          <p:cNvPr id="168" name="Google Shape;168;p35"/>
          <p:cNvSpPr txBox="1"/>
          <p:nvPr/>
        </p:nvSpPr>
        <p:spPr>
          <a:xfrm>
            <a:off x="0" y="1152475"/>
            <a:ext cx="9065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Proxima Nova"/>
                <a:ea typeface="Proxima Nova"/>
                <a:cs typeface="Proxima Nova"/>
                <a:sym typeface="Proxima Nova"/>
              </a:rPr>
              <a:t>Your captioned scene will show that you can…</a:t>
            </a:r>
            <a:endParaRPr sz="2200">
              <a:latin typeface="Proxima Nova"/>
              <a:ea typeface="Proxima Nova"/>
              <a:cs typeface="Proxima Nova"/>
              <a:sym typeface="Proxima Nova"/>
            </a:endParaRPr>
          </a:p>
          <a:p>
            <a:pPr indent="-368300" lvl="0" marL="457200" marR="1880662" rtl="0" algn="l">
              <a:lnSpc>
                <a:spcPct val="115000"/>
              </a:lnSpc>
              <a:spcBef>
                <a:spcPts val="1600"/>
              </a:spcBef>
              <a:spcAft>
                <a:spcPts val="0"/>
              </a:spcAft>
              <a:buSzPts val="2200"/>
              <a:buFont typeface="Proxima Nova"/>
              <a:buChar char="●"/>
            </a:pPr>
            <a:r>
              <a:rPr lang="en" sz="2200">
                <a:latin typeface="Proxima Nova"/>
                <a:ea typeface="Proxima Nova"/>
                <a:cs typeface="Proxima Nova"/>
                <a:sym typeface="Proxima Nova"/>
              </a:rPr>
              <a:t>Apply sprites, texts and shapes concepts to create a program</a:t>
            </a:r>
            <a:endParaRPr sz="2200">
              <a:latin typeface="Proxima Nova"/>
              <a:ea typeface="Proxima Nova"/>
              <a:cs typeface="Proxima Nova"/>
              <a:sym typeface="Proxima Nova"/>
            </a:endParaRPr>
          </a:p>
          <a:p>
            <a:pPr indent="-368300" lvl="0" marL="457200" marR="0" rtl="0" algn="l">
              <a:lnSpc>
                <a:spcPct val="115000"/>
              </a:lnSpc>
              <a:spcBef>
                <a:spcPts val="0"/>
              </a:spcBef>
              <a:spcAft>
                <a:spcPts val="0"/>
              </a:spcAft>
              <a:buSzPts val="2200"/>
              <a:buFont typeface="Proxima Nova"/>
              <a:buChar char="●"/>
            </a:pPr>
            <a:r>
              <a:rPr lang="en" sz="2200">
                <a:latin typeface="Proxima Nova"/>
                <a:ea typeface="Proxima Nova"/>
                <a:cs typeface="Proxima Nova"/>
                <a:sym typeface="Proxima Nova"/>
              </a:rPr>
              <a:t>Use a structured process to plan and develop a program</a:t>
            </a:r>
            <a:endParaRPr sz="2200">
              <a:latin typeface="Proxima Nova"/>
              <a:ea typeface="Proxima Nova"/>
              <a:cs typeface="Proxima Nova"/>
              <a:sym typeface="Proxima Nova"/>
            </a:endParaRPr>
          </a:p>
          <a:p>
            <a:pPr indent="0" lvl="0" marL="0" rtl="0" algn="l">
              <a:lnSpc>
                <a:spcPct val="115000"/>
              </a:lnSpc>
              <a:spcBef>
                <a:spcPts val="1600"/>
              </a:spcBef>
              <a:spcAft>
                <a:spcPts val="0"/>
              </a:spcAft>
              <a:buNone/>
            </a:pPr>
            <a:r>
              <a:rPr b="1" lang="en" sz="2400">
                <a:latin typeface="Proxima Nova"/>
                <a:ea typeface="Proxima Nova"/>
                <a:cs typeface="Proxima Nova"/>
                <a:sym typeface="Proxima Nova"/>
              </a:rPr>
              <a:t>Define</a:t>
            </a:r>
            <a:endParaRPr b="1" sz="2400">
              <a:latin typeface="Proxima Nova"/>
              <a:ea typeface="Proxima Nova"/>
              <a:cs typeface="Proxima Nova"/>
              <a:sym typeface="Proxima Nova"/>
            </a:endParaRPr>
          </a:p>
          <a:p>
            <a:pPr indent="-381000" lvl="0" marL="457200" marR="23287" rtl="0" algn="l">
              <a:lnSpc>
                <a:spcPct val="115000"/>
              </a:lnSpc>
              <a:spcBef>
                <a:spcPts val="1600"/>
              </a:spcBef>
              <a:spcAft>
                <a:spcPts val="0"/>
              </a:spcAft>
              <a:buSzPts val="2400"/>
              <a:buFont typeface="Proxima Nova"/>
              <a:buChar char="●"/>
            </a:pPr>
            <a:r>
              <a:rPr lang="en" sz="2400">
                <a:latin typeface="Proxima Nova"/>
                <a:ea typeface="Proxima Nova"/>
                <a:cs typeface="Proxima Nova"/>
                <a:sym typeface="Proxima Nova"/>
              </a:rPr>
              <a:t>Describe the captioned scene you want to create.</a:t>
            </a:r>
            <a:endParaRPr sz="2400">
              <a:latin typeface="Proxima Nova"/>
              <a:ea typeface="Proxima Nova"/>
              <a:cs typeface="Proxima Nova"/>
              <a:sym typeface="Proxima Nova"/>
            </a:endParaRPr>
          </a:p>
          <a:p>
            <a:pPr indent="-381000" lvl="1" marL="914400" marR="23287" rtl="0" algn="l">
              <a:lnSpc>
                <a:spcPct val="115000"/>
              </a:lnSpc>
              <a:spcBef>
                <a:spcPts val="0"/>
              </a:spcBef>
              <a:spcAft>
                <a:spcPts val="0"/>
              </a:spcAft>
              <a:buSzPts val="2400"/>
              <a:buFont typeface="Proxima Nova"/>
              <a:buChar char="○"/>
            </a:pPr>
            <a:r>
              <a:rPr lang="en" sz="2400">
                <a:latin typeface="Proxima Nova"/>
                <a:ea typeface="Proxima Nova"/>
                <a:cs typeface="Proxima Nova"/>
                <a:sym typeface="Proxima Nova"/>
              </a:rPr>
              <a:t>You are </a:t>
            </a:r>
            <a:r>
              <a:rPr b="1" lang="en" sz="2400">
                <a:latin typeface="Proxima Nova"/>
                <a:ea typeface="Proxima Nova"/>
                <a:cs typeface="Proxima Nova"/>
                <a:sym typeface="Proxima Nova"/>
              </a:rPr>
              <a:t>NOT</a:t>
            </a:r>
            <a:r>
              <a:rPr lang="en" sz="2400">
                <a:latin typeface="Proxima Nova"/>
                <a:ea typeface="Proxima Nova"/>
                <a:cs typeface="Proxima Nova"/>
                <a:sym typeface="Proxima Nova"/>
              </a:rPr>
              <a:t> limited to just sprites, text, and shapes … </a:t>
            </a:r>
            <a:endParaRPr sz="2400">
              <a:latin typeface="Proxima Nova"/>
              <a:ea typeface="Proxima Nova"/>
              <a:cs typeface="Proxima Nova"/>
              <a:sym typeface="Proxima Nova"/>
            </a:endParaRPr>
          </a:p>
          <a:p>
            <a:pPr indent="-381000" lvl="2" marL="1371600" marR="23287" rtl="0" algn="l">
              <a:lnSpc>
                <a:spcPct val="115000"/>
              </a:lnSpc>
              <a:spcBef>
                <a:spcPts val="0"/>
              </a:spcBef>
              <a:spcAft>
                <a:spcPts val="0"/>
              </a:spcAft>
              <a:buSzPts val="2400"/>
              <a:buFont typeface="Proxima Nova"/>
              <a:buChar char="■"/>
            </a:pPr>
            <a:r>
              <a:rPr lang="en" sz="2400">
                <a:latin typeface="Proxima Nova"/>
                <a:ea typeface="Proxima Nova"/>
                <a:cs typeface="Proxima Nova"/>
                <a:sym typeface="Proxima Nova"/>
              </a:rPr>
              <a:t>You can implement variables and randomness too! </a:t>
            </a:r>
            <a:endParaRPr sz="2400">
              <a:latin typeface="Proxima Nova"/>
              <a:ea typeface="Proxima Nova"/>
              <a:cs typeface="Proxima Nova"/>
              <a:sym typeface="Proxima Nova"/>
            </a:endParaRPr>
          </a:p>
          <a:p>
            <a:pPr indent="0" lvl="0" marL="457200" rtl="0" algn="l">
              <a:lnSpc>
                <a:spcPct val="115000"/>
              </a:lnSpc>
              <a:spcBef>
                <a:spcPts val="1600"/>
              </a:spcBef>
              <a:spcAft>
                <a:spcPts val="1600"/>
              </a:spcAft>
              <a:buNone/>
            </a:pPr>
            <a:r>
              <a:t/>
            </a:r>
            <a:endParaRPr sz="2200">
              <a:latin typeface="Proxima Nova"/>
              <a:ea typeface="Proxima Nova"/>
              <a:cs typeface="Proxima Nova"/>
              <a:sym typeface="Proxima Nova"/>
            </a:endParaRPr>
          </a:p>
        </p:txBody>
      </p:sp>
      <p:pic>
        <p:nvPicPr>
          <p:cNvPr id="169" name="Google Shape;169;p35"/>
          <p:cNvPicPr preferRelativeResize="0"/>
          <p:nvPr/>
        </p:nvPicPr>
        <p:blipFill>
          <a:blip r:embed="rId4">
            <a:alphaModFix/>
          </a:blip>
          <a:stretch>
            <a:fillRect/>
          </a:stretch>
        </p:blipFill>
        <p:spPr>
          <a:xfrm>
            <a:off x="7116075" y="482400"/>
            <a:ext cx="1813375" cy="177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