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8" r:id="rId3"/>
    <p:sldId id="279" r:id="rId4"/>
    <p:sldId id="258" r:id="rId5"/>
    <p:sldId id="318" r:id="rId6"/>
    <p:sldId id="319" r:id="rId7"/>
    <p:sldId id="321" r:id="rId8"/>
    <p:sldId id="320" r:id="rId9"/>
    <p:sldId id="314" r:id="rId10"/>
    <p:sldId id="315" r:id="rId11"/>
    <p:sldId id="322" r:id="rId12"/>
    <p:sldId id="323" r:id="rId13"/>
    <p:sldId id="324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280" r:id="rId26"/>
    <p:sldId id="297" r:id="rId27"/>
    <p:sldId id="299" r:id="rId28"/>
    <p:sldId id="300" r:id="rId29"/>
    <p:sldId id="301" r:id="rId30"/>
    <p:sldId id="302" r:id="rId31"/>
    <p:sldId id="285" r:id="rId32"/>
    <p:sldId id="286" r:id="rId33"/>
    <p:sldId id="287" r:id="rId34"/>
    <p:sldId id="281" r:id="rId35"/>
    <p:sldId id="316" r:id="rId36"/>
    <p:sldId id="289" r:id="rId37"/>
    <p:sldId id="317" r:id="rId38"/>
    <p:sldId id="288" r:id="rId39"/>
    <p:sldId id="290" r:id="rId40"/>
    <p:sldId id="282" r:id="rId41"/>
    <p:sldId id="291" r:id="rId42"/>
    <p:sldId id="292" r:id="rId43"/>
    <p:sldId id="29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23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package" Target="../embeddings/Microsoft_Excel_Sheet1.xlsx"/><Relationship Id="rId5" Type="http://schemas.microsoft.com/office/2011/relationships/chartStyle" Target="style1.xml"/><Relationship Id="rId6" Type="http://schemas.microsoft.com/office/2011/relationships/chartColorStyle" Target="colors1.xml"/><Relationship Id="rId1" Type="http://schemas.openxmlformats.org/officeDocument/2006/relationships/image" Target="../media/image15.png"/><Relationship Id="rId2" Type="http://schemas.openxmlformats.org/officeDocument/2006/relationships/image" Target="../media/image16.png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557960"/>
        <c:axId val="2070561704"/>
      </c:barChart>
      <c:catAx>
        <c:axId val="207055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2070561704"/>
        <c:crosses val="autoZero"/>
        <c:auto val="1"/>
        <c:lblAlgn val="ctr"/>
        <c:lblOffset val="100"/>
        <c:noMultiLvlLbl val="0"/>
      </c:catAx>
      <c:valAx>
        <c:axId val="2070561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055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latin typeface="+mn-lt"/>
          <a:ea typeface="+mn-ea"/>
          <a:cs typeface="+mn-ea"/>
          <a:sym typeface="+mn-lt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D41F86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753C9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31F0FA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2037662641385"/>
                  <c:y val="-0.04660293898378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41857438333105"/>
                  <c:y val="-0.051567513239785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965707382426087"/>
                  <c:y val="0.1327005269617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64552426546875"/>
                  <c:y val="0.13787389786793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D41F8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2020.0</c:v>
                </c:pt>
                <c:pt idx="1">
                  <c:v>2021.0</c:v>
                </c:pt>
                <c:pt idx="2">
                  <c:v>2022.0</c:v>
                </c:pt>
                <c:pt idx="3">
                  <c:v>2023.0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31F0FA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2020.0</c:v>
                </c:pt>
                <c:pt idx="1">
                  <c:v>2021.0</c:v>
                </c:pt>
                <c:pt idx="2">
                  <c:v>2022.0</c:v>
                </c:pt>
                <c:pt idx="3">
                  <c:v>2023.0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5753C9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2020.0</c:v>
                </c:pt>
                <c:pt idx="1">
                  <c:v>2021.0</c:v>
                </c:pt>
                <c:pt idx="2">
                  <c:v>2022.0</c:v>
                </c:pt>
                <c:pt idx="3">
                  <c:v>2023.0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772392"/>
        <c:axId val="2070775976"/>
      </c:lineChart>
      <c:catAx>
        <c:axId val="207077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2070775976"/>
        <c:crosses val="autoZero"/>
        <c:auto val="1"/>
        <c:lblAlgn val="ctr"/>
        <c:lblOffset val="100"/>
        <c:noMultiLvlLbl val="0"/>
      </c:catAx>
      <c:valAx>
        <c:axId val="2070775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077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  <a:t>7/17/19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en-US" altLang="en-US" sz="4400" dirty="0">
                <a:solidFill>
                  <a:schemeClr val="bg1"/>
                </a:solidFill>
                <a:cs typeface="+mn-ea"/>
                <a:sym typeface="+mn-lt"/>
              </a:rPr>
              <a:t>19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 and Lambdas in Kotlin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422719" y="464583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logo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95" y="4493895"/>
            <a:ext cx="338137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function’s parameter may be marked with </a:t>
            </a:r>
            <a:r>
              <a:rPr lang="en-US" dirty="0" err="1" smtClean="0">
                <a:solidFill>
                  <a:schemeClr val="bg1"/>
                </a:solidFill>
              </a:rPr>
              <a:t>varargs</a:t>
            </a:r>
            <a:r>
              <a:rPr lang="en-US" dirty="0" smtClean="0">
                <a:solidFill>
                  <a:schemeClr val="bg1"/>
                </a:solidFill>
              </a:rPr>
              <a:t> allowing a variable number of arguments to be passed to the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15374" y="2404181"/>
            <a:ext cx="6486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964054" y="4455935"/>
            <a:ext cx="473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(1,2,3)) // </a:t>
            </a:r>
            <a:r>
              <a:rPr lang="en-US" dirty="0" smtClean="0">
                <a:solidFill>
                  <a:schemeClr val="bg1"/>
                </a:solidFill>
              </a:rPr>
              <a:t>print 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(1,2,3,4,5)) // </a:t>
            </a:r>
            <a:r>
              <a:rPr lang="en-US" dirty="0" smtClean="0">
                <a:solidFill>
                  <a:schemeClr val="bg1"/>
                </a:solidFill>
              </a:rPr>
              <a:t>print </a:t>
            </a:r>
            <a:r>
              <a:rPr lang="x-none" altLang="en-US" dirty="0" smtClean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Text Box 10"/>
          <p:cNvSpPr txBox="1"/>
          <p:nvPr/>
        </p:nvSpPr>
        <p:spPr>
          <a:xfrm>
            <a:off x="1922638" y="585522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Inside function, numbers has type array&lt;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function, only 1 parameter may be marked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 err="1" smtClean="0">
                <a:solidFill>
                  <a:schemeClr val="bg1"/>
                </a:solidFill>
              </a:rPr>
              <a:t>varargs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strings: String)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{// error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3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a </a:t>
            </a:r>
            <a:r>
              <a:rPr lang="en-US" dirty="0" err="1" smtClean="0">
                <a:solidFill>
                  <a:schemeClr val="bg1"/>
                </a:solidFill>
              </a:rPr>
              <a:t>vararg</a:t>
            </a:r>
            <a:r>
              <a:rPr lang="en-US" dirty="0" smtClean="0">
                <a:solidFill>
                  <a:schemeClr val="bg1"/>
                </a:solidFill>
              </a:rPr>
              <a:t> parameter is not the last one, values for the following parameters can be passed using named argument syntax.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: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0, b 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sum + a + b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1, b = 1)) // print 1212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//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 11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7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Functions marked with the infix keyword can be called without the dot and the parentheses.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21864" y="2553758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Infix functions must be satisfy the following requirements: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be member function or extension functions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have single parameter.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not accept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and must have no default value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907752" y="4416424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) : Boolean = this &gt;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number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Print(1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2) // false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Print(2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82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 and type casts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Arthmetic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</a:p>
        </p:txBody>
      </p:sp>
      <p:pic>
        <p:nvPicPr>
          <p:cNvPr id="13" name="Picture 12" descr="Screen Shot 2019-07-16 at 22.23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10" y="3085507"/>
            <a:ext cx="8757893" cy="24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 and type casts operator.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 casts operator:</a:t>
            </a:r>
          </a:p>
        </p:txBody>
      </p:sp>
      <p:pic>
        <p:nvPicPr>
          <p:cNvPr id="3" name="Picture 2" descr="Screen Shot 2019-07-16 at 22.2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1" y="3227713"/>
            <a:ext cx="9242072" cy="27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operator &amp;&amp; and ||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Screen Shot 2019-07-16 at 22.3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3" y="3104444"/>
            <a:ext cx="7407885" cy="23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operator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Is, 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6 at 22.4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56" y="3030587"/>
            <a:ext cx="7507111" cy="23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Functions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Local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Member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Generic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Extension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High-order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Inline 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Local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060802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function is a function which declared inside other function, it can access local variable or parameter of outer function 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6 at 23.1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1778000"/>
            <a:ext cx="9652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48467" y="16169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8467" y="26721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748467" y="3727291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6997" y="3359970"/>
            <a:ext cx="29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42470" y="1616977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  <p:sp>
        <p:nvSpPr>
          <p:cNvPr id="27" name="矩形 26"/>
          <p:cNvSpPr/>
          <p:nvPr/>
        </p:nvSpPr>
        <p:spPr>
          <a:xfrm>
            <a:off x="6942470" y="2672134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</a:p>
        </p:txBody>
      </p:sp>
      <p:sp>
        <p:nvSpPr>
          <p:cNvPr id="30" name="矩形 29"/>
          <p:cNvSpPr/>
          <p:nvPr/>
        </p:nvSpPr>
        <p:spPr>
          <a:xfrm>
            <a:off x="6942470" y="3703048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Member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function is a function which declared inside a class or object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7 at 07.59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5" y="2512439"/>
            <a:ext cx="7617156" cy="32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3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Generic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can have type parameters. Type parameters are declared before the name of the function.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3" name="Picture 12" descr="Screen Shot 2019-07-17 at 08.24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95" y="2487789"/>
            <a:ext cx="6032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Kotlin</a:t>
            </a:r>
            <a:r>
              <a:rPr lang="en-US" dirty="0" smtClean="0">
                <a:solidFill>
                  <a:schemeClr val="bg1"/>
                </a:solidFill>
              </a:rPr>
              <a:t> provides the ability to extend a class with new functionality without having to inherit from the class or use any ty</a:t>
            </a:r>
            <a:r>
              <a:rPr lang="en-US" dirty="0" smtClean="0">
                <a:solidFill>
                  <a:schemeClr val="bg1"/>
                </a:solidFill>
              </a:rPr>
              <a:t>pe of design pattern.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9-07-17 at 08.4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23" y="2460787"/>
            <a:ext cx="8159044" cy="30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0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Extensions do not add a new member function into a class.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Screen Shot 2019-07-17 at 10.0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228144"/>
            <a:ext cx="4368800" cy="990600"/>
          </a:xfrm>
          <a:prstGeom prst="rect">
            <a:avLst/>
          </a:prstGeom>
        </p:spPr>
      </p:pic>
      <p:pic>
        <p:nvPicPr>
          <p:cNvPr id="11" name="Picture 10" descr="Screen Shot 2019-07-17 at 10.1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386439"/>
            <a:ext cx="5092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6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Extensions are resolved statically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02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Lambda function là các hàm không có tên. Chúng thường được sử dụng như các tham số để truyền vào 1 hàm khác . Lambda function còn có thể được biểu diễn dưới dạng các biến</a:t>
            </a: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314700" y="916305"/>
            <a:ext cx="473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Chúng ta sử dụng cú pháp sau để khai báo: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247390" y="2152650"/>
            <a:ext cx="540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val lambdaName : Type = { argumentList -&gt; codeBody 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348230" y="2860040"/>
            <a:ext cx="6460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val message = {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str:String-&gt;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println(str)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println("End lambda function")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520315" y="5219065"/>
            <a:ext cx="6910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message(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“sexy” 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//in ra : 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sexy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//        End lambda function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45074" r="1084"/>
          <a:stretch>
            <a:fillRect/>
          </a:stretch>
        </p:blipFill>
        <p:spPr>
          <a:xfrm>
            <a:off x="7548174" y="1721042"/>
            <a:ext cx="3467747" cy="4293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椭圆 2"/>
          <p:cNvSpPr/>
          <p:nvPr/>
        </p:nvSpPr>
        <p:spPr>
          <a:xfrm>
            <a:off x="1437227" y="1772526"/>
            <a:ext cx="1026941" cy="1026941"/>
          </a:xfrm>
          <a:prstGeom prst="ellipse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2014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736876" y="1772526"/>
            <a:ext cx="1026941" cy="1026941"/>
          </a:xfrm>
          <a:prstGeom prst="ellipse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2015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7227" y="3944561"/>
            <a:ext cx="1026941" cy="1026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9122F"/>
                </a:solidFill>
                <a:cs typeface="+mn-ea"/>
                <a:sym typeface="+mn-lt"/>
              </a:rPr>
              <a:t>2016</a:t>
            </a:r>
            <a:endParaRPr lang="zh-CN" altLang="en-US" sz="16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36876" y="3944561"/>
            <a:ext cx="1026941" cy="1026941"/>
          </a:xfrm>
          <a:prstGeom prst="ellipse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2017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749" y="2883402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56398" y="2883402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749" y="51354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6398" y="51354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81" y="1266092"/>
            <a:ext cx="6710290" cy="559190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72332" y="1266092"/>
            <a:ext cx="6719668" cy="5591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6092"/>
            <a:ext cx="2658794" cy="559190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911" y="1772529"/>
            <a:ext cx="1448972" cy="45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D41F86"/>
                </a:solidFill>
                <a:cs typeface="+mn-ea"/>
                <a:sym typeface="+mn-lt"/>
              </a:rPr>
              <a:t>2020</a:t>
            </a:r>
            <a:endParaRPr lang="zh-CN" altLang="en-US" sz="1600" dirty="0">
              <a:solidFill>
                <a:srgbClr val="D41F86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35" y="231551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911" y="3406854"/>
            <a:ext cx="1448972" cy="45016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135" y="3949835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911" y="5041179"/>
            <a:ext cx="1448972" cy="45016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135" y="558416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5867400" y="1534735"/>
          <a:ext cx="6001124" cy="268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8637140" y="4943465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63323" y="4434373"/>
            <a:ext cx="253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83523" y="5117094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83523" y="5708242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rcRect l="25751" t="5775" r="14182" b="4124"/>
          <a:stretch>
            <a:fillRect/>
          </a:stretch>
        </p:blipFill>
        <p:spPr>
          <a:xfrm>
            <a:off x="950224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rcRect l="12588" t="3925" r="12328" b="5974"/>
          <a:stretch>
            <a:fillRect/>
          </a:stretch>
        </p:blipFill>
        <p:spPr>
          <a:xfrm>
            <a:off x="9533341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rcRect l="14891" t="6610" r="25042" b="3289"/>
          <a:stretch>
            <a:fillRect/>
          </a:stretch>
        </p:blipFill>
        <p:spPr>
          <a:xfrm>
            <a:off x="3811263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rcRect l="20415" t="6298" r="19518" b="3601"/>
          <a:stretch>
            <a:fillRect/>
          </a:stretch>
        </p:blipFill>
        <p:spPr>
          <a:xfrm>
            <a:off x="6672302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grpSp>
        <p:nvGrpSpPr>
          <p:cNvPr id="25" name="组合 24"/>
          <p:cNvGrpSpPr/>
          <p:nvPr/>
        </p:nvGrpSpPr>
        <p:grpSpPr>
          <a:xfrm>
            <a:off x="658987" y="4632909"/>
            <a:ext cx="2605183" cy="908972"/>
            <a:chOff x="654795" y="4898726"/>
            <a:chExt cx="2605183" cy="90897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07370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20026" y="4632909"/>
            <a:ext cx="2605183" cy="908972"/>
            <a:chOff x="654795" y="4898726"/>
            <a:chExt cx="2605183" cy="90897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668409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381065" y="4632909"/>
            <a:ext cx="2605183" cy="908972"/>
            <a:chOff x="654795" y="4898726"/>
            <a:chExt cx="2605183" cy="90897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529448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42104" y="4632909"/>
            <a:ext cx="2605183" cy="908972"/>
            <a:chOff x="654795" y="4898726"/>
            <a:chExt cx="2605183" cy="90897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390487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03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Sử dụng higher-order functions sẽ gây tốn tài nguyên trong quá trình run-time.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Để tránh việc tiêu tốn bộ nhớ, ta có inline function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 functions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50893" y="63854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477135" y="847725"/>
            <a:ext cx="6343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function được khai báo là inline thì thay vì tạọ 1 function object, toàn bộ code của function sẽ được thêm vào tại ngay nơi mà function được gọi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477135" y="2035810"/>
            <a:ext cx="5391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nline fun hehe(callback: (a: Int, b: Int) -&gt; Int) {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  	  callback(2, 3)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609215" y="3090545"/>
            <a:ext cx="5410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và call: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hehe() { a, b -&gt;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		   a + b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}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609215" y="4124325"/>
            <a:ext cx="4990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compile ra java: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$i$f$hehe = false;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b = 3;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a = 2;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var7 = false;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var8 = a + b;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7228" y="2006429"/>
            <a:ext cx="2612571" cy="39043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9715" y="2006429"/>
            <a:ext cx="2612571" cy="39043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2202" y="2006429"/>
            <a:ext cx="2612571" cy="39043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760"/>
          <p:cNvSpPr/>
          <p:nvPr/>
        </p:nvSpPr>
        <p:spPr>
          <a:xfrm>
            <a:off x="9311640" y="2910840"/>
            <a:ext cx="273050" cy="227330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998" y="1767"/>
                </a:moveTo>
                <a:lnTo>
                  <a:pt x="4184" y="1860"/>
                </a:lnTo>
                <a:lnTo>
                  <a:pt x="4323" y="1999"/>
                </a:lnTo>
                <a:lnTo>
                  <a:pt x="4416" y="2138"/>
                </a:lnTo>
                <a:lnTo>
                  <a:pt x="4463" y="2324"/>
                </a:lnTo>
                <a:lnTo>
                  <a:pt x="4416" y="2464"/>
                </a:lnTo>
                <a:lnTo>
                  <a:pt x="4323" y="2696"/>
                </a:lnTo>
                <a:lnTo>
                  <a:pt x="2975" y="4555"/>
                </a:lnTo>
                <a:lnTo>
                  <a:pt x="1627" y="2696"/>
                </a:lnTo>
                <a:lnTo>
                  <a:pt x="1535" y="2464"/>
                </a:lnTo>
                <a:lnTo>
                  <a:pt x="1535" y="2324"/>
                </a:lnTo>
                <a:lnTo>
                  <a:pt x="1581" y="2138"/>
                </a:lnTo>
                <a:lnTo>
                  <a:pt x="1674" y="1999"/>
                </a:lnTo>
                <a:lnTo>
                  <a:pt x="1813" y="1860"/>
                </a:lnTo>
                <a:lnTo>
                  <a:pt x="1953" y="1767"/>
                </a:lnTo>
                <a:lnTo>
                  <a:pt x="2278" y="1767"/>
                </a:lnTo>
                <a:lnTo>
                  <a:pt x="2418" y="1813"/>
                </a:lnTo>
                <a:lnTo>
                  <a:pt x="2604" y="1999"/>
                </a:lnTo>
                <a:lnTo>
                  <a:pt x="2789" y="2092"/>
                </a:lnTo>
                <a:lnTo>
                  <a:pt x="2975" y="2138"/>
                </a:lnTo>
                <a:lnTo>
                  <a:pt x="3208" y="2092"/>
                </a:lnTo>
                <a:lnTo>
                  <a:pt x="3347" y="1999"/>
                </a:lnTo>
                <a:lnTo>
                  <a:pt x="3580" y="1813"/>
                </a:lnTo>
                <a:lnTo>
                  <a:pt x="3719" y="1767"/>
                </a:lnTo>
                <a:close/>
                <a:moveTo>
                  <a:pt x="2557" y="0"/>
                </a:moveTo>
                <a:lnTo>
                  <a:pt x="2185" y="93"/>
                </a:lnTo>
                <a:lnTo>
                  <a:pt x="1813" y="233"/>
                </a:lnTo>
                <a:lnTo>
                  <a:pt x="1488" y="372"/>
                </a:lnTo>
                <a:lnTo>
                  <a:pt x="1163" y="605"/>
                </a:lnTo>
                <a:lnTo>
                  <a:pt x="884" y="837"/>
                </a:lnTo>
                <a:lnTo>
                  <a:pt x="605" y="1162"/>
                </a:lnTo>
                <a:lnTo>
                  <a:pt x="373" y="1488"/>
                </a:lnTo>
                <a:lnTo>
                  <a:pt x="233" y="1813"/>
                </a:lnTo>
                <a:lnTo>
                  <a:pt x="94" y="2185"/>
                </a:lnTo>
                <a:lnTo>
                  <a:pt x="1" y="2557"/>
                </a:lnTo>
                <a:lnTo>
                  <a:pt x="1" y="2975"/>
                </a:lnTo>
                <a:lnTo>
                  <a:pt x="1" y="3347"/>
                </a:lnTo>
                <a:lnTo>
                  <a:pt x="94" y="3765"/>
                </a:lnTo>
                <a:lnTo>
                  <a:pt x="233" y="4091"/>
                </a:lnTo>
                <a:lnTo>
                  <a:pt x="373" y="4462"/>
                </a:lnTo>
                <a:lnTo>
                  <a:pt x="605" y="4788"/>
                </a:lnTo>
                <a:lnTo>
                  <a:pt x="884" y="5067"/>
                </a:lnTo>
                <a:lnTo>
                  <a:pt x="1163" y="5345"/>
                </a:lnTo>
                <a:lnTo>
                  <a:pt x="1488" y="5531"/>
                </a:lnTo>
                <a:lnTo>
                  <a:pt x="1813" y="5717"/>
                </a:lnTo>
                <a:lnTo>
                  <a:pt x="2185" y="5857"/>
                </a:lnTo>
                <a:lnTo>
                  <a:pt x="2557" y="5903"/>
                </a:lnTo>
                <a:lnTo>
                  <a:pt x="2975" y="5950"/>
                </a:lnTo>
                <a:lnTo>
                  <a:pt x="3347" y="5903"/>
                </a:lnTo>
                <a:lnTo>
                  <a:pt x="3765" y="5857"/>
                </a:lnTo>
                <a:lnTo>
                  <a:pt x="4091" y="5717"/>
                </a:lnTo>
                <a:lnTo>
                  <a:pt x="4463" y="5531"/>
                </a:lnTo>
                <a:lnTo>
                  <a:pt x="4788" y="5345"/>
                </a:lnTo>
                <a:lnTo>
                  <a:pt x="5067" y="5067"/>
                </a:lnTo>
                <a:lnTo>
                  <a:pt x="5346" y="4788"/>
                </a:lnTo>
                <a:lnTo>
                  <a:pt x="5532" y="4462"/>
                </a:lnTo>
                <a:lnTo>
                  <a:pt x="5718" y="4091"/>
                </a:lnTo>
                <a:lnTo>
                  <a:pt x="5857" y="3765"/>
                </a:lnTo>
                <a:lnTo>
                  <a:pt x="5903" y="3347"/>
                </a:lnTo>
                <a:lnTo>
                  <a:pt x="5950" y="2975"/>
                </a:lnTo>
                <a:lnTo>
                  <a:pt x="5903" y="2557"/>
                </a:lnTo>
                <a:lnTo>
                  <a:pt x="5857" y="2185"/>
                </a:lnTo>
                <a:lnTo>
                  <a:pt x="5718" y="1813"/>
                </a:lnTo>
                <a:lnTo>
                  <a:pt x="5532" y="1488"/>
                </a:lnTo>
                <a:lnTo>
                  <a:pt x="5346" y="1162"/>
                </a:lnTo>
                <a:lnTo>
                  <a:pt x="5067" y="837"/>
                </a:lnTo>
                <a:lnTo>
                  <a:pt x="4788" y="605"/>
                </a:lnTo>
                <a:lnTo>
                  <a:pt x="4463" y="372"/>
                </a:lnTo>
                <a:lnTo>
                  <a:pt x="4091" y="233"/>
                </a:lnTo>
                <a:lnTo>
                  <a:pt x="3765" y="93"/>
                </a:lnTo>
                <a:lnTo>
                  <a:pt x="334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640070" y="2398395"/>
            <a:ext cx="1007745" cy="10077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3824"/>
          <p:cNvSpPr/>
          <p:nvPr/>
        </p:nvSpPr>
        <p:spPr>
          <a:xfrm>
            <a:off x="6011545" y="2687955"/>
            <a:ext cx="264795" cy="265430"/>
          </a:xfrm>
          <a:custGeom>
            <a:avLst/>
            <a:gdLst/>
            <a:ahLst/>
            <a:cxnLst/>
            <a:rect l="0" t="0" r="0" b="0"/>
            <a:pathLst>
              <a:path w="5950" h="5951" extrusionOk="0">
                <a:moveTo>
                  <a:pt x="5764" y="1"/>
                </a:moveTo>
                <a:lnTo>
                  <a:pt x="5624" y="47"/>
                </a:lnTo>
                <a:lnTo>
                  <a:pt x="93" y="3208"/>
                </a:lnTo>
                <a:lnTo>
                  <a:pt x="47" y="3301"/>
                </a:lnTo>
                <a:lnTo>
                  <a:pt x="0" y="3394"/>
                </a:lnTo>
                <a:lnTo>
                  <a:pt x="47" y="3533"/>
                </a:lnTo>
                <a:lnTo>
                  <a:pt x="140" y="3580"/>
                </a:lnTo>
                <a:lnTo>
                  <a:pt x="1441" y="4137"/>
                </a:lnTo>
                <a:lnTo>
                  <a:pt x="5020" y="1070"/>
                </a:lnTo>
                <a:lnTo>
                  <a:pt x="2138" y="4556"/>
                </a:lnTo>
                <a:lnTo>
                  <a:pt x="2138" y="5718"/>
                </a:lnTo>
                <a:lnTo>
                  <a:pt x="2185" y="5857"/>
                </a:lnTo>
                <a:lnTo>
                  <a:pt x="2278" y="5950"/>
                </a:lnTo>
                <a:lnTo>
                  <a:pt x="2417" y="5950"/>
                </a:lnTo>
                <a:lnTo>
                  <a:pt x="2510" y="5857"/>
                </a:lnTo>
                <a:lnTo>
                  <a:pt x="3300" y="4881"/>
                </a:lnTo>
                <a:lnTo>
                  <a:pt x="4834" y="5485"/>
                </a:lnTo>
                <a:lnTo>
                  <a:pt x="4881" y="5532"/>
                </a:lnTo>
                <a:lnTo>
                  <a:pt x="4974" y="5485"/>
                </a:lnTo>
                <a:lnTo>
                  <a:pt x="5067" y="5439"/>
                </a:lnTo>
                <a:lnTo>
                  <a:pt x="5113" y="5346"/>
                </a:lnTo>
                <a:lnTo>
                  <a:pt x="5950" y="233"/>
                </a:lnTo>
                <a:lnTo>
                  <a:pt x="5950" y="140"/>
                </a:lnTo>
                <a:lnTo>
                  <a:pt x="5857" y="47"/>
                </a:lnTo>
                <a:lnTo>
                  <a:pt x="5764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073910" y="2192655"/>
            <a:ext cx="1188085" cy="118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3850"/>
          <p:cNvSpPr/>
          <p:nvPr/>
        </p:nvSpPr>
        <p:spPr>
          <a:xfrm>
            <a:off x="2512060" y="2630805"/>
            <a:ext cx="311785" cy="311785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532" y="1023"/>
                </a:moveTo>
                <a:lnTo>
                  <a:pt x="3532" y="1116"/>
                </a:lnTo>
                <a:lnTo>
                  <a:pt x="3486" y="3533"/>
                </a:lnTo>
                <a:lnTo>
                  <a:pt x="3439" y="3580"/>
                </a:lnTo>
                <a:lnTo>
                  <a:pt x="3346" y="3626"/>
                </a:lnTo>
                <a:lnTo>
                  <a:pt x="2649" y="3626"/>
                </a:lnTo>
                <a:lnTo>
                  <a:pt x="2556" y="3580"/>
                </a:lnTo>
                <a:lnTo>
                  <a:pt x="2510" y="3533"/>
                </a:lnTo>
                <a:lnTo>
                  <a:pt x="2417" y="1116"/>
                </a:lnTo>
                <a:lnTo>
                  <a:pt x="2463" y="1023"/>
                </a:lnTo>
                <a:close/>
                <a:moveTo>
                  <a:pt x="3393" y="3998"/>
                </a:moveTo>
                <a:lnTo>
                  <a:pt x="3439" y="4044"/>
                </a:lnTo>
                <a:lnTo>
                  <a:pt x="3486" y="4137"/>
                </a:lnTo>
                <a:lnTo>
                  <a:pt x="3486" y="4835"/>
                </a:lnTo>
                <a:lnTo>
                  <a:pt x="3439" y="4927"/>
                </a:lnTo>
                <a:lnTo>
                  <a:pt x="3393" y="4974"/>
                </a:lnTo>
                <a:lnTo>
                  <a:pt x="2649" y="4974"/>
                </a:lnTo>
                <a:lnTo>
                  <a:pt x="2556" y="4927"/>
                </a:lnTo>
                <a:lnTo>
                  <a:pt x="2510" y="4835"/>
                </a:lnTo>
                <a:lnTo>
                  <a:pt x="2510" y="4137"/>
                </a:lnTo>
                <a:lnTo>
                  <a:pt x="2556" y="4044"/>
                </a:lnTo>
                <a:lnTo>
                  <a:pt x="2649" y="3998"/>
                </a:lnTo>
                <a:close/>
                <a:moveTo>
                  <a:pt x="2975" y="1"/>
                </a:moveTo>
                <a:lnTo>
                  <a:pt x="2603" y="47"/>
                </a:lnTo>
                <a:lnTo>
                  <a:pt x="2231" y="140"/>
                </a:lnTo>
                <a:lnTo>
                  <a:pt x="1859" y="233"/>
                </a:lnTo>
                <a:lnTo>
                  <a:pt x="1487" y="419"/>
                </a:lnTo>
                <a:lnTo>
                  <a:pt x="1162" y="651"/>
                </a:lnTo>
                <a:lnTo>
                  <a:pt x="883" y="884"/>
                </a:lnTo>
                <a:lnTo>
                  <a:pt x="651" y="1163"/>
                </a:lnTo>
                <a:lnTo>
                  <a:pt x="418" y="1488"/>
                </a:lnTo>
                <a:lnTo>
                  <a:pt x="232" y="1860"/>
                </a:lnTo>
                <a:lnTo>
                  <a:pt x="139" y="2232"/>
                </a:lnTo>
                <a:lnTo>
                  <a:pt x="46" y="2604"/>
                </a:lnTo>
                <a:lnTo>
                  <a:pt x="0" y="2975"/>
                </a:lnTo>
                <a:lnTo>
                  <a:pt x="46" y="3394"/>
                </a:lnTo>
                <a:lnTo>
                  <a:pt x="139" y="3766"/>
                </a:lnTo>
                <a:lnTo>
                  <a:pt x="232" y="4137"/>
                </a:lnTo>
                <a:lnTo>
                  <a:pt x="418" y="4509"/>
                </a:lnTo>
                <a:lnTo>
                  <a:pt x="651" y="4835"/>
                </a:lnTo>
                <a:lnTo>
                  <a:pt x="883" y="5113"/>
                </a:lnTo>
                <a:lnTo>
                  <a:pt x="1162" y="5346"/>
                </a:lnTo>
                <a:lnTo>
                  <a:pt x="1487" y="5578"/>
                </a:lnTo>
                <a:lnTo>
                  <a:pt x="1859" y="5764"/>
                </a:lnTo>
                <a:lnTo>
                  <a:pt x="2231" y="5857"/>
                </a:lnTo>
                <a:lnTo>
                  <a:pt x="2603" y="5950"/>
                </a:lnTo>
                <a:lnTo>
                  <a:pt x="3393" y="5950"/>
                </a:lnTo>
                <a:lnTo>
                  <a:pt x="3765" y="5857"/>
                </a:lnTo>
                <a:lnTo>
                  <a:pt x="4137" y="5764"/>
                </a:lnTo>
                <a:lnTo>
                  <a:pt x="4508" y="5578"/>
                </a:lnTo>
                <a:lnTo>
                  <a:pt x="4834" y="5346"/>
                </a:lnTo>
                <a:lnTo>
                  <a:pt x="5113" y="5113"/>
                </a:lnTo>
                <a:lnTo>
                  <a:pt x="5345" y="4835"/>
                </a:lnTo>
                <a:lnTo>
                  <a:pt x="5577" y="4509"/>
                </a:lnTo>
                <a:lnTo>
                  <a:pt x="5763" y="4137"/>
                </a:lnTo>
                <a:lnTo>
                  <a:pt x="5856" y="3766"/>
                </a:lnTo>
                <a:lnTo>
                  <a:pt x="5949" y="3394"/>
                </a:lnTo>
                <a:lnTo>
                  <a:pt x="5949" y="2975"/>
                </a:lnTo>
                <a:lnTo>
                  <a:pt x="5949" y="2604"/>
                </a:lnTo>
                <a:lnTo>
                  <a:pt x="5856" y="2232"/>
                </a:lnTo>
                <a:lnTo>
                  <a:pt x="5763" y="1860"/>
                </a:lnTo>
                <a:lnTo>
                  <a:pt x="5577" y="1488"/>
                </a:lnTo>
                <a:lnTo>
                  <a:pt x="5345" y="1163"/>
                </a:lnTo>
                <a:lnTo>
                  <a:pt x="5113" y="884"/>
                </a:lnTo>
                <a:lnTo>
                  <a:pt x="4834" y="651"/>
                </a:lnTo>
                <a:lnTo>
                  <a:pt x="4508" y="419"/>
                </a:lnTo>
                <a:lnTo>
                  <a:pt x="4137" y="233"/>
                </a:lnTo>
                <a:lnTo>
                  <a:pt x="3765" y="140"/>
                </a:lnTo>
                <a:lnTo>
                  <a:pt x="3393" y="47"/>
                </a:lnTo>
                <a:lnTo>
                  <a:pt x="2975" y="1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2400" y="3549015"/>
            <a:ext cx="2605405" cy="1892299"/>
            <a:chOff x="654795" y="4989717"/>
            <a:chExt cx="2605183" cy="818054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669408" y="5807771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737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Một inline function không thể tự gọi lại chính nó một cách trực tiếp hoặc gọi gián tiếp thông qua một inline funciton khác.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89805" y="3747135"/>
            <a:ext cx="2605405" cy="1726587"/>
            <a:chOff x="654795" y="4989717"/>
            <a:chExt cx="2605183" cy="78530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57750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776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Một public inline function được khai báo ở trong một class chỉ có thể truy cập vào các public function và public field của class đó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48955" y="3756660"/>
            <a:ext cx="2605405" cy="1854200"/>
            <a:chOff x="654795" y="4989717"/>
            <a:chExt cx="2605183" cy="818329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580804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753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400" dirty="0">
                  <a:solidFill>
                    <a:schemeClr val="bg1"/>
                  </a:solidFill>
                  <a:cs typeface="+mn-ea"/>
                  <a:sym typeface="+mn-lt"/>
                </a:rPr>
                <a:t>Số lượng dòng code sẽ tăng lên. Việc inline một function dài, phức tạp nhiều lần sẽ được compiler sinh ra code tương ứng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Hạn chế </a:t>
            </a:r>
          </a:p>
        </p:txBody>
      </p:sp>
      <p:sp>
        <p:nvSpPr>
          <p:cNvPr id="3" name="椭圆 16"/>
          <p:cNvSpPr/>
          <p:nvPr/>
        </p:nvSpPr>
        <p:spPr>
          <a:xfrm>
            <a:off x="8925560" y="2398395"/>
            <a:ext cx="1037590" cy="843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Shape 3760"/>
          <p:cNvSpPr/>
          <p:nvPr/>
        </p:nvSpPr>
        <p:spPr>
          <a:xfrm>
            <a:off x="9311640" y="2630805"/>
            <a:ext cx="273050" cy="227330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998" y="1767"/>
                </a:moveTo>
                <a:lnTo>
                  <a:pt x="4184" y="1860"/>
                </a:lnTo>
                <a:lnTo>
                  <a:pt x="4323" y="1999"/>
                </a:lnTo>
                <a:lnTo>
                  <a:pt x="4416" y="2138"/>
                </a:lnTo>
                <a:lnTo>
                  <a:pt x="4463" y="2324"/>
                </a:lnTo>
                <a:lnTo>
                  <a:pt x="4416" y="2464"/>
                </a:lnTo>
                <a:lnTo>
                  <a:pt x="4323" y="2696"/>
                </a:lnTo>
                <a:lnTo>
                  <a:pt x="2975" y="4555"/>
                </a:lnTo>
                <a:lnTo>
                  <a:pt x="1627" y="2696"/>
                </a:lnTo>
                <a:lnTo>
                  <a:pt x="1535" y="2464"/>
                </a:lnTo>
                <a:lnTo>
                  <a:pt x="1535" y="2324"/>
                </a:lnTo>
                <a:lnTo>
                  <a:pt x="1581" y="2138"/>
                </a:lnTo>
                <a:lnTo>
                  <a:pt x="1674" y="1999"/>
                </a:lnTo>
                <a:lnTo>
                  <a:pt x="1813" y="1860"/>
                </a:lnTo>
                <a:lnTo>
                  <a:pt x="1953" y="1767"/>
                </a:lnTo>
                <a:lnTo>
                  <a:pt x="2278" y="1767"/>
                </a:lnTo>
                <a:lnTo>
                  <a:pt x="2418" y="1813"/>
                </a:lnTo>
                <a:lnTo>
                  <a:pt x="2604" y="1999"/>
                </a:lnTo>
                <a:lnTo>
                  <a:pt x="2789" y="2092"/>
                </a:lnTo>
                <a:lnTo>
                  <a:pt x="2975" y="2138"/>
                </a:lnTo>
                <a:lnTo>
                  <a:pt x="3208" y="2092"/>
                </a:lnTo>
                <a:lnTo>
                  <a:pt x="3347" y="1999"/>
                </a:lnTo>
                <a:lnTo>
                  <a:pt x="3580" y="1813"/>
                </a:lnTo>
                <a:lnTo>
                  <a:pt x="3719" y="1767"/>
                </a:lnTo>
                <a:close/>
                <a:moveTo>
                  <a:pt x="2557" y="0"/>
                </a:moveTo>
                <a:lnTo>
                  <a:pt x="2185" y="93"/>
                </a:lnTo>
                <a:lnTo>
                  <a:pt x="1813" y="233"/>
                </a:lnTo>
                <a:lnTo>
                  <a:pt x="1488" y="372"/>
                </a:lnTo>
                <a:lnTo>
                  <a:pt x="1163" y="605"/>
                </a:lnTo>
                <a:lnTo>
                  <a:pt x="884" y="837"/>
                </a:lnTo>
                <a:lnTo>
                  <a:pt x="605" y="1162"/>
                </a:lnTo>
                <a:lnTo>
                  <a:pt x="373" y="1488"/>
                </a:lnTo>
                <a:lnTo>
                  <a:pt x="233" y="1813"/>
                </a:lnTo>
                <a:lnTo>
                  <a:pt x="94" y="2185"/>
                </a:lnTo>
                <a:lnTo>
                  <a:pt x="1" y="2557"/>
                </a:lnTo>
                <a:lnTo>
                  <a:pt x="1" y="2975"/>
                </a:lnTo>
                <a:lnTo>
                  <a:pt x="1" y="3347"/>
                </a:lnTo>
                <a:lnTo>
                  <a:pt x="94" y="3765"/>
                </a:lnTo>
                <a:lnTo>
                  <a:pt x="233" y="4091"/>
                </a:lnTo>
                <a:lnTo>
                  <a:pt x="373" y="4462"/>
                </a:lnTo>
                <a:lnTo>
                  <a:pt x="605" y="4788"/>
                </a:lnTo>
                <a:lnTo>
                  <a:pt x="884" y="5067"/>
                </a:lnTo>
                <a:lnTo>
                  <a:pt x="1163" y="5345"/>
                </a:lnTo>
                <a:lnTo>
                  <a:pt x="1488" y="5531"/>
                </a:lnTo>
                <a:lnTo>
                  <a:pt x="1813" y="5717"/>
                </a:lnTo>
                <a:lnTo>
                  <a:pt x="2185" y="5857"/>
                </a:lnTo>
                <a:lnTo>
                  <a:pt x="2557" y="5903"/>
                </a:lnTo>
                <a:lnTo>
                  <a:pt x="2975" y="5950"/>
                </a:lnTo>
                <a:lnTo>
                  <a:pt x="3347" y="5903"/>
                </a:lnTo>
                <a:lnTo>
                  <a:pt x="3765" y="5857"/>
                </a:lnTo>
                <a:lnTo>
                  <a:pt x="4091" y="5717"/>
                </a:lnTo>
                <a:lnTo>
                  <a:pt x="4463" y="5531"/>
                </a:lnTo>
                <a:lnTo>
                  <a:pt x="4788" y="5345"/>
                </a:lnTo>
                <a:lnTo>
                  <a:pt x="5067" y="5067"/>
                </a:lnTo>
                <a:lnTo>
                  <a:pt x="5346" y="4788"/>
                </a:lnTo>
                <a:lnTo>
                  <a:pt x="5532" y="4462"/>
                </a:lnTo>
                <a:lnTo>
                  <a:pt x="5718" y="4091"/>
                </a:lnTo>
                <a:lnTo>
                  <a:pt x="5857" y="3765"/>
                </a:lnTo>
                <a:lnTo>
                  <a:pt x="5903" y="3347"/>
                </a:lnTo>
                <a:lnTo>
                  <a:pt x="5950" y="2975"/>
                </a:lnTo>
                <a:lnTo>
                  <a:pt x="5903" y="2557"/>
                </a:lnTo>
                <a:lnTo>
                  <a:pt x="5857" y="2185"/>
                </a:lnTo>
                <a:lnTo>
                  <a:pt x="5718" y="1813"/>
                </a:lnTo>
                <a:lnTo>
                  <a:pt x="5532" y="1488"/>
                </a:lnTo>
                <a:lnTo>
                  <a:pt x="5346" y="1162"/>
                </a:lnTo>
                <a:lnTo>
                  <a:pt x="5067" y="837"/>
                </a:lnTo>
                <a:lnTo>
                  <a:pt x="4788" y="605"/>
                </a:lnTo>
                <a:lnTo>
                  <a:pt x="4463" y="372"/>
                </a:lnTo>
                <a:lnTo>
                  <a:pt x="4091" y="233"/>
                </a:lnTo>
                <a:lnTo>
                  <a:pt x="3765" y="93"/>
                </a:lnTo>
                <a:lnTo>
                  <a:pt x="334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12743" y="621150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Noinline functions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115185" y="1280795"/>
            <a:ext cx="619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Noinline được sử dụng khi t</a:t>
            </a:r>
            <a:r>
              <a:rPr lang="x-none" altLang="en-US">
                <a:solidFill>
                  <a:schemeClr val="bg1"/>
                </a:solidFill>
              </a:rPr>
              <a:t>a </a:t>
            </a:r>
            <a:r>
              <a:rPr lang="en-US">
                <a:solidFill>
                  <a:schemeClr val="bg1"/>
                </a:solidFill>
              </a:rPr>
              <a:t>muốn truyền các Noinline lambdas vào 1 inline function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10435" y="2614295"/>
            <a:ext cx="561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inline fun hehe(noinline callback: (a: Int, b: Int) -&gt; Int) {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  	  callback(2, 3)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}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158365" y="4051300"/>
            <a:ext cx="7117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compile ra java: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Function2 callback$iv = (Function2)null.INSTANCE;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$i$f$hehe = false;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callback$iv.invoke(2, 3);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210435" y="5699125"/>
            <a:ext cx="5343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Nếu 1 inline function không có 1 inline parameter nào thì complier sẽ warning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90484" y="1727306"/>
            <a:ext cx="4208830" cy="5196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282748" y="2732810"/>
          <a:ext cx="6094021" cy="406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482656" y="2208816"/>
            <a:ext cx="1624487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4752" y="1943791"/>
            <a:ext cx="653143" cy="6531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0283" y="1970280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64752" y="3125807"/>
            <a:ext cx="653143" cy="6531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70283" y="3152296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4752" y="4307823"/>
            <a:ext cx="653143" cy="6531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70283" y="4334312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64752" y="5489838"/>
            <a:ext cx="653143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70283" y="5516327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6174" y="3454400"/>
            <a:ext cx="112996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21077" y="3309257"/>
            <a:ext cx="362857" cy="362857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6740" y="3309257"/>
            <a:ext cx="362857" cy="362857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2403" y="3309257"/>
            <a:ext cx="362857" cy="36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08066" y="3309257"/>
            <a:ext cx="362857" cy="362857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8219" y="1900713"/>
            <a:ext cx="1088571" cy="1088571"/>
          </a:xfrm>
          <a:prstGeom prst="rect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2020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3882" y="4071546"/>
            <a:ext cx="1088571" cy="1088571"/>
          </a:xfrm>
          <a:prstGeom prst="rect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95047" y="1900713"/>
            <a:ext cx="1088571" cy="10885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90710" y="4071546"/>
            <a:ext cx="1088571" cy="1088571"/>
          </a:xfrm>
          <a:prstGeom prst="rect">
            <a:avLst/>
          </a:prstGeom>
          <a:noFill/>
          <a:ln>
            <a:solidFill>
              <a:srgbClr val="31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7162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36740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95575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86902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hape 4196"/>
          <p:cNvSpPr/>
          <p:nvPr/>
        </p:nvSpPr>
        <p:spPr>
          <a:xfrm>
            <a:off x="5710890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2824333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8597447" y="3536459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00753" y="3212879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86675" y="3212244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73232" y="3212244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33572" y="5098629"/>
            <a:ext cx="2605183" cy="766817"/>
            <a:chOff x="654795" y="4898726"/>
            <a:chExt cx="2605183" cy="76681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4795" y="4989717"/>
              <a:ext cx="2605183" cy="675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Functions in </a:t>
              </a:r>
              <a:r>
                <a:rPr lang="en-US" altLang="zh-CN" sz="13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Kotlin</a:t>
              </a:r>
              <a:r>
                <a:rPr lang="en-US" altLang="zh-CN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 are declared using the “fun” keyword	</a:t>
              </a:r>
              <a:endParaRPr lang="en-US" altLang="zh-CN" sz="1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003875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cs typeface="+mn-ea"/>
                <a:sym typeface="+mn-lt"/>
              </a:rPr>
              <a:t>Declaration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20129" y="5098629"/>
            <a:ext cx="2605183" cy="1066899"/>
            <a:chOff x="654795" y="4898726"/>
            <a:chExt cx="2605183" cy="1066899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54795" y="4989717"/>
              <a:ext cx="2605183" cy="975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cs typeface="+mn-ea"/>
                  <a:sym typeface="+mn-lt"/>
                </a:rPr>
                <a:t>fun getSum(x : Int, y : Int) : Int{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cs typeface="+mn-ea"/>
                  <a:sym typeface="+mn-lt"/>
                </a:rPr>
                <a:t>	return x+y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cs typeface="+mn-ea"/>
                  <a:sym typeface="+mn-lt"/>
                </a:rPr>
                <a:t>} 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0432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dirty="0">
                <a:solidFill>
                  <a:schemeClr val="bg1"/>
                </a:solidFill>
                <a:cs typeface="+mn-ea"/>
                <a:sym typeface="+mn-lt"/>
              </a:rPr>
              <a:t>Example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506686" y="5098629"/>
            <a:ext cx="2605183" cy="1366981"/>
            <a:chOff x="654795" y="4898726"/>
            <a:chExt cx="2605183" cy="1366981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4795" y="4989717"/>
              <a:ext cx="2605183" cy="127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( name : type), </a:t>
              </a:r>
              <a:r>
                <a:rPr lang="en-US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are separated using commas. Each parameter must be explicitly typed</a:t>
              </a:r>
              <a:endParaRPr sz="1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76989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Parameter</a:t>
            </a:r>
            <a:endParaRPr lang="x-none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declaration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04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20187" y="2276883"/>
            <a:ext cx="1317936" cy="1317936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95822" y="2276883"/>
            <a:ext cx="1317936" cy="131793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0187" y="3876319"/>
            <a:ext cx="1317936" cy="1317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95822" y="3876319"/>
            <a:ext cx="1317936" cy="131793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96502" y="3168080"/>
            <a:ext cx="1132898" cy="113289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834"/>
          <p:cNvSpPr/>
          <p:nvPr/>
        </p:nvSpPr>
        <p:spPr>
          <a:xfrm>
            <a:off x="5862487" y="3577897"/>
            <a:ext cx="400929" cy="313264"/>
          </a:xfrm>
          <a:custGeom>
            <a:avLst/>
            <a:gdLst/>
            <a:ahLst/>
            <a:cxnLst/>
            <a:rect l="0" t="0" r="0" b="0"/>
            <a:pathLst>
              <a:path w="5950" h="4649" extrusionOk="0">
                <a:moveTo>
                  <a:pt x="140" y="1"/>
                </a:moveTo>
                <a:lnTo>
                  <a:pt x="47" y="47"/>
                </a:lnTo>
                <a:lnTo>
                  <a:pt x="0" y="140"/>
                </a:lnTo>
                <a:lnTo>
                  <a:pt x="0" y="187"/>
                </a:lnTo>
                <a:lnTo>
                  <a:pt x="0" y="652"/>
                </a:lnTo>
                <a:lnTo>
                  <a:pt x="0" y="698"/>
                </a:lnTo>
                <a:lnTo>
                  <a:pt x="47" y="791"/>
                </a:lnTo>
                <a:lnTo>
                  <a:pt x="140" y="838"/>
                </a:lnTo>
                <a:lnTo>
                  <a:pt x="5810" y="838"/>
                </a:lnTo>
                <a:lnTo>
                  <a:pt x="5857" y="791"/>
                </a:lnTo>
                <a:lnTo>
                  <a:pt x="5903" y="698"/>
                </a:lnTo>
                <a:lnTo>
                  <a:pt x="5950" y="652"/>
                </a:lnTo>
                <a:lnTo>
                  <a:pt x="5950" y="187"/>
                </a:lnTo>
                <a:lnTo>
                  <a:pt x="5903" y="140"/>
                </a:lnTo>
                <a:lnTo>
                  <a:pt x="5857" y="47"/>
                </a:lnTo>
                <a:lnTo>
                  <a:pt x="5810" y="1"/>
                </a:lnTo>
                <a:close/>
                <a:moveTo>
                  <a:pt x="186" y="1256"/>
                </a:moveTo>
                <a:lnTo>
                  <a:pt x="140" y="1302"/>
                </a:lnTo>
                <a:lnTo>
                  <a:pt x="47" y="1349"/>
                </a:lnTo>
                <a:lnTo>
                  <a:pt x="0" y="1395"/>
                </a:lnTo>
                <a:lnTo>
                  <a:pt x="0" y="1488"/>
                </a:lnTo>
                <a:lnTo>
                  <a:pt x="0" y="1907"/>
                </a:lnTo>
                <a:lnTo>
                  <a:pt x="0" y="2000"/>
                </a:lnTo>
                <a:lnTo>
                  <a:pt x="47" y="2046"/>
                </a:lnTo>
                <a:lnTo>
                  <a:pt x="140" y="2093"/>
                </a:lnTo>
                <a:lnTo>
                  <a:pt x="186" y="2139"/>
                </a:lnTo>
                <a:lnTo>
                  <a:pt x="5717" y="2139"/>
                </a:lnTo>
                <a:lnTo>
                  <a:pt x="5810" y="2093"/>
                </a:lnTo>
                <a:lnTo>
                  <a:pt x="5857" y="2046"/>
                </a:lnTo>
                <a:lnTo>
                  <a:pt x="5903" y="2000"/>
                </a:lnTo>
                <a:lnTo>
                  <a:pt x="5950" y="1907"/>
                </a:lnTo>
                <a:lnTo>
                  <a:pt x="5950" y="1488"/>
                </a:lnTo>
                <a:lnTo>
                  <a:pt x="5903" y="1395"/>
                </a:lnTo>
                <a:lnTo>
                  <a:pt x="5857" y="1349"/>
                </a:lnTo>
                <a:lnTo>
                  <a:pt x="5810" y="1302"/>
                </a:lnTo>
                <a:lnTo>
                  <a:pt x="5717" y="1256"/>
                </a:lnTo>
                <a:close/>
                <a:moveTo>
                  <a:pt x="140" y="2557"/>
                </a:moveTo>
                <a:lnTo>
                  <a:pt x="47" y="2604"/>
                </a:lnTo>
                <a:lnTo>
                  <a:pt x="0" y="2697"/>
                </a:lnTo>
                <a:lnTo>
                  <a:pt x="0" y="2743"/>
                </a:lnTo>
                <a:lnTo>
                  <a:pt x="0" y="3162"/>
                </a:lnTo>
                <a:lnTo>
                  <a:pt x="0" y="3254"/>
                </a:lnTo>
                <a:lnTo>
                  <a:pt x="47" y="3347"/>
                </a:lnTo>
                <a:lnTo>
                  <a:pt x="140" y="3394"/>
                </a:lnTo>
                <a:lnTo>
                  <a:pt x="5810" y="3394"/>
                </a:lnTo>
                <a:lnTo>
                  <a:pt x="5857" y="3347"/>
                </a:lnTo>
                <a:lnTo>
                  <a:pt x="5903" y="3254"/>
                </a:lnTo>
                <a:lnTo>
                  <a:pt x="5950" y="3162"/>
                </a:lnTo>
                <a:lnTo>
                  <a:pt x="5950" y="2743"/>
                </a:lnTo>
                <a:lnTo>
                  <a:pt x="5903" y="2697"/>
                </a:lnTo>
                <a:lnTo>
                  <a:pt x="5857" y="2604"/>
                </a:lnTo>
                <a:lnTo>
                  <a:pt x="5810" y="2557"/>
                </a:lnTo>
                <a:close/>
                <a:moveTo>
                  <a:pt x="186" y="3812"/>
                </a:moveTo>
                <a:lnTo>
                  <a:pt x="140" y="3859"/>
                </a:lnTo>
                <a:lnTo>
                  <a:pt x="47" y="3905"/>
                </a:lnTo>
                <a:lnTo>
                  <a:pt x="0" y="3952"/>
                </a:lnTo>
                <a:lnTo>
                  <a:pt x="0" y="4045"/>
                </a:lnTo>
                <a:lnTo>
                  <a:pt x="0" y="4463"/>
                </a:lnTo>
                <a:lnTo>
                  <a:pt x="0" y="4556"/>
                </a:lnTo>
                <a:lnTo>
                  <a:pt x="47" y="4602"/>
                </a:lnTo>
                <a:lnTo>
                  <a:pt x="140" y="4649"/>
                </a:lnTo>
                <a:lnTo>
                  <a:pt x="5810" y="4649"/>
                </a:lnTo>
                <a:lnTo>
                  <a:pt x="5857" y="4602"/>
                </a:lnTo>
                <a:lnTo>
                  <a:pt x="5903" y="4556"/>
                </a:lnTo>
                <a:lnTo>
                  <a:pt x="5950" y="4463"/>
                </a:lnTo>
                <a:lnTo>
                  <a:pt x="5950" y="4045"/>
                </a:lnTo>
                <a:lnTo>
                  <a:pt x="5903" y="3952"/>
                </a:lnTo>
                <a:lnTo>
                  <a:pt x="5857" y="3905"/>
                </a:lnTo>
                <a:lnTo>
                  <a:pt x="5810" y="3859"/>
                </a:lnTo>
                <a:lnTo>
                  <a:pt x="5717" y="3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17119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4848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17119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9122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4848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5824" y="29133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32377" y="2440635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314" y="28730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42161" y="2400335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35824" y="44690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32377" y="3996339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0314" y="44287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42161" y="3956039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表 12"/>
          <p:cNvGraphicFramePr/>
          <p:nvPr/>
        </p:nvGraphicFramePr>
        <p:xfrm>
          <a:off x="578805" y="1301290"/>
          <a:ext cx="5628659" cy="415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543135" y="187309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698318" y="235831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543135" y="239063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43135" y="338591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698318" y="387113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43135" y="390345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43135" y="4898729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698318" y="5383949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43135" y="5416278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THANK YOU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466488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56127" y="1261039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can be called in 2 ways: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usage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823860" y="176621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Positional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0"/>
          <p:cNvSpPr txBox="1"/>
          <p:nvPr/>
        </p:nvSpPr>
        <p:spPr>
          <a:xfrm>
            <a:off x="1908527" y="245766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sum(1,2) // a = 1,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0"/>
          <p:cNvSpPr txBox="1"/>
          <p:nvPr/>
        </p:nvSpPr>
        <p:spPr>
          <a:xfrm>
            <a:off x="1821038" y="3160396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. name argument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/>
          <p:nvPr/>
        </p:nvSpPr>
        <p:spPr>
          <a:xfrm>
            <a:off x="1905705" y="3710728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sum(a = 1, b = 2) // a = 1, b =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sum(b = 2, a = 3) // a = 3,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818216" y="4977907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when function is called with both ways, all the positional arguments should be placed before the first named one.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1900060" y="5929447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sum(1, b = 2) // ok print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sum(a = 2, 1) // error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572" y="1529150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is default value of parameter, which are used when a corresponding argument is omitted.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993194" y="3191440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0)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a + 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2007305" y="4912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(2,3)) // print 5</a:t>
            </a:r>
          </a:p>
          <a:p>
            <a:r>
              <a:rPr lang="en-US" dirty="0">
                <a:solidFill>
                  <a:schemeClr val="bg1"/>
                </a:solidFill>
              </a:rPr>
              <a:t>Print(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(3</a:t>
            </a:r>
            <a:r>
              <a:rPr lang="en-US" dirty="0">
                <a:solidFill>
                  <a:schemeClr val="bg1"/>
                </a:solidFill>
              </a:rPr>
              <a:t>)) // </a:t>
            </a:r>
            <a:r>
              <a:rPr lang="en-US" dirty="0" smtClean="0">
                <a:solidFill>
                  <a:schemeClr val="bg1"/>
                </a:solidFill>
              </a:rPr>
              <a:t>a = 3, b =0 =&gt; print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(b=2)) // a = 0, b = 2 =&gt; print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6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69017" y="1176372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allow for a reduced number of overloads method compared to java.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32666" y="577065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07305" y="2118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in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a){ return a+10}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b+10}</a:t>
            </a:r>
          </a:p>
        </p:txBody>
      </p:sp>
      <p:sp>
        <p:nvSpPr>
          <p:cNvPr id="14" name="Text Box 10"/>
          <p:cNvSpPr txBox="1"/>
          <p:nvPr/>
        </p:nvSpPr>
        <p:spPr>
          <a:xfrm>
            <a:off x="2046816" y="3753062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kotlin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10){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2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572" y="1529150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Override methods always use the same default parameter values as the base </a:t>
            </a:r>
            <a:r>
              <a:rPr lang="en-US" dirty="0" err="1" smtClean="0">
                <a:solidFill>
                  <a:schemeClr val="bg1"/>
                </a:solidFill>
              </a:rPr>
              <a:t>method.when</a:t>
            </a:r>
            <a:r>
              <a:rPr lang="en-US" dirty="0" smtClean="0">
                <a:solidFill>
                  <a:schemeClr val="bg1"/>
                </a:solidFill>
              </a:rPr>
              <a:t> override a method with default parameter values, the default parameter values must be omitted from the signature: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062111" y="308954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Override method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35528" y="2965661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 class A {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0)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7333" y="4750558"/>
            <a:ext cx="8339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lass B : A </a:t>
            </a:r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Override 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" y="112889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68525" y="2129085"/>
            <a:ext cx="6901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ingle-expression function is a function which return only 1 expression. The curly braces of this function can be omitted and the body is specified after a “=“ symbol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x + y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179461" y="4153818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Explicitly declaring the return type is optional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487491" y="746125"/>
            <a:ext cx="426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Single-expression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2233084" y="498355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x + y </a:t>
            </a:r>
            <a:r>
              <a:rPr lang="en-US" dirty="0" smtClean="0">
                <a:solidFill>
                  <a:schemeClr val="bg1"/>
                </a:solidFill>
              </a:rPr>
              <a:t>// still ok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qjpnbu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2041</Words>
  <Application>Microsoft Macintosh PowerPoint</Application>
  <PresentationFormat>Custom</PresentationFormat>
  <Paragraphs>266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MAC OS</cp:lastModifiedBy>
  <cp:revision>89</cp:revision>
  <dcterms:created xsi:type="dcterms:W3CDTF">2019-07-15T15:28:05Z</dcterms:created>
  <dcterms:modified xsi:type="dcterms:W3CDTF">2019-07-17T03:11:52Z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